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4"/>
  </p:sldMasterIdLst>
  <p:notesMasterIdLst>
    <p:notesMasterId r:id="rId47"/>
  </p:notesMasterIdLst>
  <p:handoutMasterIdLst>
    <p:handoutMasterId r:id="rId48"/>
  </p:handoutMasterIdLst>
  <p:sldIdLst>
    <p:sldId id="359" r:id="rId5"/>
    <p:sldId id="267" r:id="rId6"/>
    <p:sldId id="360" r:id="rId7"/>
    <p:sldId id="270" r:id="rId8"/>
    <p:sldId id="397" r:id="rId9"/>
    <p:sldId id="361" r:id="rId10"/>
    <p:sldId id="363" r:id="rId11"/>
    <p:sldId id="362" r:id="rId12"/>
    <p:sldId id="383" r:id="rId13"/>
    <p:sldId id="364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72" r:id="rId22"/>
    <p:sldId id="373" r:id="rId23"/>
    <p:sldId id="374" r:id="rId24"/>
    <p:sldId id="375" r:id="rId25"/>
    <p:sldId id="376" r:id="rId26"/>
    <p:sldId id="377" r:id="rId27"/>
    <p:sldId id="378" r:id="rId28"/>
    <p:sldId id="380" r:id="rId29"/>
    <p:sldId id="381" r:id="rId30"/>
    <p:sldId id="382" r:id="rId31"/>
    <p:sldId id="384" r:id="rId32"/>
    <p:sldId id="385" r:id="rId33"/>
    <p:sldId id="386" r:id="rId34"/>
    <p:sldId id="399" r:id="rId35"/>
    <p:sldId id="387" r:id="rId36"/>
    <p:sldId id="388" r:id="rId37"/>
    <p:sldId id="398" r:id="rId38"/>
    <p:sldId id="389" r:id="rId39"/>
    <p:sldId id="390" r:id="rId40"/>
    <p:sldId id="391" r:id="rId41"/>
    <p:sldId id="392" r:id="rId42"/>
    <p:sldId id="393" r:id="rId43"/>
    <p:sldId id="394" r:id="rId44"/>
    <p:sldId id="396" r:id="rId45"/>
    <p:sldId id="395" r:id="rId4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modifyVerifier cryptProviderType="rsaFull" cryptAlgorithmClass="hash" cryptAlgorithmType="typeAny" cryptAlgorithmSid="4" spinCount="50000" saltData="JKO89cPyhiesO5rYO9mNbA==" hashData="YlP7dzRoHVfAGMAucVgQQZ7eNm8="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105110" initials="1" lastIdx="8" clrIdx="0"/>
  <p:cmAuthor id="1" name="Shanmu" initials="P" lastIdx="16" clrIdx="1"/>
  <p:cmAuthor id="2" name="training" initials="t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3800"/>
    <a:srgbClr val="FFFF99"/>
    <a:srgbClr val="FFCCCC"/>
    <a:srgbClr val="A3E0FF"/>
    <a:srgbClr val="CC3300"/>
    <a:srgbClr val="FDFDE3"/>
    <a:srgbClr val="66CCFF"/>
    <a:srgbClr val="CCCC00"/>
    <a:srgbClr val="800000"/>
    <a:srgbClr val="6135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5327" autoAdjust="0"/>
  </p:normalViewPr>
  <p:slideViewPr>
    <p:cSldViewPr>
      <p:cViewPr>
        <p:scale>
          <a:sx n="60" d="100"/>
          <a:sy n="60" d="100"/>
        </p:scale>
        <p:origin x="-1656" y="-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2910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054EFD-0123-4A1B-BE8C-831BF62DCD19}" type="doc">
      <dgm:prSet loTypeId="urn:microsoft.com/office/officeart/2005/8/layout/process1" loCatId="process" qsTypeId="urn:microsoft.com/office/officeart/2005/8/quickstyle/3d9" qsCatId="3D" csTypeId="urn:microsoft.com/office/officeart/2005/8/colors/colorful1#1" csCatId="colorful" phldr="1"/>
      <dgm:spPr/>
    </dgm:pt>
    <dgm:pt modelId="{14B2BA52-032D-456D-84E8-D11049AA72B4}">
      <dgm:prSet phldrT="[Text]"/>
      <dgm:spPr/>
      <dgm:t>
        <a:bodyPr/>
        <a:lstStyle/>
        <a:p>
          <a:r>
            <a:rPr lang="en-US" dirty="0" smtClean="0"/>
            <a:t>Filter A</a:t>
          </a:r>
          <a:endParaRPr lang="en-US" dirty="0"/>
        </a:p>
      </dgm:t>
    </dgm:pt>
    <dgm:pt modelId="{73EB1247-9890-4104-B908-0C997118F260}" type="parTrans" cxnId="{03675DAE-91C6-47F9-921E-F9E116549D16}">
      <dgm:prSet/>
      <dgm:spPr/>
      <dgm:t>
        <a:bodyPr/>
        <a:lstStyle/>
        <a:p>
          <a:endParaRPr lang="en-US"/>
        </a:p>
      </dgm:t>
    </dgm:pt>
    <dgm:pt modelId="{357266FF-8109-42DD-82BA-F29AB33F2312}" type="sibTrans" cxnId="{03675DAE-91C6-47F9-921E-F9E116549D16}">
      <dgm:prSet/>
      <dgm:spPr/>
      <dgm:t>
        <a:bodyPr/>
        <a:lstStyle/>
        <a:p>
          <a:endParaRPr lang="en-US"/>
        </a:p>
      </dgm:t>
    </dgm:pt>
    <dgm:pt modelId="{90F72FD3-1309-4E7B-81E7-82EF52B12502}">
      <dgm:prSet phldrT="[Text]"/>
      <dgm:spPr/>
      <dgm:t>
        <a:bodyPr/>
        <a:lstStyle/>
        <a:p>
          <a:r>
            <a:rPr lang="en-US" dirty="0" smtClean="0"/>
            <a:t>Filter B</a:t>
          </a:r>
          <a:endParaRPr lang="en-US" dirty="0"/>
        </a:p>
      </dgm:t>
    </dgm:pt>
    <dgm:pt modelId="{A5463C5D-1118-464C-9AE4-CF233E94B443}" type="parTrans" cxnId="{516AD053-D520-4EB7-95C3-3864649E1F4A}">
      <dgm:prSet/>
      <dgm:spPr/>
      <dgm:t>
        <a:bodyPr/>
        <a:lstStyle/>
        <a:p>
          <a:endParaRPr lang="en-US"/>
        </a:p>
      </dgm:t>
    </dgm:pt>
    <dgm:pt modelId="{7C928EB5-AF68-4243-82D9-DB411074C8A9}" type="sibTrans" cxnId="{516AD053-D520-4EB7-95C3-3864649E1F4A}">
      <dgm:prSet/>
      <dgm:spPr/>
      <dgm:t>
        <a:bodyPr/>
        <a:lstStyle/>
        <a:p>
          <a:endParaRPr lang="en-US"/>
        </a:p>
      </dgm:t>
    </dgm:pt>
    <dgm:pt modelId="{95993ECC-00FC-4BA4-9720-C6039DB883F8}">
      <dgm:prSet phldrT="[Text]"/>
      <dgm:spPr/>
      <dgm:t>
        <a:bodyPr/>
        <a:lstStyle/>
        <a:p>
          <a:r>
            <a:rPr lang="en-US" dirty="0" smtClean="0"/>
            <a:t>Servlet</a:t>
          </a:r>
          <a:endParaRPr lang="en-US" dirty="0"/>
        </a:p>
      </dgm:t>
    </dgm:pt>
    <dgm:pt modelId="{3357AA7E-57D0-4C80-B144-986D87B32AA8}" type="parTrans" cxnId="{56A2F3A8-CB4B-408F-907B-D1760ED0110E}">
      <dgm:prSet/>
      <dgm:spPr/>
      <dgm:t>
        <a:bodyPr/>
        <a:lstStyle/>
        <a:p>
          <a:endParaRPr lang="en-US"/>
        </a:p>
      </dgm:t>
    </dgm:pt>
    <dgm:pt modelId="{E8E0C2A0-AAFF-47EB-9C0C-FAB2E90D9EBE}" type="sibTrans" cxnId="{56A2F3A8-CB4B-408F-907B-D1760ED0110E}">
      <dgm:prSet/>
      <dgm:spPr/>
      <dgm:t>
        <a:bodyPr/>
        <a:lstStyle/>
        <a:p>
          <a:endParaRPr lang="en-US"/>
        </a:p>
      </dgm:t>
    </dgm:pt>
    <dgm:pt modelId="{A1459E09-CC86-4282-932C-4F835221D5A1}" type="pres">
      <dgm:prSet presAssocID="{DC054EFD-0123-4A1B-BE8C-831BF62DCD19}" presName="Name0" presStyleCnt="0">
        <dgm:presLayoutVars>
          <dgm:dir/>
          <dgm:resizeHandles val="exact"/>
        </dgm:presLayoutVars>
      </dgm:prSet>
      <dgm:spPr/>
    </dgm:pt>
    <dgm:pt modelId="{68F73362-F0E6-4B38-A240-3D14418C382F}" type="pres">
      <dgm:prSet presAssocID="{14B2BA52-032D-456D-84E8-D11049AA72B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1708B5-652A-4056-9C7B-AF68DC2B2B46}" type="pres">
      <dgm:prSet presAssocID="{357266FF-8109-42DD-82BA-F29AB33F2312}" presName="sibTrans" presStyleLbl="sibTrans2D1" presStyleIdx="0" presStyleCnt="2"/>
      <dgm:spPr/>
      <dgm:t>
        <a:bodyPr/>
        <a:lstStyle/>
        <a:p>
          <a:endParaRPr lang="en-US"/>
        </a:p>
      </dgm:t>
    </dgm:pt>
    <dgm:pt modelId="{55910908-099F-4AFD-B614-043545A2AC05}" type="pres">
      <dgm:prSet presAssocID="{357266FF-8109-42DD-82BA-F29AB33F2312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97EBBBF9-4DF0-4E00-8F5A-E43FA9482609}" type="pres">
      <dgm:prSet presAssocID="{90F72FD3-1309-4E7B-81E7-82EF52B1250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E3A332-DB98-4CB7-88A3-815A58994E1A}" type="pres">
      <dgm:prSet presAssocID="{7C928EB5-AF68-4243-82D9-DB411074C8A9}" presName="sibTrans" presStyleLbl="sibTrans2D1" presStyleIdx="1" presStyleCnt="2"/>
      <dgm:spPr/>
      <dgm:t>
        <a:bodyPr/>
        <a:lstStyle/>
        <a:p>
          <a:endParaRPr lang="en-US"/>
        </a:p>
      </dgm:t>
    </dgm:pt>
    <dgm:pt modelId="{CBD86CD4-6AD0-4FE8-976D-B14D91EC87B0}" type="pres">
      <dgm:prSet presAssocID="{7C928EB5-AF68-4243-82D9-DB411074C8A9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2EE71B94-7128-4281-99CA-1ACFBFC27473}" type="pres">
      <dgm:prSet presAssocID="{95993ECC-00FC-4BA4-9720-C6039DB883F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2E5DA4A-7FAE-4033-90DD-926074EB7682}" type="presOf" srcId="{357266FF-8109-42DD-82BA-F29AB33F2312}" destId="{501708B5-652A-4056-9C7B-AF68DC2B2B46}" srcOrd="0" destOrd="0" presId="urn:microsoft.com/office/officeart/2005/8/layout/process1"/>
    <dgm:cxn modelId="{57CF224A-B284-4B66-B719-D5781DE4D938}" type="presOf" srcId="{7C928EB5-AF68-4243-82D9-DB411074C8A9}" destId="{E3E3A332-DB98-4CB7-88A3-815A58994E1A}" srcOrd="0" destOrd="0" presId="urn:microsoft.com/office/officeart/2005/8/layout/process1"/>
    <dgm:cxn modelId="{B52371A5-8872-473D-963D-F35BEB7F0726}" type="presOf" srcId="{95993ECC-00FC-4BA4-9720-C6039DB883F8}" destId="{2EE71B94-7128-4281-99CA-1ACFBFC27473}" srcOrd="0" destOrd="0" presId="urn:microsoft.com/office/officeart/2005/8/layout/process1"/>
    <dgm:cxn modelId="{516AD053-D520-4EB7-95C3-3864649E1F4A}" srcId="{DC054EFD-0123-4A1B-BE8C-831BF62DCD19}" destId="{90F72FD3-1309-4E7B-81E7-82EF52B12502}" srcOrd="1" destOrd="0" parTransId="{A5463C5D-1118-464C-9AE4-CF233E94B443}" sibTransId="{7C928EB5-AF68-4243-82D9-DB411074C8A9}"/>
    <dgm:cxn modelId="{CD546798-3821-4B9E-A9CC-DADA6972AFA8}" type="presOf" srcId="{14B2BA52-032D-456D-84E8-D11049AA72B4}" destId="{68F73362-F0E6-4B38-A240-3D14418C382F}" srcOrd="0" destOrd="0" presId="urn:microsoft.com/office/officeart/2005/8/layout/process1"/>
    <dgm:cxn modelId="{3D2B1552-20E9-4DEB-A670-7A898AFEDFBB}" type="presOf" srcId="{357266FF-8109-42DD-82BA-F29AB33F2312}" destId="{55910908-099F-4AFD-B614-043545A2AC05}" srcOrd="1" destOrd="0" presId="urn:microsoft.com/office/officeart/2005/8/layout/process1"/>
    <dgm:cxn modelId="{5743F05C-8128-4B5A-B141-6FE61DF8E230}" type="presOf" srcId="{7C928EB5-AF68-4243-82D9-DB411074C8A9}" destId="{CBD86CD4-6AD0-4FE8-976D-B14D91EC87B0}" srcOrd="1" destOrd="0" presId="urn:microsoft.com/office/officeart/2005/8/layout/process1"/>
    <dgm:cxn modelId="{72146681-9852-4C0B-AF2E-6B11F16DBA0F}" type="presOf" srcId="{DC054EFD-0123-4A1B-BE8C-831BF62DCD19}" destId="{A1459E09-CC86-4282-932C-4F835221D5A1}" srcOrd="0" destOrd="0" presId="urn:microsoft.com/office/officeart/2005/8/layout/process1"/>
    <dgm:cxn modelId="{03675DAE-91C6-47F9-921E-F9E116549D16}" srcId="{DC054EFD-0123-4A1B-BE8C-831BF62DCD19}" destId="{14B2BA52-032D-456D-84E8-D11049AA72B4}" srcOrd="0" destOrd="0" parTransId="{73EB1247-9890-4104-B908-0C997118F260}" sibTransId="{357266FF-8109-42DD-82BA-F29AB33F2312}"/>
    <dgm:cxn modelId="{56A2F3A8-CB4B-408F-907B-D1760ED0110E}" srcId="{DC054EFD-0123-4A1B-BE8C-831BF62DCD19}" destId="{95993ECC-00FC-4BA4-9720-C6039DB883F8}" srcOrd="2" destOrd="0" parTransId="{3357AA7E-57D0-4C80-B144-986D87B32AA8}" sibTransId="{E8E0C2A0-AAFF-47EB-9C0C-FAB2E90D9EBE}"/>
    <dgm:cxn modelId="{05921A59-F59E-4254-9EA5-5BB87CCE9D5B}" type="presOf" srcId="{90F72FD3-1309-4E7B-81E7-82EF52B12502}" destId="{97EBBBF9-4DF0-4E00-8F5A-E43FA9482609}" srcOrd="0" destOrd="0" presId="urn:microsoft.com/office/officeart/2005/8/layout/process1"/>
    <dgm:cxn modelId="{052ED325-28D9-410C-8C00-6B179BDC32DB}" type="presParOf" srcId="{A1459E09-CC86-4282-932C-4F835221D5A1}" destId="{68F73362-F0E6-4B38-A240-3D14418C382F}" srcOrd="0" destOrd="0" presId="urn:microsoft.com/office/officeart/2005/8/layout/process1"/>
    <dgm:cxn modelId="{F7906B3D-60F6-4796-BC8C-FB31AC8B4B94}" type="presParOf" srcId="{A1459E09-CC86-4282-932C-4F835221D5A1}" destId="{501708B5-652A-4056-9C7B-AF68DC2B2B46}" srcOrd="1" destOrd="0" presId="urn:microsoft.com/office/officeart/2005/8/layout/process1"/>
    <dgm:cxn modelId="{AABBD904-68FF-40E3-9643-31B894D01B81}" type="presParOf" srcId="{501708B5-652A-4056-9C7B-AF68DC2B2B46}" destId="{55910908-099F-4AFD-B614-043545A2AC05}" srcOrd="0" destOrd="0" presId="urn:microsoft.com/office/officeart/2005/8/layout/process1"/>
    <dgm:cxn modelId="{FF46D6B0-EDBB-4A4A-80E8-E8C932E0B41B}" type="presParOf" srcId="{A1459E09-CC86-4282-932C-4F835221D5A1}" destId="{97EBBBF9-4DF0-4E00-8F5A-E43FA9482609}" srcOrd="2" destOrd="0" presId="urn:microsoft.com/office/officeart/2005/8/layout/process1"/>
    <dgm:cxn modelId="{534D7132-A34D-4A86-865D-5A31A8762D53}" type="presParOf" srcId="{A1459E09-CC86-4282-932C-4F835221D5A1}" destId="{E3E3A332-DB98-4CB7-88A3-815A58994E1A}" srcOrd="3" destOrd="0" presId="urn:microsoft.com/office/officeart/2005/8/layout/process1"/>
    <dgm:cxn modelId="{E01A091D-D449-413A-B1F2-C9022C99CCD8}" type="presParOf" srcId="{E3E3A332-DB98-4CB7-88A3-815A58994E1A}" destId="{CBD86CD4-6AD0-4FE8-976D-B14D91EC87B0}" srcOrd="0" destOrd="0" presId="urn:microsoft.com/office/officeart/2005/8/layout/process1"/>
    <dgm:cxn modelId="{2EAA8F1D-5F84-42F7-B929-DCA1C6E647C8}" type="presParOf" srcId="{A1459E09-CC86-4282-932C-4F835221D5A1}" destId="{2EE71B94-7128-4281-99CA-1ACFBFC2747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F73362-F0E6-4B38-A240-3D14418C382F}">
      <dsp:nvSpPr>
        <dsp:cNvPr id="0" name=""/>
        <dsp:cNvSpPr/>
      </dsp:nvSpPr>
      <dsp:spPr>
        <a:xfrm>
          <a:off x="5357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  <a:sp3d extrusionH="28000" prstMaterial="matte"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Filter A</a:t>
          </a:r>
          <a:endParaRPr lang="en-US" sz="3400" kern="1200" dirty="0"/>
        </a:p>
      </dsp:txBody>
      <dsp:txXfrm>
        <a:off x="33499" y="1579724"/>
        <a:ext cx="1545106" cy="904550"/>
      </dsp:txXfrm>
    </dsp:sp>
    <dsp:sp modelId="{501708B5-652A-4056-9C7B-AF68DC2B2B46}">
      <dsp:nvSpPr>
        <dsp:cNvPr id="0" name=""/>
        <dsp:cNvSpPr/>
      </dsp:nvSpPr>
      <dsp:spPr>
        <a:xfrm>
          <a:off x="1766887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1766887" y="1912856"/>
        <a:ext cx="237646" cy="238286"/>
      </dsp:txXfrm>
    </dsp:sp>
    <dsp:sp modelId="{97EBBBF9-4DF0-4E00-8F5A-E43FA9482609}">
      <dsp:nvSpPr>
        <dsp:cNvPr id="0" name=""/>
        <dsp:cNvSpPr/>
      </dsp:nvSpPr>
      <dsp:spPr>
        <a:xfrm>
          <a:off x="2247304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  <a:sp3d extrusionH="28000" prstMaterial="matte"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Filter B</a:t>
          </a:r>
          <a:endParaRPr lang="en-US" sz="3400" kern="1200" dirty="0"/>
        </a:p>
      </dsp:txBody>
      <dsp:txXfrm>
        <a:off x="2275446" y="1579724"/>
        <a:ext cx="1545106" cy="904550"/>
      </dsp:txXfrm>
    </dsp:sp>
    <dsp:sp modelId="{E3E3A332-DB98-4CB7-88A3-815A58994E1A}">
      <dsp:nvSpPr>
        <dsp:cNvPr id="0" name=""/>
        <dsp:cNvSpPr/>
      </dsp:nvSpPr>
      <dsp:spPr>
        <a:xfrm>
          <a:off x="4008834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4008834" y="1912856"/>
        <a:ext cx="237646" cy="238286"/>
      </dsp:txXfrm>
    </dsp:sp>
    <dsp:sp modelId="{2EE71B94-7128-4281-99CA-1ACFBFC27473}">
      <dsp:nvSpPr>
        <dsp:cNvPr id="0" name=""/>
        <dsp:cNvSpPr/>
      </dsp:nvSpPr>
      <dsp:spPr>
        <a:xfrm>
          <a:off x="4489251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  <a:sp3d extrusionH="28000" prstMaterial="matte"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Servlet</a:t>
          </a:r>
          <a:endParaRPr lang="en-US" sz="3400" kern="1200" dirty="0"/>
        </a:p>
      </dsp:txBody>
      <dsp:txXfrm>
        <a:off x="4517393" y="1579724"/>
        <a:ext cx="1545106" cy="904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A0744-26F4-47D4-9F4C-E131DA98514C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38B2E-AD37-4376-B7AF-CE9A9A7F65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43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6F38FD0-AEA7-4C2D-8163-8F11CB2D67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771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u="sng" dirty="0" smtClean="0"/>
              <a:t>For </a:t>
            </a:r>
            <a:r>
              <a:rPr lang="en-US" b="1" u="sng" dirty="0" err="1" smtClean="0"/>
              <a:t>tde</a:t>
            </a:r>
            <a:r>
              <a:rPr lang="en-US" b="1" u="sng" dirty="0" smtClean="0"/>
              <a:t> animators:</a:t>
            </a:r>
          </a:p>
          <a:p>
            <a:r>
              <a:rPr lang="en-US" dirty="0" err="1" smtClean="0"/>
              <a:t>tdis</a:t>
            </a:r>
            <a:r>
              <a:rPr lang="en-US" dirty="0" smtClean="0"/>
              <a:t> screen content</a:t>
            </a:r>
            <a:r>
              <a:rPr lang="en-US" baseline="0" dirty="0" smtClean="0"/>
              <a:t> needs to be rendered in </a:t>
            </a:r>
            <a:r>
              <a:rPr lang="en-US" baseline="0" dirty="0" err="1" smtClean="0"/>
              <a:t>tde</a:t>
            </a:r>
            <a:r>
              <a:rPr lang="en-US" baseline="0" dirty="0" smtClean="0"/>
              <a:t> flash, no animations needed.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1200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9144000" cy="1219200"/>
          </a:xfrm>
          <a:prstGeom prst="rect">
            <a:avLst/>
          </a:prstGeom>
          <a:solidFill>
            <a:srgbClr val="692D5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Myriad Pro" pitchFamily="34" charset="0"/>
            </a:endParaRPr>
          </a:p>
        </p:txBody>
      </p:sp>
      <p:pic>
        <p:nvPicPr>
          <p:cNvPr id="6" name="Picture 5" descr="pictu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792788" y="1752600"/>
            <a:ext cx="3046412" cy="27035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>
                <a:latin typeface="+mn-lt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52400" y="6427787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 sz="1400" b="0">
                <a:solidFill>
                  <a:srgbClr val="A44687"/>
                </a:solidFill>
              </a:defRPr>
            </a:lvl1pPr>
          </a:lstStyle>
          <a:p>
            <a:pPr>
              <a:defRPr/>
            </a:pPr>
            <a:fld id="{2BACDECA-566A-40FA-96BA-6236C2BA997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_Completion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1200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9144000" cy="1219200"/>
          </a:xfrm>
          <a:prstGeom prst="rect">
            <a:avLst/>
          </a:prstGeom>
          <a:solidFill>
            <a:srgbClr val="692D5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kern="1200" dirty="0">
              <a:solidFill>
                <a:schemeClr val="lt1"/>
              </a:solidFill>
              <a:latin typeface="Myriad Pro" pitchFamily="34" charset="0"/>
              <a:ea typeface="+mn-ea"/>
              <a:cs typeface="+mn-cs"/>
            </a:endParaRPr>
          </a:p>
        </p:txBody>
      </p:sp>
      <p:pic>
        <p:nvPicPr>
          <p:cNvPr id="4" name="Picture 8" descr="present-1_03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1712913"/>
            <a:ext cx="3048000" cy="2706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A44687"/>
                </a:solidFill>
              </a:defRPr>
            </a:lvl1pPr>
          </a:lstStyle>
          <a:p>
            <a:pPr>
              <a:defRPr/>
            </a:pPr>
            <a:fld id="{DE48D0DE-62E3-4F52-80CA-71CE3987A8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5735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71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5735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71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A44687"/>
                </a:solidFill>
              </a:defRPr>
            </a:lvl1pPr>
          </a:lstStyle>
          <a:p>
            <a:pPr>
              <a:defRPr/>
            </a:pPr>
            <a:fld id="{A3C9CECE-BED5-43EB-8526-CB671DF7237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143000"/>
            <a:ext cx="9144000" cy="1524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1" kern="1200" baseline="-25000" dirty="0">
              <a:solidFill>
                <a:schemeClr val="bg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anchor="ctr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09725"/>
            <a:ext cx="8686800" cy="494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8" name="Rectangle 7"/>
          <p:cNvSpPr/>
          <p:nvPr/>
        </p:nvSpPr>
        <p:spPr>
          <a:xfrm>
            <a:off x="0" y="1295400"/>
            <a:ext cx="9144000" cy="228600"/>
          </a:xfrm>
          <a:prstGeom prst="rect">
            <a:avLst/>
          </a:prstGeom>
          <a:gradFill flip="none" rotWithShape="1">
            <a:gsLst>
              <a:gs pos="0">
                <a:srgbClr val="682252"/>
              </a:gs>
              <a:gs pos="50000">
                <a:srgbClr val="933F79">
                  <a:shade val="67500"/>
                  <a:satMod val="115000"/>
                </a:srgbClr>
              </a:gs>
              <a:gs pos="100000">
                <a:srgbClr val="933F79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Myriad Pro" pitchFamily="34" charset="0"/>
            </a:endParaRPr>
          </a:p>
        </p:txBody>
      </p:sp>
      <p:pic>
        <p:nvPicPr>
          <p:cNvPr id="9" name="Picture 13" descr="picture.jp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14605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GB" sz="3600" kern="1200" dirty="0">
          <a:solidFill>
            <a:srgbClr val="FFFFFF"/>
          </a:solidFill>
          <a:latin typeface="Verdana" pitchFamily="34" charset="0"/>
          <a:ea typeface="+mn-ea"/>
          <a:cs typeface="+mn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sz="26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lang="en-GB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://www.google.co.in/imgres?imgurl=http://www.ixlcomputers.com.au/images/computer.gif&amp;imgrefurl=http://www.ixlcomputers.com.au/new.htm&amp;usg=__EcP2EsLB35yn5den2inNURpVw90=&amp;h=1024&amp;w=965&amp;sz=239&amp;hl=en&amp;start=160&amp;sig2=O9LhwJ-fC5f3Y0dYKuYD0Q&amp;zoom=1&amp;tbnid=v3F050CKWsfQ2M:&amp;tbnh=150&amp;tbnw=141&amp;ei=u9PpTsn2KInkrAfu4cnzCA&amp;prev=/search?q=computer+gif&amp;start=147&amp;um=1&amp;hl=en&amp;safe=active&amp;sa=N&amp;gbv=2&amp;tbm=isch&amp;um=1&amp;itbs=1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1905000"/>
            <a:ext cx="5781675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>
                <a:solidFill>
                  <a:schemeClr val="tx1"/>
                </a:solidFill>
                <a:latin typeface="Myriad Pro" pitchFamily="34" charset="0"/>
                <a:cs typeface="Arial" pitchFamily="34" charset="0"/>
              </a:rPr>
              <a:t>Advance Java</a:t>
            </a:r>
            <a:endParaRPr lang="en-US" sz="2200" b="1" dirty="0">
              <a:solidFill>
                <a:schemeClr val="tx1"/>
              </a:solidFill>
              <a:latin typeface="Myriad Pro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575441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Servlet Filtering</a:t>
            </a:r>
            <a:endParaRPr lang="en-US" sz="3200" dirty="0">
              <a:solidFill>
                <a:schemeClr val="bg1"/>
              </a:solidFill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8797" y="4733925"/>
            <a:ext cx="2190751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692D56"/>
                </a:solidFill>
                <a:effectLst/>
                <a:uLnTx/>
                <a:uFillTx/>
                <a:latin typeface="Arial Narrow" pitchFamily="34" charset="0"/>
                <a:cs typeface="Arial" pitchFamily="34" charset="0"/>
              </a:rPr>
              <a:t>LEVEL – </a:t>
            </a:r>
            <a:r>
              <a:rPr lang="en-US" sz="1400" b="1" dirty="0" smtClean="0">
                <a:solidFill>
                  <a:srgbClr val="692D56"/>
                </a:solidFill>
                <a:latin typeface="Arial Narrow" pitchFamily="34" charset="0"/>
                <a:cs typeface="Arial" pitchFamily="34" charset="0"/>
              </a:rPr>
              <a:t>PRACTITIONER</a:t>
            </a:r>
            <a:endParaRPr kumimoji="0" lang="en-GB" sz="1400" b="1" u="none" strike="noStrike" kern="1200" cap="none" spc="0" normalizeH="0" baseline="0" noProof="0" dirty="0">
              <a:ln>
                <a:noFill/>
              </a:ln>
              <a:solidFill>
                <a:srgbClr val="692D56"/>
              </a:solidFill>
              <a:effectLst/>
              <a:uLnTx/>
              <a:uFillTx/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create a filter.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1752600"/>
            <a:ext cx="86106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2000" dirty="0" smtClean="0"/>
              <a:t>Step 1 :</a:t>
            </a:r>
            <a:r>
              <a:rPr lang="en-US" sz="2000" b="0" dirty="0" smtClean="0"/>
              <a:t> Create a class that implements the </a:t>
            </a:r>
            <a:r>
              <a:rPr lang="en-US" sz="2000" i="1" dirty="0" smtClean="0">
                <a:solidFill>
                  <a:srgbClr val="0070C0"/>
                </a:solidFill>
              </a:rPr>
              <a:t>Filter</a:t>
            </a:r>
            <a:r>
              <a:rPr lang="en-US" sz="2000" b="0" dirty="0" smtClean="0"/>
              <a:t> interface.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2000" dirty="0" smtClean="0"/>
              <a:t>Step 2 :</a:t>
            </a:r>
            <a:r>
              <a:rPr lang="en-US" sz="2000" b="0" dirty="0" smtClean="0"/>
              <a:t> Implement the </a:t>
            </a:r>
            <a:r>
              <a:rPr lang="en-US" sz="2000" i="1" dirty="0" smtClean="0">
                <a:solidFill>
                  <a:srgbClr val="0070C0"/>
                </a:solidFill>
              </a:rPr>
              <a:t>doFilter</a:t>
            </a:r>
            <a:r>
              <a:rPr lang="en-US" sz="2000" b="0" dirty="0" smtClean="0"/>
              <a:t> method with the pre/post processing logic.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2000" dirty="0" smtClean="0"/>
              <a:t>Step 3 :</a:t>
            </a:r>
            <a:r>
              <a:rPr lang="en-US" sz="2000" b="0" dirty="0" smtClean="0"/>
              <a:t> Invoke the </a:t>
            </a:r>
            <a:r>
              <a:rPr lang="en-US" sz="2000" i="1" dirty="0" smtClean="0">
                <a:solidFill>
                  <a:srgbClr val="0070C0"/>
                </a:solidFill>
              </a:rPr>
              <a:t>doFilter </a:t>
            </a:r>
            <a:r>
              <a:rPr lang="en-US" sz="2000" b="0" dirty="0" smtClean="0"/>
              <a:t>method of the </a:t>
            </a:r>
            <a:r>
              <a:rPr lang="en-US" sz="2000" i="1" dirty="0" err="1" smtClean="0">
                <a:solidFill>
                  <a:srgbClr val="0070C0"/>
                </a:solidFill>
              </a:rPr>
              <a:t>FilterChain</a:t>
            </a:r>
            <a:r>
              <a:rPr lang="en-US" sz="2000" b="0" dirty="0" smtClean="0"/>
              <a:t> object.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2000" dirty="0" smtClean="0"/>
              <a:t>Step 4 :</a:t>
            </a:r>
            <a:r>
              <a:rPr lang="en-US" sz="2000" b="0" dirty="0" smtClean="0"/>
              <a:t> Register the filter with the appropriate servlets.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2000" dirty="0" smtClean="0"/>
              <a:t> 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772400" cy="1143000"/>
          </a:xfrm>
        </p:spPr>
        <p:txBody>
          <a:bodyPr/>
          <a:lstStyle/>
          <a:p>
            <a:r>
              <a:rPr lang="en-US" sz="3200" dirty="0" smtClean="0"/>
              <a:t>Step 1 : Creating the Filter Class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1790343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8325" indent="23495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dirty="0" smtClean="0"/>
              <a:t>All filters must implement </a:t>
            </a:r>
            <a:r>
              <a:rPr lang="en-US" sz="2000" i="1" dirty="0" err="1" smtClean="0">
                <a:solidFill>
                  <a:srgbClr val="0070C0"/>
                </a:solidFill>
              </a:rPr>
              <a:t>javax.servlet.Filter</a:t>
            </a:r>
            <a:r>
              <a:rPr lang="en-US" sz="2000" b="0" dirty="0" smtClean="0"/>
              <a:t>. </a:t>
            </a:r>
          </a:p>
          <a:p>
            <a:pPr marL="568325" indent="23495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dirty="0" smtClean="0"/>
              <a:t>This interface comprises three methods which needs to be overridden and implemented, </a:t>
            </a:r>
          </a:p>
          <a:p>
            <a:pPr marL="1892300" lvl="3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000" b="0" dirty="0" smtClean="0"/>
              <a:t> </a:t>
            </a:r>
            <a:r>
              <a:rPr lang="en-US" sz="2000" b="0" dirty="0" smtClean="0">
                <a:solidFill>
                  <a:schemeClr val="tx2"/>
                </a:solidFill>
              </a:rPr>
              <a:t>doFilter()</a:t>
            </a:r>
          </a:p>
          <a:p>
            <a:pPr marL="1892300" lvl="3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000" b="0" dirty="0" smtClean="0">
                <a:solidFill>
                  <a:schemeClr val="tx2"/>
                </a:solidFill>
              </a:rPr>
              <a:t> init()</a:t>
            </a:r>
          </a:p>
          <a:p>
            <a:pPr marL="1892300" lvl="3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000" b="0" dirty="0" smtClean="0">
                <a:solidFill>
                  <a:schemeClr val="tx2"/>
                </a:solidFill>
              </a:rPr>
              <a:t> destroy()</a:t>
            </a:r>
            <a:endParaRPr lang="en-US" sz="2000" b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doFilter method?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502688"/>
            <a:ext cx="9144000" cy="501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59038" indent="-2459038"/>
            <a:r>
              <a:rPr lang="en-US" sz="1700" dirty="0" smtClean="0"/>
              <a:t>Syntax: </a:t>
            </a:r>
          </a:p>
          <a:p>
            <a:pPr marL="2459038" indent="-2065338"/>
            <a:r>
              <a:rPr lang="en-US" sz="1700" b="0" dirty="0" smtClean="0">
                <a:solidFill>
                  <a:srgbClr val="7030A0"/>
                </a:solidFill>
              </a:rPr>
              <a:t>public void </a:t>
            </a:r>
            <a:r>
              <a:rPr lang="en-US" sz="1700" dirty="0" err="1" smtClean="0">
                <a:solidFill>
                  <a:srgbClr val="7030A0"/>
                </a:solidFill>
              </a:rPr>
              <a:t>doFilter</a:t>
            </a:r>
            <a:r>
              <a:rPr lang="en-US" sz="1700" b="0" dirty="0" smtClean="0">
                <a:solidFill>
                  <a:srgbClr val="7030A0"/>
                </a:solidFill>
              </a:rPr>
              <a:t>(</a:t>
            </a:r>
            <a:r>
              <a:rPr lang="en-US" sz="1700" b="0" dirty="0" err="1" smtClean="0">
                <a:solidFill>
                  <a:srgbClr val="7030A0"/>
                </a:solidFill>
              </a:rPr>
              <a:t>ServletRequest</a:t>
            </a:r>
            <a:r>
              <a:rPr lang="en-US" sz="1700" b="0" dirty="0" smtClean="0">
                <a:solidFill>
                  <a:srgbClr val="7030A0"/>
                </a:solidFill>
              </a:rPr>
              <a:t> </a:t>
            </a:r>
            <a:r>
              <a:rPr lang="en-US" sz="1700" b="0" dirty="0" err="1" smtClean="0">
                <a:solidFill>
                  <a:srgbClr val="7030A0"/>
                </a:solidFill>
              </a:rPr>
              <a:t>request,ServletResponse</a:t>
            </a:r>
            <a:r>
              <a:rPr lang="en-US" sz="1700" b="0" dirty="0" smtClean="0">
                <a:solidFill>
                  <a:srgbClr val="7030A0"/>
                </a:solidFill>
              </a:rPr>
              <a:t> </a:t>
            </a:r>
            <a:r>
              <a:rPr lang="en-US" sz="1700" b="0" dirty="0" err="1" smtClean="0">
                <a:solidFill>
                  <a:srgbClr val="7030A0"/>
                </a:solidFill>
              </a:rPr>
              <a:t>response,FilterChain</a:t>
            </a:r>
            <a:r>
              <a:rPr lang="en-US" sz="1700" b="0" dirty="0" smtClean="0">
                <a:solidFill>
                  <a:srgbClr val="7030A0"/>
                </a:solidFill>
              </a:rPr>
              <a:t> chain) throws </a:t>
            </a:r>
            <a:r>
              <a:rPr lang="en-US" sz="1700" b="0" dirty="0" err="1" smtClean="0">
                <a:solidFill>
                  <a:srgbClr val="7030A0"/>
                </a:solidFill>
              </a:rPr>
              <a:t>ServletException</a:t>
            </a:r>
            <a:r>
              <a:rPr lang="en-US" sz="1700" b="0" dirty="0" smtClean="0">
                <a:solidFill>
                  <a:srgbClr val="7030A0"/>
                </a:solidFill>
              </a:rPr>
              <a:t>, </a:t>
            </a:r>
            <a:r>
              <a:rPr lang="en-US" sz="1700" b="0" dirty="0" err="1" smtClean="0">
                <a:solidFill>
                  <a:srgbClr val="7030A0"/>
                </a:solidFill>
              </a:rPr>
              <a:t>IOException</a:t>
            </a:r>
            <a:endParaRPr lang="en-US" sz="1700" b="0" dirty="0" smtClean="0">
              <a:solidFill>
                <a:srgbClr val="7030A0"/>
              </a:solidFill>
            </a:endParaRPr>
          </a:p>
          <a:p>
            <a:pPr marL="2459038" indent="-2459038"/>
            <a:endParaRPr lang="en-US" sz="1700" b="0" dirty="0" smtClean="0"/>
          </a:p>
          <a:p>
            <a:pPr marL="457200" indent="-220663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700" b="0" dirty="0" smtClean="0"/>
              <a:t>This method is executed every time when a servlet (or) </a:t>
            </a:r>
            <a:r>
              <a:rPr lang="en-US" sz="1700" b="0" dirty="0" err="1" smtClean="0"/>
              <a:t>jsp</a:t>
            </a:r>
            <a:r>
              <a:rPr lang="en-US" sz="1700" b="0" dirty="0" smtClean="0"/>
              <a:t> associated with this filter is invoked.</a:t>
            </a:r>
          </a:p>
          <a:p>
            <a:pPr marL="457200" indent="-220663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700" b="0" dirty="0" smtClean="0"/>
              <a:t>This contains the filtering/pre &amp; post processing logic.</a:t>
            </a:r>
          </a:p>
          <a:p>
            <a:pPr marL="457200" indent="-220663">
              <a:lnSpc>
                <a:spcPct val="150000"/>
              </a:lnSpc>
            </a:pPr>
            <a:r>
              <a:rPr lang="en-US" sz="1700" dirty="0" smtClean="0"/>
              <a:t>Method Arguments:</a:t>
            </a:r>
          </a:p>
          <a:p>
            <a:pPr marL="693737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700" dirty="0" err="1" smtClean="0"/>
              <a:t>ServletRequest</a:t>
            </a:r>
            <a:r>
              <a:rPr lang="en-US" sz="1700" dirty="0" smtClean="0"/>
              <a:t> :</a:t>
            </a:r>
            <a:r>
              <a:rPr lang="en-US" sz="1700" b="0" dirty="0" smtClean="0"/>
              <a:t> Request object of the incoming request to be intercepted and processed.</a:t>
            </a:r>
          </a:p>
          <a:p>
            <a:pPr marL="693737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700" dirty="0" err="1" smtClean="0"/>
              <a:t>ServletResponse</a:t>
            </a:r>
            <a:r>
              <a:rPr lang="en-US" sz="1700" dirty="0" smtClean="0"/>
              <a:t> :</a:t>
            </a:r>
            <a:r>
              <a:rPr lang="en-US" sz="1700" b="0" dirty="0" smtClean="0"/>
              <a:t> Response object of the outgoing response to be intercepted and processed.</a:t>
            </a:r>
          </a:p>
          <a:p>
            <a:pPr marL="693737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700" dirty="0" err="1" smtClean="0"/>
              <a:t>FilterChain</a:t>
            </a:r>
            <a:r>
              <a:rPr lang="en-US" sz="1700" dirty="0" smtClean="0"/>
              <a:t> : </a:t>
            </a:r>
            <a:r>
              <a:rPr lang="en-US" sz="1700" b="0" dirty="0" smtClean="0"/>
              <a:t>The filter chain object on which the doFilter method of the </a:t>
            </a:r>
            <a:r>
              <a:rPr lang="en-US" sz="1700" b="0" dirty="0" err="1" smtClean="0"/>
              <a:t>FilterChain</a:t>
            </a:r>
            <a:r>
              <a:rPr lang="en-US" sz="1700" b="0" dirty="0" smtClean="0"/>
              <a:t> interface can be called.</a:t>
            </a:r>
            <a:endParaRPr lang="en-US" sz="17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Chain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1676400"/>
            <a:ext cx="8686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173038">
              <a:lnSpc>
                <a:spcPct val="150000"/>
              </a:lnSpc>
            </a:pPr>
            <a:r>
              <a:rPr lang="en-US" sz="2000" b="0" dirty="0" smtClean="0"/>
              <a:t>Multiple filters can be chained and invoked one by one this is achieved using the </a:t>
            </a:r>
            <a:r>
              <a:rPr lang="en-US" sz="2000" i="1" dirty="0" err="1" smtClean="0">
                <a:solidFill>
                  <a:schemeClr val="tx2"/>
                </a:solidFill>
              </a:rPr>
              <a:t>FilterChain</a:t>
            </a:r>
            <a:r>
              <a:rPr lang="en-US" sz="2000" i="1" dirty="0" smtClean="0">
                <a:solidFill>
                  <a:schemeClr val="tx2"/>
                </a:solidFill>
              </a:rPr>
              <a:t> </a:t>
            </a:r>
            <a:r>
              <a:rPr lang="en-US" sz="2000" b="0" dirty="0" smtClean="0"/>
              <a:t>interface.</a:t>
            </a:r>
          </a:p>
          <a:p>
            <a:pPr marL="457200" indent="-173038">
              <a:lnSpc>
                <a:spcPct val="150000"/>
              </a:lnSpc>
            </a:pPr>
            <a:endParaRPr lang="en-US" sz="2000" b="0" dirty="0" smtClean="0"/>
          </a:p>
          <a:p>
            <a:pPr marL="457200" indent="-173038">
              <a:lnSpc>
                <a:spcPct val="150000"/>
              </a:lnSpc>
            </a:pPr>
            <a:r>
              <a:rPr lang="en-US" sz="2000" b="0" dirty="0" smtClean="0"/>
              <a:t>Filters use the </a:t>
            </a:r>
            <a:r>
              <a:rPr lang="en-US" sz="2000" i="1" dirty="0" err="1" smtClean="0">
                <a:solidFill>
                  <a:schemeClr val="tx2"/>
                </a:solidFill>
              </a:rPr>
              <a:t>FilterChain</a:t>
            </a:r>
            <a:r>
              <a:rPr lang="en-US" sz="2000" b="0" dirty="0" smtClean="0"/>
              <a:t> to invoke the next filter in the chain </a:t>
            </a:r>
            <a:r>
              <a:rPr lang="en-US" sz="2000" dirty="0" smtClean="0"/>
              <a:t>(or)</a:t>
            </a:r>
            <a:r>
              <a:rPr lang="en-US" sz="2000" b="0" dirty="0" smtClean="0"/>
              <a:t> if the calling filter is the last filter in the chain It will invoke the resource at the end of the chain.</a:t>
            </a:r>
          </a:p>
          <a:p>
            <a:pPr marL="457200" indent="-173038">
              <a:lnSpc>
                <a:spcPct val="150000"/>
              </a:lnSpc>
            </a:pPr>
            <a:endParaRPr lang="en-US" sz="2000" b="0" dirty="0" smtClean="0"/>
          </a:p>
          <a:p>
            <a:pPr marL="457200" indent="-173038">
              <a:lnSpc>
                <a:spcPct val="150000"/>
              </a:lnSpc>
            </a:pPr>
            <a:r>
              <a:rPr lang="en-US" sz="2000" b="0" dirty="0" err="1" smtClean="0"/>
              <a:t>FilterChain</a:t>
            </a:r>
            <a:r>
              <a:rPr lang="en-US" sz="2000" b="0" dirty="0" smtClean="0"/>
              <a:t> contains only one method,</a:t>
            </a:r>
          </a:p>
          <a:p>
            <a:pPr marL="568325" indent="-111125">
              <a:lnSpc>
                <a:spcPct val="150000"/>
              </a:lnSpc>
            </a:pPr>
            <a:r>
              <a:rPr lang="en-US" sz="2000" b="0" dirty="0" smtClean="0">
                <a:solidFill>
                  <a:srgbClr val="7030A0"/>
                </a:solidFill>
              </a:rPr>
              <a:t> </a:t>
            </a:r>
            <a:r>
              <a:rPr lang="en-US" sz="2000" dirty="0" smtClean="0">
                <a:solidFill>
                  <a:srgbClr val="7030A0"/>
                </a:solidFill>
              </a:rPr>
              <a:t>void </a:t>
            </a:r>
            <a:r>
              <a:rPr lang="en-US" sz="2000" dirty="0" err="1" smtClean="0">
                <a:solidFill>
                  <a:srgbClr val="7030A0"/>
                </a:solidFill>
              </a:rPr>
              <a:t>doFilter</a:t>
            </a:r>
            <a:r>
              <a:rPr lang="en-US" sz="2000" dirty="0" smtClean="0">
                <a:solidFill>
                  <a:srgbClr val="7030A0"/>
                </a:solidFill>
              </a:rPr>
              <a:t>(</a:t>
            </a:r>
            <a:r>
              <a:rPr lang="en-US" sz="2000" dirty="0" err="1" smtClean="0">
                <a:solidFill>
                  <a:srgbClr val="7030A0"/>
                </a:solidFill>
              </a:rPr>
              <a:t>ServletRequest</a:t>
            </a:r>
            <a:r>
              <a:rPr lang="en-US" sz="2000" dirty="0" smtClean="0">
                <a:solidFill>
                  <a:srgbClr val="7030A0"/>
                </a:solidFill>
              </a:rPr>
              <a:t> request, </a:t>
            </a:r>
            <a:r>
              <a:rPr lang="en-US" sz="2000" dirty="0" err="1" smtClean="0">
                <a:solidFill>
                  <a:srgbClr val="7030A0"/>
                </a:solidFill>
              </a:rPr>
              <a:t>ServletResponse</a:t>
            </a:r>
            <a:r>
              <a:rPr lang="en-US" sz="2000" dirty="0" smtClean="0">
                <a:solidFill>
                  <a:srgbClr val="7030A0"/>
                </a:solidFill>
              </a:rPr>
              <a:t> response)</a:t>
            </a:r>
            <a:endParaRPr lang="en-US" sz="2000" b="0" dirty="0" smtClean="0">
              <a:solidFill>
                <a:srgbClr val="7030A0"/>
              </a:solidFill>
            </a:endParaRPr>
          </a:p>
          <a:p>
            <a:pPr marL="568325" indent="-111125">
              <a:lnSpc>
                <a:spcPct val="150000"/>
              </a:lnSpc>
            </a:pP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Override </a:t>
            </a:r>
            <a:r>
              <a:rPr lang="en-US" smtClean="0"/>
              <a:t>Filter </a:t>
            </a:r>
            <a:r>
              <a:rPr lang="en-US" dirty="0" smtClean="0"/>
              <a:t>I</a:t>
            </a:r>
            <a:r>
              <a:rPr lang="en-US" smtClean="0"/>
              <a:t>nit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1676400"/>
            <a:ext cx="8534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Syntax: </a:t>
            </a:r>
          </a:p>
          <a:p>
            <a:r>
              <a:rPr lang="en-US" sz="2000" dirty="0" smtClean="0">
                <a:solidFill>
                  <a:srgbClr val="7030A0"/>
                </a:solidFill>
              </a:rPr>
              <a:t>	</a:t>
            </a:r>
            <a:r>
              <a:rPr lang="en-US" sz="2000" b="0" dirty="0" smtClean="0">
                <a:solidFill>
                  <a:srgbClr val="7030A0"/>
                </a:solidFill>
              </a:rPr>
              <a:t>public void </a:t>
            </a:r>
            <a:r>
              <a:rPr lang="en-US" sz="2000" dirty="0" smtClean="0">
                <a:solidFill>
                  <a:srgbClr val="7030A0"/>
                </a:solidFill>
              </a:rPr>
              <a:t>init</a:t>
            </a:r>
            <a:r>
              <a:rPr lang="en-US" sz="2000" b="0" dirty="0" smtClean="0">
                <a:solidFill>
                  <a:srgbClr val="7030A0"/>
                </a:solidFill>
              </a:rPr>
              <a:t>(</a:t>
            </a:r>
            <a:r>
              <a:rPr lang="en-US" sz="2000" b="0" dirty="0" err="1" smtClean="0">
                <a:solidFill>
                  <a:srgbClr val="7030A0"/>
                </a:solidFill>
              </a:rPr>
              <a:t>FilterConfig</a:t>
            </a:r>
            <a:r>
              <a:rPr lang="en-US" sz="2000" b="0" dirty="0" smtClean="0">
                <a:solidFill>
                  <a:srgbClr val="7030A0"/>
                </a:solidFill>
              </a:rPr>
              <a:t> config)throws </a:t>
            </a:r>
            <a:r>
              <a:rPr lang="en-US" sz="2000" b="0" dirty="0" err="1" smtClean="0">
                <a:solidFill>
                  <a:srgbClr val="7030A0"/>
                </a:solidFill>
              </a:rPr>
              <a:t>ServletException</a:t>
            </a:r>
            <a:endParaRPr lang="en-US" sz="2000" b="0" dirty="0" smtClean="0">
              <a:solidFill>
                <a:srgbClr val="7030A0"/>
              </a:solidFill>
            </a:endParaRPr>
          </a:p>
          <a:p>
            <a:endParaRPr lang="en-US" sz="2000" b="0" dirty="0" smtClean="0"/>
          </a:p>
          <a:p>
            <a:pPr marL="346075" indent="-282575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0" dirty="0" smtClean="0"/>
              <a:t>Executed only when the filter is first initialized. It is </a:t>
            </a:r>
            <a:r>
              <a:rPr lang="en-US" sz="2000" dirty="0" smtClean="0"/>
              <a:t>not</a:t>
            </a:r>
            <a:r>
              <a:rPr lang="en-US" sz="2000" b="0" dirty="0" smtClean="0"/>
              <a:t> executed each time the filter is invoked.</a:t>
            </a:r>
          </a:p>
          <a:p>
            <a:pPr marL="346075" indent="-282575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0" dirty="0" smtClean="0"/>
              <a:t>It is used for initializing parameters to be used by filters.</a:t>
            </a:r>
          </a:p>
          <a:p>
            <a:pPr marL="346075" indent="-282575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0" dirty="0" smtClean="0"/>
              <a:t>Can be used to reference and read parameters from </a:t>
            </a:r>
            <a:r>
              <a:rPr lang="en-US" sz="2000" b="0" dirty="0" err="1" smtClean="0"/>
              <a:t>ServletContext</a:t>
            </a:r>
            <a:r>
              <a:rPr lang="en-US" sz="2000" b="0" dirty="0" smtClean="0"/>
              <a:t> using the </a:t>
            </a:r>
            <a:r>
              <a:rPr lang="en-US" sz="2000" b="0" dirty="0" err="1" smtClean="0"/>
              <a:t>FilterConfig</a:t>
            </a:r>
            <a:r>
              <a:rPr lang="en-US" sz="2000" b="0" dirty="0" smtClean="0"/>
              <a:t> object</a:t>
            </a:r>
          </a:p>
          <a:p>
            <a:pPr marL="346075" indent="-282575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0" dirty="0" smtClean="0"/>
              <a:t>Can be used to read the filter initialization parameters that are declared in the web.xml file.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Destroy method?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828800"/>
            <a:ext cx="8534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Syntax:</a:t>
            </a:r>
          </a:p>
          <a:p>
            <a:pPr indent="741363"/>
            <a:r>
              <a:rPr lang="en-US" sz="2000" b="0" dirty="0" smtClean="0">
                <a:solidFill>
                  <a:srgbClr val="7030A0"/>
                </a:solidFill>
              </a:rPr>
              <a:t>public void </a:t>
            </a:r>
            <a:r>
              <a:rPr lang="en-US" sz="2000" dirty="0" smtClean="0">
                <a:solidFill>
                  <a:srgbClr val="7030A0"/>
                </a:solidFill>
              </a:rPr>
              <a:t>destroy()</a:t>
            </a:r>
          </a:p>
          <a:p>
            <a:pPr indent="741363"/>
            <a:endParaRPr lang="en-US" sz="2000" dirty="0" smtClean="0">
              <a:solidFill>
                <a:srgbClr val="7030A0"/>
              </a:solidFill>
            </a:endParaRPr>
          </a:p>
          <a:p>
            <a:pPr marL="346075" indent="-282575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00" b="0" dirty="0" smtClean="0"/>
              <a:t>This method is invoked when the servlet life cycle is completed typically when the server is shut down.</a:t>
            </a:r>
          </a:p>
          <a:p>
            <a:pPr marL="346075" indent="-282575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00" b="0" dirty="0" smtClean="0"/>
              <a:t>Can be overridden and used for cleanup tasks like closing files or database connection pools that are used by the filter.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7924800" cy="1143000"/>
          </a:xfrm>
        </p:spPr>
        <p:txBody>
          <a:bodyPr/>
          <a:lstStyle/>
          <a:p>
            <a:r>
              <a:rPr lang="en-US" sz="3000" dirty="0" smtClean="0"/>
              <a:t>Step 2 : Override the doFilter Method 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752600"/>
            <a:ext cx="8763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0" dirty="0" smtClean="0"/>
              <a:t> Override the </a:t>
            </a:r>
            <a:r>
              <a:rPr lang="en-US" sz="2000" i="1" dirty="0" smtClean="0"/>
              <a:t>doFilter</a:t>
            </a:r>
            <a:r>
              <a:rPr lang="en-US" sz="2000" b="0" dirty="0" smtClean="0"/>
              <a:t> method to perform one or more of the following tasks,</a:t>
            </a:r>
          </a:p>
          <a:p>
            <a:pPr marL="520700" indent="-17462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0" dirty="0" smtClean="0"/>
              <a:t>Transform the incoming request.</a:t>
            </a:r>
          </a:p>
          <a:p>
            <a:pPr marL="520700" indent="-17462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0" dirty="0" smtClean="0"/>
              <a:t>Transform the response before being sent to the client.</a:t>
            </a:r>
          </a:p>
          <a:p>
            <a:pPr marL="520700" indent="-17462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0" dirty="0" smtClean="0"/>
              <a:t>Invoke the </a:t>
            </a:r>
            <a:r>
              <a:rPr lang="en-US" sz="2000" i="1" dirty="0" smtClean="0"/>
              <a:t>doFilter </a:t>
            </a:r>
            <a:r>
              <a:rPr lang="en-US" sz="2000" b="0" dirty="0" smtClean="0"/>
              <a:t>method of the </a:t>
            </a:r>
            <a:r>
              <a:rPr lang="en-US" sz="2000" b="0" dirty="0" err="1" smtClean="0"/>
              <a:t>FilterChain</a:t>
            </a:r>
            <a:r>
              <a:rPr lang="en-US" sz="2000" b="0" dirty="0" smtClean="0"/>
              <a:t> interface</a:t>
            </a:r>
          </a:p>
          <a:p>
            <a:pPr marL="520700" indent="-174625">
              <a:lnSpc>
                <a:spcPct val="150000"/>
              </a:lnSpc>
            </a:pPr>
            <a:endParaRPr lang="en-US" sz="2000" b="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sz="2000" b="0" dirty="0" smtClean="0"/>
          </a:p>
          <a:p>
            <a:pPr>
              <a:lnSpc>
                <a:spcPct val="150000"/>
              </a:lnSpc>
            </a:pPr>
            <a:r>
              <a:rPr lang="en-US" sz="2000" b="0" dirty="0" smtClean="0"/>
              <a:t> </a:t>
            </a:r>
            <a:endParaRPr lang="en-US" sz="2000" b="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3849469"/>
            <a:ext cx="79248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Example: </a:t>
            </a:r>
            <a:r>
              <a:rPr lang="en-US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The filter method  is overridden to set a message parameter with value “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Hello</a:t>
            </a:r>
            <a:r>
              <a:rPr lang="en-US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” in all the HTTP request.</a:t>
            </a:r>
            <a:endParaRPr lang="en-US" b="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4876800"/>
            <a:ext cx="696277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7924800" cy="1143000"/>
          </a:xfrm>
        </p:spPr>
        <p:txBody>
          <a:bodyPr/>
          <a:lstStyle/>
          <a:p>
            <a:r>
              <a:rPr lang="en-US" sz="2400" dirty="0" smtClean="0"/>
              <a:t>Step 3 : Invoke the doFilter Method of the </a:t>
            </a:r>
            <a:r>
              <a:rPr lang="en-US" sz="2400" dirty="0" err="1" smtClean="0"/>
              <a:t>FilterChain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905000"/>
            <a:ext cx="8763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7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0" dirty="0" smtClean="0"/>
              <a:t>The </a:t>
            </a:r>
            <a:r>
              <a:rPr lang="en-US" sz="2000" i="1" dirty="0" smtClean="0"/>
              <a:t>doFilter</a:t>
            </a:r>
            <a:r>
              <a:rPr lang="en-US" sz="2000" b="0" dirty="0" smtClean="0"/>
              <a:t> method of the </a:t>
            </a:r>
            <a:r>
              <a:rPr lang="en-US" sz="2000" i="1" dirty="0" err="1" smtClean="0"/>
              <a:t>FilterChain</a:t>
            </a:r>
            <a:r>
              <a:rPr lang="en-US" sz="2000" b="0" dirty="0" smtClean="0"/>
              <a:t> object  as argument to the </a:t>
            </a:r>
            <a:r>
              <a:rPr lang="en-US" sz="2000" i="1" dirty="0" smtClean="0"/>
              <a:t>doFilter</a:t>
            </a:r>
            <a:r>
              <a:rPr lang="en-US" sz="2000" b="0" dirty="0" smtClean="0"/>
              <a:t> method of Filter interface should be invoked.</a:t>
            </a:r>
          </a:p>
          <a:p>
            <a:pPr marL="630237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0" dirty="0" smtClean="0"/>
              <a:t>Invoking this method can invoke all the filters in the chain and finally the servlet or </a:t>
            </a:r>
            <a:r>
              <a:rPr lang="en-US" sz="2000" b="0" dirty="0" err="1" smtClean="0"/>
              <a:t>jsp</a:t>
            </a:r>
            <a:r>
              <a:rPr lang="en-US" sz="2000" b="0" dirty="0" smtClean="0"/>
              <a:t>.</a:t>
            </a:r>
            <a:endParaRPr lang="en-US" sz="2000" b="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850" y="4343400"/>
            <a:ext cx="69913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ounded Rectangle 6"/>
          <p:cNvSpPr/>
          <p:nvPr/>
        </p:nvSpPr>
        <p:spPr>
          <a:xfrm>
            <a:off x="1066800" y="5181600"/>
            <a:ext cx="3276600" cy="3048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 smtClean="0"/>
              <a:t>Step 4 : Register the Filter</a:t>
            </a:r>
            <a:endParaRPr lang="en-US" sz="3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676400"/>
            <a:ext cx="8839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0" dirty="0" smtClean="0"/>
              <a:t>The filters needs to be registered with appropriate </a:t>
            </a:r>
            <a:r>
              <a:rPr lang="en-US" sz="2000" b="0" dirty="0" err="1" smtClean="0"/>
              <a:t>servlets</a:t>
            </a:r>
            <a:r>
              <a:rPr lang="en-US" sz="2000" b="0" dirty="0" smtClean="0"/>
              <a:t> in the web.xml file.</a:t>
            </a:r>
          </a:p>
          <a:p>
            <a:pPr>
              <a:lnSpc>
                <a:spcPct val="150000"/>
              </a:lnSpc>
            </a:pPr>
            <a:r>
              <a:rPr lang="en-US" sz="2000" b="0" dirty="0" smtClean="0"/>
              <a:t>Web.xml uses two elements for declaring filters,</a:t>
            </a:r>
          </a:p>
          <a:p>
            <a:pPr marL="693738" indent="-457200">
              <a:lnSpc>
                <a:spcPct val="150000"/>
              </a:lnSpc>
              <a:buFont typeface="+mj-lt"/>
              <a:buAutoNum type="arabicPeriod"/>
              <a:tabLst>
                <a:tab pos="346075" algn="l"/>
              </a:tabLst>
            </a:pPr>
            <a:r>
              <a:rPr lang="en-US" sz="2000" dirty="0" smtClean="0"/>
              <a:t>filter : </a:t>
            </a:r>
            <a:r>
              <a:rPr lang="en-US" sz="2000" b="0" dirty="0" smtClean="0"/>
              <a:t> Registers a filtering object with the system.</a:t>
            </a:r>
          </a:p>
          <a:p>
            <a:pPr marL="693738" indent="-457200">
              <a:lnSpc>
                <a:spcPct val="150000"/>
              </a:lnSpc>
              <a:buFont typeface="+mj-lt"/>
              <a:buAutoNum type="arabicPeriod"/>
              <a:tabLst>
                <a:tab pos="346075" algn="l"/>
              </a:tabLst>
            </a:pPr>
            <a:r>
              <a:rPr lang="en-US" sz="2000" dirty="0" smtClean="0"/>
              <a:t>filter-mapping : </a:t>
            </a:r>
            <a:r>
              <a:rPr lang="en-US" sz="2000" b="0" dirty="0" smtClean="0"/>
              <a:t>Specifies the URLs to which the filtering object applies.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Sample Web.xml with Filter Configured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0"/>
            <a:ext cx="6553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ight Brace 8"/>
          <p:cNvSpPr/>
          <p:nvPr/>
        </p:nvSpPr>
        <p:spPr>
          <a:xfrm>
            <a:off x="6019800" y="3048000"/>
            <a:ext cx="381000" cy="1143000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324600" y="3048000"/>
            <a:ext cx="2743200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Name: </a:t>
            </a:r>
            <a:r>
              <a:rPr lang="en-US" sz="1400" b="0" dirty="0" smtClean="0">
                <a:latin typeface="Arial" pitchFamily="34" charset="0"/>
                <a:cs typeface="Arial" pitchFamily="34" charset="0"/>
              </a:rPr>
              <a:t> Represents the name of the filter.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Class: </a:t>
            </a:r>
            <a:r>
              <a:rPr lang="en-US" sz="1400" b="0" dirty="0" smtClean="0">
                <a:latin typeface="Arial" pitchFamily="34" charset="0"/>
                <a:cs typeface="Arial" pitchFamily="34" charset="0"/>
              </a:rPr>
              <a:t> Represents the fully classified filter class name.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6477000" y="4343400"/>
            <a:ext cx="381000" cy="1143000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934200" y="4519136"/>
            <a:ext cx="2209800" cy="7386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Arial" pitchFamily="34" charset="0"/>
                <a:cs typeface="Arial" pitchFamily="34" charset="0"/>
              </a:rPr>
              <a:t>Represents the URL patterns for which the filter will be invoked.</a:t>
            </a:r>
            <a:endParaRPr lang="en-US" sz="1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4800" y="5657671"/>
            <a:ext cx="8610600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NOTE:  </a:t>
            </a:r>
            <a:r>
              <a:rPr lang="en-US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URL patterns can be a specific Servlet/JSP (or) a URL with wild card character.</a:t>
            </a:r>
          </a:p>
          <a:p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Example: 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savingsAccount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- This  means filter will be triggered for all the components requested under the savings Folder.</a:t>
            </a:r>
            <a:endParaRPr lang="en-US" b="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00025"/>
            <a:ext cx="6858000" cy="5334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About the Author</a:t>
            </a:r>
          </a:p>
        </p:txBody>
      </p:sp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D313E9-3302-4974-8563-6539F17C1C97}" type="slidenum">
              <a:rPr lang="en-US" smtClean="0"/>
              <a:pPr>
                <a:defRPr/>
              </a:pPr>
              <a:t>2</a:t>
            </a:fld>
            <a:endParaRPr lang="en-US" dirty="0" smtClean="0"/>
          </a:p>
        </p:txBody>
      </p:sp>
      <p:graphicFrame>
        <p:nvGraphicFramePr>
          <p:cNvPr id="33870" name="Group 78"/>
          <p:cNvGraphicFramePr>
            <a:graphicFrameLocks noGrp="1"/>
          </p:cNvGraphicFramePr>
          <p:nvPr/>
        </p:nvGraphicFramePr>
        <p:xfrm>
          <a:off x="533400" y="1778000"/>
          <a:ext cx="8153400" cy="1828800"/>
        </p:xfrm>
        <a:graphic>
          <a:graphicData uri="http://schemas.openxmlformats.org/drawingml/2006/table">
            <a:tbl>
              <a:tblPr/>
              <a:tblGrid>
                <a:gridCol w="1676400"/>
                <a:gridCol w="6477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Created By: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Renjith(t-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renjith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)/ Shanmu (105110)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Credential Information: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Trainer /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Sr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 Architect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Version and Date: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1.0, January 5’th 2012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14" name="WordArt 37"/>
          <p:cNvSpPr>
            <a:spLocks noChangeArrowheads="1" noChangeShapeType="1" noTextEdit="1"/>
          </p:cNvSpPr>
          <p:nvPr/>
        </p:nvSpPr>
        <p:spPr bwMode="auto">
          <a:xfrm>
            <a:off x="762000" y="3924300"/>
            <a:ext cx="7620000" cy="495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3366FF"/>
                  </a:solidFill>
                  <a:round/>
                  <a:headEnd/>
                  <a:tailEnd/>
                </a:ln>
                <a:solidFill>
                  <a:srgbClr val="3188B4"/>
                </a:solidFill>
                <a:latin typeface="Tw Cen MT Condensed"/>
              </a:rPr>
              <a:t>Cognizant Certified Official Curriculum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Lend a Hand Exercise # 1- Intercepting Request using Filter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1700748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0" dirty="0" smtClean="0"/>
              <a:t>In this demo we will create a Filter which is capable of intercepting the HTTP request and setting an attribute in the request each time a Servlet is invoked.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Components:</a:t>
            </a:r>
          </a:p>
          <a:p>
            <a:pPr marL="1087438" indent="-173038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Filter Demo Servlet </a:t>
            </a:r>
            <a:r>
              <a:rPr lang="en-US" sz="2000" b="0" dirty="0" smtClean="0"/>
              <a:t> - Servlet whose request to be intercepted and filtered.</a:t>
            </a:r>
          </a:p>
          <a:p>
            <a:pPr marL="1087438" indent="-173038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First Filter </a:t>
            </a:r>
            <a:r>
              <a:rPr lang="en-US" sz="2000" b="0" dirty="0" smtClean="0"/>
              <a:t>– Filter to intercept the request and setting the attribute.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924800" cy="1143000"/>
          </a:xfrm>
        </p:spPr>
        <p:txBody>
          <a:bodyPr/>
          <a:lstStyle/>
          <a:p>
            <a:r>
              <a:rPr lang="en-US" sz="2800" dirty="0" smtClean="0"/>
              <a:t>Lend a Hand - Step 1 : Create a filter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1651337"/>
            <a:ext cx="8686800" cy="8617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173038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Create a dynamic web project in eclipse.</a:t>
            </a:r>
          </a:p>
          <a:p>
            <a:pPr indent="173038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Right Click </a:t>
            </a:r>
            <a:r>
              <a:rPr lang="en-US" sz="2000" b="0" dirty="0" err="1" smtClean="0">
                <a:latin typeface="Arial" pitchFamily="34" charset="0"/>
                <a:cs typeface="Arial" pitchFamily="34" charset="0"/>
              </a:rPr>
              <a:t>src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 folder </a:t>
            </a:r>
            <a:r>
              <a:rPr lang="en-US" sz="2000" b="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click </a:t>
            </a:r>
            <a:r>
              <a:rPr lang="en-US" sz="2000" b="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newclick</a:t>
            </a:r>
            <a:r>
              <a:rPr lang="en-US" sz="2000" b="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000" b="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otherclick</a:t>
            </a:r>
            <a:r>
              <a:rPr lang="en-US" sz="2000" b="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000" b="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webclick</a:t>
            </a:r>
            <a:r>
              <a:rPr lang="en-US" sz="2000" b="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Filter</a:t>
            </a:r>
            <a:endParaRPr lang="en-US" sz="2000" b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590800" y="2569616"/>
            <a:ext cx="4229100" cy="4212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76400"/>
            <a:ext cx="5943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600200" y="3505200"/>
            <a:ext cx="3962400" cy="304800"/>
          </a:xfrm>
          <a:prstGeom prst="rect">
            <a:avLst/>
          </a:prstGeom>
          <a:solidFill>
            <a:schemeClr val="accent1">
              <a:alpha val="0"/>
            </a:scheme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 smtClean="0"/>
              <a:t>Lend a Hand - Step 1 : Create a filter (Cont)</a:t>
            </a:r>
            <a:endParaRPr lang="en-US" sz="2500" dirty="0"/>
          </a:p>
        </p:txBody>
      </p:sp>
      <p:sp>
        <p:nvSpPr>
          <p:cNvPr id="11" name="TextBox 10"/>
          <p:cNvSpPr txBox="1"/>
          <p:nvPr/>
        </p:nvSpPr>
        <p:spPr>
          <a:xfrm>
            <a:off x="1295400" y="4812268"/>
            <a:ext cx="45720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Specify the Filter class name</a:t>
            </a:r>
            <a:endParaRPr lang="en-US" b="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Straight Arrow Connector 12"/>
          <p:cNvCxnSpPr>
            <a:stCxn id="11" idx="0"/>
            <a:endCxn id="6" idx="2"/>
          </p:cNvCxnSpPr>
          <p:nvPr/>
        </p:nvCxnSpPr>
        <p:spPr>
          <a:xfrm flipV="1">
            <a:off x="3581400" y="3810000"/>
            <a:ext cx="0" cy="1002268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924800" cy="1143000"/>
          </a:xfrm>
        </p:spPr>
        <p:txBody>
          <a:bodyPr/>
          <a:lstStyle/>
          <a:p>
            <a:r>
              <a:rPr lang="en-US" sz="2400" dirty="0" smtClean="0"/>
              <a:t>Lend a Hand - Filter Configuration in in web.xml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04800" y="2133600"/>
            <a:ext cx="8382000" cy="3962400"/>
            <a:chOff x="304800" y="2514600"/>
            <a:chExt cx="8382000" cy="396240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4800" y="2514600"/>
              <a:ext cx="8267700" cy="3962400"/>
            </a:xfrm>
            <a:prstGeom prst="rect">
              <a:avLst/>
            </a:prstGeom>
          </p:spPr>
        </p:pic>
        <p:sp>
          <p:nvSpPr>
            <p:cNvPr id="6" name="Line Callout 1 5"/>
            <p:cNvSpPr/>
            <p:nvPr/>
          </p:nvSpPr>
          <p:spPr>
            <a:xfrm>
              <a:off x="5638800" y="4495800"/>
              <a:ext cx="3048000" cy="381000"/>
            </a:xfrm>
            <a:prstGeom prst="borderCallout1">
              <a:avLst>
                <a:gd name="adj1" fmla="val 44484"/>
                <a:gd name="adj2" fmla="val -1437"/>
                <a:gd name="adj3" fmla="val 161146"/>
                <a:gd name="adj4" fmla="val -37816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b="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Filter declaration</a:t>
              </a:r>
              <a:endParaRPr lang="en-US" sz="1500" b="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Right Brace 6"/>
            <p:cNvSpPr/>
            <p:nvPr/>
          </p:nvSpPr>
          <p:spPr>
            <a:xfrm>
              <a:off x="4114800" y="4648200"/>
              <a:ext cx="381000" cy="838200"/>
            </a:xfrm>
            <a:prstGeom prst="righ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ine Callout 1 7"/>
            <p:cNvSpPr/>
            <p:nvPr/>
          </p:nvSpPr>
          <p:spPr>
            <a:xfrm>
              <a:off x="5638800" y="5410200"/>
              <a:ext cx="1828800" cy="311727"/>
            </a:xfrm>
            <a:prstGeom prst="borderCallout1">
              <a:avLst>
                <a:gd name="adj1" fmla="val 44484"/>
                <a:gd name="adj2" fmla="val -1437"/>
                <a:gd name="adj3" fmla="val 151031"/>
                <a:gd name="adj4" fmla="val -67126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b="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Filter Mapping</a:t>
              </a:r>
              <a:endParaRPr lang="en-US" sz="1500" b="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ight Brace 8"/>
            <p:cNvSpPr/>
            <p:nvPr/>
          </p:nvSpPr>
          <p:spPr>
            <a:xfrm>
              <a:off x="4114800" y="5562600"/>
              <a:ext cx="228600" cy="685800"/>
            </a:xfrm>
            <a:prstGeom prst="righ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52400" y="1600200"/>
            <a:ext cx="868680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173038" algn="ctr">
              <a:spcBef>
                <a:spcPts val="1200"/>
              </a:spcBef>
            </a:pP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Verify the web.xml for the filter configuration.</a:t>
            </a:r>
            <a:endParaRPr lang="en-US" sz="2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514600"/>
            <a:ext cx="721995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Lend a Hand - Step 2 &amp; 3 implement the doFilter Method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" y="1657290"/>
            <a:ext cx="8686800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Implement the filter as mentioned below. Set the attribute in the request parameter and invoke the doFilter() of the </a:t>
            </a:r>
            <a:r>
              <a:rPr lang="en-US" sz="2000" b="0" dirty="0" err="1" smtClean="0">
                <a:latin typeface="Arial" pitchFamily="34" charset="0"/>
                <a:cs typeface="Arial" pitchFamily="34" charset="0"/>
              </a:rPr>
              <a:t>FilterChain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0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5486400" y="2819400"/>
            <a:ext cx="3048000" cy="381000"/>
          </a:xfrm>
          <a:prstGeom prst="borderCallout1">
            <a:avLst>
              <a:gd name="adj1" fmla="val 44484"/>
              <a:gd name="adj2" fmla="val -1437"/>
              <a:gd name="adj3" fmla="val 41146"/>
              <a:gd name="adj4" fmla="val -5126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Implements Filter  interface.</a:t>
            </a:r>
            <a:endParaRPr lang="en-US" sz="1500" b="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4800600" y="4191000"/>
            <a:ext cx="4038600" cy="304800"/>
          </a:xfrm>
          <a:prstGeom prst="borderCallout1">
            <a:avLst>
              <a:gd name="adj1" fmla="val 58406"/>
              <a:gd name="adj2" fmla="val -1232"/>
              <a:gd name="adj3" fmla="val 48707"/>
              <a:gd name="adj4" fmla="val -2656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doFilter method invoked.</a:t>
            </a:r>
            <a:endParaRPr lang="en-US" sz="1500" b="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 smtClean="0"/>
              <a:t>Lend a Hand- Create the Servlet </a:t>
            </a:r>
            <a:r>
              <a:rPr lang="en-US" sz="2500" dirty="0" err="1" smtClean="0"/>
              <a:t>FilterDemo</a:t>
            </a:r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819400"/>
            <a:ext cx="71151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28600" y="1730514"/>
            <a:ext cx="8686800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Implement the servlet as mentioned below. Servlet will access the attribute set in the filter.</a:t>
            </a:r>
            <a:endParaRPr lang="en-US" sz="20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3886200" y="5715000"/>
            <a:ext cx="4038600" cy="457200"/>
          </a:xfrm>
          <a:prstGeom prst="borderCallout1">
            <a:avLst>
              <a:gd name="adj1" fmla="val -24353"/>
              <a:gd name="adj2" fmla="val 50297"/>
              <a:gd name="adj3" fmla="val -109914"/>
              <a:gd name="adj4" fmla="val 5151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Servlet accessing the attribute set in the filter.</a:t>
            </a:r>
            <a:endParaRPr lang="en-US" sz="1500" b="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Lend a hand - Step 4 :Configure the Filter for the Servlet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1566366"/>
            <a:ext cx="8686800" cy="8720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dirty="0" smtClean="0">
                <a:latin typeface="Arial" pitchFamily="34" charset="0"/>
                <a:cs typeface="Arial" pitchFamily="34" charset="0"/>
              </a:rPr>
              <a:t>The filter can applied for the servlet by adding a filter mapping for the servlet in the web.xml file.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4800" y="2438257"/>
            <a:ext cx="8153400" cy="4038743"/>
            <a:chOff x="304800" y="2362199"/>
            <a:chExt cx="8153400" cy="4038743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4800" y="2362199"/>
              <a:ext cx="6858000" cy="4038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Line Callout 2 6"/>
            <p:cNvSpPr/>
            <p:nvPr/>
          </p:nvSpPr>
          <p:spPr>
            <a:xfrm>
              <a:off x="5791200" y="4419600"/>
              <a:ext cx="2667000" cy="612648"/>
            </a:xfrm>
            <a:prstGeom prst="borderCallout2">
              <a:avLst>
                <a:gd name="adj1" fmla="val 44483"/>
                <a:gd name="adj2" fmla="val -6609"/>
                <a:gd name="adj3" fmla="val 44483"/>
                <a:gd name="adj4" fmla="val -33908"/>
                <a:gd name="adj5" fmla="val 84193"/>
                <a:gd name="adj6" fmla="val -83514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b="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Configure the servlet  with the filter.</a:t>
              </a:r>
              <a:endParaRPr lang="en-US" sz="1500" b="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ight Brace 7"/>
            <p:cNvSpPr/>
            <p:nvPr/>
          </p:nvSpPr>
          <p:spPr>
            <a:xfrm>
              <a:off x="3276600" y="4648200"/>
              <a:ext cx="304800" cy="533400"/>
            </a:xfrm>
            <a:prstGeom prst="rightBrace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Lend a hand - Deploy and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676400"/>
            <a:ext cx="8534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Step 1 : </a:t>
            </a:r>
            <a:r>
              <a:rPr lang="en-US" sz="2000" b="0" dirty="0" smtClean="0"/>
              <a:t>Deploy the application and run the application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Step 2 : </a:t>
            </a:r>
            <a:r>
              <a:rPr lang="en-US" sz="2000" b="0" dirty="0" smtClean="0"/>
              <a:t>Invoke </a:t>
            </a:r>
            <a:r>
              <a:rPr lang="en-US" sz="2000" b="0" dirty="0" err="1" smtClean="0"/>
              <a:t>FilterDemo</a:t>
            </a:r>
            <a:r>
              <a:rPr lang="en-US" sz="2000" b="0" dirty="0" smtClean="0"/>
              <a:t> from browser</a:t>
            </a:r>
          </a:p>
          <a:p>
            <a:pPr>
              <a:lnSpc>
                <a:spcPct val="150000"/>
              </a:lnSpc>
            </a:pPr>
            <a:r>
              <a:rPr lang="en-US" sz="2000" b="0" dirty="0" smtClean="0"/>
              <a:t>	 </a:t>
            </a:r>
            <a:r>
              <a:rPr lang="en-US" sz="2000" dirty="0" smtClean="0">
                <a:solidFill>
                  <a:srgbClr val="7030A0"/>
                </a:solidFill>
              </a:rPr>
              <a:t>http://localhost:8080/FilterDemo/FilterDemo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124200"/>
            <a:ext cx="7086600" cy="2516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52400" y="5410200"/>
            <a:ext cx="7543800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 the example the request to the servlet “</a:t>
            </a:r>
            <a:r>
              <a:rPr lang="en-US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FilterDemo</a:t>
            </a:r>
            <a:r>
              <a:rPr lang="en-US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” is intercepted by the filter and the message “</a:t>
            </a:r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Hello</a:t>
            </a:r>
            <a:r>
              <a:rPr lang="en-US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” set in the filter is displayed in the servlet.</a:t>
            </a:r>
            <a:endParaRPr lang="en-US" b="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Lend a Hand Exercise # 2 – Filtering the Response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1600200"/>
            <a:ext cx="8686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0" dirty="0" smtClean="0"/>
              <a:t>In this demo we will se how the response can be modified by using filters .</a:t>
            </a:r>
          </a:p>
          <a:p>
            <a:pPr>
              <a:lnSpc>
                <a:spcPct val="150000"/>
              </a:lnSpc>
            </a:pPr>
            <a:r>
              <a:rPr lang="en-US" sz="2000" b="0" dirty="0" smtClean="0"/>
              <a:t>Response object can be modified in the filter before it is sent back to the client.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Components :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 smtClean="0"/>
              <a:t>ReponseFilter</a:t>
            </a:r>
            <a:r>
              <a:rPr lang="en-US" sz="2000" dirty="0" smtClean="0"/>
              <a:t> : -</a:t>
            </a:r>
            <a:r>
              <a:rPr lang="en-US" sz="2000" b="0" dirty="0" smtClean="0"/>
              <a:t> The filter responsible for filtering the response</a:t>
            </a:r>
            <a:endParaRPr lang="en-US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 smtClean="0"/>
              <a:t>SourceServlet</a:t>
            </a:r>
            <a:r>
              <a:rPr lang="en-US" sz="2000" dirty="0" smtClean="0"/>
              <a:t> :- </a:t>
            </a:r>
            <a:r>
              <a:rPr lang="en-US" sz="2000" b="0" dirty="0" smtClean="0"/>
              <a:t> The servlet which the user requested.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Lend a Hand : Develop the Response Filter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268" y="2209800"/>
            <a:ext cx="7035732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Line Callout 1 4"/>
          <p:cNvSpPr/>
          <p:nvPr/>
        </p:nvSpPr>
        <p:spPr>
          <a:xfrm>
            <a:off x="5638800" y="3962400"/>
            <a:ext cx="3352800" cy="838200"/>
          </a:xfrm>
          <a:prstGeom prst="borderCallout1">
            <a:avLst>
              <a:gd name="adj1" fmla="val 49203"/>
              <a:gd name="adj2" fmla="val 65"/>
              <a:gd name="adj3" fmla="val 53387"/>
              <a:gd name="adj4" fmla="val -93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500" b="0" dirty="0" smtClean="0">
                <a:latin typeface="Arial" pitchFamily="34" charset="0"/>
                <a:cs typeface="Arial" pitchFamily="34" charset="0"/>
              </a:rPr>
              <a:t>Response  object is type casted to </a:t>
            </a:r>
            <a:r>
              <a:rPr lang="en-US" sz="1500" b="0" dirty="0" err="1" smtClean="0">
                <a:latin typeface="Arial" pitchFamily="34" charset="0"/>
                <a:cs typeface="Arial" pitchFamily="34" charset="0"/>
              </a:rPr>
              <a:t>HTTPTServletResponse</a:t>
            </a:r>
            <a:r>
              <a:rPr lang="en-US" sz="1500" b="0" dirty="0" smtClean="0">
                <a:latin typeface="Arial" pitchFamily="34" charset="0"/>
                <a:cs typeface="Arial" pitchFamily="34" charset="0"/>
              </a:rPr>
              <a:t> and header messages set.</a:t>
            </a:r>
            <a:endParaRPr lang="en-US" sz="15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566366"/>
            <a:ext cx="8686800" cy="4969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Develop the filter as shown below.</a:t>
            </a:r>
            <a:endParaRPr lang="en-US" sz="2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524000" y="0"/>
            <a:ext cx="68580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latin typeface="Verdana" pitchFamily="34" charset="0"/>
              </a:rPr>
              <a:t>Icons Used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33600" y="1295400"/>
            <a:ext cx="6858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cap="all" dirty="0">
              <a:solidFill>
                <a:schemeClr val="accent2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862" y="1600200"/>
            <a:ext cx="1023938" cy="10239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828800" y="2027238"/>
            <a:ext cx="1600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Questions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806575" y="5620357"/>
            <a:ext cx="1698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Demonstration</a:t>
            </a:r>
          </a:p>
        </p:txBody>
      </p:sp>
      <p:pic>
        <p:nvPicPr>
          <p:cNvPr id="4110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3625" y="1600200"/>
            <a:ext cx="968375" cy="987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7381875" y="1752600"/>
            <a:ext cx="14478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Hands on Exercise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1828800" y="3671888"/>
            <a:ext cx="12954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Coding Standards</a:t>
            </a:r>
          </a:p>
        </p:txBody>
      </p:sp>
      <p:pic>
        <p:nvPicPr>
          <p:cNvPr id="4113" name="Picture 1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1225" y="3231932"/>
            <a:ext cx="841375" cy="1111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4572000" y="5284072"/>
            <a:ext cx="144780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 smtClean="0">
                <a:latin typeface="+mn-lt"/>
              </a:rPr>
              <a:t>Best Practices &amp; Industry Standards</a:t>
            </a:r>
            <a:endParaRPr lang="en-US" sz="1600" dirty="0">
              <a:latin typeface="+mn-lt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4579938" y="2068513"/>
            <a:ext cx="10668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Tools</a:t>
            </a:r>
          </a:p>
        </p:txBody>
      </p:sp>
      <p:pic>
        <p:nvPicPr>
          <p:cNvPr id="4119" name="Picture 2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43312" y="3287712"/>
            <a:ext cx="1004888" cy="1055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120" name="Picture 3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1850" y="5286375"/>
            <a:ext cx="996950" cy="885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121" name="Picture 3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10325" y="1697038"/>
            <a:ext cx="1133475" cy="1050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6" name="Slide Number Placeholder 25"/>
          <p:cNvSpPr>
            <a:spLocks noGrp="1"/>
          </p:cNvSpPr>
          <p:nvPr>
            <p:ph type="sldNum" sz="quarter" idx="4294967295"/>
          </p:nvPr>
        </p:nvSpPr>
        <p:spPr>
          <a:xfrm>
            <a:off x="152400" y="6428601"/>
            <a:ext cx="457200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FE0B590-8C00-4610-BFCF-F4111B763C9E}" type="slidenum">
              <a:rPr lang="en-US" sz="1400" smtClean="0"/>
              <a:pPr>
                <a:defRPr/>
              </a:pPr>
              <a:t>3</a:t>
            </a:fld>
            <a:endParaRPr lang="en-US" sz="1400" dirty="0"/>
          </a:p>
        </p:txBody>
      </p:sp>
      <p:pic>
        <p:nvPicPr>
          <p:cNvPr id="2050" name="Picture 2" descr="C:\Users\120891\Desktop\Case Study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4600" y="3401187"/>
            <a:ext cx="1112711" cy="1018413"/>
          </a:xfrm>
          <a:prstGeom prst="rect">
            <a:avLst/>
          </a:prstGeom>
          <a:noFill/>
        </p:spPr>
      </p:pic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7312570" y="3733800"/>
            <a:ext cx="144780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 smtClean="0">
                <a:latin typeface="+mn-lt"/>
              </a:rPr>
              <a:t>  Case Study</a:t>
            </a:r>
            <a:endParaRPr lang="en-US" sz="1600" dirty="0">
              <a:latin typeface="+mn-lt"/>
            </a:endParaRPr>
          </a:p>
        </p:txBody>
      </p:sp>
      <p:pic>
        <p:nvPicPr>
          <p:cNvPr id="21506" name="Picture 2" descr="C:\Users\120891\Desktop\best practice_1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81400" y="5226268"/>
            <a:ext cx="1066800" cy="1066800"/>
          </a:xfrm>
          <a:prstGeom prst="rect">
            <a:avLst/>
          </a:prstGeom>
          <a:noFill/>
        </p:spPr>
      </p:pic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4569370" y="3657600"/>
            <a:ext cx="14478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Test Your Understanding</a:t>
            </a:r>
          </a:p>
        </p:txBody>
      </p:sp>
      <p:pic>
        <p:nvPicPr>
          <p:cNvPr id="28" name="Picture 2" descr="C:\Users\120891\Desktop\Workshop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89656" y="5333998"/>
            <a:ext cx="925544" cy="831818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>
            <a:off x="7391400" y="56388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Workshop</a:t>
            </a:r>
            <a:endParaRPr lang="en-US" sz="160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Lend a Hand : Develop the Source Servlet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11624" y="2971800"/>
            <a:ext cx="8527576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28600" y="1789004"/>
            <a:ext cx="8686800" cy="5539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Develop the servlet as shown below.</a:t>
            </a:r>
            <a:endParaRPr lang="en-US" sz="2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Lend a Hand : Web.xml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676400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 </a:t>
            </a:r>
            <a:r>
              <a:rPr lang="en-US" b="0" dirty="0" smtClean="0"/>
              <a:t>: </a:t>
            </a:r>
            <a:r>
              <a:rPr lang="en-US" sz="2000" b="0" dirty="0" smtClean="0"/>
              <a:t>Verify  the filter entry in the web.xml file (Will be automatically added when </a:t>
            </a:r>
            <a:r>
              <a:rPr lang="en-US" sz="2000" b="0" dirty="0" err="1" smtClean="0"/>
              <a:t>ResponseFilter</a:t>
            </a:r>
            <a:r>
              <a:rPr lang="en-US" sz="2000" b="0" dirty="0" smtClean="0"/>
              <a:t> is created)</a:t>
            </a:r>
            <a:endParaRPr lang="en-US" sz="2000" b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590800"/>
            <a:ext cx="725424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81000" y="3894892"/>
            <a:ext cx="8534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2 </a:t>
            </a:r>
            <a:r>
              <a:rPr lang="en-US" b="0" dirty="0" smtClean="0"/>
              <a:t>:Add the following filter mapping into the web.xml file</a:t>
            </a:r>
            <a:br>
              <a:rPr lang="en-US" b="0" dirty="0" smtClean="0"/>
            </a:br>
            <a:endParaRPr lang="en-US" sz="2000" b="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4495800"/>
            <a:ext cx="7467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Lend a </a:t>
            </a:r>
            <a:r>
              <a:rPr lang="en-US" smtClean="0"/>
              <a:t>Hand – Deploy and </a:t>
            </a:r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b="0" smtClean="0"/>
              <a:pPr>
                <a:defRPr/>
              </a:pPr>
              <a:t>32</a:t>
            </a:fld>
            <a:endParaRPr lang="en-US" b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743200"/>
            <a:ext cx="82296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81000" y="1600200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</a:t>
            </a:r>
            <a:r>
              <a:rPr lang="en-US" b="0" dirty="0" smtClean="0"/>
              <a:t> : Deploy and run the application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Step 2 </a:t>
            </a:r>
            <a:r>
              <a:rPr lang="en-US" b="0" dirty="0" smtClean="0"/>
              <a:t>: Invoke </a:t>
            </a:r>
            <a:r>
              <a:rPr lang="en-US" b="0" dirty="0" err="1" smtClean="0"/>
              <a:t>SourceServlet</a:t>
            </a:r>
            <a:r>
              <a:rPr lang="en-US" b="0" dirty="0" smtClean="0"/>
              <a:t> from the browser.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7030A0"/>
                </a:solidFill>
              </a:rPr>
              <a:t>	http://localhost:8080/FilterDemo/SourceServlet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" name="Line Callout 2 7"/>
          <p:cNvSpPr/>
          <p:nvPr/>
        </p:nvSpPr>
        <p:spPr>
          <a:xfrm>
            <a:off x="7010400" y="4419600"/>
            <a:ext cx="1752600" cy="609600"/>
          </a:xfrm>
          <a:prstGeom prst="borderCallout2">
            <a:avLst>
              <a:gd name="adj1" fmla="val 93750"/>
              <a:gd name="adj2" fmla="val -57808"/>
              <a:gd name="adj3" fmla="val 44612"/>
              <a:gd name="adj4" fmla="val -2274"/>
              <a:gd name="adj5" fmla="val -58190"/>
              <a:gd name="adj6" fmla="val -10783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Printed by the filters.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57200" y="4267200"/>
            <a:ext cx="4953000" cy="533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012732" y="5715000"/>
            <a:ext cx="18288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Printed by the servlet.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hape 11"/>
          <p:cNvCxnSpPr>
            <a:stCxn id="10" idx="0"/>
            <a:endCxn id="9" idx="2"/>
          </p:cNvCxnSpPr>
          <p:nvPr/>
        </p:nvCxnSpPr>
        <p:spPr>
          <a:xfrm rot="5400000" flipH="1" flipV="1">
            <a:off x="2473216" y="5254516"/>
            <a:ext cx="914400" cy="6568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Filter Chaining?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1676400"/>
            <a:ext cx="8610600" cy="24006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93700" indent="-157163">
              <a:lnSpc>
                <a:spcPct val="150000"/>
              </a:lnSpc>
            </a:pP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Filter chaining 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is the process of applying more than one filter to a Servlet.</a:t>
            </a:r>
          </a:p>
          <a:p>
            <a:pPr marL="393700" indent="-157163">
              <a:lnSpc>
                <a:spcPct val="150000"/>
              </a:lnSpc>
            </a:pP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Assume there are two filters Filter A &amp; B , they can be configured as below. The request goes through both the filters before it reaches the servlet.</a:t>
            </a:r>
          </a:p>
        </p:txBody>
      </p:sp>
      <p:graphicFrame>
        <p:nvGraphicFramePr>
          <p:cNvPr id="14" name="Diagram 13"/>
          <p:cNvGraphicFramePr/>
          <p:nvPr/>
        </p:nvGraphicFramePr>
        <p:xfrm>
          <a:off x="1524000" y="2946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How Filter Chaining Configured?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794808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3700" indent="-157163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0" dirty="0" smtClean="0"/>
              <a:t>This is done by configuring more than one filter mapping for a servlet in the web.xml file</a:t>
            </a:r>
          </a:p>
          <a:p>
            <a:pPr marL="393700" indent="-157163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0" dirty="0" smtClean="0"/>
              <a:t>The filters are invoked in the order they are declared in the web.xml file</a:t>
            </a:r>
          </a:p>
          <a:p>
            <a:pPr marL="393700" indent="-157163">
              <a:lnSpc>
                <a:spcPct val="150000"/>
              </a:lnSpc>
              <a:buFont typeface="Wingdings" pitchFamily="2" charset="2"/>
              <a:buChar char="§"/>
            </a:pPr>
            <a:endParaRPr lang="en-US" sz="2000" b="0" dirty="0"/>
          </a:p>
        </p:txBody>
      </p:sp>
      <p:sp>
        <p:nvSpPr>
          <p:cNvPr id="7" name="Right Brace 6"/>
          <p:cNvSpPr/>
          <p:nvPr/>
        </p:nvSpPr>
        <p:spPr>
          <a:xfrm>
            <a:off x="4114800" y="4114800"/>
            <a:ext cx="304800" cy="1447800"/>
          </a:xfrm>
          <a:prstGeom prst="rightBrac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962400"/>
            <a:ext cx="37719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4495800" y="4572000"/>
            <a:ext cx="3962400" cy="5539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Filter1 &amp; Filter2 configured with the </a:t>
            </a:r>
            <a:r>
              <a:rPr lang="en-US" sz="1500" b="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ChainingDemo</a:t>
            </a:r>
            <a:r>
              <a:rPr lang="en-US" sz="1500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500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servlet</a:t>
            </a:r>
            <a:endParaRPr lang="en-US" sz="1500" b="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Lend a Hand – Filter Chaining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" y="1524000"/>
            <a:ext cx="86106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0" dirty="0" smtClean="0"/>
              <a:t>This is a demo for the associates to get familiarized with how more than one filter can be applied to a single </a:t>
            </a:r>
            <a:r>
              <a:rPr lang="en-US" sz="2000" b="0" dirty="0" err="1" smtClean="0"/>
              <a:t>servlet</a:t>
            </a:r>
            <a:r>
              <a:rPr lang="en-US" sz="2000" b="0" dirty="0" smtClean="0"/>
              <a:t> by the process of filter chaining.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Components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 smtClean="0"/>
              <a:t>Filter1 : </a:t>
            </a:r>
            <a:r>
              <a:rPr lang="en-US" sz="2000" b="0" dirty="0" smtClean="0"/>
              <a:t>Filter class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 smtClean="0"/>
              <a:t>Filter2 : </a:t>
            </a:r>
            <a:r>
              <a:rPr lang="en-US" sz="2000" b="0" dirty="0" smtClean="0"/>
              <a:t>Filter class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 err="1" smtClean="0"/>
              <a:t>ChainingDemo</a:t>
            </a:r>
            <a:r>
              <a:rPr lang="en-US" sz="2000" dirty="0" smtClean="0"/>
              <a:t> : </a:t>
            </a:r>
            <a:r>
              <a:rPr lang="en-US" sz="2000" b="0" dirty="0" smtClean="0"/>
              <a:t>The </a:t>
            </a:r>
            <a:r>
              <a:rPr lang="en-US" sz="2000" b="0" dirty="0" err="1" smtClean="0"/>
              <a:t>servlet</a:t>
            </a:r>
            <a:r>
              <a:rPr lang="en-US" sz="2000" b="0" dirty="0" smtClean="0"/>
              <a:t> for which filtering needs to be done.</a:t>
            </a:r>
          </a:p>
          <a:p>
            <a:pPr>
              <a:lnSpc>
                <a:spcPct val="150000"/>
              </a:lnSpc>
            </a:pP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Lend a Hand : Develop First Filter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286000"/>
            <a:ext cx="6722679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09600" y="1676400"/>
            <a:ext cx="7696200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Create a filter which adds an attribute to the request object.</a:t>
            </a:r>
            <a:endParaRPr lang="en-US" sz="2000" b="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6781800" y="4191000"/>
            <a:ext cx="2133600" cy="914400"/>
          </a:xfrm>
          <a:prstGeom prst="borderCallout1">
            <a:avLst>
              <a:gd name="adj1" fmla="val 18750"/>
              <a:gd name="adj2" fmla="val -8333"/>
              <a:gd name="adj3" fmla="val 14224"/>
              <a:gd name="adj4" fmla="val -4079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Set a parameter in filter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Lend a Hand : Develop the second Filter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1676400"/>
            <a:ext cx="7696200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Create the second filter </a:t>
            </a:r>
            <a:r>
              <a:rPr lang="en-US"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“Filter2”</a:t>
            </a:r>
            <a:r>
              <a:rPr lang="en-US" sz="2000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which adds an attribute to the request object.</a:t>
            </a:r>
            <a:endParaRPr lang="en-US" sz="2000" b="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399" y="2590800"/>
            <a:ext cx="6870169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Line Callout 1 5"/>
          <p:cNvSpPr/>
          <p:nvPr/>
        </p:nvSpPr>
        <p:spPr>
          <a:xfrm>
            <a:off x="6858000" y="3886200"/>
            <a:ext cx="2133600" cy="609600"/>
          </a:xfrm>
          <a:prstGeom prst="borderCallout1">
            <a:avLst>
              <a:gd name="adj1" fmla="val 18750"/>
              <a:gd name="adj2" fmla="val -8333"/>
              <a:gd name="adj3" fmla="val 1293"/>
              <a:gd name="adj4" fmla="val -3193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0" dirty="0" smtClean="0">
                <a:latin typeface="Arial" pitchFamily="34" charset="0"/>
                <a:cs typeface="Arial" pitchFamily="34" charset="0"/>
              </a:rPr>
              <a:t>Set a parameter in filter</a:t>
            </a:r>
            <a:endParaRPr lang="en-US" sz="16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Lend a Hand : Develop the servlet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819400"/>
            <a:ext cx="8168239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09600" y="1885890"/>
            <a:ext cx="7696200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Create a </a:t>
            </a:r>
            <a:r>
              <a:rPr lang="en-US" sz="2000" b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Servlet</a:t>
            </a:r>
            <a:r>
              <a:rPr lang="en-US" sz="2000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called </a:t>
            </a:r>
            <a:r>
              <a:rPr lang="en-US" sz="2000" b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ChainingDemo</a:t>
            </a:r>
            <a:endParaRPr lang="en-US" sz="2000" b="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6705600" y="3962400"/>
            <a:ext cx="2133600" cy="609600"/>
          </a:xfrm>
          <a:prstGeom prst="borderCallout1">
            <a:avLst>
              <a:gd name="adj1" fmla="val 39440"/>
              <a:gd name="adj2" fmla="val -3161"/>
              <a:gd name="adj3" fmla="val 37500"/>
              <a:gd name="adj4" fmla="val -163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0" dirty="0" smtClean="0">
                <a:latin typeface="Arial" pitchFamily="34" charset="0"/>
                <a:cs typeface="Arial" pitchFamily="34" charset="0"/>
              </a:rPr>
              <a:t>Display the values set in both the filter.</a:t>
            </a:r>
            <a:endParaRPr lang="en-US" sz="16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6248400" y="3962400"/>
            <a:ext cx="228600" cy="685800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Lend a Hand </a:t>
            </a:r>
            <a:r>
              <a:rPr lang="en-US" sz="2800" smtClean="0"/>
              <a:t>: Configuring filters in Web.xml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1676400"/>
            <a:ext cx="7696200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Add the following filter mapping to the web.xml file.</a:t>
            </a:r>
            <a:endParaRPr lang="en-US" sz="2000" b="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0544" y="2438400"/>
            <a:ext cx="6216056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Objectives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52525"/>
            <a:ext cx="8686800" cy="4943475"/>
          </a:xfrm>
        </p:spPr>
        <p:txBody>
          <a:bodyPr/>
          <a:lstStyle/>
          <a:p>
            <a:pPr lvl="1" eaLnBrk="1" hangingPunct="1">
              <a:spcBef>
                <a:spcPts val="1200"/>
              </a:spcBef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/>
              <a:t>After completing this chapter you will be able to understand:</a:t>
            </a:r>
          </a:p>
          <a:p>
            <a:pPr lvl="1" indent="344488" eaLnBrk="1" hangingPunct="1">
              <a:spcBef>
                <a:spcPts val="1200"/>
              </a:spcBef>
              <a:buFont typeface="Wingdings" pitchFamily="2" charset="2"/>
              <a:buChar char="§"/>
            </a:pPr>
            <a:r>
              <a:rPr dirty="0" smtClean="0">
                <a:cs typeface="Arial" pitchFamily="34" charset="0"/>
              </a:rPr>
              <a:t> What are servlet filters?</a:t>
            </a:r>
            <a:endParaRPr lang="en-US" dirty="0" smtClean="0">
              <a:cs typeface="Arial" pitchFamily="34" charset="0"/>
            </a:endParaRPr>
          </a:p>
          <a:p>
            <a:pPr lvl="1" indent="344488" eaLnBrk="1" hangingPunct="1">
              <a:spcBef>
                <a:spcPts val="1200"/>
              </a:spcBef>
              <a:buFont typeface="Wingdings" pitchFamily="2" charset="2"/>
              <a:buChar char="§"/>
            </a:pPr>
            <a:r>
              <a:rPr dirty="0" smtClean="0">
                <a:cs typeface="Arial" pitchFamily="34" charset="0"/>
              </a:rPr>
              <a:t> Need for Filtering.</a:t>
            </a:r>
            <a:endParaRPr lang="en-US" dirty="0" smtClean="0">
              <a:cs typeface="Arial" pitchFamily="34" charset="0"/>
            </a:endParaRPr>
          </a:p>
          <a:p>
            <a:pPr lvl="1" indent="344488" eaLnBrk="1" hangingPunct="1">
              <a:spcBef>
                <a:spcPts val="1200"/>
              </a:spcBef>
              <a:buFont typeface="Wingdings" pitchFamily="2" charset="2"/>
              <a:buChar char="§"/>
            </a:pPr>
            <a:r>
              <a:rPr lang="en-US" dirty="0" smtClean="0">
                <a:cs typeface="Arial" pitchFamily="34" charset="0"/>
              </a:rPr>
              <a:t> </a:t>
            </a:r>
            <a:r>
              <a:rPr dirty="0" smtClean="0">
                <a:cs typeface="Arial" pitchFamily="34" charset="0"/>
              </a:rPr>
              <a:t>How to do Filtering.</a:t>
            </a:r>
            <a:endParaRPr lang="en-US" dirty="0" smtClean="0">
              <a:cs typeface="Arial" pitchFamily="34" charset="0"/>
            </a:endParaRPr>
          </a:p>
          <a:p>
            <a:pPr lvl="1" algn="ctr" eaLnBrk="1" hangingPunct="1">
              <a:spcBef>
                <a:spcPts val="1200"/>
              </a:spcBef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lvl="1" algn="ctr" eaLnBrk="1" hangingPunct="1">
              <a:spcBef>
                <a:spcPts val="1200"/>
              </a:spcBef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6C30E2-70FC-4334-B017-93532635E435}" type="slidenum">
              <a:rPr lang="en-US" smtClean="0"/>
              <a:pPr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Lend a Hand : Deploy and Run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1828800"/>
            <a:ext cx="6705600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Step 1</a:t>
            </a:r>
            <a:r>
              <a:rPr lang="en-US" b="0" dirty="0" smtClean="0"/>
              <a:t> : Deploy the application  and Run the application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Step 2 </a:t>
            </a:r>
            <a:r>
              <a:rPr lang="en-US" b="0" dirty="0" smtClean="0"/>
              <a:t>: Invoke </a:t>
            </a:r>
            <a:r>
              <a:rPr lang="en-US" b="0" dirty="0" err="1" smtClean="0"/>
              <a:t>ChainingDemo</a:t>
            </a:r>
            <a:r>
              <a:rPr lang="en-US" b="0" dirty="0" smtClean="0"/>
              <a:t> Servlet from the browser.</a:t>
            </a:r>
          </a:p>
          <a:p>
            <a:pPr marL="346075" indent="457200">
              <a:spcBef>
                <a:spcPts val="1200"/>
              </a:spcBef>
              <a:spcAft>
                <a:spcPts val="600"/>
              </a:spcAft>
            </a:pPr>
            <a:r>
              <a:rPr lang="en-US" dirty="0" smtClean="0">
                <a:solidFill>
                  <a:srgbClr val="7030A0"/>
                </a:solidFill>
              </a:rPr>
              <a:t>http://localhost:5000/FilterDemo/ChainingDemo</a:t>
            </a:r>
          </a:p>
          <a:p>
            <a:endParaRPr lang="en-US" b="0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429000"/>
            <a:ext cx="7192156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Line Callout 1 5"/>
          <p:cNvSpPr/>
          <p:nvPr/>
        </p:nvSpPr>
        <p:spPr>
          <a:xfrm>
            <a:off x="2743200" y="4724400"/>
            <a:ext cx="4572000" cy="838200"/>
          </a:xfrm>
          <a:prstGeom prst="borderCallout1">
            <a:avLst>
              <a:gd name="adj1" fmla="val 49203"/>
              <a:gd name="adj2" fmla="val 65"/>
              <a:gd name="adj3" fmla="val 53387"/>
              <a:gd name="adj4" fmla="val -93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The messages set in both the filters can be accessed and displayed in the servlet.</a:t>
            </a:r>
            <a:endParaRPr lang="en-US" b="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Few Information About Filters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524000"/>
            <a:ext cx="76962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 indent="-346075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0" dirty="0" smtClean="0"/>
              <a:t> A filter can be used for filtering more than one servlet, by configuring the same filter with multiple servlets.</a:t>
            </a:r>
          </a:p>
          <a:p>
            <a:pPr marL="346075" indent="-346075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0" dirty="0" smtClean="0"/>
              <a:t> More than one filter can applied to a single servlet, applying two filters with a servlet called servlet chaining.</a:t>
            </a:r>
          </a:p>
          <a:p>
            <a:pPr marL="346075" indent="-346075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0" dirty="0" smtClean="0"/>
              <a:t>The following are some instances where filter are used on application development,</a:t>
            </a:r>
          </a:p>
          <a:p>
            <a:pPr marL="803275" lvl="1" indent="-346075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0" dirty="0" smtClean="0"/>
              <a:t>Authentication/Authorization of all HTTP request to web applications to ensure that authorized user access we application.</a:t>
            </a:r>
          </a:p>
          <a:p>
            <a:pPr marL="803275" lvl="1" indent="-346075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0" dirty="0" smtClean="0"/>
              <a:t>To pre/post process request like checking message format, validating form data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57150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>
                <a:solidFill>
                  <a:srgbClr val="682252"/>
                </a:solidFill>
                <a:latin typeface="Myriad Pro" pitchFamily="34" charset="0"/>
                <a:cs typeface="Arial" pitchFamily="34" charset="0"/>
              </a:rPr>
              <a:t>SERVLETS</a:t>
            </a:r>
            <a:endParaRPr lang="en-US" sz="2200" b="1" dirty="0">
              <a:solidFill>
                <a:srgbClr val="682252"/>
              </a:solidFill>
              <a:latin typeface="Myriad Pro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5715000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sz="2400" dirty="0" smtClean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You have successfully completed – </a:t>
            </a:r>
          </a:p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Servlet Filters</a:t>
            </a:r>
            <a:endParaRPr lang="en-US" sz="2400" dirty="0">
              <a:solidFill>
                <a:schemeClr val="bg1"/>
              </a:solidFill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irect Access Storage 9"/>
          <p:cNvSpPr/>
          <p:nvPr/>
        </p:nvSpPr>
        <p:spPr>
          <a:xfrm>
            <a:off x="2743200" y="2667000"/>
            <a:ext cx="2667000" cy="1143000"/>
          </a:xfrm>
          <a:prstGeom prst="flowChartMagneticDrum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Scanners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in a Airport?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9725"/>
            <a:ext cx="8686800" cy="1285875"/>
          </a:xfrm>
        </p:spPr>
        <p:txBody>
          <a:bodyPr/>
          <a:lstStyle/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Before passengers board a flight how will the flight management ensure that the passengers are not bringing in harmful objects.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52400" y="5181600"/>
            <a:ext cx="6096000" cy="990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You are right they use scanners to scan the luggage's of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passengers before they board the flight and discard the ones with harmful items</a:t>
            </a:r>
          </a:p>
        </p:txBody>
      </p:sp>
      <p:pic>
        <p:nvPicPr>
          <p:cNvPr id="1026" name="Picture 2" descr="http://t2.gstatic.com/images?q=tbn:ANd9GcQwrHNkpmOptv06aCIQ-1IK4EcW8KGLkMFE_23X0dnPkbTAz31nr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971800"/>
            <a:ext cx="996888" cy="838200"/>
          </a:xfrm>
          <a:prstGeom prst="rect">
            <a:avLst/>
          </a:prstGeom>
          <a:noFill/>
        </p:spPr>
      </p:pic>
      <p:pic>
        <p:nvPicPr>
          <p:cNvPr id="1030" name="Picture 6" descr="http://t1.gstatic.com/images?q=tbn:ANd9GcRHadlUuvtMXvqLKui56lheJGri_tN_O89kbnEJZTECx9BTKR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699" y="4038600"/>
            <a:ext cx="880301" cy="838200"/>
          </a:xfrm>
          <a:prstGeom prst="rect">
            <a:avLst/>
          </a:prstGeom>
          <a:noFill/>
        </p:spPr>
      </p:pic>
      <p:pic>
        <p:nvPicPr>
          <p:cNvPr id="1032" name="Picture 8" descr="http://t0.gstatic.com/images?q=tbn:ANd9GcSYuw69pcHtIVsLdzd-gFFU3sB2Oi-h68kg27eoYqOoIQ-Yj5OFfQ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2209800"/>
            <a:ext cx="957942" cy="838200"/>
          </a:xfrm>
          <a:prstGeom prst="rect">
            <a:avLst/>
          </a:prstGeom>
          <a:noFill/>
        </p:spPr>
      </p:pic>
      <p:pic>
        <p:nvPicPr>
          <p:cNvPr id="1034" name="Picture 10" descr="http://t2.gstatic.com/images?q=tbn:ANd9GcQu4yLzZALw-wZLp9l9TgVOqeN1gMZ_2NIAproYK9OaUdiL2Oj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10400" y="2133600"/>
            <a:ext cx="685800" cy="682751"/>
          </a:xfrm>
          <a:prstGeom prst="rect">
            <a:avLst/>
          </a:prstGeom>
          <a:noFill/>
        </p:spPr>
      </p:pic>
      <p:sp>
        <p:nvSpPr>
          <p:cNvPr id="12" name="Rounded Rectangle 11"/>
          <p:cNvSpPr/>
          <p:nvPr/>
        </p:nvSpPr>
        <p:spPr>
          <a:xfrm>
            <a:off x="6248400" y="2743200"/>
            <a:ext cx="2362200" cy="12954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6" name="Picture 12" descr="http://t0.gstatic.com/images?q=tbn:ANd9GcRj63q3msNZIQ50F_Mqfpz_a9m4zOHljtyA4vP0A_OEgLOSN9fJ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7239000" y="4191000"/>
            <a:ext cx="457200" cy="457200"/>
          </a:xfrm>
          <a:prstGeom prst="rect">
            <a:avLst/>
          </a:prstGeom>
          <a:ln>
            <a:noFill/>
          </a:ln>
        </p:spPr>
      </p:pic>
      <p:sp>
        <p:nvSpPr>
          <p:cNvPr id="14" name="Rounded Rectangle 13"/>
          <p:cNvSpPr/>
          <p:nvPr/>
        </p:nvSpPr>
        <p:spPr>
          <a:xfrm>
            <a:off x="6553200" y="4724400"/>
            <a:ext cx="1828800" cy="9144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607 0.03102 C 0.06337 0.0294 0.07343 0.02523 0.08021 0.03334 C 0.08281 0.03635 0.08142 0.04236 0.08194 0.04699 C 0.08246 0.06227 0.08264 0.07778 0.08368 0.09306 C 0.0842 0.10093 0.08889 0.11598 0.08889 0.11621 C 0.09132 0.13889 0.08854 0.13079 0.10277 0.13658 C 0.18663 0.13449 0.26649 0.1301 0.35104 0.12755 C 0.44739 0.13125 0.54514 0.11898 0.64236 0.11598 C 0.65034 0.1125 0.6585 0.11019 0.66649 0.10672 C 0.66892 0.10556 0.67083 0.10255 0.67343 0.10209 C 0.68194 0.10023 0.69062 0.1007 0.6993 0.1 C 0.72048 0.0919 0.74097 0.08658 0.76302 0.0838 C 0.76475 0.08311 0.76666 0.08264 0.76823 0.08148 C 0.77014 0.08033 0.77152 0.07801 0.77343 0.07686 C 0.77847 0.07385 0.78368 0.07199 0.78889 0.06991 C 0.79062 0.06922 0.79236 0.06852 0.79409 0.06783 C 0.79583 0.06713 0.7993 0.06551 0.7993 0.06574 " pathEditMode="relative" rAng="0" ptsTypes="ffffffffffffffffA">
                                      <p:cBhvr>
                                        <p:cTn id="10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200" y="5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129 0.02894 C 0.07518 0.02269 0.09028 0.02362 0.10434 0.01737 C 0.10799 0.01575 0.11094 0.01158 0.11476 0.01042 C 0.15139 -0.00115 0.19202 0.00024 0.22848 -0.00092 C 0.28698 -0.01643 0.23993 -0.00555 0.37171 -0.00787 C 0.39046 -0.01111 0.41077 -0.00671 0.42848 -0.01481 C 0.44237 -0.01412 0.45625 -0.01458 0.46997 -0.0125 C 0.5007 -0.00787 0.45278 -0.00763 0.48021 -0.00555 C 0.49914 -0.00416 0.51823 -0.00393 0.53716 -0.00324 C 0.56407 0.00278 0.57414 0.00209 0.60955 0.00348 C 0.6158 0.00764 0.62188 0.00973 0.62848 0.01274 C 0.63021 0.01505 0.6323 0.0169 0.63368 0.01968 C 0.6382 0.02871 0.63438 0.03125 0.6441 0.03565 C 0.67761 0.03195 0.65365 0.03889 0.67518 0.02431 C 0.67743 0.02269 0.67969 0.02107 0.68195 0.01968 C 0.68368 0.01875 0.68716 0.01737 0.68716 0.0176 " pathEditMode="relative" rAng="0" ptsTypes="fffffffffffffffA">
                                      <p:cBhvr>
                                        <p:cTn id="13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00" y="-1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86 -0.00856 C 0.06406 -0.01088 0.07604 -0.01435 0.08871 -0.02014 C 0.11857 -0.04861 0.15191 -0.06968 0.18368 -0.09375 C 0.18975 -0.09838 0.19496 -0.10486 0.20086 -0.10972 C 0.20659 -0.1213 0.22795 -0.15023 0.23854 -0.15116 C 0.25364 -0.15255 0.26875 -0.15278 0.28368 -0.15347 C 0.30034 -0.1581 0.31458 -0.16111 0.33194 -0.16273 C 0.39843 -0.17546 0.35764 -0.16852 0.51284 -0.16042 C 0.52465 -0.15972 0.54132 -0.14074 0.55416 -0.13727 C 0.56753 -0.12546 0.56059 -0.12986 0.57482 -0.12361 C 0.5835 -0.11204 0.58941 -0.11481 0.60069 -0.10972 C 0.6026 -0.10671 0.60364 -0.10301 0.60607 -0.10046 C 0.60729 -0.09907 0.60989 -0.10023 0.61111 -0.09838 C 0.61319 -0.09444 0.61441 -0.08449 0.61441 -0.08449 C 0.61597 -0.05926 0.61684 -0.03079 0.62152 -0.00625 C 0.62274 0.02847 0.62309 0.03241 0.62829 0.06042 C 0.62986 0.06759 0.63923 0.07384 0.64218 0.07639 C 0.6552 0.08819 0.67343 0.0919 0.68871 0.09491 C 0.70885 0.10394 0.72743 0.10162 0.74913 0.10162 " pathEditMode="relative" ptsTypes="ffffffffffffffffffA">
                                      <p:cBhvr>
                                        <p:cTn id="23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0"/>
                            </p:stCondLst>
                            <p:childTnLst>
                              <p:par>
                                <p:cTn id="3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12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Arial" pitchFamily="34" charset="0"/>
              </a:rPr>
              <a:t>What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is a servlet Filter?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b="0" smtClean="0"/>
              <a:pPr>
                <a:defRPr/>
              </a:pPr>
              <a:t>6</a:t>
            </a:fld>
            <a:endParaRPr lang="en-US" b="0"/>
          </a:p>
        </p:txBody>
      </p:sp>
      <p:sp>
        <p:nvSpPr>
          <p:cNvPr id="5" name="TextBox 4"/>
          <p:cNvSpPr txBox="1"/>
          <p:nvPr/>
        </p:nvSpPr>
        <p:spPr>
          <a:xfrm>
            <a:off x="152400" y="1522274"/>
            <a:ext cx="899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6538" indent="-236538"/>
            <a:r>
              <a:rPr lang="en-US" i="1" dirty="0" smtClean="0"/>
              <a:t>Servlet  filter</a:t>
            </a:r>
            <a:r>
              <a:rPr lang="en-US" b="0" dirty="0" smtClean="0"/>
              <a:t> are programs (</a:t>
            </a:r>
            <a:r>
              <a:rPr lang="en-US" b="0" dirty="0" smtClean="0">
                <a:solidFill>
                  <a:srgbClr val="C00000"/>
                </a:solidFill>
              </a:rPr>
              <a:t>like the airport scanners</a:t>
            </a:r>
            <a:r>
              <a:rPr lang="en-US" b="0" dirty="0" smtClean="0"/>
              <a:t>) that runs on the server which intercepts  HTTP request/response for transformations/processing/filtering.</a:t>
            </a:r>
          </a:p>
          <a:p>
            <a:pPr marL="236538" indent="-236538"/>
            <a:endParaRPr lang="en-US" b="0" dirty="0" smtClean="0"/>
          </a:p>
          <a:p>
            <a:pPr marL="236538" indent="-236538">
              <a:buFont typeface="Wingdings" pitchFamily="2" charset="2"/>
              <a:buChar char="§"/>
            </a:pPr>
            <a:r>
              <a:rPr lang="en-US" b="0" dirty="0" smtClean="0"/>
              <a:t>A filter program used for transforming/ filtering  HTTP request or transforming HTTP response.</a:t>
            </a:r>
            <a:endParaRPr lang="en-US" b="0" dirty="0"/>
          </a:p>
        </p:txBody>
      </p:sp>
      <p:sp>
        <p:nvSpPr>
          <p:cNvPr id="6" name="Rectangle 5"/>
          <p:cNvSpPr/>
          <p:nvPr/>
        </p:nvSpPr>
        <p:spPr>
          <a:xfrm>
            <a:off x="3886200" y="2895600"/>
            <a:ext cx="4419600" cy="304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WEBSERVER</a:t>
            </a:r>
          </a:p>
          <a:p>
            <a:pPr algn="ctr"/>
            <a:endParaRPr lang="en-US" dirty="0" smtClean="0">
              <a:solidFill>
                <a:srgbClr val="002060"/>
              </a:solidFill>
            </a:endParaRPr>
          </a:p>
          <a:p>
            <a:pPr algn="ctr"/>
            <a:endParaRPr lang="en-US" dirty="0" smtClean="0">
              <a:solidFill>
                <a:srgbClr val="002060"/>
              </a:solidFill>
            </a:endParaRPr>
          </a:p>
          <a:p>
            <a:pPr algn="ctr"/>
            <a:endParaRPr lang="en-US" dirty="0" smtClean="0">
              <a:solidFill>
                <a:srgbClr val="002060"/>
              </a:solidFill>
            </a:endParaRPr>
          </a:p>
          <a:p>
            <a:pPr algn="ctr"/>
            <a:endParaRPr lang="en-US" dirty="0" smtClean="0">
              <a:solidFill>
                <a:srgbClr val="002060"/>
              </a:solidFill>
            </a:endParaRPr>
          </a:p>
          <a:p>
            <a:pPr algn="ctr"/>
            <a:endParaRPr lang="en-US" dirty="0" smtClean="0">
              <a:solidFill>
                <a:srgbClr val="002060"/>
              </a:solidFill>
            </a:endParaRPr>
          </a:p>
          <a:p>
            <a:pPr algn="ctr"/>
            <a:endParaRPr lang="en-US" dirty="0" smtClean="0">
              <a:solidFill>
                <a:srgbClr val="002060"/>
              </a:solidFill>
            </a:endParaRPr>
          </a:p>
          <a:p>
            <a:pPr algn="ctr"/>
            <a:endParaRPr lang="en-US" dirty="0" smtClean="0">
              <a:solidFill>
                <a:srgbClr val="002060"/>
              </a:solidFill>
            </a:endParaRPr>
          </a:p>
          <a:p>
            <a:pPr algn="ctr"/>
            <a:endParaRPr lang="en-US" dirty="0" smtClean="0">
              <a:solidFill>
                <a:srgbClr val="002060"/>
              </a:solidFill>
            </a:endParaRPr>
          </a:p>
          <a:p>
            <a:pPr algn="ctr"/>
            <a:endParaRPr lang="en-US" dirty="0" smtClean="0">
              <a:solidFill>
                <a:srgbClr val="002060"/>
              </a:solidFill>
            </a:endParaRPr>
          </a:p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00800" y="4114800"/>
            <a:ext cx="1295400" cy="685800"/>
          </a:xfrm>
          <a:prstGeom prst="rect">
            <a:avLst/>
          </a:prstGeom>
          <a:solidFill>
            <a:srgbClr val="92D050">
              <a:alpha val="7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Employee Servlet </a:t>
            </a:r>
            <a:endParaRPr lang="en-US" sz="1600" b="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6" descr="http://t0.gstatic.com/images?q=tbn:ANd9GcSlBYqQ19HttryzAgGQHefd2_Bfy-AgTcBymCfInPCGP0fxN6NlK6hGJxpK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4114801"/>
            <a:ext cx="1007269" cy="685800"/>
          </a:xfrm>
          <a:prstGeom prst="rect">
            <a:avLst/>
          </a:prstGeom>
          <a:noFill/>
        </p:spPr>
      </p:pic>
      <p:sp>
        <p:nvSpPr>
          <p:cNvPr id="29" name="TextBox 28"/>
          <p:cNvSpPr txBox="1"/>
          <p:nvPr/>
        </p:nvSpPr>
        <p:spPr>
          <a:xfrm>
            <a:off x="4038600" y="3276600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Request intercepted by filters transformed/processed.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38600" y="5257800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Response from employee servlet is intercepted by filter  and transformed.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4800" y="487382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Client</a:t>
            </a:r>
            <a:endParaRPr lang="en-US" sz="1400" dirty="0"/>
          </a:p>
        </p:txBody>
      </p:sp>
      <p:sp>
        <p:nvSpPr>
          <p:cNvPr id="21" name="Flowchart: Direct Access Storage 20"/>
          <p:cNvSpPr/>
          <p:nvPr/>
        </p:nvSpPr>
        <p:spPr>
          <a:xfrm>
            <a:off x="4419600" y="3886200"/>
            <a:ext cx="1066800" cy="548640"/>
          </a:xfrm>
          <a:prstGeom prst="flowChartMagneticDrum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Filter </a:t>
            </a:r>
            <a:endParaRPr lang="en-US" sz="1200" dirty="0"/>
          </a:p>
        </p:txBody>
      </p:sp>
      <p:sp>
        <p:nvSpPr>
          <p:cNvPr id="23" name="Flowchart: Direct Access Storage 22"/>
          <p:cNvSpPr/>
          <p:nvPr/>
        </p:nvSpPr>
        <p:spPr>
          <a:xfrm>
            <a:off x="4419600" y="4800600"/>
            <a:ext cx="1097280" cy="457200"/>
          </a:xfrm>
          <a:prstGeom prst="flowChartMagneticDrum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Filter</a:t>
            </a:r>
            <a:endParaRPr lang="en-US" sz="1200" dirty="0"/>
          </a:p>
        </p:txBody>
      </p:sp>
      <p:cxnSp>
        <p:nvCxnSpPr>
          <p:cNvPr id="25" name="Elbow Connector 24"/>
          <p:cNvCxnSpPr>
            <a:endCxn id="21" idx="1"/>
          </p:cNvCxnSpPr>
          <p:nvPr/>
        </p:nvCxnSpPr>
        <p:spPr>
          <a:xfrm flipV="1">
            <a:off x="990600" y="4160520"/>
            <a:ext cx="3429000" cy="411480"/>
          </a:xfrm>
          <a:prstGeom prst="bentConnector3">
            <a:avLst>
              <a:gd name="adj1" fmla="val 50000"/>
            </a:avLst>
          </a:prstGeom>
          <a:ln w="38100">
            <a:solidFill>
              <a:srgbClr val="EA38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1" idx="4"/>
            <a:endCxn id="7" idx="1"/>
          </p:cNvCxnSpPr>
          <p:nvPr/>
        </p:nvCxnSpPr>
        <p:spPr>
          <a:xfrm>
            <a:off x="5486400" y="4160520"/>
            <a:ext cx="914400" cy="297180"/>
          </a:xfrm>
          <a:prstGeom prst="bentConnector3">
            <a:avLst>
              <a:gd name="adj1" fmla="val 50000"/>
            </a:avLst>
          </a:prstGeom>
          <a:ln w="38100">
            <a:solidFill>
              <a:srgbClr val="EA38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90600" y="374398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Client requests for employee details</a:t>
            </a:r>
            <a:endParaRPr lang="en-US" sz="1400" dirty="0"/>
          </a:p>
        </p:txBody>
      </p:sp>
      <p:cxnSp>
        <p:nvCxnSpPr>
          <p:cNvPr id="31" name="Elbow Connector 30"/>
          <p:cNvCxnSpPr>
            <a:stCxn id="23" idx="1"/>
          </p:cNvCxnSpPr>
          <p:nvPr/>
        </p:nvCxnSpPr>
        <p:spPr>
          <a:xfrm rot="10800000">
            <a:off x="914400" y="4724400"/>
            <a:ext cx="3505200" cy="304800"/>
          </a:xfrm>
          <a:prstGeom prst="bentConnector3">
            <a:avLst>
              <a:gd name="adj1" fmla="val 50000"/>
            </a:avLst>
          </a:prstGeom>
          <a:ln w="38100">
            <a:solidFill>
              <a:srgbClr val="EA38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7" idx="1"/>
            <a:endCxn id="23" idx="4"/>
          </p:cNvCxnSpPr>
          <p:nvPr/>
        </p:nvCxnSpPr>
        <p:spPr>
          <a:xfrm rot="10800000" flipV="1">
            <a:off x="5516880" y="4457700"/>
            <a:ext cx="883920" cy="571500"/>
          </a:xfrm>
          <a:prstGeom prst="bentConnector3">
            <a:avLst>
              <a:gd name="adj1" fmla="val 50000"/>
            </a:avLst>
          </a:prstGeom>
          <a:ln w="38100">
            <a:solidFill>
              <a:srgbClr val="EA38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43000" y="495300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Transformed response sent to client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9" grpId="0"/>
      <p:bldP spid="32" grpId="0"/>
      <p:bldP spid="20" grpId="0"/>
      <p:bldP spid="21" grpId="0" animBg="1"/>
      <p:bldP spid="23" grpId="0" animBg="1"/>
      <p:bldP spid="28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Filter work?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676400"/>
            <a:ext cx="8915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2000" b="0" dirty="0" smtClean="0"/>
              <a:t>Sequence of operation of a servlet filter,</a:t>
            </a:r>
          </a:p>
          <a:p>
            <a:pPr marL="346075" indent="174625">
              <a:lnSpc>
                <a:spcPct val="150000"/>
              </a:lnSpc>
              <a:spcBef>
                <a:spcPts val="1200"/>
              </a:spcBef>
            </a:pPr>
            <a:r>
              <a:rPr lang="en-US" sz="2000" dirty="0" smtClean="0"/>
              <a:t>Step 1: </a:t>
            </a:r>
            <a:r>
              <a:rPr lang="en-US" sz="2000" b="0" dirty="0" smtClean="0"/>
              <a:t>Intercepts the client HTTP request and pre process the request.</a:t>
            </a:r>
          </a:p>
          <a:p>
            <a:pPr marL="346075" indent="174625">
              <a:lnSpc>
                <a:spcPct val="150000"/>
              </a:lnSpc>
              <a:spcBef>
                <a:spcPts val="1200"/>
              </a:spcBef>
            </a:pPr>
            <a:r>
              <a:rPr lang="en-US" sz="2000" dirty="0" smtClean="0"/>
              <a:t>Step 2: </a:t>
            </a:r>
            <a:r>
              <a:rPr lang="en-US" sz="2000" b="0" dirty="0" smtClean="0"/>
              <a:t> Invokes the requested resource with the pre-processed HTTP request.</a:t>
            </a:r>
          </a:p>
          <a:p>
            <a:pPr marL="346075" indent="174625">
              <a:lnSpc>
                <a:spcPct val="150000"/>
              </a:lnSpc>
              <a:spcBef>
                <a:spcPts val="1200"/>
              </a:spcBef>
            </a:pPr>
            <a:r>
              <a:rPr lang="en-US" sz="2000" dirty="0" smtClean="0"/>
              <a:t>Step 3: </a:t>
            </a:r>
            <a:r>
              <a:rPr lang="en-US" sz="2000" b="0" dirty="0" smtClean="0"/>
              <a:t> Intercepts the HTTP response and transforms it.</a:t>
            </a:r>
          </a:p>
          <a:p>
            <a:pPr marL="346075" indent="174625">
              <a:lnSpc>
                <a:spcPct val="150000"/>
              </a:lnSpc>
              <a:spcBef>
                <a:spcPts val="1200"/>
              </a:spcBef>
            </a:pPr>
            <a:r>
              <a:rPr lang="en-US" sz="2000" dirty="0" smtClean="0"/>
              <a:t>Step  4: </a:t>
            </a:r>
            <a:r>
              <a:rPr lang="en-US" sz="2000" b="0" dirty="0" smtClean="0"/>
              <a:t> The transformed HTTP response will be sent back to the client.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cs typeface="Arial" pitchFamily="34" charset="0"/>
              </a:rPr>
              <a:t>Usage of Filters.</a:t>
            </a:r>
            <a:endParaRPr lang="en-US" dirty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fld id="{50EC62AF-8A58-47DB-8277-FFD1CE2A98DE}" type="slidenum">
              <a:rPr lang="en-US" sz="2000" b="0" smtClean="0"/>
              <a:pPr>
                <a:lnSpc>
                  <a:spcPct val="150000"/>
                </a:lnSpc>
                <a:defRPr/>
              </a:pPr>
              <a:t>8</a:t>
            </a:fld>
            <a:endParaRPr lang="en-US" sz="2000" b="0"/>
          </a:p>
        </p:txBody>
      </p:sp>
      <p:sp>
        <p:nvSpPr>
          <p:cNvPr id="5" name="TextBox 4"/>
          <p:cNvSpPr txBox="1"/>
          <p:nvPr/>
        </p:nvSpPr>
        <p:spPr>
          <a:xfrm>
            <a:off x="0" y="1440388"/>
            <a:ext cx="9144000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284163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0" dirty="0" smtClean="0"/>
              <a:t>Used for authenticating all HTTP request coming to the server.</a:t>
            </a:r>
          </a:p>
          <a:p>
            <a:pPr marL="630238" lvl="1" indent="284163">
              <a:lnSpc>
                <a:spcPct val="150000"/>
              </a:lnSpc>
            </a:pPr>
            <a:r>
              <a:rPr lang="en-US" dirty="0" smtClean="0"/>
              <a:t>Example: </a:t>
            </a:r>
            <a:r>
              <a:rPr lang="en-US" b="0" dirty="0" smtClean="0"/>
              <a:t> All requests to the application will be authenticated and authorized against stored user credentials.</a:t>
            </a:r>
            <a:endParaRPr lang="en-US" dirty="0" smtClean="0"/>
          </a:p>
          <a:p>
            <a:pPr marL="173038" indent="284163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0" dirty="0" smtClean="0"/>
              <a:t>All the HTTP requests can be logged and audited in a flat file or database for tracking users of a web application.</a:t>
            </a:r>
          </a:p>
          <a:p>
            <a:pPr marL="630238" lvl="1" indent="284163">
              <a:lnSpc>
                <a:spcPct val="150000"/>
              </a:lnSpc>
            </a:pPr>
            <a:r>
              <a:rPr lang="en-US" dirty="0" smtClean="0"/>
              <a:t>Example: </a:t>
            </a:r>
            <a:r>
              <a:rPr lang="en-US" b="0" dirty="0" smtClean="0"/>
              <a:t>The user credentials can be logged as “</a:t>
            </a:r>
            <a:r>
              <a:rPr lang="en-US" dirty="0" smtClean="0">
                <a:solidFill>
                  <a:srgbClr val="0070C0"/>
                </a:solidFill>
              </a:rPr>
              <a:t>Ron logged in at 8:00 PM and he transferred 10,000 dollars from the account</a:t>
            </a:r>
            <a:r>
              <a:rPr lang="en-US" b="0" dirty="0" smtClean="0"/>
              <a:t>”</a:t>
            </a:r>
            <a:endParaRPr lang="en-US" dirty="0" smtClean="0"/>
          </a:p>
          <a:p>
            <a:pPr marL="173038" indent="284163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0" dirty="0" smtClean="0"/>
              <a:t> To perform some formatting of HTTP response, say display a message in the header (or) bread crumbs for all the pages of the application.</a:t>
            </a:r>
          </a:p>
          <a:p>
            <a:pPr marL="630238" lvl="1" indent="284163">
              <a:lnSpc>
                <a:spcPct val="150000"/>
              </a:lnSpc>
            </a:pPr>
            <a:r>
              <a:rPr lang="en-US" dirty="0" smtClean="0"/>
              <a:t>Example: </a:t>
            </a:r>
            <a:r>
              <a:rPr lang="en-US" b="0" dirty="0" smtClean="0"/>
              <a:t> All the HTML pages displayed in the client should have the navigation breadcrumb like  “</a:t>
            </a:r>
            <a:r>
              <a:rPr lang="en-US" dirty="0" smtClean="0">
                <a:solidFill>
                  <a:srgbClr val="0070C0"/>
                </a:solidFill>
              </a:rPr>
              <a:t>Home Page&gt; Savings Account&gt;Account Summary</a:t>
            </a:r>
            <a:r>
              <a:rPr lang="en-US" b="0" dirty="0" smtClean="0"/>
              <a:t>”</a:t>
            </a:r>
          </a:p>
          <a:p>
            <a:pPr>
              <a:lnSpc>
                <a:spcPct val="150000"/>
              </a:lnSpc>
            </a:pP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Filter Interfaces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1828800"/>
            <a:ext cx="8382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000" dirty="0" smtClean="0"/>
              <a:t>Filter </a:t>
            </a:r>
            <a:r>
              <a:rPr lang="en-US" sz="2000" b="0" dirty="0" smtClean="0"/>
              <a:t>: Contains the methods for filtering the request/response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000" dirty="0" err="1" smtClean="0"/>
              <a:t>FilterChain</a:t>
            </a:r>
            <a:r>
              <a:rPr lang="en-US" sz="2000" b="0" dirty="0" smtClean="0"/>
              <a:t> : Contains the methods for chaining the Filters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000" dirty="0" err="1" smtClean="0"/>
              <a:t>FilterConfig</a:t>
            </a:r>
            <a:r>
              <a:rPr lang="en-US" sz="2000" b="0" dirty="0" smtClean="0"/>
              <a:t> : A filter configuration object used by a servlet container to pass information to a filter during initialization. Contains the methods for accessing the filter initialization parameters and getting the servlet context in which the filter runs.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TP_2.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1B6D4D3094E747B8B545B5FF6CDFA5" ma:contentTypeVersion="0" ma:contentTypeDescription="Create a new document." ma:contentTypeScope="" ma:versionID="fd8225ad450e0e719d9276b01a567063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9F48CEF2-C597-43A2-83EA-CB686EC0EE33}"/>
</file>

<file path=customXml/itemProps2.xml><?xml version="1.0" encoding="utf-8"?>
<ds:datastoreItem xmlns:ds="http://schemas.openxmlformats.org/officeDocument/2006/customXml" ds:itemID="{6D2042C2-A9C3-41C8-A778-0CB8ECA6EC09}"/>
</file>

<file path=customXml/itemProps3.xml><?xml version="1.0" encoding="utf-8"?>
<ds:datastoreItem xmlns:ds="http://schemas.openxmlformats.org/officeDocument/2006/customXml" ds:itemID="{D6CE3420-51B5-45D0-AA94-470C87CA3DB9}"/>
</file>

<file path=docProps/app.xml><?xml version="1.0" encoding="utf-8"?>
<Properties xmlns="http://schemas.openxmlformats.org/officeDocument/2006/extended-properties" xmlns:vt="http://schemas.openxmlformats.org/officeDocument/2006/docPropsVTypes">
  <Template>CATP_2.1</Template>
  <TotalTime>43613</TotalTime>
  <Words>1981</Words>
  <Application>Microsoft Office PowerPoint</Application>
  <PresentationFormat>On-screen Show (4:3)</PresentationFormat>
  <Paragraphs>269</Paragraphs>
  <Slides>42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CATP_2.1</vt:lpstr>
      <vt:lpstr>PowerPoint Presentation</vt:lpstr>
      <vt:lpstr>About the Author</vt:lpstr>
      <vt:lpstr>PowerPoint Presentation</vt:lpstr>
      <vt:lpstr>Objectives</vt:lpstr>
      <vt:lpstr>What happens in a Airport?</vt:lpstr>
      <vt:lpstr>What is a servlet Filter?</vt:lpstr>
      <vt:lpstr>How does Filter work?</vt:lpstr>
      <vt:lpstr>Usage of Filters.</vt:lpstr>
      <vt:lpstr>Important Filter Interfaces</vt:lpstr>
      <vt:lpstr>Steps to create a filter.</vt:lpstr>
      <vt:lpstr>Step 1 : Creating the Filter Class</vt:lpstr>
      <vt:lpstr>What is doFilter method?</vt:lpstr>
      <vt:lpstr>Filter Chain interface</vt:lpstr>
      <vt:lpstr>Override Filter Init method</vt:lpstr>
      <vt:lpstr>What is Destroy method?</vt:lpstr>
      <vt:lpstr>Step 2 : Override the doFilter Method </vt:lpstr>
      <vt:lpstr>Step 3 : Invoke the doFilter Method of the FilterChain</vt:lpstr>
      <vt:lpstr>Step 4 : Register the Filter</vt:lpstr>
      <vt:lpstr>Sample Web.xml with Filter Configured</vt:lpstr>
      <vt:lpstr>Lend a Hand Exercise # 1- Intercepting Request using Filter</vt:lpstr>
      <vt:lpstr>Lend a Hand - Step 1 : Create a filter</vt:lpstr>
      <vt:lpstr>Lend a Hand - Step 1 : Create a filter (Cont)</vt:lpstr>
      <vt:lpstr>Lend a Hand - Filter Configuration in in web.xml</vt:lpstr>
      <vt:lpstr>Lend a Hand - Step 2 &amp; 3 implement the doFilter Method</vt:lpstr>
      <vt:lpstr>Lend a Hand- Create the Servlet FilterDemo</vt:lpstr>
      <vt:lpstr>Lend a hand - Step 4 :Configure the Filter for the Servlet</vt:lpstr>
      <vt:lpstr>Lend a hand - Deploy and Run</vt:lpstr>
      <vt:lpstr>Lend a Hand Exercise # 2 – Filtering the Response</vt:lpstr>
      <vt:lpstr>Lend a Hand : Develop the Response Filter</vt:lpstr>
      <vt:lpstr>Lend a Hand : Develop the Source Servlet</vt:lpstr>
      <vt:lpstr>Lend a Hand : Web.xml</vt:lpstr>
      <vt:lpstr>Lend a Hand – Deploy and Run</vt:lpstr>
      <vt:lpstr>What is Filter Chaining?</vt:lpstr>
      <vt:lpstr>How Filter Chaining Configured?</vt:lpstr>
      <vt:lpstr>Lend a Hand – Filter Chaining</vt:lpstr>
      <vt:lpstr>Lend a Hand : Develop First Filter</vt:lpstr>
      <vt:lpstr>Lend a Hand : Develop the second Filter</vt:lpstr>
      <vt:lpstr>Lend a Hand : Develop the servlet</vt:lpstr>
      <vt:lpstr>Lend a Hand : Configuring filters in Web.xml </vt:lpstr>
      <vt:lpstr>Lend a Hand : Deploy and Run</vt:lpstr>
      <vt:lpstr>Few Information About Filters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ServletFiltering</dc:title>
  <dc:creator>121246</dc:creator>
  <cp:lastModifiedBy>124294</cp:lastModifiedBy>
  <cp:revision>2107</cp:revision>
  <dcterms:created xsi:type="dcterms:W3CDTF">2006-08-07T10:58:16Z</dcterms:created>
  <dcterms:modified xsi:type="dcterms:W3CDTF">2012-10-11T06:45:36Z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Cognizant Academy</vt:lpwstr>
  </property>
  <property fmtid="{D5CDD505-2E9C-101B-9397-08002B2CF9AE}" pid="3" name="ContentTypeId">
    <vt:lpwstr>0x010100851B6D4D3094E747B8B545B5FF6CDFA5</vt:lpwstr>
  </property>
</Properties>
</file>