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46"/>
  </p:notesMasterIdLst>
  <p:handoutMasterIdLst>
    <p:handoutMasterId r:id="rId47"/>
  </p:handoutMasterIdLst>
  <p:sldIdLst>
    <p:sldId id="359" r:id="rId5"/>
    <p:sldId id="267" r:id="rId6"/>
    <p:sldId id="360" r:id="rId7"/>
    <p:sldId id="270" r:id="rId8"/>
    <p:sldId id="336" r:id="rId9"/>
    <p:sldId id="396" r:id="rId10"/>
    <p:sldId id="362" r:id="rId11"/>
    <p:sldId id="363" r:id="rId12"/>
    <p:sldId id="364" r:id="rId13"/>
    <p:sldId id="381" r:id="rId14"/>
    <p:sldId id="366" r:id="rId15"/>
    <p:sldId id="367" r:id="rId16"/>
    <p:sldId id="382" r:id="rId17"/>
    <p:sldId id="383" r:id="rId18"/>
    <p:sldId id="370" r:id="rId19"/>
    <p:sldId id="368" r:id="rId20"/>
    <p:sldId id="400" r:id="rId21"/>
    <p:sldId id="369" r:id="rId22"/>
    <p:sldId id="371" r:id="rId23"/>
    <p:sldId id="373" r:id="rId24"/>
    <p:sldId id="397" r:id="rId25"/>
    <p:sldId id="384" r:id="rId26"/>
    <p:sldId id="398" r:id="rId27"/>
    <p:sldId id="385" r:id="rId28"/>
    <p:sldId id="387" r:id="rId29"/>
    <p:sldId id="388" r:id="rId30"/>
    <p:sldId id="386" r:id="rId31"/>
    <p:sldId id="374" r:id="rId32"/>
    <p:sldId id="375" r:id="rId33"/>
    <p:sldId id="377" r:id="rId34"/>
    <p:sldId id="378" r:id="rId35"/>
    <p:sldId id="399" r:id="rId36"/>
    <p:sldId id="389" r:id="rId37"/>
    <p:sldId id="379" r:id="rId38"/>
    <p:sldId id="390" r:id="rId39"/>
    <p:sldId id="392" r:id="rId40"/>
    <p:sldId id="393" r:id="rId41"/>
    <p:sldId id="391" r:id="rId42"/>
    <p:sldId id="395" r:id="rId43"/>
    <p:sldId id="394" r:id="rId44"/>
    <p:sldId id="361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V335t5Z5NWjMPMDNnsJqvw==" hashData="/uCsj2OuolNxTiLATA10uvFuXKM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5" clrIdx="1"/>
  <p:cmAuthor id="2" name="training" initials="t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CC"/>
    <a:srgbClr val="EA3800"/>
    <a:srgbClr val="A3E0FF"/>
    <a:srgbClr val="FFFF99"/>
    <a:srgbClr val="FDFDE3"/>
    <a:srgbClr val="66CCFF"/>
    <a:srgbClr val="CCCC00"/>
    <a:srgbClr val="800000"/>
    <a:srgbClr val="61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383" autoAdjust="0"/>
  </p:normalViewPr>
  <p:slideViewPr>
    <p:cSldViewPr>
      <p:cViewPr>
        <p:scale>
          <a:sx n="60" d="100"/>
          <a:sy n="60" d="100"/>
        </p:scale>
        <p:origin x="-165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5/InitDemo/ConfigDemo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5/InitDemo/DisplayCount" TargetMode="External"/><Relationship Id="rId2" Type="http://schemas.openxmlformats.org/officeDocument/2006/relationships/hyperlink" Target="http://localhost:8005/InitDemo/HomeServle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Servlets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Servlet Context and Config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Setting init parameter in web.xml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257800"/>
            <a:ext cx="8763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 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Init-parameter is declared separately for each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servlet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Each init parameter needs to be declared inside a separate &lt;init-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&gt; tag.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676400"/>
            <a:ext cx="41243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4648200" y="2057400"/>
            <a:ext cx="4267200" cy="1295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Init parameters are declared inside 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&lt;init-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tag . </a:t>
            </a:r>
          </a:p>
          <a:p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parameter name is declared inside 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-name&gt;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value inside 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-value&gt; 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respectively.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267200" y="2362200"/>
            <a:ext cx="228600" cy="762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</a:t>
            </a:r>
            <a:r>
              <a:rPr lang="en-US" sz="2800" smtClean="0"/>
              <a:t>to read Initialization parameter?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92468"/>
            <a:ext cx="8839200" cy="30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>
              <a:spcBef>
                <a:spcPts val="1200"/>
              </a:spcBef>
            </a:pPr>
            <a:r>
              <a:rPr lang="en-US" b="0" dirty="0" smtClean="0"/>
              <a:t>Init parameters can be read using the </a:t>
            </a:r>
            <a:r>
              <a:rPr lang="en-US" i="1" dirty="0" err="1" smtClean="0"/>
              <a:t>getInitParameter</a:t>
            </a:r>
            <a:r>
              <a:rPr lang="en-US" i="1" dirty="0" smtClean="0"/>
              <a:t>() </a:t>
            </a:r>
            <a:r>
              <a:rPr lang="en-US" b="0" dirty="0" smtClean="0"/>
              <a:t>method of </a:t>
            </a:r>
            <a:r>
              <a:rPr lang="en-US" i="1" dirty="0" smtClean="0"/>
              <a:t>ServletConfig </a:t>
            </a:r>
            <a:r>
              <a:rPr lang="en-US" b="0" dirty="0" smtClean="0"/>
              <a:t>object. </a:t>
            </a:r>
          </a:p>
          <a:p>
            <a:pPr marL="236538">
              <a:spcBef>
                <a:spcPts val="1200"/>
              </a:spcBef>
            </a:pPr>
            <a:r>
              <a:rPr lang="en-US" dirty="0" smtClean="0"/>
              <a:t>Syntax :</a:t>
            </a:r>
          </a:p>
          <a:p>
            <a:pPr marL="236538">
              <a:spcBef>
                <a:spcPts val="1200"/>
              </a:spcBef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chemeClr val="tx2"/>
                </a:solidFill>
              </a:rPr>
              <a:t>String variable=</a:t>
            </a:r>
            <a:r>
              <a:rPr lang="en-US" b="0" dirty="0" err="1" smtClean="0">
                <a:solidFill>
                  <a:schemeClr val="tx2"/>
                </a:solidFill>
              </a:rPr>
              <a:t>config</a:t>
            </a:r>
            <a:r>
              <a:rPr lang="en-US" b="0" dirty="0" err="1" smtClean="0"/>
              <a:t>.</a:t>
            </a:r>
            <a:r>
              <a:rPr lang="en-US" dirty="0" err="1" smtClean="0">
                <a:solidFill>
                  <a:srgbClr val="CC3300"/>
                </a:solidFill>
              </a:rPr>
              <a:t>getInitParameter</a:t>
            </a:r>
            <a:r>
              <a:rPr lang="en-US" dirty="0" smtClean="0">
                <a:solidFill>
                  <a:srgbClr val="00B050"/>
                </a:solidFill>
              </a:rPr>
              <a:t>( String </a:t>
            </a:r>
            <a:r>
              <a:rPr lang="en-US" dirty="0" err="1" smtClean="0">
                <a:solidFill>
                  <a:srgbClr val="00B050"/>
                </a:solidFill>
              </a:rPr>
              <a:t>parameterName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236538">
              <a:spcBef>
                <a:spcPts val="1200"/>
              </a:spcBef>
            </a:pPr>
            <a:r>
              <a:rPr lang="en-US" b="0" dirty="0" smtClean="0"/>
              <a:t>Where, config is the </a:t>
            </a:r>
            <a:r>
              <a:rPr lang="en-US" b="0" dirty="0" err="1" smtClean="0"/>
              <a:t>servletConfig</a:t>
            </a:r>
            <a:r>
              <a:rPr lang="en-US" b="0" dirty="0" smtClean="0"/>
              <a:t> Object and </a:t>
            </a:r>
            <a:r>
              <a:rPr lang="en-US" b="0" dirty="0" err="1" smtClean="0"/>
              <a:t>parameterName</a:t>
            </a:r>
            <a:r>
              <a:rPr lang="en-US" b="0" dirty="0" smtClean="0"/>
              <a:t> is the key name of the parameter set in web.xml.</a:t>
            </a:r>
          </a:p>
          <a:p>
            <a:pPr marL="236538">
              <a:spcBef>
                <a:spcPts val="1200"/>
              </a:spcBef>
            </a:pPr>
            <a:r>
              <a:rPr lang="en-US" dirty="0" smtClean="0"/>
              <a:t>Example : </a:t>
            </a:r>
            <a:r>
              <a:rPr lang="en-US" b="0" dirty="0" smtClean="0"/>
              <a:t>This retrieves the </a:t>
            </a:r>
            <a:r>
              <a:rPr lang="en-US" b="0" dirty="0" err="1" smtClean="0"/>
              <a:t>admin’s</a:t>
            </a:r>
            <a:r>
              <a:rPr lang="en-US" b="0" dirty="0" smtClean="0"/>
              <a:t> email and phone number configured.</a:t>
            </a:r>
            <a:endParaRPr lang="en-US" dirty="0" smtClean="0"/>
          </a:p>
          <a:p>
            <a:pPr marL="236538" indent="47625">
              <a:spcBef>
                <a:spcPts val="1200"/>
              </a:spcBef>
            </a:pPr>
            <a:r>
              <a:rPr lang="en-US" b="0" dirty="0" smtClean="0"/>
              <a:t>String </a:t>
            </a:r>
            <a:r>
              <a:rPr lang="en-US" b="0" dirty="0" err="1" smtClean="0"/>
              <a:t>adminEmail</a:t>
            </a:r>
            <a:r>
              <a:rPr lang="en-US" b="0" dirty="0" smtClean="0"/>
              <a:t>=</a:t>
            </a:r>
            <a:r>
              <a:rPr lang="en-US" b="0" dirty="0" err="1" smtClean="0"/>
              <a:t>config.getInitParameter</a:t>
            </a:r>
            <a:r>
              <a:rPr lang="en-US" b="0" dirty="0" smtClean="0"/>
              <a:t>(“</a:t>
            </a:r>
            <a:r>
              <a:rPr lang="en-US" b="0" dirty="0" err="1" smtClean="0">
                <a:solidFill>
                  <a:srgbClr val="00B050"/>
                </a:solidFill>
              </a:rPr>
              <a:t>AdminEmail</a:t>
            </a:r>
            <a:r>
              <a:rPr lang="en-US" b="0" dirty="0" smtClean="0"/>
              <a:t>”);</a:t>
            </a:r>
          </a:p>
          <a:p>
            <a:pPr marL="284163">
              <a:spcBef>
                <a:spcPts val="1200"/>
              </a:spcBef>
            </a:pPr>
            <a:r>
              <a:rPr lang="en-US" b="0" dirty="0" smtClean="0"/>
              <a:t>String </a:t>
            </a:r>
            <a:r>
              <a:rPr lang="en-US" b="0" dirty="0" err="1" smtClean="0"/>
              <a:t>adminPhone</a:t>
            </a:r>
            <a:r>
              <a:rPr lang="en-US" b="0" dirty="0" smtClean="0"/>
              <a:t>=</a:t>
            </a:r>
            <a:r>
              <a:rPr lang="en-US" b="0" dirty="0" err="1" smtClean="0"/>
              <a:t>config.getInitParameter</a:t>
            </a:r>
            <a:r>
              <a:rPr lang="en-US" b="0" dirty="0" smtClean="0"/>
              <a:t>(“</a:t>
            </a:r>
            <a:r>
              <a:rPr lang="en-US" b="0" dirty="0" err="1" smtClean="0">
                <a:solidFill>
                  <a:srgbClr val="00B050"/>
                </a:solidFill>
              </a:rPr>
              <a:t>AdminPhone</a:t>
            </a:r>
            <a:r>
              <a:rPr lang="en-US" b="0" dirty="0" smtClean="0"/>
              <a:t>”);</a:t>
            </a:r>
          </a:p>
          <a:p>
            <a:pPr>
              <a:spcBef>
                <a:spcPts val="1200"/>
              </a:spcBef>
            </a:pP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048071"/>
            <a:ext cx="8305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 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In case you don’t know the parameter name, the parameter names can be retrieved as an enumeration using the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getInitParameterNames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method. By iterating the enumeration, the value for each parameter name can be obtained by the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getInitParameter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Initialization Parameter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839200" cy="381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 indent="-125413">
              <a:spcBef>
                <a:spcPts val="1200"/>
              </a:spcBef>
            </a:pPr>
            <a:r>
              <a:rPr lang="en-US" sz="2000" b="0" dirty="0" smtClean="0"/>
              <a:t>This is a demo for associates to learn how to configure and read initialization parameters.</a:t>
            </a:r>
          </a:p>
          <a:p>
            <a:pPr marL="236538" indent="-125413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1 </a:t>
            </a:r>
            <a:r>
              <a:rPr lang="en-US" sz="2000" b="0" dirty="0" smtClean="0"/>
              <a:t>: Create a dynamic web project named “</a:t>
            </a:r>
            <a:r>
              <a:rPr lang="en-US" sz="2000" i="1" dirty="0" err="1" smtClean="0"/>
              <a:t>ServletsDemo</a:t>
            </a:r>
            <a:r>
              <a:rPr lang="en-US" sz="2000" b="0" dirty="0" smtClean="0"/>
              <a:t>”.</a:t>
            </a:r>
          </a:p>
          <a:p>
            <a:pPr marL="236538" indent="-125413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2</a:t>
            </a:r>
            <a:r>
              <a:rPr lang="en-US" sz="2000" b="0" dirty="0" smtClean="0"/>
              <a:t>: Create a Servlet named </a:t>
            </a:r>
            <a:r>
              <a:rPr lang="en-US" sz="2000" i="1" dirty="0" smtClean="0"/>
              <a:t>“</a:t>
            </a:r>
            <a:r>
              <a:rPr lang="en-US" sz="2000" i="1" dirty="0" err="1" smtClean="0"/>
              <a:t>ConfigDemo</a:t>
            </a:r>
            <a:r>
              <a:rPr lang="en-US" sz="2000" i="1" dirty="0" smtClean="0"/>
              <a:t>”</a:t>
            </a:r>
            <a:r>
              <a:rPr lang="en-US" sz="2000" b="0" dirty="0" smtClean="0"/>
              <a:t>.</a:t>
            </a:r>
          </a:p>
          <a:p>
            <a:pPr marL="236538" indent="-125413">
              <a:spcBef>
                <a:spcPts val="1200"/>
              </a:spcBef>
              <a:spcAft>
                <a:spcPts val="600"/>
              </a:spcAft>
            </a:pPr>
            <a:r>
              <a:rPr lang="en-US" sz="2000" b="0" dirty="0" smtClean="0"/>
              <a:t>		 During the servlet creation add the following value as the init parameter(refer to the screen shot in next slide)</a:t>
            </a:r>
          </a:p>
          <a:p>
            <a:pPr marL="236538" indent="614363">
              <a:spcBef>
                <a:spcPts val="12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b="0" dirty="0" smtClean="0"/>
              <a:t>Parameter-name : </a:t>
            </a:r>
            <a:r>
              <a:rPr lang="en-US" sz="2000" dirty="0" err="1" smtClean="0"/>
              <a:t>adminEmail</a:t>
            </a:r>
            <a:endParaRPr lang="en-US" sz="2000" dirty="0" smtClean="0"/>
          </a:p>
          <a:p>
            <a:pPr marL="236538" indent="614363">
              <a:spcBef>
                <a:spcPts val="12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b="0" dirty="0" smtClean="0"/>
              <a:t>Parameter-value :</a:t>
            </a:r>
            <a:r>
              <a:rPr lang="en-US" sz="2000" dirty="0" smtClean="0"/>
              <a:t>admin@cognizant.com</a:t>
            </a:r>
          </a:p>
          <a:p>
            <a:pPr marL="236538" indent="-125413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3</a:t>
            </a:r>
            <a:r>
              <a:rPr lang="en-US" sz="2000" b="0" dirty="0" smtClean="0"/>
              <a:t> : Read the values using </a:t>
            </a:r>
            <a:r>
              <a:rPr lang="en-US" sz="2000" i="1" dirty="0" err="1" smtClean="0"/>
              <a:t>ConfigDemo</a:t>
            </a:r>
            <a:r>
              <a:rPr lang="en-US" sz="2000" b="0" dirty="0" smtClean="0"/>
              <a:t> Servlet and print it.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– Step 2: Adding Init parameter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8600" y="1600200"/>
            <a:ext cx="473392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4800" y="2971800"/>
            <a:ext cx="342900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0" dirty="0" smtClean="0">
                <a:solidFill>
                  <a:schemeClr val="tx2"/>
                </a:solidFill>
              </a:rPr>
              <a:t>When creating the servlet add the admin email initialization parameter.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01000" y="3276600"/>
            <a:ext cx="685800" cy="45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Lend a Hand - Step 2: Adding init parameter(cont)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76300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3500"/>
            <a:r>
              <a:rPr lang="en-US" sz="2000" b="0" dirty="0" smtClean="0"/>
              <a:t>A box as shown below will appear. </a:t>
            </a:r>
          </a:p>
          <a:p>
            <a:pPr marL="236538" indent="284163">
              <a:spcBef>
                <a:spcPts val="12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b="0" dirty="0" smtClean="0"/>
              <a:t>Enter name as “</a:t>
            </a:r>
            <a:r>
              <a:rPr lang="en-US" sz="2000" b="0" i="1" dirty="0" err="1" smtClean="0"/>
              <a:t>adminEmail</a:t>
            </a:r>
            <a:r>
              <a:rPr lang="en-US" sz="2000" b="0" dirty="0" smtClean="0"/>
              <a:t>”  value as “</a:t>
            </a:r>
            <a:r>
              <a:rPr lang="en-US" sz="2000" b="0" i="1" dirty="0" smtClean="0"/>
              <a:t>admin@cognizant.com</a:t>
            </a:r>
            <a:r>
              <a:rPr lang="en-US" sz="2000" dirty="0" smtClean="0"/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Click “</a:t>
            </a:r>
            <a:r>
              <a:rPr lang="en-US" i="1" dirty="0" smtClean="0"/>
              <a:t>add </a:t>
            </a:r>
            <a:r>
              <a:rPr lang="en-US" b="0" dirty="0" smtClean="0"/>
              <a:t>“ to add more </a:t>
            </a:r>
            <a:r>
              <a:rPr lang="en-US" b="0" smtClean="0"/>
              <a:t>parameters.</a:t>
            </a:r>
            <a:endParaRPr lang="en-US" b="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95575"/>
            <a:ext cx="5486399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Web.xml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676400"/>
            <a:ext cx="81248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4800600" y="3810000"/>
            <a:ext cx="3657600" cy="612648"/>
          </a:xfrm>
          <a:prstGeom prst="borderCallout1">
            <a:avLst>
              <a:gd name="adj1" fmla="val 49629"/>
              <a:gd name="adj2" fmla="val -213"/>
              <a:gd name="adj3" fmla="val 117647"/>
              <a:gd name="adj4" fmla="val -43547"/>
            </a:avLst>
          </a:prstGeom>
          <a:solidFill>
            <a:srgbClr val="FFCCCC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init parameter can be seen configured in the web.xml file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Step 3: servlet 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28825"/>
            <a:ext cx="64579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6553200" y="3048000"/>
            <a:ext cx="2286000" cy="612648"/>
          </a:xfrm>
          <a:prstGeom prst="borderCallout1">
            <a:avLst>
              <a:gd name="adj1" fmla="val 72790"/>
              <a:gd name="adj2" fmla="val 288"/>
              <a:gd name="adj3" fmla="val 84193"/>
              <a:gd name="adj4" fmla="val -65699"/>
            </a:avLst>
          </a:prstGeom>
          <a:solidFill>
            <a:srgbClr val="FFCCCC">
              <a:alpha val="7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Reads the parameter value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410200" y="2133600"/>
            <a:ext cx="3200400" cy="612648"/>
          </a:xfrm>
          <a:prstGeom prst="borderCallout1">
            <a:avLst>
              <a:gd name="adj1" fmla="val 72790"/>
              <a:gd name="adj2" fmla="val 288"/>
              <a:gd name="adj3" fmla="val 192274"/>
              <a:gd name="adj4" fmla="val -57719"/>
            </a:avLst>
          </a:prstGeom>
          <a:solidFill>
            <a:srgbClr val="FFCCCC">
              <a:alpha val="7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ServletConfig object passed by the container</a:t>
            </a:r>
            <a:endParaRPr lang="en-US" sz="16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Override the init method and implement the servlet as shown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1"/>
            <a:ext cx="8610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1</a:t>
            </a:r>
            <a:r>
              <a:rPr lang="en-US" sz="2000" b="0" dirty="0" smtClean="0"/>
              <a:t> : Deploy the application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2</a:t>
            </a:r>
            <a:r>
              <a:rPr lang="en-US" sz="2000" b="0" dirty="0" smtClean="0"/>
              <a:t> : Call </a:t>
            </a:r>
            <a:r>
              <a:rPr lang="en-US" sz="2000" b="0" dirty="0" err="1" smtClean="0"/>
              <a:t>ConfigDemo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from the browser</a:t>
            </a:r>
          </a:p>
          <a:p>
            <a:pPr marL="850900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hlinkClick r:id="rId2"/>
              </a:rPr>
              <a:t>http://localhost:8005/InitDemo/ConfigDemo</a:t>
            </a: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Screen 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6288" y="1752600"/>
            <a:ext cx="75914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10600" cy="411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600" b="0" dirty="0" smtClean="0"/>
              <a:t>Develop the following servlet by configuring init parameters.</a:t>
            </a:r>
          </a:p>
          <a:p>
            <a:pPr marL="393700" indent="-393700"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 smtClean="0"/>
              <a:t>Create a servlet “</a:t>
            </a:r>
            <a:r>
              <a:rPr lang="en-US" sz="1600" i="1" dirty="0" err="1" smtClean="0"/>
              <a:t>DatabaseServlet</a:t>
            </a:r>
            <a:r>
              <a:rPr lang="en-US" sz="1600" b="0" dirty="0" smtClean="0"/>
              <a:t>” with following init parameters</a:t>
            </a:r>
          </a:p>
          <a:p>
            <a:pPr marL="974725" indent="-233363">
              <a:spcBef>
                <a:spcPts val="1200"/>
              </a:spcBef>
              <a:buFont typeface="+mj-lt"/>
              <a:buAutoNum type="alphaLcParenR"/>
            </a:pPr>
            <a:r>
              <a:rPr lang="en-US" sz="1600" b="0" dirty="0" err="1" smtClean="0"/>
              <a:t>databaseURL</a:t>
            </a:r>
            <a:r>
              <a:rPr lang="en-US" sz="1600" b="0" dirty="0" smtClean="0"/>
              <a:t> : </a:t>
            </a:r>
          </a:p>
          <a:p>
            <a:pPr marL="974725" indent="-233363">
              <a:spcBef>
                <a:spcPts val="1200"/>
              </a:spcBef>
              <a:buFont typeface="+mj-lt"/>
              <a:buAutoNum type="alphaLcParenR"/>
            </a:pPr>
            <a:r>
              <a:rPr lang="en-US" sz="1600" b="0" dirty="0" err="1" smtClean="0"/>
              <a:t>databaseUserName</a:t>
            </a:r>
            <a:endParaRPr lang="en-US" sz="1600" b="0" dirty="0" smtClean="0"/>
          </a:p>
          <a:p>
            <a:pPr marL="974725" indent="-233363">
              <a:spcBef>
                <a:spcPts val="1200"/>
              </a:spcBef>
              <a:buFont typeface="+mj-lt"/>
              <a:buAutoNum type="alphaLcParenR"/>
            </a:pPr>
            <a:r>
              <a:rPr lang="en-US" sz="1600" b="0" dirty="0" err="1" smtClean="0"/>
              <a:t>databasePassword</a:t>
            </a:r>
            <a:endParaRPr lang="en-US" sz="1600" b="0" dirty="0" smtClean="0"/>
          </a:p>
          <a:p>
            <a:pPr marL="974725" indent="-233363">
              <a:spcBef>
                <a:spcPts val="1200"/>
              </a:spcBef>
              <a:buFont typeface="+mj-lt"/>
              <a:buAutoNum type="alphaLcParenR"/>
            </a:pPr>
            <a:r>
              <a:rPr lang="en-US" sz="1600" b="0" dirty="0" err="1" smtClean="0"/>
              <a:t>masterTableName</a:t>
            </a:r>
            <a:endParaRPr lang="en-US" sz="1600" b="0" dirty="0" smtClean="0"/>
          </a:p>
          <a:p>
            <a:pPr marL="393700" indent="-393700">
              <a:spcBef>
                <a:spcPts val="1200"/>
              </a:spcBef>
            </a:pPr>
            <a:r>
              <a:rPr lang="en-US" sz="1600" b="0" dirty="0" smtClean="0"/>
              <a:t>2. Read the init parameters and print the values in browser as name-value pair in the following format.</a:t>
            </a:r>
          </a:p>
          <a:p>
            <a:pPr>
              <a:spcBef>
                <a:spcPts val="1200"/>
              </a:spcBef>
            </a:pPr>
            <a:endParaRPr lang="en-US" sz="16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8619"/>
              </p:ext>
            </p:extLst>
          </p:nvPr>
        </p:nvGraphicFramePr>
        <p:xfrm>
          <a:off x="1219200" y="4800600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 URL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jdbc:mysql</a:t>
                      </a:r>
                      <a:r>
                        <a:rPr lang="en-US" dirty="0" smtClean="0"/>
                        <a:t>://</a:t>
                      </a:r>
                      <a:r>
                        <a:rPr lang="en-US" dirty="0" err="1" smtClean="0"/>
                        <a:t>localhost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mydb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 User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Master 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Student_Master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April 15’td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35783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Tim was developing an application where he has multiple pages with a state dropdown. The states are being maintained in database. Tim has developed the application in such a way  that he queries the states from database every time he loads the JSP. Ron a developer recommended a solution for Tim.</a:t>
            </a:r>
          </a:p>
          <a:p>
            <a:pPr marL="111125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Tim used the solution and he was amazed to see how fast the application responded.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47113" y="6357838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7" name="Picture 6" descr="http://t2.gstatic.com/images?q=tbn:ANd9GcTL1mkdoyuwr_kQ_JSoRzK49ZhvsNdgTBkXnCBFnKi-LZ3XUlKd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0"/>
            <a:ext cx="716508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4600" y="4724400"/>
            <a:ext cx="57912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Guess how Tim would have achieved it?</a:t>
            </a:r>
          </a:p>
          <a:p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 used 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Servlet Context.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Servlet Context?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35783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686800" cy="27648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Servlet context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refers to the context in which the servlet runs. 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It is a gateway between the web container and the servlets.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There will be only one instance of servlet context per web application shared by all the servlets in the application.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Used for storing values which can be shared across all the servlets in the web application.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47113" y="6357838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smtClean="0"/>
              <a:t>Context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43000" y="4953000"/>
            <a:ext cx="79248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 the above example the states stored in the servlet context is consumed by both payroll and employee servlet. </a:t>
            </a:r>
          </a:p>
          <a:p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One instance of Servlet context are shared among the servlets.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64029" y="1676400"/>
            <a:ext cx="8151357" cy="3200400"/>
            <a:chOff x="664029" y="2590800"/>
            <a:chExt cx="8151357" cy="3200400"/>
          </a:xfrm>
        </p:grpSpPr>
        <p:sp>
          <p:nvSpPr>
            <p:cNvPr id="13" name="Rectangle 12"/>
            <p:cNvSpPr/>
            <p:nvPr/>
          </p:nvSpPr>
          <p:spPr>
            <a:xfrm>
              <a:off x="4190999" y="2590800"/>
              <a:ext cx="4624387" cy="320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Web container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24387" y="3276600"/>
              <a:ext cx="116681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Payroll Servlet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72013" y="4419600"/>
              <a:ext cx="1119187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Employee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Servlet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162800" y="3048000"/>
              <a:ext cx="1243013" cy="2133600"/>
              <a:chOff x="7062786" y="3276600"/>
              <a:chExt cx="1243013" cy="21336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062786" y="3276600"/>
                <a:ext cx="1243013" cy="2133600"/>
              </a:xfrm>
              <a:prstGeom prst="rect">
                <a:avLst/>
              </a:prstGeom>
              <a:solidFill>
                <a:srgbClr val="A3E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Servlet</a:t>
                </a:r>
              </a:p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Context</a:t>
                </a: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15186" y="4038600"/>
                <a:ext cx="1014413" cy="685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List of states</a:t>
                </a:r>
                <a:endParaRPr lang="en-US" sz="1400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057400" y="28956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 requests payroll servlet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67400" y="3124200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states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7400" y="4800600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states</a:t>
              </a:r>
              <a:endParaRPr lang="en-US" sz="1400" dirty="0"/>
            </a:p>
          </p:txBody>
        </p:sp>
        <p:cxnSp>
          <p:nvCxnSpPr>
            <p:cNvPr id="35" name="Elbow Connector 34"/>
            <p:cNvCxnSpPr>
              <a:stCxn id="14" idx="3"/>
              <a:endCxn id="23" idx="1"/>
            </p:cNvCxnSpPr>
            <p:nvPr/>
          </p:nvCxnSpPr>
          <p:spPr>
            <a:xfrm>
              <a:off x="5791200" y="3581400"/>
              <a:ext cx="1524000" cy="5715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EA3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1" idx="3"/>
              <a:endCxn id="23" idx="1"/>
            </p:cNvCxnSpPr>
            <p:nvPr/>
          </p:nvCxnSpPr>
          <p:spPr>
            <a:xfrm flipV="1">
              <a:off x="5791200" y="4152900"/>
              <a:ext cx="1524000" cy="609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EA3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664029" y="3505200"/>
              <a:ext cx="1088571" cy="1742420"/>
              <a:chOff x="457200" y="3200400"/>
              <a:chExt cx="1088571" cy="174242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3200400"/>
                <a:ext cx="1088571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457200" y="4419600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Client</a:t>
                </a:r>
              </a:p>
              <a:p>
                <a:pPr algn="ctr"/>
                <a:r>
                  <a:rPr lang="en-US" sz="1400" dirty="0" smtClean="0"/>
                  <a:t>Browser</a:t>
                </a:r>
                <a:endParaRPr lang="en-US" sz="1400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1752600" y="3429000"/>
              <a:ext cx="2743200" cy="0"/>
            </a:xfrm>
            <a:prstGeom prst="straightConnector1">
              <a:avLst/>
            </a:prstGeom>
            <a:ln w="38100">
              <a:solidFill>
                <a:srgbClr val="EA3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752600" y="3733800"/>
              <a:ext cx="2743200" cy="0"/>
            </a:xfrm>
            <a:prstGeom prst="straightConnector1">
              <a:avLst/>
            </a:prstGeom>
            <a:ln w="38100">
              <a:solidFill>
                <a:srgbClr val="EA38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05000" y="3696682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Payroll servlet responds back.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828800" y="4724400"/>
              <a:ext cx="2743200" cy="0"/>
            </a:xfrm>
            <a:prstGeom prst="straightConnector1">
              <a:avLst/>
            </a:prstGeom>
            <a:ln w="38100">
              <a:solidFill>
                <a:srgbClr val="EA3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28800" y="5029200"/>
              <a:ext cx="2743200" cy="0"/>
            </a:xfrm>
            <a:prstGeom prst="straightConnector1">
              <a:avLst/>
            </a:prstGeom>
            <a:ln w="38100">
              <a:solidFill>
                <a:srgbClr val="EA38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09800" y="511558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Employee servlet responds back.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62200" y="441960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Request</a:t>
              </a:r>
              <a:endParaRPr lang="en-US" sz="1400" dirty="0"/>
            </a:p>
          </p:txBody>
        </p:sp>
      </p:grpSp>
      <p:pic>
        <p:nvPicPr>
          <p:cNvPr id="64" name="Picture 63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5029200"/>
            <a:ext cx="916112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Where is Servlet Context used?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35783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86800" cy="330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4163" indent="-11112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In development projects servlet context are used in the following instances,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To store master data values which is used by presentation tier (JSP), example: states, country, Account status etc.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To store menu links which is used across many JSP/servlets in a application.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To store any other data which needs to be shared across the JSP and servlets developed in a web application.</a:t>
            </a:r>
          </a:p>
          <a:p>
            <a:pPr marL="284163" indent="173038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47113" y="6357838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More on </a:t>
            </a:r>
            <a:r>
              <a:rPr lang="en-US" sz="3200" dirty="0" err="1" smtClean="0"/>
              <a:t>Servlet</a:t>
            </a:r>
            <a:r>
              <a:rPr lang="en-US" sz="3200" dirty="0" smtClean="0"/>
              <a:t> Context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b="0" dirty="0" smtClean="0"/>
              <a:t>The container creates the servlet context object and there will be only one context object available per web application.</a:t>
            </a:r>
          </a:p>
          <a:p>
            <a:pPr marL="393700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b="0" dirty="0" smtClean="0"/>
              <a:t>Context level init parameters can be set which can be reused by all the servlets in the context</a:t>
            </a:r>
          </a:p>
          <a:p>
            <a:pPr marL="393700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b="0" dirty="0" smtClean="0"/>
              <a:t>A servlet can set values to the context as attributes which can be consumed by other servlets.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ServletContext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78114"/>
            <a:ext cx="89154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6075" indent="-109538">
              <a:tabLst>
                <a:tab pos="393700" algn="l"/>
                <a:tab pos="630238" algn="l"/>
              </a:tabLst>
            </a:pPr>
            <a:r>
              <a:rPr lang="en-US" b="0" dirty="0" smtClean="0"/>
              <a:t>This interface contains the methods for accessing the ServletContext created  by the web container. Similar to ServletConfig the web container should implement the methods of this interface.</a:t>
            </a:r>
            <a:endParaRPr lang="en-US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2593340"/>
          <a:ext cx="8875407" cy="31978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0"/>
                <a:gridCol w="5065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Object </a:t>
                      </a:r>
                      <a:r>
                        <a:rPr lang="en-US" sz="1790" b="1" dirty="0" err="1" smtClean="0">
                          <a:latin typeface="Arial" pitchFamily="34" charset="0"/>
                          <a:cs typeface="Arial" pitchFamily="34" charset="0"/>
                        </a:rPr>
                        <a:t>getAttribute</a:t>
                      </a:r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790" dirty="0" err="1" smtClean="0">
                          <a:latin typeface="Arial" pitchFamily="34" charset="0"/>
                          <a:cs typeface="Arial" pitchFamily="34" charset="0"/>
                        </a:rPr>
                        <a:t>attributeName</a:t>
                      </a:r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Returns the value set with the given attribute name.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Enumeration </a:t>
                      </a:r>
                      <a:r>
                        <a:rPr lang="en-US" sz="1790" b="1" dirty="0" err="1" smtClean="0">
                          <a:latin typeface="Arial" pitchFamily="34" charset="0"/>
                          <a:cs typeface="Arial" pitchFamily="34" charset="0"/>
                        </a:rPr>
                        <a:t>getAttributeNames</a:t>
                      </a:r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90" dirty="0" smtClean="0">
                          <a:latin typeface="Arial" pitchFamily="34" charset="0"/>
                          <a:cs typeface="Arial" pitchFamily="34" charset="0"/>
                        </a:rPr>
                        <a:t> Returns an Enumeration containing the attribute names available within this servlet context.</a:t>
                      </a:r>
                      <a:endParaRPr lang="en-US" sz="179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 </a:t>
                      </a:r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setAttribute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attributeName,Object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value)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Binds an object to a given attribute name in this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context.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removeAttribute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(String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attributeName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Removes the attribute with the given name from the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context.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Important Methods in ServletContext (cont)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0"/>
          <a:ext cx="8618484" cy="317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09242"/>
                <a:gridCol w="4309242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getInitParameter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(String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parameterName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a String containing the value of the named context-wide initialization parameter, or null if the parameter does not exist.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Enumeration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getParameterNames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Arial" pitchFamily="34" charset="0"/>
                          <a:cs typeface="Arial" pitchFamily="34" charset="0"/>
                        </a:rPr>
                        <a:t>Returns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names of the context's initialization parameters as an Enumeration of String objects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getRealPath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(String path)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Returns a String containing the real path for a given virtual path.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4800600"/>
            <a:ext cx="87630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Context Parameter Vs Attribute</a:t>
            </a:r>
          </a:p>
          <a:p>
            <a:r>
              <a:rPr lang="en-US" sz="2000" i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Context Parameter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are values which is set in the web.xml and can be loaded during the application deployment. </a:t>
            </a:r>
          </a:p>
          <a:p>
            <a:r>
              <a:rPr lang="en-US" sz="2000" i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Context  attribute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are value which are dynamically set by the application (say servlet) for sharing it across the application.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Managing servlet Context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371600"/>
            <a:ext cx="9067800" cy="510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The servlet context handle is obtained using the </a:t>
            </a:r>
            <a:r>
              <a:rPr lang="en-US" i="1" dirty="0" err="1" smtClean="0"/>
              <a:t>getServletContext</a:t>
            </a:r>
            <a:r>
              <a:rPr lang="en-US" b="0" dirty="0" smtClean="0"/>
              <a:t> method of servlet config. </a:t>
            </a:r>
          </a:p>
          <a:p>
            <a:pPr marL="803275"/>
            <a:r>
              <a:rPr lang="en-US" b="0" dirty="0" smtClean="0">
                <a:solidFill>
                  <a:srgbClr val="7030A0"/>
                </a:solidFill>
              </a:rPr>
              <a:t>ServletContext context = </a:t>
            </a:r>
            <a:r>
              <a:rPr lang="en-US" b="0" dirty="0" err="1" smtClean="0">
                <a:solidFill>
                  <a:srgbClr val="7030A0"/>
                </a:solidFill>
              </a:rPr>
              <a:t>config.getServletContext</a:t>
            </a:r>
            <a:r>
              <a:rPr lang="en-US" b="0" dirty="0" smtClean="0">
                <a:solidFill>
                  <a:srgbClr val="7030A0"/>
                </a:solidFill>
              </a:rPr>
              <a:t>();</a:t>
            </a:r>
          </a:p>
          <a:p>
            <a:r>
              <a:rPr lang="en-US" dirty="0" smtClean="0"/>
              <a:t>Note : </a:t>
            </a:r>
          </a:p>
          <a:p>
            <a:pPr marL="236538" indent="-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500" b="0" dirty="0" smtClean="0"/>
              <a:t>Since ServletConfig object is available only inside the init() method the context object needs to be read inside init() so declare ServletContext context as a class variable to make it  available across other methods in servlet.</a:t>
            </a:r>
          </a:p>
          <a:p>
            <a:pPr marL="236538" indent="-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500" b="0" dirty="0" smtClean="0"/>
              <a:t>Another option is preserving the config object by declaring a class level ServletConfig variable and inside init() assigning the config object to the  newly declared variable.</a:t>
            </a:r>
            <a:endParaRPr lang="en-US" sz="1500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562600"/>
            <a:ext cx="3124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38600"/>
            <a:ext cx="33051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5029200" y="3886200"/>
            <a:ext cx="3505200" cy="612648"/>
          </a:xfrm>
          <a:prstGeom prst="borderCallout1">
            <a:avLst>
              <a:gd name="adj1" fmla="val 49630"/>
              <a:gd name="adj2" fmla="val 2012"/>
              <a:gd name="adj3" fmla="val 68754"/>
              <a:gd name="adj4" fmla="val -31587"/>
            </a:avLst>
          </a:prstGeom>
          <a:solidFill>
            <a:srgbClr val="FFCCCC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Context object preserved by assigning to instance variable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62400" y="5559552"/>
            <a:ext cx="3505200" cy="612648"/>
          </a:xfrm>
          <a:prstGeom prst="borderCallout1">
            <a:avLst>
              <a:gd name="adj1" fmla="val 49630"/>
              <a:gd name="adj2" fmla="val 2012"/>
              <a:gd name="adj3" fmla="val 66181"/>
              <a:gd name="adj4" fmla="val -53176"/>
            </a:avLst>
          </a:prstGeom>
          <a:solidFill>
            <a:srgbClr val="FFCCCC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object preserved by assigning to class variable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Setting Context Level Parameter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4582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Context parameters for an application can be declared by setting in the deployment descriptor.</a:t>
            </a:r>
            <a:endParaRPr lang="en-US" sz="2000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90800"/>
            <a:ext cx="7772400" cy="2362200"/>
            <a:chOff x="304800" y="2209800"/>
            <a:chExt cx="7772400" cy="2362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895600"/>
              <a:ext cx="6781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Line Callout 1 5"/>
            <p:cNvSpPr/>
            <p:nvPr/>
          </p:nvSpPr>
          <p:spPr>
            <a:xfrm>
              <a:off x="4191000" y="2209800"/>
              <a:ext cx="1981200" cy="457200"/>
            </a:xfrm>
            <a:prstGeom prst="borderCallout1">
              <a:avLst>
                <a:gd name="adj1" fmla="val 53232"/>
                <a:gd name="adj2" fmla="val 1216"/>
                <a:gd name="adj3" fmla="val 191811"/>
                <a:gd name="adj4" fmla="val -69987"/>
              </a:avLst>
            </a:prstGeom>
            <a:solidFill>
              <a:srgbClr val="FFCCCC">
                <a:alpha val="2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Parameter Declaration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5943600" y="2743200"/>
              <a:ext cx="1981200" cy="457200"/>
            </a:xfrm>
            <a:prstGeom prst="borderCallout1">
              <a:avLst>
                <a:gd name="adj1" fmla="val 49784"/>
                <a:gd name="adj2" fmla="val 1216"/>
                <a:gd name="adj3" fmla="val 153880"/>
                <a:gd name="adj4" fmla="val -85106"/>
              </a:avLst>
            </a:prstGeom>
            <a:solidFill>
              <a:srgbClr val="FFCCCC">
                <a:alpha val="4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Parameter Name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096000" y="4114800"/>
              <a:ext cx="1981200" cy="457200"/>
            </a:xfrm>
            <a:prstGeom prst="borderCallout1">
              <a:avLst>
                <a:gd name="adj1" fmla="val 49784"/>
                <a:gd name="adj2" fmla="val 420"/>
                <a:gd name="adj3" fmla="val -70258"/>
                <a:gd name="adj4" fmla="val -48502"/>
              </a:avLst>
            </a:prstGeom>
            <a:solidFill>
              <a:srgbClr val="FFCCCC">
                <a:alpha val="6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Parameter Value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4800" y="5159514"/>
            <a:ext cx="86106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Context parameters are declared outside all the servlet declaration since they are common to the entire application.</a:t>
            </a:r>
            <a:endParaRPr lang="en-US" sz="20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Context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6106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/>
            <a:r>
              <a:rPr lang="en-US" b="0" dirty="0" smtClean="0"/>
              <a:t>Context parameters can be read using </a:t>
            </a:r>
            <a:r>
              <a:rPr lang="en-US" b="0" i="1" dirty="0" smtClean="0">
                <a:solidFill>
                  <a:srgbClr val="7030A0"/>
                </a:solidFill>
              </a:rPr>
              <a:t>getInitParameter() </a:t>
            </a:r>
            <a:r>
              <a:rPr lang="en-US" b="0" dirty="0" smtClean="0"/>
              <a:t>method of the ServletContext interface.</a:t>
            </a:r>
          </a:p>
          <a:p>
            <a:pPr marL="236538"/>
            <a:endParaRPr lang="en-US" b="0" dirty="0" smtClean="0"/>
          </a:p>
          <a:p>
            <a:pPr marL="236538"/>
            <a:r>
              <a:rPr lang="en-US" dirty="0" smtClean="0"/>
              <a:t>Syntax :</a:t>
            </a:r>
          </a:p>
          <a:p>
            <a:pPr marL="236538"/>
            <a:endParaRPr lang="en-US" dirty="0" smtClean="0"/>
          </a:p>
          <a:p>
            <a:pPr marL="236538"/>
            <a:r>
              <a:rPr lang="en-US" b="0" dirty="0" smtClean="0"/>
              <a:t>	</a:t>
            </a:r>
            <a:r>
              <a:rPr lang="en-US" b="0" dirty="0" smtClean="0">
                <a:solidFill>
                  <a:srgbClr val="002060"/>
                </a:solidFill>
              </a:rPr>
              <a:t>String </a:t>
            </a:r>
            <a:r>
              <a:rPr lang="en-US" b="0" dirty="0" smtClean="0">
                <a:solidFill>
                  <a:srgbClr val="002060"/>
                </a:solidFill>
              </a:rPr>
              <a:t>variable=</a:t>
            </a:r>
            <a:r>
              <a:rPr lang="en-US" b="0" dirty="0" err="1" smtClean="0">
                <a:solidFill>
                  <a:srgbClr val="002060"/>
                </a:solidFill>
              </a:rPr>
              <a:t>context.</a:t>
            </a:r>
            <a:r>
              <a:rPr lang="en-US" b="0" dirty="0" err="1" smtClean="0">
                <a:solidFill>
                  <a:srgbClr val="7030A0"/>
                </a:solidFill>
              </a:rPr>
              <a:t>getInitParameter</a:t>
            </a:r>
            <a:r>
              <a:rPr lang="en-US" b="0" dirty="0" smtClean="0">
                <a:solidFill>
                  <a:srgbClr val="7030A0"/>
                </a:solidFill>
              </a:rPr>
              <a:t>(String </a:t>
            </a:r>
            <a:r>
              <a:rPr lang="en-US" dirty="0" err="1" smtClean="0">
                <a:solidFill>
                  <a:srgbClr val="002060"/>
                </a:solidFill>
              </a:rPr>
              <a:t>paramName</a:t>
            </a:r>
            <a:r>
              <a:rPr lang="en-US" b="0" dirty="0" smtClean="0">
                <a:solidFill>
                  <a:srgbClr val="7030A0"/>
                </a:solidFill>
              </a:rPr>
              <a:t>)</a:t>
            </a:r>
            <a:r>
              <a:rPr lang="en-US" b="0" dirty="0" smtClean="0"/>
              <a:t>;</a:t>
            </a:r>
          </a:p>
          <a:p>
            <a:pPr marL="236538"/>
            <a:endParaRPr lang="en-US" b="0" dirty="0" smtClean="0"/>
          </a:p>
          <a:p>
            <a:pPr marL="236538"/>
            <a:r>
              <a:rPr lang="en-US" dirty="0" smtClean="0"/>
              <a:t>Where, </a:t>
            </a:r>
            <a:r>
              <a:rPr lang="en-US" b="0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paramName</a:t>
            </a:r>
            <a:r>
              <a:rPr lang="en-US" b="0" dirty="0" smtClean="0"/>
              <a:t> is the key with which the value is stored in web.xml</a:t>
            </a:r>
            <a:endParaRPr lang="en-US" dirty="0" smtClean="0"/>
          </a:p>
          <a:p>
            <a:endParaRPr lang="en-US" dirty="0" smtClean="0"/>
          </a:p>
          <a:p>
            <a:pPr marL="284163" indent="-47625"/>
            <a:r>
              <a:rPr lang="en-US" dirty="0" smtClean="0"/>
              <a:t>Example :</a:t>
            </a:r>
          </a:p>
          <a:p>
            <a:pPr marL="284163" indent="693738"/>
            <a:r>
              <a:rPr lang="en-US" dirty="0" smtClean="0"/>
              <a:t> </a:t>
            </a:r>
            <a:r>
              <a:rPr lang="en-US" b="0" dirty="0" smtClean="0">
                <a:solidFill>
                  <a:srgbClr val="002060"/>
                </a:solidFill>
              </a:rPr>
              <a:t>String </a:t>
            </a:r>
            <a:r>
              <a:rPr lang="en-US" b="0" dirty="0" smtClean="0">
                <a:solidFill>
                  <a:srgbClr val="002060"/>
                </a:solidFill>
              </a:rPr>
              <a:t>title=</a:t>
            </a:r>
            <a:r>
              <a:rPr lang="en-US" b="0" dirty="0" err="1" smtClean="0">
                <a:solidFill>
                  <a:srgbClr val="002060"/>
                </a:solidFill>
              </a:rPr>
              <a:t>context.getInitParameter</a:t>
            </a:r>
            <a:r>
              <a:rPr lang="en-US" b="0" dirty="0" smtClean="0">
                <a:solidFill>
                  <a:srgbClr val="002060"/>
                </a:solidFill>
              </a:rPr>
              <a:t>(“</a:t>
            </a:r>
            <a:r>
              <a:rPr lang="en-US" b="0" dirty="0" smtClean="0">
                <a:solidFill>
                  <a:srgbClr val="00B050"/>
                </a:solidFill>
              </a:rPr>
              <a:t>Title</a:t>
            </a:r>
            <a:r>
              <a:rPr lang="en-US" b="0" dirty="0" smtClean="0">
                <a:solidFill>
                  <a:srgbClr val="002060"/>
                </a:solidFill>
              </a:rPr>
              <a:t>”);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4876800"/>
            <a:ext cx="89154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In case you don’t know the parameter name, the parameter names can be retrieved as an enumeration using the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getInitParameterNames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method. Iterating through Enumeration gives each parameter name using which the parameter value can be obtained.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097362" cy="335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20700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Context attributes are the attribute values set by any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which can be accessed by any other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in the same context. </a:t>
            </a:r>
          </a:p>
          <a:p>
            <a:pPr marL="520700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Used for sharing values among other </a:t>
            </a:r>
            <a:r>
              <a:rPr lang="en-US" sz="2000" b="0" dirty="0" err="1" smtClean="0"/>
              <a:t>servlets</a:t>
            </a:r>
            <a:r>
              <a:rPr lang="en-US" sz="2000" b="0" dirty="0" smtClean="0"/>
              <a:t> .</a:t>
            </a:r>
          </a:p>
          <a:p>
            <a:pPr marL="520700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Attributes set in the context lives throughout the life span of the application until the application is removed or the attribute is removed explicitly by another servlet.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Setting Context Attributes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900" dirty="0" smtClean="0"/>
              <a:t>Setting Attribute : </a:t>
            </a:r>
            <a:r>
              <a:rPr lang="en-US" sz="1900" b="0" dirty="0" smtClean="0"/>
              <a:t> Attribute value can be set using the </a:t>
            </a:r>
            <a:r>
              <a:rPr lang="en-US" sz="1900" i="1" dirty="0" err="1" smtClean="0">
                <a:solidFill>
                  <a:srgbClr val="7030A0"/>
                </a:solidFill>
              </a:rPr>
              <a:t>setAttribute</a:t>
            </a:r>
            <a:r>
              <a:rPr lang="en-US" sz="1900" dirty="0" smtClean="0">
                <a:solidFill>
                  <a:srgbClr val="7030A0"/>
                </a:solidFill>
              </a:rPr>
              <a:t>() </a:t>
            </a:r>
            <a:r>
              <a:rPr lang="en-US" sz="1900" b="0" dirty="0" smtClean="0"/>
              <a:t>method of the ServletContext interface.</a:t>
            </a:r>
            <a:endParaRPr lang="en-US" sz="1900" dirty="0" smtClean="0"/>
          </a:p>
          <a:p>
            <a:pPr marL="803275" indent="-173038">
              <a:spcBef>
                <a:spcPts val="1200"/>
              </a:spcBef>
            </a:pPr>
            <a:r>
              <a:rPr lang="en-US" sz="1900" dirty="0" smtClean="0"/>
              <a:t>Syntax :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b="0" dirty="0" smtClean="0"/>
              <a:t>	</a:t>
            </a:r>
            <a:r>
              <a:rPr lang="en-US" sz="1900" b="0" dirty="0" err="1" smtClean="0">
                <a:solidFill>
                  <a:srgbClr val="002060"/>
                </a:solidFill>
              </a:rPr>
              <a:t>context.</a:t>
            </a:r>
            <a:r>
              <a:rPr lang="en-US" sz="1900" dirty="0" err="1" smtClean="0">
                <a:solidFill>
                  <a:srgbClr val="002060"/>
                </a:solidFill>
              </a:rPr>
              <a:t>setAttribute</a:t>
            </a:r>
            <a:r>
              <a:rPr lang="en-US" sz="1900" b="0" dirty="0" smtClean="0">
                <a:solidFill>
                  <a:srgbClr val="002060"/>
                </a:solidFill>
              </a:rPr>
              <a:t>(String </a:t>
            </a:r>
            <a:r>
              <a:rPr lang="en-US" sz="1900" dirty="0" err="1" smtClean="0">
                <a:solidFill>
                  <a:srgbClr val="CC3300"/>
                </a:solidFill>
              </a:rPr>
              <a:t>attributeName</a:t>
            </a:r>
            <a:r>
              <a:rPr lang="en-US" sz="1900" b="0" dirty="0" smtClean="0">
                <a:solidFill>
                  <a:srgbClr val="002060"/>
                </a:solidFill>
              </a:rPr>
              <a:t>, Object </a:t>
            </a:r>
            <a:r>
              <a:rPr lang="en-US" sz="1900" dirty="0" smtClean="0">
                <a:solidFill>
                  <a:srgbClr val="00B050"/>
                </a:solidFill>
              </a:rPr>
              <a:t>Value</a:t>
            </a:r>
            <a:r>
              <a:rPr lang="en-US" sz="1900" b="0" dirty="0" smtClean="0">
                <a:solidFill>
                  <a:srgbClr val="002060"/>
                </a:solidFill>
              </a:rPr>
              <a:t>);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dirty="0" smtClean="0"/>
              <a:t>Where,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dirty="0" err="1" smtClean="0">
                <a:solidFill>
                  <a:srgbClr val="CC3300"/>
                </a:solidFill>
              </a:rPr>
              <a:t>attributeName</a:t>
            </a:r>
            <a:r>
              <a:rPr lang="en-US" sz="1900" dirty="0" smtClean="0">
                <a:solidFill>
                  <a:srgbClr val="CC3300"/>
                </a:solidFill>
              </a:rPr>
              <a:t> </a:t>
            </a:r>
            <a:r>
              <a:rPr lang="en-US" sz="1900" b="0" dirty="0" smtClean="0"/>
              <a:t>– is the name of the attribute with which the value can be stored and referred to.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dirty="0" smtClean="0">
                <a:solidFill>
                  <a:srgbClr val="00B050"/>
                </a:solidFill>
              </a:rPr>
              <a:t>Value</a:t>
            </a:r>
            <a:r>
              <a:rPr lang="en-US" sz="1900" b="0" dirty="0" smtClean="0"/>
              <a:t> – The value stored in the context.</a:t>
            </a:r>
          </a:p>
          <a:p>
            <a:pPr marL="803275" indent="-173038">
              <a:spcBef>
                <a:spcPts val="1200"/>
              </a:spcBef>
            </a:pPr>
            <a:endParaRPr lang="en-US" sz="1900" b="0" dirty="0" smtClean="0"/>
          </a:p>
          <a:p>
            <a:pPr marL="803275" indent="-173038">
              <a:spcBef>
                <a:spcPts val="1200"/>
              </a:spcBef>
            </a:pPr>
            <a:r>
              <a:rPr lang="en-US" sz="1900" dirty="0" smtClean="0"/>
              <a:t>Example :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b="0" dirty="0" smtClean="0"/>
              <a:t>	</a:t>
            </a:r>
            <a:r>
              <a:rPr lang="en-US" sz="1900" b="0" dirty="0" err="1" smtClean="0"/>
              <a:t>context.setAttribute</a:t>
            </a:r>
            <a:r>
              <a:rPr lang="en-US" sz="1900" b="0" dirty="0" smtClean="0"/>
              <a:t>(“count”,0);</a:t>
            </a:r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Retrieving Context Attributes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295400"/>
            <a:ext cx="88392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endParaRPr lang="en-US" sz="1900" dirty="0" smtClean="0"/>
          </a:p>
          <a:p>
            <a:pPr>
              <a:spcBef>
                <a:spcPts val="1200"/>
              </a:spcBef>
            </a:pPr>
            <a:r>
              <a:rPr lang="en-US" sz="1900" dirty="0" smtClean="0"/>
              <a:t>Getting Attribute : </a:t>
            </a:r>
            <a:r>
              <a:rPr lang="en-US" sz="1900" b="0" dirty="0" smtClean="0"/>
              <a:t> Attribute value can be read using the </a:t>
            </a:r>
            <a:r>
              <a:rPr lang="en-US" sz="1900" i="1" dirty="0" smtClean="0">
                <a:solidFill>
                  <a:srgbClr val="7030A0"/>
                </a:solidFill>
              </a:rPr>
              <a:t>getAttribute</a:t>
            </a:r>
            <a:r>
              <a:rPr lang="en-US" sz="1900" dirty="0" smtClean="0">
                <a:solidFill>
                  <a:srgbClr val="7030A0"/>
                </a:solidFill>
              </a:rPr>
              <a:t>() </a:t>
            </a:r>
            <a:r>
              <a:rPr lang="en-US" sz="1900" b="0" dirty="0" smtClean="0"/>
              <a:t>method of the ServletContext interface</a:t>
            </a:r>
            <a:endParaRPr lang="en-US" sz="1900" dirty="0" smtClean="0"/>
          </a:p>
          <a:p>
            <a:pPr indent="630238">
              <a:spcBef>
                <a:spcPts val="1200"/>
              </a:spcBef>
            </a:pPr>
            <a:r>
              <a:rPr lang="en-US" sz="1900" dirty="0" smtClean="0"/>
              <a:t>Syntax :</a:t>
            </a:r>
          </a:p>
          <a:p>
            <a:pPr indent="630238">
              <a:spcBef>
                <a:spcPts val="1200"/>
              </a:spcBef>
            </a:pPr>
            <a:r>
              <a:rPr lang="en-US" sz="1900" b="0" dirty="0" smtClean="0">
                <a:solidFill>
                  <a:srgbClr val="002060"/>
                </a:solidFill>
              </a:rPr>
              <a:t>Object variable=</a:t>
            </a:r>
            <a:r>
              <a:rPr lang="en-US" sz="1900" b="0" dirty="0" err="1" smtClean="0">
                <a:solidFill>
                  <a:srgbClr val="002060"/>
                </a:solidFill>
              </a:rPr>
              <a:t>context.getAttribute</a:t>
            </a:r>
            <a:r>
              <a:rPr lang="en-US" sz="1900" b="0" dirty="0" smtClean="0">
                <a:solidFill>
                  <a:srgbClr val="002060"/>
                </a:solidFill>
              </a:rPr>
              <a:t>(</a:t>
            </a:r>
            <a:r>
              <a:rPr lang="en-US" sz="1900" dirty="0" err="1" smtClean="0">
                <a:solidFill>
                  <a:srgbClr val="EA3800"/>
                </a:solidFill>
              </a:rPr>
              <a:t>attributeName</a:t>
            </a:r>
            <a:r>
              <a:rPr lang="en-US" sz="1900" b="0" dirty="0" smtClean="0">
                <a:solidFill>
                  <a:srgbClr val="002060"/>
                </a:solidFill>
              </a:rPr>
              <a:t>);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dirty="0" smtClean="0"/>
              <a:t>Where,</a:t>
            </a:r>
          </a:p>
          <a:p>
            <a:pPr marL="803275" indent="-173038">
              <a:spcBef>
                <a:spcPts val="1200"/>
              </a:spcBef>
            </a:pPr>
            <a:r>
              <a:rPr lang="en-US" sz="1900" dirty="0" err="1" smtClean="0">
                <a:solidFill>
                  <a:srgbClr val="CC3300"/>
                </a:solidFill>
              </a:rPr>
              <a:t>attributeName</a:t>
            </a:r>
            <a:r>
              <a:rPr lang="en-US" sz="1900" dirty="0" smtClean="0">
                <a:solidFill>
                  <a:srgbClr val="CC3300"/>
                </a:solidFill>
              </a:rPr>
              <a:t> </a:t>
            </a:r>
            <a:r>
              <a:rPr lang="en-US" sz="1900" b="0" dirty="0" smtClean="0"/>
              <a:t>– is the name of the attribute which needs to be retrieved from the context.</a:t>
            </a:r>
            <a:endParaRPr lang="en-US" sz="1900" b="0" dirty="0" smtClean="0">
              <a:solidFill>
                <a:srgbClr val="002060"/>
              </a:solidFill>
            </a:endParaRPr>
          </a:p>
          <a:p>
            <a:pPr indent="630238">
              <a:spcBef>
                <a:spcPts val="1200"/>
              </a:spcBef>
            </a:pPr>
            <a:r>
              <a:rPr lang="en-US" sz="1900" dirty="0" smtClean="0"/>
              <a:t>Example :</a:t>
            </a:r>
          </a:p>
          <a:p>
            <a:pPr indent="630238">
              <a:spcBef>
                <a:spcPts val="1200"/>
              </a:spcBef>
            </a:pPr>
            <a:r>
              <a:rPr lang="en-US" sz="1900" b="0" dirty="0" smtClean="0"/>
              <a:t>Object count=</a:t>
            </a:r>
            <a:r>
              <a:rPr lang="en-US" sz="1900" b="0" dirty="0" err="1" smtClean="0"/>
              <a:t>context.getAttribute</a:t>
            </a:r>
            <a:r>
              <a:rPr lang="en-US" sz="1900" b="0" dirty="0" smtClean="0"/>
              <a:t>(“count”);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Context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Context attribute can be removed using the </a:t>
            </a:r>
            <a:r>
              <a:rPr lang="en-US" sz="2000" i="1" dirty="0" err="1" smtClean="0">
                <a:solidFill>
                  <a:srgbClr val="7030A0"/>
                </a:solidFill>
              </a:rPr>
              <a:t>removeAttribute</a:t>
            </a:r>
            <a:r>
              <a:rPr lang="en-US" sz="2000" i="1" dirty="0" smtClean="0">
                <a:solidFill>
                  <a:srgbClr val="7030A0"/>
                </a:solidFill>
              </a:rPr>
              <a:t>()</a:t>
            </a:r>
            <a:r>
              <a:rPr lang="en-US" sz="2000" b="0" i="1" dirty="0" smtClean="0"/>
              <a:t> </a:t>
            </a:r>
            <a:r>
              <a:rPr lang="en-US" sz="2000" b="0" dirty="0" smtClean="0"/>
              <a:t>method of the ServletContext interface.</a:t>
            </a:r>
          </a:p>
          <a:p>
            <a:endParaRPr lang="en-US" sz="2000" b="0" dirty="0" smtClean="0"/>
          </a:p>
          <a:p>
            <a:pPr marL="346075" indent="47625">
              <a:spcBef>
                <a:spcPts val="1200"/>
              </a:spcBef>
            </a:pPr>
            <a:r>
              <a:rPr lang="en-US" sz="2000" dirty="0" smtClean="0"/>
              <a:t>Syntax :</a:t>
            </a:r>
          </a:p>
          <a:p>
            <a:pPr marL="346075" indent="47625">
              <a:spcBef>
                <a:spcPts val="1200"/>
              </a:spcBef>
            </a:pPr>
            <a:r>
              <a:rPr lang="en-US" sz="2000" b="0" dirty="0" err="1" smtClean="0">
                <a:solidFill>
                  <a:srgbClr val="002060"/>
                </a:solidFill>
              </a:rPr>
              <a:t>Context.removeAttribute</a:t>
            </a:r>
            <a:r>
              <a:rPr lang="en-US" sz="2000" b="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EA3800"/>
                </a:solidFill>
              </a:rPr>
              <a:t>attributeName</a:t>
            </a:r>
            <a:r>
              <a:rPr lang="en-US" sz="2000" b="0" dirty="0" smtClean="0">
                <a:solidFill>
                  <a:srgbClr val="002060"/>
                </a:solidFill>
              </a:rPr>
              <a:t>);</a:t>
            </a:r>
          </a:p>
          <a:p>
            <a:pPr marL="803275" indent="-409575">
              <a:spcBef>
                <a:spcPts val="1200"/>
              </a:spcBef>
            </a:pPr>
            <a:r>
              <a:rPr lang="en-US" sz="2000" dirty="0" smtClean="0"/>
              <a:t>Where,</a:t>
            </a:r>
          </a:p>
          <a:p>
            <a:pPr marL="803275" indent="-409575">
              <a:spcBef>
                <a:spcPts val="1200"/>
              </a:spcBef>
            </a:pPr>
            <a:r>
              <a:rPr lang="en-US" sz="2000" dirty="0" err="1" smtClean="0">
                <a:solidFill>
                  <a:srgbClr val="CC3300"/>
                </a:solidFill>
              </a:rPr>
              <a:t>attributeName</a:t>
            </a:r>
            <a:r>
              <a:rPr lang="en-US" sz="2000" dirty="0" smtClean="0">
                <a:solidFill>
                  <a:srgbClr val="CC3300"/>
                </a:solidFill>
              </a:rPr>
              <a:t> </a:t>
            </a:r>
            <a:r>
              <a:rPr lang="en-US" sz="2000" b="0" dirty="0" smtClean="0"/>
              <a:t>– is the name of the attribute which needs to be removed from the context.</a:t>
            </a:r>
            <a:endParaRPr lang="en-US" sz="2000" b="0" dirty="0" smtClean="0">
              <a:solidFill>
                <a:srgbClr val="002060"/>
              </a:solidFill>
            </a:endParaRPr>
          </a:p>
          <a:p>
            <a:pPr marL="346075" indent="47625">
              <a:spcBef>
                <a:spcPts val="1200"/>
              </a:spcBef>
            </a:pPr>
            <a:r>
              <a:rPr lang="en-US" sz="2000" dirty="0" smtClean="0"/>
              <a:t>Example :</a:t>
            </a:r>
          </a:p>
          <a:p>
            <a:pPr marL="346075" indent="47625">
              <a:spcBef>
                <a:spcPts val="1200"/>
              </a:spcBef>
            </a:pPr>
            <a:r>
              <a:rPr lang="en-US" sz="2000" b="0" dirty="0" err="1" smtClean="0"/>
              <a:t>Context.removeAttribute</a:t>
            </a:r>
            <a:r>
              <a:rPr lang="en-US" sz="2000" b="0" dirty="0" smtClean="0"/>
              <a:t>(“count”);</a:t>
            </a:r>
          </a:p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Servlet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839200" cy="480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b="0" dirty="0" smtClean="0"/>
              <a:t>We have an application which needs to record the number of users visiting the </a:t>
            </a:r>
            <a:r>
              <a:rPr lang="en-US" sz="1700" dirty="0" smtClean="0"/>
              <a:t>HomeServlet</a:t>
            </a:r>
            <a:r>
              <a:rPr lang="en-US" sz="1700" b="0" dirty="0" smtClean="0"/>
              <a:t> .Servlet named </a:t>
            </a:r>
            <a:r>
              <a:rPr lang="en-US" sz="1700" dirty="0" smtClean="0"/>
              <a:t>DisplayCount</a:t>
            </a:r>
            <a:r>
              <a:rPr lang="en-US" sz="1700" b="0" dirty="0" smtClean="0"/>
              <a:t> should display the total number of visitors to </a:t>
            </a:r>
            <a:r>
              <a:rPr lang="en-US" sz="1700" dirty="0" smtClean="0"/>
              <a:t>HomeServlet</a:t>
            </a:r>
            <a:r>
              <a:rPr lang="en-US" sz="1700" b="0" dirty="0" smtClean="0"/>
              <a:t>. To achieve this we create the application as follows.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The initial count value 0 will be set as context level parameter.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This value is read from the parameter and set it as a attribute in session context.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For every request to the </a:t>
            </a:r>
            <a:r>
              <a:rPr lang="en-US" sz="1700" dirty="0" smtClean="0"/>
              <a:t>HomeServlet</a:t>
            </a:r>
            <a:r>
              <a:rPr lang="en-US" sz="1700" b="0" dirty="0" smtClean="0"/>
              <a:t>  increments the attribute value set in the context.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When the </a:t>
            </a:r>
            <a:r>
              <a:rPr lang="en-US" sz="1700" dirty="0" smtClean="0"/>
              <a:t>DisplayCount</a:t>
            </a:r>
            <a:r>
              <a:rPr lang="en-US" sz="1700" b="0" dirty="0" smtClean="0"/>
              <a:t> servlet is called, it should read the count attribute value , print it to the user and remove the attribute from context.	The message should be displayed as</a:t>
            </a:r>
            <a:r>
              <a:rPr lang="en-US" sz="1700" dirty="0" smtClean="0">
                <a:solidFill>
                  <a:srgbClr val="EA3800"/>
                </a:solidFill>
              </a:rPr>
              <a:t> “Site was visited &lt;Count&gt; times”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The subsequent request to Home servlet the process should start from Step 2 again.</a:t>
            </a:r>
            <a:br>
              <a:rPr lang="en-US" sz="1700" b="0" dirty="0" smtClean="0"/>
            </a:br>
            <a:endParaRPr lang="en-US" sz="17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</a:t>
            </a:r>
            <a:r>
              <a:rPr lang="en-US" sz="2800" smtClean="0"/>
              <a:t>a Hand -Steps </a:t>
            </a:r>
            <a:r>
              <a:rPr lang="en-US" sz="2800" dirty="0" smtClean="0"/>
              <a:t>for Development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36790"/>
            <a:ext cx="7924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1 </a:t>
            </a:r>
            <a:r>
              <a:rPr lang="en-US" sz="2000" b="0" dirty="0" smtClean="0"/>
              <a:t>:Create </a:t>
            </a:r>
            <a:r>
              <a:rPr lang="en-US" sz="2000" dirty="0" smtClean="0"/>
              <a:t>HomeServlet</a:t>
            </a:r>
            <a:r>
              <a:rPr lang="en-US" sz="2000" b="0" dirty="0" smtClean="0"/>
              <a:t>, implement the logic as meant in previous slide.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2 </a:t>
            </a:r>
            <a:r>
              <a:rPr lang="en-US" sz="2000" b="0" dirty="0" smtClean="0"/>
              <a:t>: Create </a:t>
            </a:r>
            <a:r>
              <a:rPr lang="en-US" sz="2000" dirty="0" smtClean="0"/>
              <a:t>DisplayCount</a:t>
            </a:r>
            <a:r>
              <a:rPr lang="en-US" sz="2000" b="0" dirty="0" smtClean="0"/>
              <a:t> , implement the display logic as meant in previous slide.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3</a:t>
            </a:r>
            <a:r>
              <a:rPr lang="en-US" sz="2000" b="0" dirty="0" smtClean="0"/>
              <a:t> : Add the context init parameter to the web.xml file.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Step 4</a:t>
            </a:r>
            <a:r>
              <a:rPr lang="en-US" sz="2000" b="0" dirty="0" smtClean="0"/>
              <a:t> : Execute the application.</a:t>
            </a:r>
          </a:p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Creating HomeServlet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Create </a:t>
            </a:r>
            <a:r>
              <a:rPr lang="en-US" sz="2000" dirty="0" smtClean="0"/>
              <a:t>HomeServlet</a:t>
            </a:r>
            <a:r>
              <a:rPr lang="en-US" sz="2000" b="0" dirty="0" smtClean="0"/>
              <a:t> as illustrated below</a:t>
            </a:r>
            <a:endParaRPr lang="en-US" sz="20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52578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Callout 1 15"/>
          <p:cNvSpPr/>
          <p:nvPr/>
        </p:nvSpPr>
        <p:spPr>
          <a:xfrm>
            <a:off x="4572000" y="2057400"/>
            <a:ext cx="4495800" cy="914400"/>
          </a:xfrm>
          <a:prstGeom prst="borderCallout1">
            <a:avLst>
              <a:gd name="adj1" fmla="val 44612"/>
              <a:gd name="adj2" fmla="val -287"/>
              <a:gd name="adj3" fmla="val 145186"/>
              <a:gd name="adj4" fmla="val -3561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Reads the context object. Note that the context object obtained from the config object using </a:t>
            </a:r>
            <a:r>
              <a:rPr lang="en-US" sz="15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getServletContext</a:t>
            </a:r>
            <a:r>
              <a:rPr lang="en-US" sz="15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method. The context object is declared as class level member for further use.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4648200" y="3352800"/>
            <a:ext cx="3581400" cy="381000"/>
          </a:xfrm>
          <a:prstGeom prst="borderCallout1">
            <a:avLst>
              <a:gd name="adj1" fmla="val 46336"/>
              <a:gd name="adj2" fmla="val -465"/>
              <a:gd name="adj3" fmla="val 51810"/>
              <a:gd name="adj4" fmla="val -1348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Reads the context initial parameter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5410200" y="3886200"/>
            <a:ext cx="3124200" cy="612648"/>
          </a:xfrm>
          <a:prstGeom prst="borderCallout1">
            <a:avLst>
              <a:gd name="adj1" fmla="val 49630"/>
              <a:gd name="adj2" fmla="val 246"/>
              <a:gd name="adj3" fmla="val 94488"/>
              <a:gd name="adj4" fmla="val -5397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Reads the context attribute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4953000" y="4800600"/>
            <a:ext cx="3124200" cy="612648"/>
          </a:xfrm>
          <a:prstGeom prst="borderCallout1">
            <a:avLst>
              <a:gd name="adj1" fmla="val 49630"/>
              <a:gd name="adj2" fmla="val 246"/>
              <a:gd name="adj3" fmla="val 143381"/>
              <a:gd name="adj4" fmla="val -6205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Sets the context attribute</a:t>
            </a:r>
            <a:endParaRPr lang="en-US" sz="15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2 : Create DisplayCount 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Create a servlet named </a:t>
            </a:r>
            <a:r>
              <a:rPr lang="en-US" sz="2000" dirty="0" smtClean="0"/>
              <a:t>DisplayCount</a:t>
            </a:r>
            <a:r>
              <a:rPr lang="en-US" sz="2000" b="0" dirty="0" smtClean="0"/>
              <a:t> and add the following code to it.</a:t>
            </a:r>
            <a:endParaRPr lang="en-US" sz="2000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286000"/>
            <a:ext cx="751371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3 : Setting Context init parameter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Open web.xml file in Tree mode</a:t>
            </a:r>
          </a:p>
          <a:p>
            <a:r>
              <a:rPr lang="en-US" sz="2000" b="0" dirty="0" smtClean="0">
                <a:sym typeface="Wingdings" pitchFamily="2" charset="2"/>
              </a:rPr>
              <a:t>Click Context-</a:t>
            </a:r>
            <a:r>
              <a:rPr lang="en-US" sz="2000" b="0" dirty="0" err="1" smtClean="0">
                <a:sym typeface="Wingdings" pitchFamily="2" charset="2"/>
              </a:rPr>
              <a:t>paramsAdd</a:t>
            </a:r>
            <a:endParaRPr lang="en-US" sz="2000" b="0" dirty="0" smtClean="0">
              <a:sym typeface="Wingdings" pitchFamily="2" charset="2"/>
            </a:endParaRPr>
          </a:p>
          <a:p>
            <a:r>
              <a:rPr lang="en-US" sz="2000" b="0" dirty="0" smtClean="0">
                <a:sym typeface="Wingdings" pitchFamily="2" charset="2"/>
              </a:rPr>
              <a:t>Enter the parameter name and value in the pop up window and click finish.</a:t>
            </a:r>
            <a:endParaRPr lang="en-US" sz="20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077200" cy="353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5791200"/>
            <a:ext cx="838200" cy="3048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943601"/>
            <a:ext cx="1905000" cy="276999"/>
          </a:xfrm>
          <a:prstGeom prst="rect">
            <a:avLst/>
          </a:prstGeom>
          <a:solidFill>
            <a:srgbClr val="FFCCCC">
              <a:alpha val="35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Select Tree Option here</a:t>
            </a:r>
            <a:endParaRPr lang="en-US" sz="1200" b="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895600"/>
            <a:ext cx="838200" cy="3048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91400" y="2819400"/>
            <a:ext cx="838200" cy="3048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562600"/>
            <a:ext cx="838200" cy="30480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6781800" y="3962400"/>
            <a:ext cx="2286000" cy="914400"/>
          </a:xfrm>
          <a:prstGeom prst="borderCallout2">
            <a:avLst>
              <a:gd name="adj1" fmla="val 49292"/>
              <a:gd name="adj2" fmla="val 2012"/>
              <a:gd name="adj3" fmla="val -14748"/>
              <a:gd name="adj4" fmla="val -38219"/>
              <a:gd name="adj5" fmla="val -8682"/>
              <a:gd name="adj6" fmla="val -821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Enter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-Name as “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initialCount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Enter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-value as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Web.xml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View the web.xml source by selecting the source view</a:t>
            </a:r>
            <a:endParaRPr lang="en-US" sz="2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81" y="2057400"/>
            <a:ext cx="7580019" cy="414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4343400" y="2819400"/>
            <a:ext cx="4419600" cy="533400"/>
          </a:xfrm>
          <a:prstGeom prst="borderCallout1">
            <a:avLst>
              <a:gd name="adj1" fmla="val 60130"/>
              <a:gd name="adj2" fmla="val 663"/>
              <a:gd name="adj3" fmla="val 113239"/>
              <a:gd name="adj4" fmla="val -45296"/>
            </a:avLst>
          </a:prstGeom>
          <a:solidFill>
            <a:srgbClr val="FFCCCC">
              <a:alpha val="4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Note the entry of Context-parameter in the xml</a:t>
            </a:r>
            <a:endParaRPr lang="en-US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-15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What is Servlet Configuration?</a:t>
            </a:r>
          </a:p>
          <a:p>
            <a:pPr lvl="1" indent="-15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</a:t>
            </a:r>
            <a:r>
              <a:rPr dirty="0" smtClean="0">
                <a:cs typeface="Arial" pitchFamily="34" charset="0"/>
              </a:rPr>
              <a:t>How to set initial Parameters for a Servlet?</a:t>
            </a:r>
            <a:endParaRPr lang="en-US" dirty="0" smtClean="0">
              <a:cs typeface="Arial" pitchFamily="34" charset="0"/>
            </a:endParaRPr>
          </a:p>
          <a:p>
            <a:pPr lvl="1" indent="-15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</a:t>
            </a:r>
            <a:r>
              <a:rPr dirty="0" smtClean="0">
                <a:cs typeface="Arial" pitchFamily="34" charset="0"/>
              </a:rPr>
              <a:t>What is Servlet Context?</a:t>
            </a:r>
            <a:endParaRPr lang="en-US" dirty="0" smtClean="0">
              <a:cs typeface="Arial" pitchFamily="34" charset="0"/>
            </a:endParaRPr>
          </a:p>
          <a:p>
            <a:pPr lvl="1" indent="-158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 How to set Initial values in context parameter?</a:t>
            </a:r>
            <a:endParaRPr lang="en-US" dirty="0" smtClean="0">
              <a:cs typeface="Arial" pitchFamily="34" charset="0"/>
            </a:endParaRPr>
          </a:p>
          <a:p>
            <a:pPr marL="977900" lvl="1" indent="-236538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set context level attributes?</a:t>
            </a:r>
            <a:endParaRPr lang="en-US" dirty="0" smtClean="0">
              <a:cs typeface="Arial" pitchFamily="34" charset="0"/>
            </a:endParaRPr>
          </a:p>
          <a:p>
            <a:pPr lvl="1" indent="-1588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Step 4 : Deploy </a:t>
            </a:r>
            <a:r>
              <a:rPr lang="en-US" sz="2800" dirty="0" smtClean="0"/>
              <a:t>and Run the Application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7620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Step 1 : </a:t>
            </a:r>
            <a:r>
              <a:rPr lang="en-US" b="0" dirty="0" smtClean="0"/>
              <a:t>Deploy the application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Step 2 </a:t>
            </a:r>
            <a:r>
              <a:rPr lang="en-US" b="0" dirty="0" smtClean="0"/>
              <a:t>: Access HomeServlet in browser using the URL,</a:t>
            </a:r>
          </a:p>
          <a:p>
            <a:pPr indent="850900">
              <a:spcBef>
                <a:spcPts val="1200"/>
              </a:spcBef>
            </a:pPr>
            <a:r>
              <a:rPr lang="en-US" b="0" dirty="0" smtClean="0">
                <a:hlinkClick r:id="rId2"/>
              </a:rPr>
              <a:t>http://localhost:8005/InitDemo/HomeServlet</a:t>
            </a: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b="0" dirty="0" smtClean="0"/>
              <a:t>	HomeServlet will not print anything on the screen.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Step 3</a:t>
            </a:r>
            <a:r>
              <a:rPr lang="en-US" b="0" dirty="0" smtClean="0"/>
              <a:t> : Refresh the Home servlet URL 5 times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Step 4</a:t>
            </a:r>
            <a:r>
              <a:rPr lang="en-US" b="0" dirty="0" smtClean="0"/>
              <a:t> : Access DisplayCount Servlet in browser using the URL,</a:t>
            </a:r>
          </a:p>
          <a:p>
            <a:pPr indent="850900">
              <a:spcBef>
                <a:spcPts val="1200"/>
              </a:spcBef>
            </a:pPr>
            <a:r>
              <a:rPr lang="en-US" b="0" dirty="0" smtClean="0">
                <a:hlinkClick r:id="rId3"/>
              </a:rPr>
              <a:t>http://localhost:8005/InitDemo/DisplayCount</a:t>
            </a:r>
            <a:endParaRPr lang="en-US" b="0" dirty="0" smtClean="0"/>
          </a:p>
          <a:p>
            <a:pPr indent="850900">
              <a:spcBef>
                <a:spcPts val="1200"/>
              </a:spcBef>
            </a:pPr>
            <a:r>
              <a:rPr lang="en-US" b="0" dirty="0" smtClean="0"/>
              <a:t>You will get the message as shown below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257800"/>
            <a:ext cx="3886200" cy="101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SERVLETS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	Servlet Config and Context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5</a:t>
            </a:fld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534400" cy="30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 indent="-173038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Servlet container is a object used for holding the configuration details of the servlets in a web application.</a:t>
            </a:r>
          </a:p>
          <a:p>
            <a:pPr marL="236538" indent="-1730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Configuration Example : 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tx2"/>
                </a:solidFill>
              </a:rPr>
              <a:t>Initialization Parameters, Servlet Name.</a:t>
            </a:r>
            <a:endParaRPr lang="en-US" dirty="0" smtClean="0">
              <a:solidFill>
                <a:schemeClr val="tx2"/>
              </a:solidFill>
            </a:endParaRPr>
          </a:p>
          <a:p>
            <a:pPr marL="236538" indent="-1730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How Servlet Config is loaded?</a:t>
            </a:r>
          </a:p>
          <a:p>
            <a:pPr marL="63500" indent="220663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Step 1: </a:t>
            </a:r>
            <a:r>
              <a:rPr lang="en-US" b="0" dirty="0" smtClean="0"/>
              <a:t> When a request to a servlet comes the web container will initialize the servlet.</a:t>
            </a:r>
          </a:p>
          <a:p>
            <a:pPr marL="63500" indent="220663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Step 2: </a:t>
            </a:r>
            <a:r>
              <a:rPr lang="en-US" b="0" dirty="0" smtClean="0"/>
              <a:t> The web container will parse the web.xml file and read the 	configurations of the servlet to be initialized.</a:t>
            </a:r>
          </a:p>
          <a:p>
            <a:pPr marL="63500" indent="220663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Step 3: </a:t>
            </a:r>
            <a:r>
              <a:rPr lang="en-US" b="0" dirty="0" smtClean="0"/>
              <a:t> The web container then will create a servlet config object and load the configuration details of the servlet in the object.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Some more details about Servlet Config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6</a:t>
            </a:fld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52600"/>
            <a:ext cx="8534400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3038" indent="220663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 single instance of ServletConfig is created for each Servlet.</a:t>
            </a:r>
          </a:p>
          <a:p>
            <a:pPr marL="173038" indent="220663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Example: </a:t>
            </a:r>
            <a:r>
              <a:rPr lang="en-US" b="0" dirty="0" smtClean="0"/>
              <a:t>EmployeeServlet and </a:t>
            </a:r>
            <a:r>
              <a:rPr lang="en-US" b="0" dirty="0" err="1" smtClean="0"/>
              <a:t>TaxServlet</a:t>
            </a:r>
            <a:r>
              <a:rPr lang="en-US" b="0" dirty="0" smtClean="0"/>
              <a:t> will have their own Servlet config objects.</a:t>
            </a:r>
            <a:endParaRPr lang="en-US" dirty="0" smtClean="0"/>
          </a:p>
          <a:p>
            <a:pPr marL="173038" indent="220663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i="1" dirty="0" smtClean="0"/>
              <a:t>ServletConfig</a:t>
            </a:r>
            <a:r>
              <a:rPr lang="en-US" b="0" dirty="0" smtClean="0"/>
              <a:t> is an interface with methods defined in the JEE specifications.</a:t>
            </a:r>
          </a:p>
          <a:p>
            <a:pPr marL="173038" indent="220663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All Web containers such as </a:t>
            </a:r>
            <a:r>
              <a:rPr lang="en-US" i="1" dirty="0" smtClean="0"/>
              <a:t>Tomcat, </a:t>
            </a:r>
            <a:r>
              <a:rPr lang="en-US" i="1" dirty="0" err="1" smtClean="0"/>
              <a:t>Jrun</a:t>
            </a:r>
            <a:r>
              <a:rPr lang="en-US" b="0" dirty="0" smtClean="0"/>
              <a:t> need to provide implementations for the specifications defined in the </a:t>
            </a:r>
            <a:r>
              <a:rPr lang="en-US" b="0" i="1" dirty="0" smtClean="0"/>
              <a:t>ServletConfig </a:t>
            </a:r>
            <a:r>
              <a:rPr lang="en-US" b="0" dirty="0" smtClean="0"/>
              <a:t>interface.</a:t>
            </a:r>
          </a:p>
          <a:p>
            <a:pPr marL="173038" indent="220663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The implementation of ServletConfig  will be different for different web containers.</a:t>
            </a:r>
          </a:p>
          <a:p>
            <a:pPr marL="173038" indent="220663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US" b="0" dirty="0" smtClean="0"/>
          </a:p>
          <a:p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Important Methods in ServletConfig 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752600"/>
          <a:ext cx="883920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071"/>
                <a:gridCol w="4893129"/>
              </a:tblGrid>
              <a:tr h="4809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859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getInitParameter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(String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Arial" pitchFamily="34" charset="0"/>
                          <a:cs typeface="Arial" pitchFamily="34" charset="0"/>
                        </a:rPr>
                        <a:t>parameterName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Returns a String, the value of the named initialization parameter or null if the parameter does not exist.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5417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Enumeration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getParameterNames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Returns the initialization parameters names as an Enumeration of String objects or an empty Enumeration if the servlet has no initialization parameters.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09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Servlet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Context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getServletContext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a reference to the ServletContext.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097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getServletName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name of the Servlet.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use ServletConfig?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676400"/>
            <a:ext cx="7086600" cy="251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ServletConfig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object is passed as an argument to the </a:t>
            </a:r>
            <a:r>
              <a:rPr lang="en-US" sz="20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init()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method of the servlet by the web container during servlet initialization.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Hence to use the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Servletconfig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we need to override the </a:t>
            </a:r>
            <a:r>
              <a:rPr lang="en-US" sz="2000" b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init(ServletConfig config)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how-to-topics-150x1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1428750" cy="14287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16286"/>
            <a:ext cx="5715000" cy="97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2 6"/>
          <p:cNvSpPr/>
          <p:nvPr/>
        </p:nvSpPr>
        <p:spPr>
          <a:xfrm>
            <a:off x="5867400" y="4419600"/>
            <a:ext cx="3048000" cy="1066800"/>
          </a:xfrm>
          <a:prstGeom prst="borderCallout2">
            <a:avLst>
              <a:gd name="adj1" fmla="val 58828"/>
              <a:gd name="adj2" fmla="val 238"/>
              <a:gd name="adj3" fmla="val 33510"/>
              <a:gd name="adj4" fmla="val -35805"/>
              <a:gd name="adj5" fmla="val 75384"/>
              <a:gd name="adj6" fmla="val -87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During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initialization, container passes the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object as an argument to the init method.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are Servlet initialization parameters?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3038">
              <a:lnSpc>
                <a:spcPct val="150000"/>
              </a:lnSpc>
              <a:spcBef>
                <a:spcPts val="1200"/>
              </a:spcBef>
            </a:pPr>
            <a:r>
              <a:rPr lang="en-US" i="1" dirty="0" smtClean="0"/>
              <a:t>Initialization parameters</a:t>
            </a:r>
            <a:r>
              <a:rPr lang="en-US" b="0" dirty="0" smtClean="0"/>
              <a:t> are used by developers to set some parameter values for the servlet to use. This will be stored as key/value pairs.</a:t>
            </a:r>
          </a:p>
          <a:p>
            <a:pPr marL="1730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Example: </a:t>
            </a:r>
            <a:r>
              <a:rPr lang="en-US" b="0" dirty="0" smtClean="0"/>
              <a:t> Assume in a application there is a rule that by default the employee citizenship is Indian. In EmployeeServlet the developer can set a initialization parameter as </a:t>
            </a:r>
          </a:p>
          <a:p>
            <a:pPr marL="284163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“</a:t>
            </a:r>
            <a:r>
              <a:rPr lang="en-US" b="0" dirty="0" smtClean="0">
                <a:solidFill>
                  <a:srgbClr val="00B050"/>
                </a:solidFill>
              </a:rPr>
              <a:t>Citizenship</a:t>
            </a:r>
            <a:r>
              <a:rPr lang="en-US" b="0" dirty="0" smtClean="0"/>
              <a:t> = </a:t>
            </a:r>
            <a:r>
              <a:rPr lang="en-US" b="0" dirty="0" smtClean="0">
                <a:solidFill>
                  <a:schemeClr val="tx2"/>
                </a:solidFill>
              </a:rPr>
              <a:t>Indian</a:t>
            </a:r>
            <a:r>
              <a:rPr lang="en-US" b="0" dirty="0" smtClean="0"/>
              <a:t>” where the “</a:t>
            </a:r>
            <a:r>
              <a:rPr lang="en-US" b="0" i="1" dirty="0" smtClean="0"/>
              <a:t>Citizenship</a:t>
            </a:r>
            <a:r>
              <a:rPr lang="en-US" b="0" dirty="0" smtClean="0"/>
              <a:t>” is the </a:t>
            </a:r>
            <a:r>
              <a:rPr lang="en-US" i="1" dirty="0" smtClean="0"/>
              <a:t>key</a:t>
            </a:r>
            <a:r>
              <a:rPr lang="en-US" b="0" dirty="0" smtClean="0"/>
              <a:t> and “Indian” is the </a:t>
            </a:r>
            <a:r>
              <a:rPr lang="en-US" i="1" dirty="0" smtClean="0"/>
              <a:t>value.</a:t>
            </a:r>
          </a:p>
          <a:p>
            <a:pPr marL="1730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These parameters can be configured in web.xml.</a:t>
            </a:r>
          </a:p>
          <a:p>
            <a:pPr marL="1730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These initial parameters will be loaded to the ServletConfig object during the servlet initialization phase.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A356120-D290-408F-B011-197C7B3D1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41548</TotalTime>
  <Words>2171</Words>
  <Application>Microsoft Office PowerPoint</Application>
  <PresentationFormat>On-screen Show (4:3)</PresentationFormat>
  <Paragraphs>348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CATP_2.1</vt:lpstr>
      <vt:lpstr>PowerPoint Presentation</vt:lpstr>
      <vt:lpstr>About the Author</vt:lpstr>
      <vt:lpstr>PowerPoint Presentation</vt:lpstr>
      <vt:lpstr>Objectives</vt:lpstr>
      <vt:lpstr>Servlet Config</vt:lpstr>
      <vt:lpstr>Some more details about Servlet Config</vt:lpstr>
      <vt:lpstr>Important Methods in ServletConfig Interface</vt:lpstr>
      <vt:lpstr>How to use ServletConfig?</vt:lpstr>
      <vt:lpstr>What are Servlet initialization parameters?</vt:lpstr>
      <vt:lpstr>Setting init parameter in web.xml</vt:lpstr>
      <vt:lpstr>How to read Initialization parameter?</vt:lpstr>
      <vt:lpstr>Lend a Hand – Initialization Parameter</vt:lpstr>
      <vt:lpstr>Lend a Hand – Step 2: Adding Init parameter</vt:lpstr>
      <vt:lpstr>Lend a Hand - Step 2: Adding init parameter(cont)</vt:lpstr>
      <vt:lpstr>Lend a Hand – Web.xml</vt:lpstr>
      <vt:lpstr>Lend a Hand – Step 3: servlet Code</vt:lpstr>
      <vt:lpstr>Deploy and Run</vt:lpstr>
      <vt:lpstr>Lend a Hand – Screen shot</vt:lpstr>
      <vt:lpstr>Hands on Exercise</vt:lpstr>
      <vt:lpstr>A Problem statement</vt:lpstr>
      <vt:lpstr>What is a Servlet Context?</vt:lpstr>
      <vt:lpstr>How Servlet Context works?</vt:lpstr>
      <vt:lpstr>Where is Servlet Context used?</vt:lpstr>
      <vt:lpstr>More on Servlet Context</vt:lpstr>
      <vt:lpstr>ServletContext Interface</vt:lpstr>
      <vt:lpstr>Important Methods in ServletContext (cont)</vt:lpstr>
      <vt:lpstr>Managing servlet Context</vt:lpstr>
      <vt:lpstr>Setting Context Level Parameter</vt:lpstr>
      <vt:lpstr>Reading Context parameters.</vt:lpstr>
      <vt:lpstr>Context Attributes</vt:lpstr>
      <vt:lpstr>Setting Context Attributes</vt:lpstr>
      <vt:lpstr>Retrieving Context Attributes</vt:lpstr>
      <vt:lpstr>Removing Context Attribute</vt:lpstr>
      <vt:lpstr>Lend a Hand – Servlet Context</vt:lpstr>
      <vt:lpstr>Lend a Hand -Steps for Development</vt:lpstr>
      <vt:lpstr>Step 1 : Creating HomeServlet</vt:lpstr>
      <vt:lpstr>Step 2 : Create DisplayCount Servlet</vt:lpstr>
      <vt:lpstr>Step 3 : Setting Context init parameter</vt:lpstr>
      <vt:lpstr>Verify The Web.xml Source</vt:lpstr>
      <vt:lpstr>Step 4 : Deploy and Run the Application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 and frames</dc:title>
  <dc:creator>121246</dc:creator>
  <cp:lastModifiedBy>124294</cp:lastModifiedBy>
  <cp:revision>1945</cp:revision>
  <dcterms:created xsi:type="dcterms:W3CDTF">2006-08-07T10:58:16Z</dcterms:created>
  <dcterms:modified xsi:type="dcterms:W3CDTF">2013-07-12T06:09:18Z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