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75"/>
  </p:notesMasterIdLst>
  <p:handoutMasterIdLst>
    <p:handoutMasterId r:id="rId76"/>
  </p:handoutMasterIdLst>
  <p:sldIdLst>
    <p:sldId id="359" r:id="rId5"/>
    <p:sldId id="267" r:id="rId6"/>
    <p:sldId id="360" r:id="rId7"/>
    <p:sldId id="362" r:id="rId8"/>
    <p:sldId id="426" r:id="rId9"/>
    <p:sldId id="363" r:id="rId10"/>
    <p:sldId id="428" r:id="rId11"/>
    <p:sldId id="427" r:id="rId12"/>
    <p:sldId id="429" r:id="rId13"/>
    <p:sldId id="384" r:id="rId14"/>
    <p:sldId id="390" r:id="rId15"/>
    <p:sldId id="366" r:id="rId16"/>
    <p:sldId id="413" r:id="rId17"/>
    <p:sldId id="414" r:id="rId18"/>
    <p:sldId id="415" r:id="rId19"/>
    <p:sldId id="420" r:id="rId20"/>
    <p:sldId id="421" r:id="rId21"/>
    <p:sldId id="422" r:id="rId22"/>
    <p:sldId id="417" r:id="rId23"/>
    <p:sldId id="418" r:id="rId24"/>
    <p:sldId id="419" r:id="rId25"/>
    <p:sldId id="433" r:id="rId26"/>
    <p:sldId id="416" r:id="rId27"/>
    <p:sldId id="367" r:id="rId28"/>
    <p:sldId id="368" r:id="rId29"/>
    <p:sldId id="423" r:id="rId30"/>
    <p:sldId id="424" r:id="rId31"/>
    <p:sldId id="425" r:id="rId32"/>
    <p:sldId id="394" r:id="rId33"/>
    <p:sldId id="395" r:id="rId34"/>
    <p:sldId id="396" r:id="rId35"/>
    <p:sldId id="397" r:id="rId36"/>
    <p:sldId id="412" r:id="rId37"/>
    <p:sldId id="369" r:id="rId38"/>
    <p:sldId id="373" r:id="rId39"/>
    <p:sldId id="386" r:id="rId40"/>
    <p:sldId id="374" r:id="rId41"/>
    <p:sldId id="388" r:id="rId42"/>
    <p:sldId id="375" r:id="rId43"/>
    <p:sldId id="376" r:id="rId44"/>
    <p:sldId id="398" r:id="rId45"/>
    <p:sldId id="399" r:id="rId46"/>
    <p:sldId id="400" r:id="rId47"/>
    <p:sldId id="401" r:id="rId48"/>
    <p:sldId id="411" r:id="rId49"/>
    <p:sldId id="377" r:id="rId50"/>
    <p:sldId id="378" r:id="rId51"/>
    <p:sldId id="431" r:id="rId52"/>
    <p:sldId id="432" r:id="rId53"/>
    <p:sldId id="389" r:id="rId54"/>
    <p:sldId id="391" r:id="rId55"/>
    <p:sldId id="379" r:id="rId56"/>
    <p:sldId id="392" r:id="rId57"/>
    <p:sldId id="380" r:id="rId58"/>
    <p:sldId id="402" r:id="rId59"/>
    <p:sldId id="403" r:id="rId60"/>
    <p:sldId id="404" r:id="rId61"/>
    <p:sldId id="434" r:id="rId62"/>
    <p:sldId id="435" r:id="rId63"/>
    <p:sldId id="405" r:id="rId64"/>
    <p:sldId id="406" r:id="rId65"/>
    <p:sldId id="407" r:id="rId66"/>
    <p:sldId id="408" r:id="rId67"/>
    <p:sldId id="409" r:id="rId68"/>
    <p:sldId id="410" r:id="rId69"/>
    <p:sldId id="381" r:id="rId70"/>
    <p:sldId id="382" r:id="rId71"/>
    <p:sldId id="383" r:id="rId72"/>
    <p:sldId id="436" r:id="rId73"/>
    <p:sldId id="361" r:id="rId74"/>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pd0odd7TOEV1DM30/S+Cqg==" hashData="3N87TdydalZadSEWMGHkPIjg+H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17" clrIdx="1"/>
  <p:cmAuthor id="2" name="training" initials="t" lastIdx="9" clrIdx="2"/>
  <p:cmAuthor id="3" name="PADMASREE" initials="P"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EA3800"/>
    <a:srgbClr val="800000"/>
    <a:srgbClr val="FFCCCC"/>
    <a:srgbClr val="66CCFF"/>
    <a:srgbClr val="FFFF99"/>
    <a:srgbClr val="A3E0FF"/>
    <a:srgbClr val="FDFDE3"/>
    <a:srgbClr val="CCCC00"/>
    <a:srgbClr val="6135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710" autoAdjust="0"/>
  </p:normalViewPr>
  <p:slideViewPr>
    <p:cSldViewPr>
      <p:cViewPr>
        <p:scale>
          <a:sx n="60" d="100"/>
          <a:sy n="60" d="100"/>
        </p:scale>
        <p:origin x="-1656" y="-2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91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DCCEF2-9EAE-4B6F-8BB6-A0047574C162}"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US"/>
        </a:p>
      </dgm:t>
    </dgm:pt>
    <dgm:pt modelId="{9ACF7B49-EA5C-40E1-9AD2-AF1C5004210C}">
      <dgm:prSet phldrT="[Text]" custT="1"/>
      <dgm:spPr/>
      <dgm:t>
        <a:bodyPr/>
        <a:lstStyle/>
        <a:p>
          <a:r>
            <a:rPr lang="en-US" sz="1800" b="1" dirty="0" smtClean="0">
              <a:solidFill>
                <a:srgbClr val="002060"/>
              </a:solidFill>
              <a:latin typeface="Arial" pitchFamily="34" charset="0"/>
              <a:cs typeface="Arial" pitchFamily="34" charset="0"/>
            </a:rPr>
            <a:t>Application</a:t>
          </a:r>
        </a:p>
        <a:p>
          <a:endParaRPr lang="en-US" sz="1800" b="0" dirty="0" smtClean="0">
            <a:solidFill>
              <a:srgbClr val="002060"/>
            </a:solidFill>
            <a:latin typeface="Arial" pitchFamily="34" charset="0"/>
            <a:cs typeface="Arial" pitchFamily="34" charset="0"/>
          </a:endParaRPr>
        </a:p>
        <a:p>
          <a:endParaRPr lang="en-US" sz="1800" b="0" dirty="0">
            <a:solidFill>
              <a:srgbClr val="002060"/>
            </a:solidFill>
            <a:latin typeface="Arial" pitchFamily="34" charset="0"/>
            <a:cs typeface="Arial" pitchFamily="34" charset="0"/>
          </a:endParaRPr>
        </a:p>
      </dgm:t>
    </dgm:pt>
    <dgm:pt modelId="{83EDD788-464F-4C83-8E9B-7E226DD42249}" type="parTrans" cxnId="{5839841D-2C9D-472C-B3AC-9625C923FF89}">
      <dgm:prSet/>
      <dgm:spPr/>
      <dgm:t>
        <a:bodyPr/>
        <a:lstStyle/>
        <a:p>
          <a:endParaRPr lang="en-US" sz="1800" b="0">
            <a:solidFill>
              <a:srgbClr val="002060"/>
            </a:solidFill>
            <a:latin typeface="Arial" pitchFamily="34" charset="0"/>
            <a:cs typeface="Arial" pitchFamily="34" charset="0"/>
          </a:endParaRPr>
        </a:p>
      </dgm:t>
    </dgm:pt>
    <dgm:pt modelId="{984C4350-85F1-41B3-AE28-090C33CB8583}" type="sibTrans" cxnId="{5839841D-2C9D-472C-B3AC-9625C923FF89}">
      <dgm:prSet/>
      <dgm:spPr/>
      <dgm:t>
        <a:bodyPr/>
        <a:lstStyle/>
        <a:p>
          <a:endParaRPr lang="en-US" sz="1800" b="0">
            <a:solidFill>
              <a:srgbClr val="002060"/>
            </a:solidFill>
            <a:latin typeface="Arial" pitchFamily="34" charset="0"/>
            <a:cs typeface="Arial" pitchFamily="34" charset="0"/>
          </a:endParaRPr>
        </a:p>
      </dgm:t>
    </dgm:pt>
    <dgm:pt modelId="{EBB6B6B4-71D8-4AB2-A99F-7C4A07496E57}">
      <dgm:prSet phldrT="[Text]" custT="1"/>
      <dgm:spPr/>
      <dgm:t>
        <a:bodyPr/>
        <a:lstStyle/>
        <a:p>
          <a:r>
            <a:rPr lang="en-US" sz="1800" b="0" dirty="0" smtClean="0">
              <a:solidFill>
                <a:srgbClr val="002060"/>
              </a:solidFill>
              <a:latin typeface="Arial" pitchFamily="34" charset="0"/>
              <a:cs typeface="Arial" pitchFamily="34" charset="0"/>
            </a:rPr>
            <a:t>All </a:t>
          </a:r>
          <a:r>
            <a:rPr lang="en-US" sz="1800" b="0" dirty="0" err="1" smtClean="0">
              <a:solidFill>
                <a:srgbClr val="002060"/>
              </a:solidFill>
              <a:latin typeface="Arial" pitchFamily="34" charset="0"/>
              <a:cs typeface="Arial" pitchFamily="34" charset="0"/>
            </a:rPr>
            <a:t>servlet</a:t>
          </a:r>
          <a:r>
            <a:rPr lang="en-US" sz="1800" b="0" dirty="0" smtClean="0">
              <a:solidFill>
                <a:srgbClr val="002060"/>
              </a:solidFill>
              <a:latin typeface="Arial" pitchFamily="34" charset="0"/>
              <a:cs typeface="Arial" pitchFamily="34" charset="0"/>
            </a:rPr>
            <a:t>/</a:t>
          </a:r>
          <a:r>
            <a:rPr lang="en-US" sz="1800" b="0" dirty="0" err="1" smtClean="0">
              <a:solidFill>
                <a:srgbClr val="002060"/>
              </a:solidFill>
              <a:latin typeface="Arial" pitchFamily="34" charset="0"/>
              <a:cs typeface="Arial" pitchFamily="34" charset="0"/>
            </a:rPr>
            <a:t>jsp</a:t>
          </a:r>
          <a:r>
            <a:rPr lang="en-US" sz="1800" b="0" dirty="0" smtClean="0">
              <a:solidFill>
                <a:srgbClr val="002060"/>
              </a:solidFill>
              <a:latin typeface="Arial" pitchFamily="34" charset="0"/>
              <a:cs typeface="Arial" pitchFamily="34" charset="0"/>
            </a:rPr>
            <a:t> in the web application have access.</a:t>
          </a:r>
          <a:endParaRPr lang="en-US" sz="1800" b="0" dirty="0">
            <a:solidFill>
              <a:srgbClr val="002060"/>
            </a:solidFill>
            <a:latin typeface="Arial" pitchFamily="34" charset="0"/>
            <a:cs typeface="Arial" pitchFamily="34" charset="0"/>
          </a:endParaRPr>
        </a:p>
      </dgm:t>
    </dgm:pt>
    <dgm:pt modelId="{EFA133E1-F3F7-4548-A9C7-9ECD70FE872E}" type="parTrans" cxnId="{CF62D9D0-45FB-4B01-8989-A3C5D7DC6955}">
      <dgm:prSet/>
      <dgm:spPr/>
      <dgm:t>
        <a:bodyPr/>
        <a:lstStyle/>
        <a:p>
          <a:endParaRPr lang="en-US" sz="1800" b="0">
            <a:solidFill>
              <a:srgbClr val="002060"/>
            </a:solidFill>
            <a:latin typeface="Arial" pitchFamily="34" charset="0"/>
            <a:cs typeface="Arial" pitchFamily="34" charset="0"/>
          </a:endParaRPr>
        </a:p>
      </dgm:t>
    </dgm:pt>
    <dgm:pt modelId="{5D4095D4-B1FF-4DF8-8DB5-69BF8492C626}" type="sibTrans" cxnId="{CF62D9D0-45FB-4B01-8989-A3C5D7DC6955}">
      <dgm:prSet/>
      <dgm:spPr/>
      <dgm:t>
        <a:bodyPr/>
        <a:lstStyle/>
        <a:p>
          <a:endParaRPr lang="en-US" sz="1800" b="0">
            <a:solidFill>
              <a:srgbClr val="002060"/>
            </a:solidFill>
            <a:latin typeface="Arial" pitchFamily="34" charset="0"/>
            <a:cs typeface="Arial" pitchFamily="34" charset="0"/>
          </a:endParaRPr>
        </a:p>
      </dgm:t>
    </dgm:pt>
    <dgm:pt modelId="{65FFAFB0-ED34-4477-92C8-E66DB5684648}">
      <dgm:prSet phldrT="[Text]" custT="1"/>
      <dgm:spPr/>
      <dgm:t>
        <a:bodyPr/>
        <a:lstStyle/>
        <a:p>
          <a:r>
            <a:rPr lang="en-US" sz="1800" b="0" dirty="0" smtClean="0">
              <a:solidFill>
                <a:srgbClr val="002060"/>
              </a:solidFill>
              <a:latin typeface="Arial" pitchFamily="34" charset="0"/>
              <a:cs typeface="Arial" pitchFamily="34" charset="0"/>
            </a:rPr>
            <a:t>Available for the life time of the application.</a:t>
          </a:r>
          <a:br>
            <a:rPr lang="en-US" sz="1800" b="0" dirty="0" smtClean="0">
              <a:solidFill>
                <a:srgbClr val="002060"/>
              </a:solidFill>
              <a:latin typeface="Arial" pitchFamily="34" charset="0"/>
              <a:cs typeface="Arial" pitchFamily="34" charset="0"/>
            </a:rPr>
          </a:br>
          <a:endParaRPr lang="en-US" sz="1800" b="0" dirty="0">
            <a:solidFill>
              <a:srgbClr val="002060"/>
            </a:solidFill>
            <a:latin typeface="Arial" pitchFamily="34" charset="0"/>
            <a:cs typeface="Arial" pitchFamily="34" charset="0"/>
          </a:endParaRPr>
        </a:p>
      </dgm:t>
    </dgm:pt>
    <dgm:pt modelId="{81A36C4D-295A-4618-A531-347273F7EFA5}" type="parTrans" cxnId="{89F3179F-4BBF-4740-9E22-83CCAD4E1719}">
      <dgm:prSet/>
      <dgm:spPr/>
      <dgm:t>
        <a:bodyPr/>
        <a:lstStyle/>
        <a:p>
          <a:endParaRPr lang="en-US" sz="1800" b="0">
            <a:solidFill>
              <a:srgbClr val="002060"/>
            </a:solidFill>
            <a:latin typeface="Arial" pitchFamily="34" charset="0"/>
            <a:cs typeface="Arial" pitchFamily="34" charset="0"/>
          </a:endParaRPr>
        </a:p>
      </dgm:t>
    </dgm:pt>
    <dgm:pt modelId="{0E19613C-2335-43B4-9865-44EB3CFA7D28}" type="sibTrans" cxnId="{89F3179F-4BBF-4740-9E22-83CCAD4E1719}">
      <dgm:prSet/>
      <dgm:spPr/>
      <dgm:t>
        <a:bodyPr/>
        <a:lstStyle/>
        <a:p>
          <a:endParaRPr lang="en-US" sz="1800" b="0">
            <a:solidFill>
              <a:srgbClr val="002060"/>
            </a:solidFill>
            <a:latin typeface="Arial" pitchFamily="34" charset="0"/>
            <a:cs typeface="Arial" pitchFamily="34" charset="0"/>
          </a:endParaRPr>
        </a:p>
      </dgm:t>
    </dgm:pt>
    <dgm:pt modelId="{AC4D69D6-D356-4A26-AB6E-DAE768DB7E30}">
      <dgm:prSet phldrT="[Text]" custT="1"/>
      <dgm:spPr/>
      <dgm:t>
        <a:bodyPr/>
        <a:lstStyle/>
        <a:p>
          <a:r>
            <a:rPr lang="en-US" sz="1800" b="1" dirty="0" smtClean="0">
              <a:solidFill>
                <a:srgbClr val="002060"/>
              </a:solidFill>
              <a:latin typeface="Arial" pitchFamily="34" charset="0"/>
              <a:cs typeface="Arial" pitchFamily="34" charset="0"/>
            </a:rPr>
            <a:t>Session</a:t>
          </a:r>
        </a:p>
        <a:p>
          <a:endParaRPr lang="en-US" sz="1800" b="0" dirty="0" smtClean="0">
            <a:solidFill>
              <a:srgbClr val="002060"/>
            </a:solidFill>
            <a:latin typeface="Arial" pitchFamily="34" charset="0"/>
            <a:cs typeface="Arial" pitchFamily="34" charset="0"/>
          </a:endParaRPr>
        </a:p>
        <a:p>
          <a:endParaRPr lang="en-US" sz="1800" b="0" dirty="0">
            <a:solidFill>
              <a:srgbClr val="002060"/>
            </a:solidFill>
            <a:latin typeface="Arial" pitchFamily="34" charset="0"/>
            <a:cs typeface="Arial" pitchFamily="34" charset="0"/>
          </a:endParaRPr>
        </a:p>
      </dgm:t>
    </dgm:pt>
    <dgm:pt modelId="{E14B480B-8E64-45A7-BC81-D8F45FF9D9E2}" type="parTrans" cxnId="{9AAC3819-BA3A-4146-A7F2-3B4777AF70E7}">
      <dgm:prSet/>
      <dgm:spPr/>
      <dgm:t>
        <a:bodyPr/>
        <a:lstStyle/>
        <a:p>
          <a:endParaRPr lang="en-US" sz="1800" b="0">
            <a:solidFill>
              <a:srgbClr val="002060"/>
            </a:solidFill>
            <a:latin typeface="Arial" pitchFamily="34" charset="0"/>
            <a:cs typeface="Arial" pitchFamily="34" charset="0"/>
          </a:endParaRPr>
        </a:p>
      </dgm:t>
    </dgm:pt>
    <dgm:pt modelId="{7D10A181-BA47-4474-8348-458BE7CCC2EB}" type="sibTrans" cxnId="{9AAC3819-BA3A-4146-A7F2-3B4777AF70E7}">
      <dgm:prSet/>
      <dgm:spPr/>
      <dgm:t>
        <a:bodyPr/>
        <a:lstStyle/>
        <a:p>
          <a:endParaRPr lang="en-US" sz="1800" b="0">
            <a:solidFill>
              <a:srgbClr val="002060"/>
            </a:solidFill>
            <a:latin typeface="Arial" pitchFamily="34" charset="0"/>
            <a:cs typeface="Arial" pitchFamily="34" charset="0"/>
          </a:endParaRPr>
        </a:p>
      </dgm:t>
    </dgm:pt>
    <dgm:pt modelId="{877EF9F8-FAB3-41A0-9AD7-6CD4ED9CB9AD}">
      <dgm:prSet phldrT="[Text]" custT="1"/>
      <dgm:spPr/>
      <dgm:t>
        <a:bodyPr/>
        <a:lstStyle/>
        <a:p>
          <a:r>
            <a:rPr lang="en-US" sz="1800" b="0" dirty="0" smtClean="0">
              <a:solidFill>
                <a:srgbClr val="002060"/>
              </a:solidFill>
              <a:latin typeface="Arial" pitchFamily="34" charset="0"/>
              <a:cs typeface="Arial" pitchFamily="34" charset="0"/>
            </a:rPr>
            <a:t>Available to all </a:t>
          </a:r>
          <a:r>
            <a:rPr lang="en-US" sz="1800" b="0" dirty="0" err="1" smtClean="0">
              <a:solidFill>
                <a:srgbClr val="002060"/>
              </a:solidFill>
              <a:latin typeface="Arial" pitchFamily="34" charset="0"/>
              <a:cs typeface="Arial" pitchFamily="34" charset="0"/>
            </a:rPr>
            <a:t>servlets</a:t>
          </a:r>
          <a:r>
            <a:rPr lang="en-US" sz="1800" b="0" dirty="0" smtClean="0">
              <a:solidFill>
                <a:srgbClr val="002060"/>
              </a:solidFill>
              <a:latin typeface="Arial" pitchFamily="34" charset="0"/>
              <a:cs typeface="Arial" pitchFamily="34" charset="0"/>
            </a:rPr>
            <a:t>/</a:t>
          </a:r>
          <a:r>
            <a:rPr lang="en-US" sz="1800" b="0" dirty="0" err="1" smtClean="0">
              <a:solidFill>
                <a:srgbClr val="002060"/>
              </a:solidFill>
              <a:latin typeface="Arial" pitchFamily="34" charset="0"/>
              <a:cs typeface="Arial" pitchFamily="34" charset="0"/>
            </a:rPr>
            <a:t>jsp</a:t>
          </a:r>
          <a:r>
            <a:rPr lang="en-US" sz="1800" b="0" dirty="0" smtClean="0">
              <a:solidFill>
                <a:srgbClr val="002060"/>
              </a:solidFill>
              <a:latin typeface="Arial" pitchFamily="34" charset="0"/>
              <a:cs typeface="Arial" pitchFamily="34" charset="0"/>
            </a:rPr>
            <a:t> that have access to the specific session.</a:t>
          </a:r>
          <a:endParaRPr lang="en-US" sz="1800" b="0" dirty="0">
            <a:solidFill>
              <a:srgbClr val="002060"/>
            </a:solidFill>
            <a:latin typeface="Arial" pitchFamily="34" charset="0"/>
            <a:cs typeface="Arial" pitchFamily="34" charset="0"/>
          </a:endParaRPr>
        </a:p>
      </dgm:t>
    </dgm:pt>
    <dgm:pt modelId="{6FAEFE18-58ED-4A60-BBC3-B4E7F275AF32}" type="parTrans" cxnId="{E3E51A38-8B08-4485-A57D-929E8A6B2779}">
      <dgm:prSet/>
      <dgm:spPr/>
      <dgm:t>
        <a:bodyPr/>
        <a:lstStyle/>
        <a:p>
          <a:endParaRPr lang="en-US" sz="1800" b="0">
            <a:solidFill>
              <a:srgbClr val="002060"/>
            </a:solidFill>
            <a:latin typeface="Arial" pitchFamily="34" charset="0"/>
            <a:cs typeface="Arial" pitchFamily="34" charset="0"/>
          </a:endParaRPr>
        </a:p>
      </dgm:t>
    </dgm:pt>
    <dgm:pt modelId="{724F5884-9E2F-4FB7-8030-D10DC575CD56}" type="sibTrans" cxnId="{E3E51A38-8B08-4485-A57D-929E8A6B2779}">
      <dgm:prSet/>
      <dgm:spPr/>
      <dgm:t>
        <a:bodyPr/>
        <a:lstStyle/>
        <a:p>
          <a:endParaRPr lang="en-US" sz="1800" b="0">
            <a:solidFill>
              <a:srgbClr val="002060"/>
            </a:solidFill>
            <a:latin typeface="Arial" pitchFamily="34" charset="0"/>
            <a:cs typeface="Arial" pitchFamily="34" charset="0"/>
          </a:endParaRPr>
        </a:p>
      </dgm:t>
    </dgm:pt>
    <dgm:pt modelId="{34721DDE-D5E2-40FF-A27D-660B3BBDF0F6}">
      <dgm:prSet phldrT="[Text]" custT="1"/>
      <dgm:spPr/>
      <dgm:t>
        <a:bodyPr/>
        <a:lstStyle/>
        <a:p>
          <a:r>
            <a:rPr lang="en-US" sz="1800" b="0" dirty="0" smtClean="0">
              <a:solidFill>
                <a:srgbClr val="002060"/>
              </a:solidFill>
              <a:latin typeface="Arial" pitchFamily="34" charset="0"/>
              <a:cs typeface="Arial" pitchFamily="34" charset="0"/>
            </a:rPr>
            <a:t>Available for the life time of the session.</a:t>
          </a:r>
          <a:endParaRPr lang="en-US" sz="1800" b="0" dirty="0">
            <a:solidFill>
              <a:srgbClr val="002060"/>
            </a:solidFill>
            <a:latin typeface="Arial" pitchFamily="34" charset="0"/>
            <a:cs typeface="Arial" pitchFamily="34" charset="0"/>
          </a:endParaRPr>
        </a:p>
      </dgm:t>
    </dgm:pt>
    <dgm:pt modelId="{0E4CF8DC-D48E-4FAD-B6F4-8A477CA48CFD}" type="parTrans" cxnId="{4A4A29A6-F43B-48A8-ABA9-C85FD80E58B7}">
      <dgm:prSet/>
      <dgm:spPr/>
      <dgm:t>
        <a:bodyPr/>
        <a:lstStyle/>
        <a:p>
          <a:endParaRPr lang="en-US" sz="1800" b="0">
            <a:solidFill>
              <a:srgbClr val="002060"/>
            </a:solidFill>
            <a:latin typeface="Arial" pitchFamily="34" charset="0"/>
            <a:cs typeface="Arial" pitchFamily="34" charset="0"/>
          </a:endParaRPr>
        </a:p>
      </dgm:t>
    </dgm:pt>
    <dgm:pt modelId="{1453673D-6541-42DD-827C-0BF4474DEF83}" type="sibTrans" cxnId="{4A4A29A6-F43B-48A8-ABA9-C85FD80E58B7}">
      <dgm:prSet/>
      <dgm:spPr/>
      <dgm:t>
        <a:bodyPr/>
        <a:lstStyle/>
        <a:p>
          <a:endParaRPr lang="en-US" sz="1800" b="0">
            <a:solidFill>
              <a:srgbClr val="002060"/>
            </a:solidFill>
            <a:latin typeface="Arial" pitchFamily="34" charset="0"/>
            <a:cs typeface="Arial" pitchFamily="34" charset="0"/>
          </a:endParaRPr>
        </a:p>
      </dgm:t>
    </dgm:pt>
    <dgm:pt modelId="{E6D3E021-E034-414D-B938-4F78265D710E}">
      <dgm:prSet phldrT="[Text]" custT="1"/>
      <dgm:spPr/>
      <dgm:t>
        <a:bodyPr/>
        <a:lstStyle/>
        <a:p>
          <a:r>
            <a:rPr lang="en-US" sz="1800" b="1" dirty="0" smtClean="0">
              <a:solidFill>
                <a:srgbClr val="002060"/>
              </a:solidFill>
              <a:latin typeface="Arial" pitchFamily="34" charset="0"/>
              <a:cs typeface="Arial" pitchFamily="34" charset="0"/>
            </a:rPr>
            <a:t>Request</a:t>
          </a:r>
        </a:p>
        <a:p>
          <a:endParaRPr lang="en-US" sz="1800" b="0" dirty="0" smtClean="0">
            <a:solidFill>
              <a:srgbClr val="002060"/>
            </a:solidFill>
            <a:latin typeface="Arial" pitchFamily="34" charset="0"/>
            <a:cs typeface="Arial" pitchFamily="34" charset="0"/>
          </a:endParaRPr>
        </a:p>
        <a:p>
          <a:endParaRPr lang="en-US" sz="1800" b="0" dirty="0">
            <a:solidFill>
              <a:srgbClr val="002060"/>
            </a:solidFill>
            <a:latin typeface="Arial" pitchFamily="34" charset="0"/>
            <a:cs typeface="Arial" pitchFamily="34" charset="0"/>
          </a:endParaRPr>
        </a:p>
      </dgm:t>
    </dgm:pt>
    <dgm:pt modelId="{C323680F-D448-473B-8968-382E3A814806}" type="parTrans" cxnId="{51AFB89B-80F9-4755-A4D2-D8906BFA0E4B}">
      <dgm:prSet/>
      <dgm:spPr/>
      <dgm:t>
        <a:bodyPr/>
        <a:lstStyle/>
        <a:p>
          <a:endParaRPr lang="en-US" sz="1800" b="0">
            <a:solidFill>
              <a:srgbClr val="002060"/>
            </a:solidFill>
            <a:latin typeface="Arial" pitchFamily="34" charset="0"/>
            <a:cs typeface="Arial" pitchFamily="34" charset="0"/>
          </a:endParaRPr>
        </a:p>
      </dgm:t>
    </dgm:pt>
    <dgm:pt modelId="{B379E260-A61C-4FF1-B67E-51F60B9741F7}" type="sibTrans" cxnId="{51AFB89B-80F9-4755-A4D2-D8906BFA0E4B}">
      <dgm:prSet/>
      <dgm:spPr/>
      <dgm:t>
        <a:bodyPr/>
        <a:lstStyle/>
        <a:p>
          <a:endParaRPr lang="en-US" sz="1800" b="0">
            <a:solidFill>
              <a:srgbClr val="002060"/>
            </a:solidFill>
            <a:latin typeface="Arial" pitchFamily="34" charset="0"/>
            <a:cs typeface="Arial" pitchFamily="34" charset="0"/>
          </a:endParaRPr>
        </a:p>
      </dgm:t>
    </dgm:pt>
    <dgm:pt modelId="{74578BDE-F6F3-48E2-85F9-0813C9B2BB34}">
      <dgm:prSet phldrT="[Text]" custT="1"/>
      <dgm:spPr/>
      <dgm:t>
        <a:bodyPr/>
        <a:lstStyle/>
        <a:p>
          <a:r>
            <a:rPr kumimoji="0" lang="en-US" sz="1800" b="0" i="0" u="none" strike="noStrike" cap="none" spc="0" normalizeH="0" baseline="0" noProof="0" dirty="0" smtClean="0">
              <a:ln>
                <a:noFill/>
              </a:ln>
              <a:solidFill>
                <a:srgbClr val="002060"/>
              </a:solidFill>
              <a:effectLst/>
              <a:uLnTx/>
              <a:uFillTx/>
              <a:latin typeface="Arial" pitchFamily="34" charset="0"/>
              <a:cs typeface="Arial" pitchFamily="34" charset="0"/>
            </a:rPr>
            <a:t>Available to servlets/</a:t>
          </a:r>
          <a:r>
            <a:rPr kumimoji="0" lang="en-US" sz="1800" b="0" i="0" u="none" strike="noStrike" cap="none" spc="0" normalizeH="0" baseline="0" noProof="0" dirty="0" err="1" smtClean="0">
              <a:ln>
                <a:noFill/>
              </a:ln>
              <a:solidFill>
                <a:srgbClr val="002060"/>
              </a:solidFill>
              <a:effectLst/>
              <a:uLnTx/>
              <a:uFillTx/>
              <a:latin typeface="Arial" pitchFamily="34" charset="0"/>
              <a:cs typeface="Arial" pitchFamily="34" charset="0"/>
            </a:rPr>
            <a:t>jsp</a:t>
          </a:r>
          <a:r>
            <a:rPr kumimoji="0" lang="en-US" sz="1800" b="0" i="0" u="none" strike="noStrike" cap="none" spc="0" normalizeH="0" baseline="0" noProof="0" dirty="0" smtClean="0">
              <a:ln>
                <a:noFill/>
              </a:ln>
              <a:solidFill>
                <a:srgbClr val="002060"/>
              </a:solidFill>
              <a:effectLst/>
              <a:uLnTx/>
              <a:uFillTx/>
              <a:latin typeface="Arial" pitchFamily="34" charset="0"/>
              <a:cs typeface="Arial" pitchFamily="34" charset="0"/>
            </a:rPr>
            <a:t> that have access to this specific request.</a:t>
          </a:r>
          <a:endParaRPr lang="en-US" sz="1800" b="0" dirty="0">
            <a:solidFill>
              <a:srgbClr val="002060"/>
            </a:solidFill>
            <a:latin typeface="Arial" pitchFamily="34" charset="0"/>
            <a:cs typeface="Arial" pitchFamily="34" charset="0"/>
          </a:endParaRPr>
        </a:p>
      </dgm:t>
    </dgm:pt>
    <dgm:pt modelId="{1C61BC2C-B29F-4CC1-B967-8CC1F291C7D1}" type="parTrans" cxnId="{1DF615B6-8108-4E6A-A357-F880C7CA4D58}">
      <dgm:prSet/>
      <dgm:spPr/>
      <dgm:t>
        <a:bodyPr/>
        <a:lstStyle/>
        <a:p>
          <a:endParaRPr lang="en-US" sz="1800" b="0">
            <a:solidFill>
              <a:srgbClr val="002060"/>
            </a:solidFill>
            <a:latin typeface="Arial" pitchFamily="34" charset="0"/>
            <a:cs typeface="Arial" pitchFamily="34" charset="0"/>
          </a:endParaRPr>
        </a:p>
      </dgm:t>
    </dgm:pt>
    <dgm:pt modelId="{15BFE707-D2EE-48A5-8D1F-3223BF211078}" type="sibTrans" cxnId="{1DF615B6-8108-4E6A-A357-F880C7CA4D58}">
      <dgm:prSet/>
      <dgm:spPr/>
      <dgm:t>
        <a:bodyPr/>
        <a:lstStyle/>
        <a:p>
          <a:endParaRPr lang="en-US" sz="1800" b="0">
            <a:solidFill>
              <a:srgbClr val="002060"/>
            </a:solidFill>
            <a:latin typeface="Arial" pitchFamily="34" charset="0"/>
            <a:cs typeface="Arial" pitchFamily="34" charset="0"/>
          </a:endParaRPr>
        </a:p>
      </dgm:t>
    </dgm:pt>
    <dgm:pt modelId="{41F37D32-268B-40F5-88EB-F0FCC61A2042}">
      <dgm:prSet phldrT="[Text]" custT="1"/>
      <dgm:spPr/>
      <dgm:t>
        <a:bodyPr/>
        <a:lstStyle/>
        <a:p>
          <a:r>
            <a:rPr kumimoji="0" lang="en-US" sz="1800" b="0" i="0" u="none" strike="noStrike" cap="none" spc="0" normalizeH="0" baseline="0" noProof="0" dirty="0" smtClean="0">
              <a:ln>
                <a:noFill/>
              </a:ln>
              <a:solidFill>
                <a:srgbClr val="002060"/>
              </a:solidFill>
              <a:effectLst/>
              <a:uLnTx/>
              <a:uFillTx/>
              <a:latin typeface="Arial" pitchFamily="34" charset="0"/>
              <a:cs typeface="Arial" pitchFamily="34" charset="0"/>
            </a:rPr>
            <a:t>Available for the life of the request that</a:t>
          </a:r>
          <a:r>
            <a:rPr kumimoji="0" lang="en-US" sz="1800" b="0" i="0" u="none" strike="noStrike" cap="none" spc="0" normalizeH="0" noProof="0" dirty="0" smtClean="0">
              <a:ln>
                <a:noFill/>
              </a:ln>
              <a:solidFill>
                <a:srgbClr val="002060"/>
              </a:solidFill>
              <a:effectLst/>
              <a:uLnTx/>
              <a:uFillTx/>
              <a:latin typeface="Arial" pitchFamily="34" charset="0"/>
              <a:cs typeface="Arial" pitchFamily="34" charset="0"/>
            </a:rPr>
            <a:t> is until response send to client.</a:t>
          </a:r>
          <a:endParaRPr lang="en-US" sz="1800" b="0" dirty="0">
            <a:solidFill>
              <a:srgbClr val="002060"/>
            </a:solidFill>
            <a:latin typeface="Arial" pitchFamily="34" charset="0"/>
            <a:cs typeface="Arial" pitchFamily="34" charset="0"/>
          </a:endParaRPr>
        </a:p>
      </dgm:t>
    </dgm:pt>
    <dgm:pt modelId="{F6EC29BE-226E-4205-A394-AE0FE232BBA1}" type="parTrans" cxnId="{EF85441D-119B-438D-A136-AE9884361B40}">
      <dgm:prSet/>
      <dgm:spPr/>
      <dgm:t>
        <a:bodyPr/>
        <a:lstStyle/>
        <a:p>
          <a:endParaRPr lang="en-US" sz="1800" b="0">
            <a:solidFill>
              <a:srgbClr val="002060"/>
            </a:solidFill>
            <a:latin typeface="Arial" pitchFamily="34" charset="0"/>
            <a:cs typeface="Arial" pitchFamily="34" charset="0"/>
          </a:endParaRPr>
        </a:p>
      </dgm:t>
    </dgm:pt>
    <dgm:pt modelId="{EAF98700-D0EF-49E2-AC70-B99C7FDD2303}" type="sibTrans" cxnId="{EF85441D-119B-438D-A136-AE9884361B40}">
      <dgm:prSet/>
      <dgm:spPr/>
      <dgm:t>
        <a:bodyPr/>
        <a:lstStyle/>
        <a:p>
          <a:endParaRPr lang="en-US" sz="1800" b="0">
            <a:solidFill>
              <a:srgbClr val="002060"/>
            </a:solidFill>
            <a:latin typeface="Arial" pitchFamily="34" charset="0"/>
            <a:cs typeface="Arial" pitchFamily="34" charset="0"/>
          </a:endParaRPr>
        </a:p>
      </dgm:t>
    </dgm:pt>
    <dgm:pt modelId="{A64D1A17-E470-419F-8A6F-8823FCA9DA9E}">
      <dgm:prSet custT="1"/>
      <dgm:spPr/>
      <dgm:t>
        <a:bodyPr/>
        <a:lstStyle/>
        <a:p>
          <a:r>
            <a:rPr lang="en-US" sz="1800" b="0" dirty="0" smtClean="0">
              <a:solidFill>
                <a:srgbClr val="002060"/>
              </a:solidFill>
              <a:latin typeface="Arial" pitchFamily="34" charset="0"/>
              <a:cs typeface="Arial" pitchFamily="34" charset="0"/>
            </a:rPr>
            <a:t>Achieved by storing in the </a:t>
          </a:r>
          <a:r>
            <a:rPr lang="en-US" sz="1800" b="0" dirty="0" err="1" smtClean="0">
              <a:solidFill>
                <a:srgbClr val="002060"/>
              </a:solidFill>
              <a:latin typeface="Arial" pitchFamily="34" charset="0"/>
              <a:cs typeface="Arial" pitchFamily="34" charset="0"/>
            </a:rPr>
            <a:t>ServletContext</a:t>
          </a:r>
          <a:r>
            <a:rPr lang="en-US" sz="1800" b="0" dirty="0" smtClean="0">
              <a:solidFill>
                <a:srgbClr val="002060"/>
              </a:solidFill>
              <a:latin typeface="Arial" pitchFamily="34" charset="0"/>
              <a:cs typeface="Arial" pitchFamily="34" charset="0"/>
            </a:rPr>
            <a:t> object</a:t>
          </a:r>
          <a:endParaRPr lang="en-US" sz="1800" b="0" dirty="0">
            <a:solidFill>
              <a:srgbClr val="002060"/>
            </a:solidFill>
            <a:latin typeface="Arial" pitchFamily="34" charset="0"/>
            <a:cs typeface="Arial" pitchFamily="34" charset="0"/>
          </a:endParaRPr>
        </a:p>
      </dgm:t>
    </dgm:pt>
    <dgm:pt modelId="{F3F8D84D-AE70-4410-9C3C-468C6C1AF67C}" type="parTrans" cxnId="{EFA8B522-B7BD-4087-AC0D-13EBD6366A32}">
      <dgm:prSet/>
      <dgm:spPr/>
      <dgm:t>
        <a:bodyPr/>
        <a:lstStyle/>
        <a:p>
          <a:endParaRPr lang="en-US" sz="1800" b="0">
            <a:solidFill>
              <a:srgbClr val="002060"/>
            </a:solidFill>
            <a:latin typeface="Arial" pitchFamily="34" charset="0"/>
            <a:cs typeface="Arial" pitchFamily="34" charset="0"/>
          </a:endParaRPr>
        </a:p>
      </dgm:t>
    </dgm:pt>
    <dgm:pt modelId="{9AF9DB2F-7436-42AA-9E95-ED1B45AADEA0}" type="sibTrans" cxnId="{EFA8B522-B7BD-4087-AC0D-13EBD6366A32}">
      <dgm:prSet/>
      <dgm:spPr/>
      <dgm:t>
        <a:bodyPr/>
        <a:lstStyle/>
        <a:p>
          <a:endParaRPr lang="en-US" sz="1800" b="0">
            <a:solidFill>
              <a:srgbClr val="002060"/>
            </a:solidFill>
            <a:latin typeface="Arial" pitchFamily="34" charset="0"/>
            <a:cs typeface="Arial" pitchFamily="34" charset="0"/>
          </a:endParaRPr>
        </a:p>
      </dgm:t>
    </dgm:pt>
    <dgm:pt modelId="{327B6AB7-00D2-42FC-895D-F68E3481DF71}">
      <dgm:prSet phldrT="[Text]" custT="1"/>
      <dgm:spPr/>
      <dgm:t>
        <a:bodyPr/>
        <a:lstStyle/>
        <a:p>
          <a:r>
            <a:rPr lang="en-US" sz="1800" b="0" dirty="0" smtClean="0">
              <a:solidFill>
                <a:srgbClr val="002060"/>
              </a:solidFill>
              <a:latin typeface="Arial" pitchFamily="34" charset="0"/>
              <a:cs typeface="Arial" pitchFamily="34" charset="0"/>
            </a:rPr>
            <a:t>Achieved by storing in the HttpSession object</a:t>
          </a:r>
          <a:endParaRPr lang="en-US" sz="1800" b="0" dirty="0">
            <a:solidFill>
              <a:srgbClr val="002060"/>
            </a:solidFill>
            <a:latin typeface="Arial" pitchFamily="34" charset="0"/>
            <a:cs typeface="Arial" pitchFamily="34" charset="0"/>
          </a:endParaRPr>
        </a:p>
      </dgm:t>
    </dgm:pt>
    <dgm:pt modelId="{D114788D-0B3E-40D8-8CA6-31E5324DA562}" type="parTrans" cxnId="{2C27ED76-9192-45FC-9DAC-9EEF5BF56CA4}">
      <dgm:prSet/>
      <dgm:spPr/>
      <dgm:t>
        <a:bodyPr/>
        <a:lstStyle/>
        <a:p>
          <a:endParaRPr lang="en-US" sz="1800" b="0">
            <a:solidFill>
              <a:srgbClr val="002060"/>
            </a:solidFill>
            <a:latin typeface="Arial" pitchFamily="34" charset="0"/>
            <a:cs typeface="Arial" pitchFamily="34" charset="0"/>
          </a:endParaRPr>
        </a:p>
      </dgm:t>
    </dgm:pt>
    <dgm:pt modelId="{2D87D7B6-2B18-4133-BD11-58B1EFCBA5BB}" type="sibTrans" cxnId="{2C27ED76-9192-45FC-9DAC-9EEF5BF56CA4}">
      <dgm:prSet/>
      <dgm:spPr/>
      <dgm:t>
        <a:bodyPr/>
        <a:lstStyle/>
        <a:p>
          <a:endParaRPr lang="en-US" sz="1800" b="0">
            <a:solidFill>
              <a:srgbClr val="002060"/>
            </a:solidFill>
            <a:latin typeface="Arial" pitchFamily="34" charset="0"/>
            <a:cs typeface="Arial" pitchFamily="34" charset="0"/>
          </a:endParaRPr>
        </a:p>
      </dgm:t>
    </dgm:pt>
    <dgm:pt modelId="{BB02F29D-258E-4920-933C-784B265C35C9}">
      <dgm:prSet custT="1"/>
      <dgm:spPr/>
      <dgm:t>
        <a:bodyPr/>
        <a:lstStyle/>
        <a:p>
          <a:r>
            <a:rPr lang="en-US" sz="1800" b="0" dirty="0" smtClean="0">
              <a:solidFill>
                <a:srgbClr val="002060"/>
              </a:solidFill>
              <a:latin typeface="Arial" pitchFamily="34" charset="0"/>
              <a:cs typeface="Arial" pitchFamily="34" charset="0"/>
            </a:rPr>
            <a:t>Achieved by storing in the HttpServletRequest object</a:t>
          </a:r>
          <a:endParaRPr lang="en-US" sz="1800" b="0" dirty="0">
            <a:solidFill>
              <a:srgbClr val="002060"/>
            </a:solidFill>
            <a:latin typeface="Arial" pitchFamily="34" charset="0"/>
            <a:cs typeface="Arial" pitchFamily="34" charset="0"/>
          </a:endParaRPr>
        </a:p>
      </dgm:t>
    </dgm:pt>
    <dgm:pt modelId="{5DE372F7-2C39-4785-B9D5-9C0291A13AA6}" type="parTrans" cxnId="{6E1D3C6E-CE9A-438D-B282-7F2AE97C0018}">
      <dgm:prSet/>
      <dgm:spPr/>
      <dgm:t>
        <a:bodyPr/>
        <a:lstStyle/>
        <a:p>
          <a:endParaRPr lang="en-US" sz="1800" b="0">
            <a:solidFill>
              <a:srgbClr val="002060"/>
            </a:solidFill>
            <a:latin typeface="Arial" pitchFamily="34" charset="0"/>
            <a:cs typeface="Arial" pitchFamily="34" charset="0"/>
          </a:endParaRPr>
        </a:p>
      </dgm:t>
    </dgm:pt>
    <dgm:pt modelId="{80B0C8BC-A20C-4A4B-9F8B-BC050D7FD400}" type="sibTrans" cxnId="{6E1D3C6E-CE9A-438D-B282-7F2AE97C0018}">
      <dgm:prSet/>
      <dgm:spPr/>
      <dgm:t>
        <a:bodyPr/>
        <a:lstStyle/>
        <a:p>
          <a:endParaRPr lang="en-US" sz="1800" b="0">
            <a:solidFill>
              <a:srgbClr val="002060"/>
            </a:solidFill>
            <a:latin typeface="Arial" pitchFamily="34" charset="0"/>
            <a:cs typeface="Arial" pitchFamily="34" charset="0"/>
          </a:endParaRPr>
        </a:p>
      </dgm:t>
    </dgm:pt>
    <dgm:pt modelId="{9BA35349-007A-4BD4-AE89-1631320673BE}" type="pres">
      <dgm:prSet presAssocID="{ADDCCEF2-9EAE-4B6F-8BB6-A0047574C162}" presName="theList" presStyleCnt="0">
        <dgm:presLayoutVars>
          <dgm:dir/>
          <dgm:animLvl val="lvl"/>
          <dgm:resizeHandles val="exact"/>
        </dgm:presLayoutVars>
      </dgm:prSet>
      <dgm:spPr/>
      <dgm:t>
        <a:bodyPr/>
        <a:lstStyle/>
        <a:p>
          <a:endParaRPr lang="en-US"/>
        </a:p>
      </dgm:t>
    </dgm:pt>
    <dgm:pt modelId="{C4689865-3FE8-42E5-9CF9-C065B6807F6D}" type="pres">
      <dgm:prSet presAssocID="{9ACF7B49-EA5C-40E1-9AD2-AF1C5004210C}" presName="compNode" presStyleCnt="0"/>
      <dgm:spPr/>
    </dgm:pt>
    <dgm:pt modelId="{EDDD5C06-5948-4288-A324-6CEBEA14362B}" type="pres">
      <dgm:prSet presAssocID="{9ACF7B49-EA5C-40E1-9AD2-AF1C5004210C}" presName="aNode" presStyleLbl="bgShp" presStyleIdx="0" presStyleCnt="3"/>
      <dgm:spPr/>
      <dgm:t>
        <a:bodyPr/>
        <a:lstStyle/>
        <a:p>
          <a:endParaRPr lang="en-US"/>
        </a:p>
      </dgm:t>
    </dgm:pt>
    <dgm:pt modelId="{E367CAFC-B79B-4B06-AB53-0D809604FCE2}" type="pres">
      <dgm:prSet presAssocID="{9ACF7B49-EA5C-40E1-9AD2-AF1C5004210C}" presName="textNode" presStyleLbl="bgShp" presStyleIdx="0" presStyleCnt="3"/>
      <dgm:spPr/>
      <dgm:t>
        <a:bodyPr/>
        <a:lstStyle/>
        <a:p>
          <a:endParaRPr lang="en-US"/>
        </a:p>
      </dgm:t>
    </dgm:pt>
    <dgm:pt modelId="{28DC94BC-A1B8-442B-8371-F1CB2A7D9789}" type="pres">
      <dgm:prSet presAssocID="{9ACF7B49-EA5C-40E1-9AD2-AF1C5004210C}" presName="compChildNode" presStyleCnt="0"/>
      <dgm:spPr/>
    </dgm:pt>
    <dgm:pt modelId="{1190C993-F06E-4D3F-B6C8-9AFE22C588B7}" type="pres">
      <dgm:prSet presAssocID="{9ACF7B49-EA5C-40E1-9AD2-AF1C5004210C}" presName="theInnerList" presStyleCnt="0"/>
      <dgm:spPr/>
    </dgm:pt>
    <dgm:pt modelId="{3410CCE1-6360-4A7D-9491-9AD9D64BB8D5}" type="pres">
      <dgm:prSet presAssocID="{EBB6B6B4-71D8-4AB2-A99F-7C4A07496E57}" presName="childNode" presStyleLbl="node1" presStyleIdx="0" presStyleCnt="9" custScaleX="110486" custScaleY="458505" custLinFactY="-200000" custLinFactNeighborX="-1747" custLinFactNeighborY="-287892">
        <dgm:presLayoutVars>
          <dgm:bulletEnabled val="1"/>
        </dgm:presLayoutVars>
      </dgm:prSet>
      <dgm:spPr/>
      <dgm:t>
        <a:bodyPr/>
        <a:lstStyle/>
        <a:p>
          <a:endParaRPr lang="en-US"/>
        </a:p>
      </dgm:t>
    </dgm:pt>
    <dgm:pt modelId="{6A45C610-307F-4D23-8ED2-7E6863B9EF5F}" type="pres">
      <dgm:prSet presAssocID="{EBB6B6B4-71D8-4AB2-A99F-7C4A07496E57}" presName="aSpace2" presStyleCnt="0"/>
      <dgm:spPr/>
    </dgm:pt>
    <dgm:pt modelId="{3793C767-D2C8-4000-984D-CB475CB380AC}" type="pres">
      <dgm:prSet presAssocID="{65FFAFB0-ED34-4477-92C8-E66DB5684648}" presName="childNode" presStyleLbl="node1" presStyleIdx="1" presStyleCnt="9" custScaleX="106992" custScaleY="439202" custLinFactY="-87336" custLinFactNeighborX="-2019" custLinFactNeighborY="-100000">
        <dgm:presLayoutVars>
          <dgm:bulletEnabled val="1"/>
        </dgm:presLayoutVars>
      </dgm:prSet>
      <dgm:spPr/>
      <dgm:t>
        <a:bodyPr/>
        <a:lstStyle/>
        <a:p>
          <a:endParaRPr lang="en-US"/>
        </a:p>
      </dgm:t>
    </dgm:pt>
    <dgm:pt modelId="{D0C7A9E4-3807-4761-B241-445F53BE0601}" type="pres">
      <dgm:prSet presAssocID="{65FFAFB0-ED34-4477-92C8-E66DB5684648}" presName="aSpace2" presStyleCnt="0"/>
      <dgm:spPr/>
    </dgm:pt>
    <dgm:pt modelId="{DE7B89C8-86E6-4FE2-933C-A5D196086857}" type="pres">
      <dgm:prSet presAssocID="{A64D1A17-E470-419F-8A6F-8823FCA9DA9E}" presName="childNode" presStyleLbl="node1" presStyleIdx="2" presStyleCnt="9" custScaleX="96890" custScaleY="457224" custLinFactNeighborX="-3554" custLinFactNeighborY="2697">
        <dgm:presLayoutVars>
          <dgm:bulletEnabled val="1"/>
        </dgm:presLayoutVars>
      </dgm:prSet>
      <dgm:spPr/>
      <dgm:t>
        <a:bodyPr/>
        <a:lstStyle/>
        <a:p>
          <a:endParaRPr lang="en-US"/>
        </a:p>
      </dgm:t>
    </dgm:pt>
    <dgm:pt modelId="{0D6DB968-EB4E-4809-A9F9-7A835D1BF41E}" type="pres">
      <dgm:prSet presAssocID="{9ACF7B49-EA5C-40E1-9AD2-AF1C5004210C}" presName="aSpace" presStyleCnt="0"/>
      <dgm:spPr/>
    </dgm:pt>
    <dgm:pt modelId="{CD256984-C25A-4682-9DCD-185776E29B74}" type="pres">
      <dgm:prSet presAssocID="{AC4D69D6-D356-4A26-AB6E-DAE768DB7E30}" presName="compNode" presStyleCnt="0"/>
      <dgm:spPr/>
    </dgm:pt>
    <dgm:pt modelId="{F408E64A-93A1-4C20-BF49-A22FA5B85CCE}" type="pres">
      <dgm:prSet presAssocID="{AC4D69D6-D356-4A26-AB6E-DAE768DB7E30}" presName="aNode" presStyleLbl="bgShp" presStyleIdx="1" presStyleCnt="3"/>
      <dgm:spPr/>
      <dgm:t>
        <a:bodyPr/>
        <a:lstStyle/>
        <a:p>
          <a:endParaRPr lang="en-US"/>
        </a:p>
      </dgm:t>
    </dgm:pt>
    <dgm:pt modelId="{82872245-47D3-4DD6-8994-BD93A0BD691B}" type="pres">
      <dgm:prSet presAssocID="{AC4D69D6-D356-4A26-AB6E-DAE768DB7E30}" presName="textNode" presStyleLbl="bgShp" presStyleIdx="1" presStyleCnt="3"/>
      <dgm:spPr/>
      <dgm:t>
        <a:bodyPr/>
        <a:lstStyle/>
        <a:p>
          <a:endParaRPr lang="en-US"/>
        </a:p>
      </dgm:t>
    </dgm:pt>
    <dgm:pt modelId="{D7089802-7850-4017-BBD3-B5A01B59315E}" type="pres">
      <dgm:prSet presAssocID="{AC4D69D6-D356-4A26-AB6E-DAE768DB7E30}" presName="compChildNode" presStyleCnt="0"/>
      <dgm:spPr/>
    </dgm:pt>
    <dgm:pt modelId="{FDFD9A01-5921-43B1-965E-BE2A36D5A511}" type="pres">
      <dgm:prSet presAssocID="{AC4D69D6-D356-4A26-AB6E-DAE768DB7E30}" presName="theInnerList" presStyleCnt="0"/>
      <dgm:spPr/>
    </dgm:pt>
    <dgm:pt modelId="{046378D7-AD54-42C9-9D37-07328B48873B}" type="pres">
      <dgm:prSet presAssocID="{877EF9F8-FAB3-41A0-9AD7-6CD4ED9CB9AD}" presName="childNode" presStyleLbl="node1" presStyleIdx="3" presStyleCnt="9" custScaleX="114065" custScaleY="174972" custLinFactY="-84239" custLinFactNeighborX="769" custLinFactNeighborY="-100000">
        <dgm:presLayoutVars>
          <dgm:bulletEnabled val="1"/>
        </dgm:presLayoutVars>
      </dgm:prSet>
      <dgm:spPr/>
      <dgm:t>
        <a:bodyPr/>
        <a:lstStyle/>
        <a:p>
          <a:endParaRPr lang="en-US"/>
        </a:p>
      </dgm:t>
    </dgm:pt>
    <dgm:pt modelId="{867EDA08-DA3F-4D73-BD1B-9667C3DF64A2}" type="pres">
      <dgm:prSet presAssocID="{877EF9F8-FAB3-41A0-9AD7-6CD4ED9CB9AD}" presName="aSpace2" presStyleCnt="0"/>
      <dgm:spPr/>
    </dgm:pt>
    <dgm:pt modelId="{5214232B-F86C-4168-91E6-8526A5ABC82D}" type="pres">
      <dgm:prSet presAssocID="{34721DDE-D5E2-40FF-A27D-660B3BBDF0F6}" presName="childNode" presStyleLbl="node1" presStyleIdx="4" presStyleCnt="9" custScaleX="110989" custScaleY="212888" custLinFactY="-40894" custLinFactNeighborX="-2747" custLinFactNeighborY="-100000">
        <dgm:presLayoutVars>
          <dgm:bulletEnabled val="1"/>
        </dgm:presLayoutVars>
      </dgm:prSet>
      <dgm:spPr/>
      <dgm:t>
        <a:bodyPr/>
        <a:lstStyle/>
        <a:p>
          <a:endParaRPr lang="en-US"/>
        </a:p>
      </dgm:t>
    </dgm:pt>
    <dgm:pt modelId="{359EE98A-7E57-4810-840B-52063F053629}" type="pres">
      <dgm:prSet presAssocID="{34721DDE-D5E2-40FF-A27D-660B3BBDF0F6}" presName="aSpace2" presStyleCnt="0"/>
      <dgm:spPr/>
    </dgm:pt>
    <dgm:pt modelId="{1E259203-B668-435E-85A1-3BE5E1DF1538}" type="pres">
      <dgm:prSet presAssocID="{327B6AB7-00D2-42FC-895D-F68E3481DF71}" presName="childNode" presStyleLbl="node1" presStyleIdx="5" presStyleCnt="9" custScaleY="169674" custLinFactNeighborX="-769" custLinFactNeighborY="-97425">
        <dgm:presLayoutVars>
          <dgm:bulletEnabled val="1"/>
        </dgm:presLayoutVars>
      </dgm:prSet>
      <dgm:spPr/>
      <dgm:t>
        <a:bodyPr/>
        <a:lstStyle/>
        <a:p>
          <a:endParaRPr lang="en-US"/>
        </a:p>
      </dgm:t>
    </dgm:pt>
    <dgm:pt modelId="{45A417CA-C4CB-4F42-A4CF-EE61B5ACAAD7}" type="pres">
      <dgm:prSet presAssocID="{AC4D69D6-D356-4A26-AB6E-DAE768DB7E30}" presName="aSpace" presStyleCnt="0"/>
      <dgm:spPr/>
    </dgm:pt>
    <dgm:pt modelId="{7263C116-0042-4E8B-BA91-7449B8851A0B}" type="pres">
      <dgm:prSet presAssocID="{E6D3E021-E034-414D-B938-4F78265D710E}" presName="compNode" presStyleCnt="0"/>
      <dgm:spPr/>
    </dgm:pt>
    <dgm:pt modelId="{109B17F1-0C61-42ED-8380-0974BA746E4D}" type="pres">
      <dgm:prSet presAssocID="{E6D3E021-E034-414D-B938-4F78265D710E}" presName="aNode" presStyleLbl="bgShp" presStyleIdx="2" presStyleCnt="3"/>
      <dgm:spPr/>
      <dgm:t>
        <a:bodyPr/>
        <a:lstStyle/>
        <a:p>
          <a:endParaRPr lang="en-US"/>
        </a:p>
      </dgm:t>
    </dgm:pt>
    <dgm:pt modelId="{A836D15E-DDBF-4647-A869-1A0EC8C477AB}" type="pres">
      <dgm:prSet presAssocID="{E6D3E021-E034-414D-B938-4F78265D710E}" presName="textNode" presStyleLbl="bgShp" presStyleIdx="2" presStyleCnt="3"/>
      <dgm:spPr/>
      <dgm:t>
        <a:bodyPr/>
        <a:lstStyle/>
        <a:p>
          <a:endParaRPr lang="en-US"/>
        </a:p>
      </dgm:t>
    </dgm:pt>
    <dgm:pt modelId="{09445EC7-DA3C-4FCD-A08D-FCD16A003C59}" type="pres">
      <dgm:prSet presAssocID="{E6D3E021-E034-414D-B938-4F78265D710E}" presName="compChildNode" presStyleCnt="0"/>
      <dgm:spPr/>
    </dgm:pt>
    <dgm:pt modelId="{4D66F6B9-760E-495A-9B89-247E031A8959}" type="pres">
      <dgm:prSet presAssocID="{E6D3E021-E034-414D-B938-4F78265D710E}" presName="theInnerList" presStyleCnt="0"/>
      <dgm:spPr/>
    </dgm:pt>
    <dgm:pt modelId="{A4D60A00-D7EA-46DA-8939-32742B5F51F6}" type="pres">
      <dgm:prSet presAssocID="{74578BDE-F6F3-48E2-85F9-0813C9B2BB34}" presName="childNode" presStyleLbl="node1" presStyleIdx="6" presStyleCnt="9" custScaleX="114408" custScaleY="201584" custLinFactY="-80977" custLinFactNeighborX="192" custLinFactNeighborY="-100000">
        <dgm:presLayoutVars>
          <dgm:bulletEnabled val="1"/>
        </dgm:presLayoutVars>
      </dgm:prSet>
      <dgm:spPr/>
      <dgm:t>
        <a:bodyPr/>
        <a:lstStyle/>
        <a:p>
          <a:endParaRPr lang="en-US"/>
        </a:p>
      </dgm:t>
    </dgm:pt>
    <dgm:pt modelId="{189F9ABB-10B2-4B2A-B050-0337767F1791}" type="pres">
      <dgm:prSet presAssocID="{74578BDE-F6F3-48E2-85F9-0813C9B2BB34}" presName="aSpace2" presStyleCnt="0"/>
      <dgm:spPr/>
    </dgm:pt>
    <dgm:pt modelId="{8F831A95-6A73-40DB-9D6D-A28C7F82A064}" type="pres">
      <dgm:prSet presAssocID="{41F37D32-268B-40F5-88EB-F0FCC61A2042}" presName="childNode" presStyleLbl="node1" presStyleIdx="7" presStyleCnt="9" custScaleX="118063" custScaleY="193564" custLinFactY="-56489" custLinFactNeighborY="-100000">
        <dgm:presLayoutVars>
          <dgm:bulletEnabled val="1"/>
        </dgm:presLayoutVars>
      </dgm:prSet>
      <dgm:spPr/>
      <dgm:t>
        <a:bodyPr/>
        <a:lstStyle/>
        <a:p>
          <a:endParaRPr lang="en-US"/>
        </a:p>
      </dgm:t>
    </dgm:pt>
    <dgm:pt modelId="{B49B3E67-6969-4695-93DC-E3BC604B3E45}" type="pres">
      <dgm:prSet presAssocID="{41F37D32-268B-40F5-88EB-F0FCC61A2042}" presName="aSpace2" presStyleCnt="0"/>
      <dgm:spPr/>
    </dgm:pt>
    <dgm:pt modelId="{3DAA31B7-E512-4E58-8C74-2FB05933E5D2}" type="pres">
      <dgm:prSet presAssocID="{BB02F29D-258E-4920-933C-784B265C35C9}" presName="childNode" presStyleLbl="node1" presStyleIdx="8" presStyleCnt="9" custScaleX="125289" custScaleY="131659" custLinFactY="-33216" custLinFactNeighborY="-100000">
        <dgm:presLayoutVars>
          <dgm:bulletEnabled val="1"/>
        </dgm:presLayoutVars>
      </dgm:prSet>
      <dgm:spPr/>
      <dgm:t>
        <a:bodyPr/>
        <a:lstStyle/>
        <a:p>
          <a:endParaRPr lang="en-US"/>
        </a:p>
      </dgm:t>
    </dgm:pt>
  </dgm:ptLst>
  <dgm:cxnLst>
    <dgm:cxn modelId="{03D7D25D-3B17-4A47-B8BA-7EB2B8BC4910}" type="presOf" srcId="{E6D3E021-E034-414D-B938-4F78265D710E}" destId="{109B17F1-0C61-42ED-8380-0974BA746E4D}" srcOrd="0" destOrd="0" presId="urn:microsoft.com/office/officeart/2005/8/layout/lProcess2"/>
    <dgm:cxn modelId="{9454B284-F5A8-4DF2-A8CC-00BFC07FB2B3}" type="presOf" srcId="{327B6AB7-00D2-42FC-895D-F68E3481DF71}" destId="{1E259203-B668-435E-85A1-3BE5E1DF1538}" srcOrd="0" destOrd="0" presId="urn:microsoft.com/office/officeart/2005/8/layout/lProcess2"/>
    <dgm:cxn modelId="{5C6B079F-E27A-45F9-B77E-D2A6B9BD933E}" type="presOf" srcId="{9ACF7B49-EA5C-40E1-9AD2-AF1C5004210C}" destId="{EDDD5C06-5948-4288-A324-6CEBEA14362B}" srcOrd="0" destOrd="0" presId="urn:microsoft.com/office/officeart/2005/8/layout/lProcess2"/>
    <dgm:cxn modelId="{51AFB89B-80F9-4755-A4D2-D8906BFA0E4B}" srcId="{ADDCCEF2-9EAE-4B6F-8BB6-A0047574C162}" destId="{E6D3E021-E034-414D-B938-4F78265D710E}" srcOrd="2" destOrd="0" parTransId="{C323680F-D448-473B-8968-382E3A814806}" sibTransId="{B379E260-A61C-4FF1-B67E-51F60B9741F7}"/>
    <dgm:cxn modelId="{0EAE5119-28B8-492E-B9F7-CF9DAC9392F7}" type="presOf" srcId="{AC4D69D6-D356-4A26-AB6E-DAE768DB7E30}" destId="{F408E64A-93A1-4C20-BF49-A22FA5B85CCE}" srcOrd="0" destOrd="0" presId="urn:microsoft.com/office/officeart/2005/8/layout/lProcess2"/>
    <dgm:cxn modelId="{3B256AED-8D55-499F-93AF-DE859D890121}" type="presOf" srcId="{E6D3E021-E034-414D-B938-4F78265D710E}" destId="{A836D15E-DDBF-4647-A869-1A0EC8C477AB}" srcOrd="1" destOrd="0" presId="urn:microsoft.com/office/officeart/2005/8/layout/lProcess2"/>
    <dgm:cxn modelId="{9AAC3819-BA3A-4146-A7F2-3B4777AF70E7}" srcId="{ADDCCEF2-9EAE-4B6F-8BB6-A0047574C162}" destId="{AC4D69D6-D356-4A26-AB6E-DAE768DB7E30}" srcOrd="1" destOrd="0" parTransId="{E14B480B-8E64-45A7-BC81-D8F45FF9D9E2}" sibTransId="{7D10A181-BA47-4474-8348-458BE7CCC2EB}"/>
    <dgm:cxn modelId="{89F3179F-4BBF-4740-9E22-83CCAD4E1719}" srcId="{9ACF7B49-EA5C-40E1-9AD2-AF1C5004210C}" destId="{65FFAFB0-ED34-4477-92C8-E66DB5684648}" srcOrd="1" destOrd="0" parTransId="{81A36C4D-295A-4618-A531-347273F7EFA5}" sibTransId="{0E19613C-2335-43B4-9865-44EB3CFA7D28}"/>
    <dgm:cxn modelId="{42798081-E907-416A-8397-7557BA866F3D}" type="presOf" srcId="{BB02F29D-258E-4920-933C-784B265C35C9}" destId="{3DAA31B7-E512-4E58-8C74-2FB05933E5D2}" srcOrd="0" destOrd="0" presId="urn:microsoft.com/office/officeart/2005/8/layout/lProcess2"/>
    <dgm:cxn modelId="{1DF615B6-8108-4E6A-A357-F880C7CA4D58}" srcId="{E6D3E021-E034-414D-B938-4F78265D710E}" destId="{74578BDE-F6F3-48E2-85F9-0813C9B2BB34}" srcOrd="0" destOrd="0" parTransId="{1C61BC2C-B29F-4CC1-B967-8CC1F291C7D1}" sibTransId="{15BFE707-D2EE-48A5-8D1F-3223BF211078}"/>
    <dgm:cxn modelId="{468673CD-06A4-4DB2-B889-92A95E0B7A06}" type="presOf" srcId="{65FFAFB0-ED34-4477-92C8-E66DB5684648}" destId="{3793C767-D2C8-4000-984D-CB475CB380AC}" srcOrd="0" destOrd="0" presId="urn:microsoft.com/office/officeart/2005/8/layout/lProcess2"/>
    <dgm:cxn modelId="{EFA8B522-B7BD-4087-AC0D-13EBD6366A32}" srcId="{9ACF7B49-EA5C-40E1-9AD2-AF1C5004210C}" destId="{A64D1A17-E470-419F-8A6F-8823FCA9DA9E}" srcOrd="2" destOrd="0" parTransId="{F3F8D84D-AE70-4410-9C3C-468C6C1AF67C}" sibTransId="{9AF9DB2F-7436-42AA-9E95-ED1B45AADEA0}"/>
    <dgm:cxn modelId="{E84166F1-383E-431E-8527-8D3852A20C6F}" type="presOf" srcId="{877EF9F8-FAB3-41A0-9AD7-6CD4ED9CB9AD}" destId="{046378D7-AD54-42C9-9D37-07328B48873B}" srcOrd="0" destOrd="0" presId="urn:microsoft.com/office/officeart/2005/8/layout/lProcess2"/>
    <dgm:cxn modelId="{EF85441D-119B-438D-A136-AE9884361B40}" srcId="{E6D3E021-E034-414D-B938-4F78265D710E}" destId="{41F37D32-268B-40F5-88EB-F0FCC61A2042}" srcOrd="1" destOrd="0" parTransId="{F6EC29BE-226E-4205-A394-AE0FE232BBA1}" sibTransId="{EAF98700-D0EF-49E2-AC70-B99C7FDD2303}"/>
    <dgm:cxn modelId="{CF62D9D0-45FB-4B01-8989-A3C5D7DC6955}" srcId="{9ACF7B49-EA5C-40E1-9AD2-AF1C5004210C}" destId="{EBB6B6B4-71D8-4AB2-A99F-7C4A07496E57}" srcOrd="0" destOrd="0" parTransId="{EFA133E1-F3F7-4548-A9C7-9ECD70FE872E}" sibTransId="{5D4095D4-B1FF-4DF8-8DB5-69BF8492C626}"/>
    <dgm:cxn modelId="{F69EC76A-5FCD-45A9-885B-715A3E0884BC}" type="presOf" srcId="{A64D1A17-E470-419F-8A6F-8823FCA9DA9E}" destId="{DE7B89C8-86E6-4FE2-933C-A5D196086857}" srcOrd="0" destOrd="0" presId="urn:microsoft.com/office/officeart/2005/8/layout/lProcess2"/>
    <dgm:cxn modelId="{5839841D-2C9D-472C-B3AC-9625C923FF89}" srcId="{ADDCCEF2-9EAE-4B6F-8BB6-A0047574C162}" destId="{9ACF7B49-EA5C-40E1-9AD2-AF1C5004210C}" srcOrd="0" destOrd="0" parTransId="{83EDD788-464F-4C83-8E9B-7E226DD42249}" sibTransId="{984C4350-85F1-41B3-AE28-090C33CB8583}"/>
    <dgm:cxn modelId="{E3E51A38-8B08-4485-A57D-929E8A6B2779}" srcId="{AC4D69D6-D356-4A26-AB6E-DAE768DB7E30}" destId="{877EF9F8-FAB3-41A0-9AD7-6CD4ED9CB9AD}" srcOrd="0" destOrd="0" parTransId="{6FAEFE18-58ED-4A60-BBC3-B4E7F275AF32}" sibTransId="{724F5884-9E2F-4FB7-8030-D10DC575CD56}"/>
    <dgm:cxn modelId="{96B59A14-F9C8-4954-B121-5066E9572388}" type="presOf" srcId="{ADDCCEF2-9EAE-4B6F-8BB6-A0047574C162}" destId="{9BA35349-007A-4BD4-AE89-1631320673BE}" srcOrd="0" destOrd="0" presId="urn:microsoft.com/office/officeart/2005/8/layout/lProcess2"/>
    <dgm:cxn modelId="{4A4A29A6-F43B-48A8-ABA9-C85FD80E58B7}" srcId="{AC4D69D6-D356-4A26-AB6E-DAE768DB7E30}" destId="{34721DDE-D5E2-40FF-A27D-660B3BBDF0F6}" srcOrd="1" destOrd="0" parTransId="{0E4CF8DC-D48E-4FAD-B6F4-8A477CA48CFD}" sibTransId="{1453673D-6541-42DD-827C-0BF4474DEF83}"/>
    <dgm:cxn modelId="{9E05CD5D-E651-4259-AFC2-161C91EFB68E}" type="presOf" srcId="{EBB6B6B4-71D8-4AB2-A99F-7C4A07496E57}" destId="{3410CCE1-6360-4A7D-9491-9AD9D64BB8D5}" srcOrd="0" destOrd="0" presId="urn:microsoft.com/office/officeart/2005/8/layout/lProcess2"/>
    <dgm:cxn modelId="{E9F53898-D618-49B6-BF9E-EB43A28D5421}" type="presOf" srcId="{AC4D69D6-D356-4A26-AB6E-DAE768DB7E30}" destId="{82872245-47D3-4DD6-8994-BD93A0BD691B}" srcOrd="1" destOrd="0" presId="urn:microsoft.com/office/officeart/2005/8/layout/lProcess2"/>
    <dgm:cxn modelId="{2C27ED76-9192-45FC-9DAC-9EEF5BF56CA4}" srcId="{AC4D69D6-D356-4A26-AB6E-DAE768DB7E30}" destId="{327B6AB7-00D2-42FC-895D-F68E3481DF71}" srcOrd="2" destOrd="0" parTransId="{D114788D-0B3E-40D8-8CA6-31E5324DA562}" sibTransId="{2D87D7B6-2B18-4133-BD11-58B1EFCBA5BB}"/>
    <dgm:cxn modelId="{E8F094FB-C348-4E2C-90F9-DF8C7A20D29F}" type="presOf" srcId="{41F37D32-268B-40F5-88EB-F0FCC61A2042}" destId="{8F831A95-6A73-40DB-9D6D-A28C7F82A064}" srcOrd="0" destOrd="0" presId="urn:microsoft.com/office/officeart/2005/8/layout/lProcess2"/>
    <dgm:cxn modelId="{9BEEC805-FB1E-40EB-A8F5-92C51E737A77}" type="presOf" srcId="{34721DDE-D5E2-40FF-A27D-660B3BBDF0F6}" destId="{5214232B-F86C-4168-91E6-8526A5ABC82D}" srcOrd="0" destOrd="0" presId="urn:microsoft.com/office/officeart/2005/8/layout/lProcess2"/>
    <dgm:cxn modelId="{AD6B4D1D-FD97-436B-8DF4-7F59B77689B8}" type="presOf" srcId="{9ACF7B49-EA5C-40E1-9AD2-AF1C5004210C}" destId="{E367CAFC-B79B-4B06-AB53-0D809604FCE2}" srcOrd="1" destOrd="0" presId="urn:microsoft.com/office/officeart/2005/8/layout/lProcess2"/>
    <dgm:cxn modelId="{250B64BF-FFD1-4B51-B824-5CDE80F55838}" type="presOf" srcId="{74578BDE-F6F3-48E2-85F9-0813C9B2BB34}" destId="{A4D60A00-D7EA-46DA-8939-32742B5F51F6}" srcOrd="0" destOrd="0" presId="urn:microsoft.com/office/officeart/2005/8/layout/lProcess2"/>
    <dgm:cxn modelId="{6E1D3C6E-CE9A-438D-B282-7F2AE97C0018}" srcId="{E6D3E021-E034-414D-B938-4F78265D710E}" destId="{BB02F29D-258E-4920-933C-784B265C35C9}" srcOrd="2" destOrd="0" parTransId="{5DE372F7-2C39-4785-B9D5-9C0291A13AA6}" sibTransId="{80B0C8BC-A20C-4A4B-9F8B-BC050D7FD400}"/>
    <dgm:cxn modelId="{9813387D-5ADB-472E-867F-3D8C7887B933}" type="presParOf" srcId="{9BA35349-007A-4BD4-AE89-1631320673BE}" destId="{C4689865-3FE8-42E5-9CF9-C065B6807F6D}" srcOrd="0" destOrd="0" presId="urn:microsoft.com/office/officeart/2005/8/layout/lProcess2"/>
    <dgm:cxn modelId="{B2D10E27-D517-43E0-B70E-CFEAFF7BF2EC}" type="presParOf" srcId="{C4689865-3FE8-42E5-9CF9-C065B6807F6D}" destId="{EDDD5C06-5948-4288-A324-6CEBEA14362B}" srcOrd="0" destOrd="0" presId="urn:microsoft.com/office/officeart/2005/8/layout/lProcess2"/>
    <dgm:cxn modelId="{EAAE36BC-EF6C-4AE4-99E3-D2A37902500B}" type="presParOf" srcId="{C4689865-3FE8-42E5-9CF9-C065B6807F6D}" destId="{E367CAFC-B79B-4B06-AB53-0D809604FCE2}" srcOrd="1" destOrd="0" presId="urn:microsoft.com/office/officeart/2005/8/layout/lProcess2"/>
    <dgm:cxn modelId="{3D536263-6227-409A-8E56-E092E04488C9}" type="presParOf" srcId="{C4689865-3FE8-42E5-9CF9-C065B6807F6D}" destId="{28DC94BC-A1B8-442B-8371-F1CB2A7D9789}" srcOrd="2" destOrd="0" presId="urn:microsoft.com/office/officeart/2005/8/layout/lProcess2"/>
    <dgm:cxn modelId="{94A895C1-5A9C-4C5E-9AB0-F184522B9AEA}" type="presParOf" srcId="{28DC94BC-A1B8-442B-8371-F1CB2A7D9789}" destId="{1190C993-F06E-4D3F-B6C8-9AFE22C588B7}" srcOrd="0" destOrd="0" presId="urn:microsoft.com/office/officeart/2005/8/layout/lProcess2"/>
    <dgm:cxn modelId="{60FF7D60-8CD8-4439-8628-3F33CB46F523}" type="presParOf" srcId="{1190C993-F06E-4D3F-B6C8-9AFE22C588B7}" destId="{3410CCE1-6360-4A7D-9491-9AD9D64BB8D5}" srcOrd="0" destOrd="0" presId="urn:microsoft.com/office/officeart/2005/8/layout/lProcess2"/>
    <dgm:cxn modelId="{6371D2C9-6943-434C-B38C-E12747A4F1E6}" type="presParOf" srcId="{1190C993-F06E-4D3F-B6C8-9AFE22C588B7}" destId="{6A45C610-307F-4D23-8ED2-7E6863B9EF5F}" srcOrd="1" destOrd="0" presId="urn:microsoft.com/office/officeart/2005/8/layout/lProcess2"/>
    <dgm:cxn modelId="{E02F4041-21D5-47BF-A4CC-17B9243EEFF7}" type="presParOf" srcId="{1190C993-F06E-4D3F-B6C8-9AFE22C588B7}" destId="{3793C767-D2C8-4000-984D-CB475CB380AC}" srcOrd="2" destOrd="0" presId="urn:microsoft.com/office/officeart/2005/8/layout/lProcess2"/>
    <dgm:cxn modelId="{3AADE614-5632-4837-90A2-8EC0109E64F6}" type="presParOf" srcId="{1190C993-F06E-4D3F-B6C8-9AFE22C588B7}" destId="{D0C7A9E4-3807-4761-B241-445F53BE0601}" srcOrd="3" destOrd="0" presId="urn:microsoft.com/office/officeart/2005/8/layout/lProcess2"/>
    <dgm:cxn modelId="{059E1227-DD73-4F31-AC26-1F8B31705AB3}" type="presParOf" srcId="{1190C993-F06E-4D3F-B6C8-9AFE22C588B7}" destId="{DE7B89C8-86E6-4FE2-933C-A5D196086857}" srcOrd="4" destOrd="0" presId="urn:microsoft.com/office/officeart/2005/8/layout/lProcess2"/>
    <dgm:cxn modelId="{18B8CA01-3A48-4CB4-B0A3-49069A10FE28}" type="presParOf" srcId="{9BA35349-007A-4BD4-AE89-1631320673BE}" destId="{0D6DB968-EB4E-4809-A9F9-7A835D1BF41E}" srcOrd="1" destOrd="0" presId="urn:microsoft.com/office/officeart/2005/8/layout/lProcess2"/>
    <dgm:cxn modelId="{CE7F6F6C-6B8D-442A-8479-5AF1923B08BF}" type="presParOf" srcId="{9BA35349-007A-4BD4-AE89-1631320673BE}" destId="{CD256984-C25A-4682-9DCD-185776E29B74}" srcOrd="2" destOrd="0" presId="urn:microsoft.com/office/officeart/2005/8/layout/lProcess2"/>
    <dgm:cxn modelId="{27E79652-FDE5-4B22-8BCD-9C742EE4015A}" type="presParOf" srcId="{CD256984-C25A-4682-9DCD-185776E29B74}" destId="{F408E64A-93A1-4C20-BF49-A22FA5B85CCE}" srcOrd="0" destOrd="0" presId="urn:microsoft.com/office/officeart/2005/8/layout/lProcess2"/>
    <dgm:cxn modelId="{FB006D61-6EB2-4828-B9EE-86EE3122626C}" type="presParOf" srcId="{CD256984-C25A-4682-9DCD-185776E29B74}" destId="{82872245-47D3-4DD6-8994-BD93A0BD691B}" srcOrd="1" destOrd="0" presId="urn:microsoft.com/office/officeart/2005/8/layout/lProcess2"/>
    <dgm:cxn modelId="{9761D14C-6D9C-4EE5-A82F-0AB55269D525}" type="presParOf" srcId="{CD256984-C25A-4682-9DCD-185776E29B74}" destId="{D7089802-7850-4017-BBD3-B5A01B59315E}" srcOrd="2" destOrd="0" presId="urn:microsoft.com/office/officeart/2005/8/layout/lProcess2"/>
    <dgm:cxn modelId="{C0870922-706F-4E4B-848A-5AA098E7432B}" type="presParOf" srcId="{D7089802-7850-4017-BBD3-B5A01B59315E}" destId="{FDFD9A01-5921-43B1-965E-BE2A36D5A511}" srcOrd="0" destOrd="0" presId="urn:microsoft.com/office/officeart/2005/8/layout/lProcess2"/>
    <dgm:cxn modelId="{D1AE3B77-EA25-4057-ACDE-8253C24E6083}" type="presParOf" srcId="{FDFD9A01-5921-43B1-965E-BE2A36D5A511}" destId="{046378D7-AD54-42C9-9D37-07328B48873B}" srcOrd="0" destOrd="0" presId="urn:microsoft.com/office/officeart/2005/8/layout/lProcess2"/>
    <dgm:cxn modelId="{AF7155A2-82BB-4F17-8F10-0BB84BBD1F0E}" type="presParOf" srcId="{FDFD9A01-5921-43B1-965E-BE2A36D5A511}" destId="{867EDA08-DA3F-4D73-BD1B-9667C3DF64A2}" srcOrd="1" destOrd="0" presId="urn:microsoft.com/office/officeart/2005/8/layout/lProcess2"/>
    <dgm:cxn modelId="{240FB22D-0708-4684-8300-66896A399019}" type="presParOf" srcId="{FDFD9A01-5921-43B1-965E-BE2A36D5A511}" destId="{5214232B-F86C-4168-91E6-8526A5ABC82D}" srcOrd="2" destOrd="0" presId="urn:microsoft.com/office/officeart/2005/8/layout/lProcess2"/>
    <dgm:cxn modelId="{D02AFEF3-B220-4A4D-A1A3-979F65149F6B}" type="presParOf" srcId="{FDFD9A01-5921-43B1-965E-BE2A36D5A511}" destId="{359EE98A-7E57-4810-840B-52063F053629}" srcOrd="3" destOrd="0" presId="urn:microsoft.com/office/officeart/2005/8/layout/lProcess2"/>
    <dgm:cxn modelId="{4A95733E-6F5A-4F0A-B370-A51643594CFA}" type="presParOf" srcId="{FDFD9A01-5921-43B1-965E-BE2A36D5A511}" destId="{1E259203-B668-435E-85A1-3BE5E1DF1538}" srcOrd="4" destOrd="0" presId="urn:microsoft.com/office/officeart/2005/8/layout/lProcess2"/>
    <dgm:cxn modelId="{84FB211A-8408-404C-B627-178807A116C5}" type="presParOf" srcId="{9BA35349-007A-4BD4-AE89-1631320673BE}" destId="{45A417CA-C4CB-4F42-A4CF-EE61B5ACAAD7}" srcOrd="3" destOrd="0" presId="urn:microsoft.com/office/officeart/2005/8/layout/lProcess2"/>
    <dgm:cxn modelId="{8F695E33-3D96-447F-BFA4-181D7D6A8BDD}" type="presParOf" srcId="{9BA35349-007A-4BD4-AE89-1631320673BE}" destId="{7263C116-0042-4E8B-BA91-7449B8851A0B}" srcOrd="4" destOrd="0" presId="urn:microsoft.com/office/officeart/2005/8/layout/lProcess2"/>
    <dgm:cxn modelId="{FFE46C57-3285-4D34-A97E-F1AC50D2C158}" type="presParOf" srcId="{7263C116-0042-4E8B-BA91-7449B8851A0B}" destId="{109B17F1-0C61-42ED-8380-0974BA746E4D}" srcOrd="0" destOrd="0" presId="urn:microsoft.com/office/officeart/2005/8/layout/lProcess2"/>
    <dgm:cxn modelId="{202931BB-52C3-4715-83A5-75ECB0422381}" type="presParOf" srcId="{7263C116-0042-4E8B-BA91-7449B8851A0B}" destId="{A836D15E-DDBF-4647-A869-1A0EC8C477AB}" srcOrd="1" destOrd="0" presId="urn:microsoft.com/office/officeart/2005/8/layout/lProcess2"/>
    <dgm:cxn modelId="{8C4868B7-D580-43C2-B90B-5B9499E5E811}" type="presParOf" srcId="{7263C116-0042-4E8B-BA91-7449B8851A0B}" destId="{09445EC7-DA3C-4FCD-A08D-FCD16A003C59}" srcOrd="2" destOrd="0" presId="urn:microsoft.com/office/officeart/2005/8/layout/lProcess2"/>
    <dgm:cxn modelId="{62554285-06C5-4617-9ADD-6F855FA37E45}" type="presParOf" srcId="{09445EC7-DA3C-4FCD-A08D-FCD16A003C59}" destId="{4D66F6B9-760E-495A-9B89-247E031A8959}" srcOrd="0" destOrd="0" presId="urn:microsoft.com/office/officeart/2005/8/layout/lProcess2"/>
    <dgm:cxn modelId="{7365C194-46EC-4F02-ACDA-06B16DEDE451}" type="presParOf" srcId="{4D66F6B9-760E-495A-9B89-247E031A8959}" destId="{A4D60A00-D7EA-46DA-8939-32742B5F51F6}" srcOrd="0" destOrd="0" presId="urn:microsoft.com/office/officeart/2005/8/layout/lProcess2"/>
    <dgm:cxn modelId="{0C5ED332-92DA-4E6F-8C77-9364385D0097}" type="presParOf" srcId="{4D66F6B9-760E-495A-9B89-247E031A8959}" destId="{189F9ABB-10B2-4B2A-B050-0337767F1791}" srcOrd="1" destOrd="0" presId="urn:microsoft.com/office/officeart/2005/8/layout/lProcess2"/>
    <dgm:cxn modelId="{F7FD897A-EE2B-41CC-AF1E-423590F8B47D}" type="presParOf" srcId="{4D66F6B9-760E-495A-9B89-247E031A8959}" destId="{8F831A95-6A73-40DB-9D6D-A28C7F82A064}" srcOrd="2" destOrd="0" presId="urn:microsoft.com/office/officeart/2005/8/layout/lProcess2"/>
    <dgm:cxn modelId="{33BB8D66-1388-449A-814C-55B90F112172}" type="presParOf" srcId="{4D66F6B9-760E-495A-9B89-247E031A8959}" destId="{B49B3E67-6969-4695-93DC-E3BC604B3E45}" srcOrd="3" destOrd="0" presId="urn:microsoft.com/office/officeart/2005/8/layout/lProcess2"/>
    <dgm:cxn modelId="{6DFAA9F5-E416-4321-A0A8-D72D7472C3E8}" type="presParOf" srcId="{4D66F6B9-760E-495A-9B89-247E031A8959}" destId="{3DAA31B7-E512-4E58-8C74-2FB05933E5D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D5C06-5948-4288-A324-6CEBEA14362B}">
      <dsp:nvSpPr>
        <dsp:cNvPr id="0" name=""/>
        <dsp:cNvSpPr/>
      </dsp:nvSpPr>
      <dsp:spPr>
        <a:xfrm>
          <a:off x="4478" y="0"/>
          <a:ext cx="2704504" cy="45720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Arial" pitchFamily="34" charset="0"/>
              <a:cs typeface="Arial" pitchFamily="34" charset="0"/>
            </a:rPr>
            <a:t>Application</a:t>
          </a:r>
        </a:p>
        <a:p>
          <a:pPr lvl="0" algn="ctr" defTabSz="800100">
            <a:lnSpc>
              <a:spcPct val="90000"/>
            </a:lnSpc>
            <a:spcBef>
              <a:spcPct val="0"/>
            </a:spcBef>
            <a:spcAft>
              <a:spcPct val="35000"/>
            </a:spcAft>
          </a:pPr>
          <a:endParaRPr lang="en-US" sz="1800" b="0" kern="1200" dirty="0" smtClean="0">
            <a:solidFill>
              <a:srgbClr val="002060"/>
            </a:solidFill>
            <a:latin typeface="Arial" pitchFamily="34" charset="0"/>
            <a:cs typeface="Arial" pitchFamily="34" charset="0"/>
          </a:endParaRPr>
        </a:p>
        <a:p>
          <a:pPr lvl="0" algn="ctr" defTabSz="800100">
            <a:lnSpc>
              <a:spcPct val="90000"/>
            </a:lnSpc>
            <a:spcBef>
              <a:spcPct val="0"/>
            </a:spcBef>
            <a:spcAft>
              <a:spcPct val="35000"/>
            </a:spcAft>
          </a:pPr>
          <a:endParaRPr lang="en-US" sz="1800" b="0" kern="1200" dirty="0">
            <a:solidFill>
              <a:srgbClr val="002060"/>
            </a:solidFill>
            <a:latin typeface="Arial" pitchFamily="34" charset="0"/>
            <a:cs typeface="Arial" pitchFamily="34" charset="0"/>
          </a:endParaRPr>
        </a:p>
      </dsp:txBody>
      <dsp:txXfrm>
        <a:off x="4478" y="0"/>
        <a:ext cx="2704504" cy="1371600"/>
      </dsp:txXfrm>
    </dsp:sp>
    <dsp:sp modelId="{3410CCE1-6360-4A7D-9491-9AD9D64BB8D5}">
      <dsp:nvSpPr>
        <dsp:cNvPr id="0" name=""/>
        <dsp:cNvSpPr/>
      </dsp:nvSpPr>
      <dsp:spPr>
        <a:xfrm>
          <a:off x="123693" y="848304"/>
          <a:ext cx="2390479" cy="9830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rgbClr val="002060"/>
              </a:solidFill>
              <a:latin typeface="Arial" pitchFamily="34" charset="0"/>
              <a:cs typeface="Arial" pitchFamily="34" charset="0"/>
            </a:rPr>
            <a:t>All </a:t>
          </a:r>
          <a:r>
            <a:rPr lang="en-US" sz="1800" b="0" kern="1200" dirty="0" err="1" smtClean="0">
              <a:solidFill>
                <a:srgbClr val="002060"/>
              </a:solidFill>
              <a:latin typeface="Arial" pitchFamily="34" charset="0"/>
              <a:cs typeface="Arial" pitchFamily="34" charset="0"/>
            </a:rPr>
            <a:t>servlet</a:t>
          </a:r>
          <a:r>
            <a:rPr lang="en-US" sz="1800" b="0" kern="1200" dirty="0" smtClean="0">
              <a:solidFill>
                <a:srgbClr val="002060"/>
              </a:solidFill>
              <a:latin typeface="Arial" pitchFamily="34" charset="0"/>
              <a:cs typeface="Arial" pitchFamily="34" charset="0"/>
            </a:rPr>
            <a:t>/</a:t>
          </a:r>
          <a:r>
            <a:rPr lang="en-US" sz="1800" b="0" kern="1200" dirty="0" err="1" smtClean="0">
              <a:solidFill>
                <a:srgbClr val="002060"/>
              </a:solidFill>
              <a:latin typeface="Arial" pitchFamily="34" charset="0"/>
              <a:cs typeface="Arial" pitchFamily="34" charset="0"/>
            </a:rPr>
            <a:t>jsp</a:t>
          </a:r>
          <a:r>
            <a:rPr lang="en-US" sz="1800" b="0" kern="1200" dirty="0" smtClean="0">
              <a:solidFill>
                <a:srgbClr val="002060"/>
              </a:solidFill>
              <a:latin typeface="Arial" pitchFamily="34" charset="0"/>
              <a:cs typeface="Arial" pitchFamily="34" charset="0"/>
            </a:rPr>
            <a:t> in the web application have access.</a:t>
          </a:r>
          <a:endParaRPr lang="en-US" sz="1800" b="0" kern="1200" dirty="0">
            <a:solidFill>
              <a:srgbClr val="002060"/>
            </a:solidFill>
            <a:latin typeface="Arial" pitchFamily="34" charset="0"/>
            <a:cs typeface="Arial" pitchFamily="34" charset="0"/>
          </a:endParaRPr>
        </a:p>
      </dsp:txBody>
      <dsp:txXfrm>
        <a:off x="152485" y="877096"/>
        <a:ext cx="2332895" cy="925433"/>
      </dsp:txXfrm>
    </dsp:sp>
    <dsp:sp modelId="{3793C767-D2C8-4000-984D-CB475CB380AC}">
      <dsp:nvSpPr>
        <dsp:cNvPr id="0" name=""/>
        <dsp:cNvSpPr/>
      </dsp:nvSpPr>
      <dsp:spPr>
        <a:xfrm>
          <a:off x="155606" y="2167827"/>
          <a:ext cx="2314882" cy="941632"/>
        </a:xfrm>
        <a:prstGeom prst="roundRect">
          <a:avLst>
            <a:gd name="adj" fmla="val 10000"/>
          </a:avLst>
        </a:prstGeom>
        <a:solidFill>
          <a:schemeClr val="accent2">
            <a:hueOff val="585190"/>
            <a:satOff val="-730"/>
            <a:lumOff val="1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rgbClr val="002060"/>
              </a:solidFill>
              <a:latin typeface="Arial" pitchFamily="34" charset="0"/>
              <a:cs typeface="Arial" pitchFamily="34" charset="0"/>
            </a:rPr>
            <a:t>Available for the life time of the application.</a:t>
          </a:r>
          <a:br>
            <a:rPr lang="en-US" sz="1800" b="0" kern="1200" dirty="0" smtClean="0">
              <a:solidFill>
                <a:srgbClr val="002060"/>
              </a:solidFill>
              <a:latin typeface="Arial" pitchFamily="34" charset="0"/>
              <a:cs typeface="Arial" pitchFamily="34" charset="0"/>
            </a:rPr>
          </a:br>
          <a:endParaRPr lang="en-US" sz="1800" b="0" kern="1200" dirty="0">
            <a:solidFill>
              <a:srgbClr val="002060"/>
            </a:solidFill>
            <a:latin typeface="Arial" pitchFamily="34" charset="0"/>
            <a:cs typeface="Arial" pitchFamily="34" charset="0"/>
          </a:endParaRPr>
        </a:p>
      </dsp:txBody>
      <dsp:txXfrm>
        <a:off x="183185" y="2195406"/>
        <a:ext cx="2259724" cy="886474"/>
      </dsp:txXfrm>
    </dsp:sp>
    <dsp:sp modelId="{DE7B89C8-86E6-4FE2-933C-A5D196086857}">
      <dsp:nvSpPr>
        <dsp:cNvPr id="0" name=""/>
        <dsp:cNvSpPr/>
      </dsp:nvSpPr>
      <dsp:spPr>
        <a:xfrm>
          <a:off x="231678" y="3363563"/>
          <a:ext cx="2096315" cy="980270"/>
        </a:xfrm>
        <a:prstGeom prst="roundRect">
          <a:avLst>
            <a:gd name="adj" fmla="val 10000"/>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rgbClr val="002060"/>
              </a:solidFill>
              <a:latin typeface="Arial" pitchFamily="34" charset="0"/>
              <a:cs typeface="Arial" pitchFamily="34" charset="0"/>
            </a:rPr>
            <a:t>Achieved by storing in the </a:t>
          </a:r>
          <a:r>
            <a:rPr lang="en-US" sz="1800" b="0" kern="1200" dirty="0" err="1" smtClean="0">
              <a:solidFill>
                <a:srgbClr val="002060"/>
              </a:solidFill>
              <a:latin typeface="Arial" pitchFamily="34" charset="0"/>
              <a:cs typeface="Arial" pitchFamily="34" charset="0"/>
            </a:rPr>
            <a:t>ServletContext</a:t>
          </a:r>
          <a:r>
            <a:rPr lang="en-US" sz="1800" b="0" kern="1200" dirty="0" smtClean="0">
              <a:solidFill>
                <a:srgbClr val="002060"/>
              </a:solidFill>
              <a:latin typeface="Arial" pitchFamily="34" charset="0"/>
              <a:cs typeface="Arial" pitchFamily="34" charset="0"/>
            </a:rPr>
            <a:t> object</a:t>
          </a:r>
          <a:endParaRPr lang="en-US" sz="1800" b="0" kern="1200" dirty="0">
            <a:solidFill>
              <a:srgbClr val="002060"/>
            </a:solidFill>
            <a:latin typeface="Arial" pitchFamily="34" charset="0"/>
            <a:cs typeface="Arial" pitchFamily="34" charset="0"/>
          </a:endParaRPr>
        </a:p>
      </dsp:txBody>
      <dsp:txXfrm>
        <a:off x="260389" y="3392274"/>
        <a:ext cx="2038893" cy="922848"/>
      </dsp:txXfrm>
    </dsp:sp>
    <dsp:sp modelId="{F408E64A-93A1-4C20-BF49-A22FA5B85CCE}">
      <dsp:nvSpPr>
        <dsp:cNvPr id="0" name=""/>
        <dsp:cNvSpPr/>
      </dsp:nvSpPr>
      <dsp:spPr>
        <a:xfrm>
          <a:off x="2911821" y="0"/>
          <a:ext cx="2704504" cy="45720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Arial" pitchFamily="34" charset="0"/>
              <a:cs typeface="Arial" pitchFamily="34" charset="0"/>
            </a:rPr>
            <a:t>Session</a:t>
          </a:r>
        </a:p>
        <a:p>
          <a:pPr lvl="0" algn="ctr" defTabSz="800100">
            <a:lnSpc>
              <a:spcPct val="90000"/>
            </a:lnSpc>
            <a:spcBef>
              <a:spcPct val="0"/>
            </a:spcBef>
            <a:spcAft>
              <a:spcPct val="35000"/>
            </a:spcAft>
          </a:pPr>
          <a:endParaRPr lang="en-US" sz="1800" b="0" kern="1200" dirty="0" smtClean="0">
            <a:solidFill>
              <a:srgbClr val="002060"/>
            </a:solidFill>
            <a:latin typeface="Arial" pitchFamily="34" charset="0"/>
            <a:cs typeface="Arial" pitchFamily="34" charset="0"/>
          </a:endParaRPr>
        </a:p>
        <a:p>
          <a:pPr lvl="0" algn="ctr" defTabSz="800100">
            <a:lnSpc>
              <a:spcPct val="90000"/>
            </a:lnSpc>
            <a:spcBef>
              <a:spcPct val="0"/>
            </a:spcBef>
            <a:spcAft>
              <a:spcPct val="35000"/>
            </a:spcAft>
          </a:pPr>
          <a:endParaRPr lang="en-US" sz="1800" b="0" kern="1200" dirty="0">
            <a:solidFill>
              <a:srgbClr val="002060"/>
            </a:solidFill>
            <a:latin typeface="Arial" pitchFamily="34" charset="0"/>
            <a:cs typeface="Arial" pitchFamily="34" charset="0"/>
          </a:endParaRPr>
        </a:p>
      </dsp:txBody>
      <dsp:txXfrm>
        <a:off x="2911821" y="0"/>
        <a:ext cx="2704504" cy="1371600"/>
      </dsp:txXfrm>
    </dsp:sp>
    <dsp:sp modelId="{046378D7-AD54-42C9-9D37-07328B48873B}">
      <dsp:nvSpPr>
        <dsp:cNvPr id="0" name=""/>
        <dsp:cNvSpPr/>
      </dsp:nvSpPr>
      <dsp:spPr>
        <a:xfrm>
          <a:off x="3046754" y="869038"/>
          <a:ext cx="2467914" cy="883562"/>
        </a:xfrm>
        <a:prstGeom prst="roundRect">
          <a:avLst>
            <a:gd name="adj" fmla="val 10000"/>
          </a:avLst>
        </a:prstGeom>
        <a:solidFill>
          <a:schemeClr val="accent2">
            <a:hueOff val="1755570"/>
            <a:satOff val="-2190"/>
            <a:lumOff val="5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rgbClr val="002060"/>
              </a:solidFill>
              <a:latin typeface="Arial" pitchFamily="34" charset="0"/>
              <a:cs typeface="Arial" pitchFamily="34" charset="0"/>
            </a:rPr>
            <a:t>Available to all </a:t>
          </a:r>
          <a:r>
            <a:rPr lang="en-US" sz="1800" b="0" kern="1200" dirty="0" err="1" smtClean="0">
              <a:solidFill>
                <a:srgbClr val="002060"/>
              </a:solidFill>
              <a:latin typeface="Arial" pitchFamily="34" charset="0"/>
              <a:cs typeface="Arial" pitchFamily="34" charset="0"/>
            </a:rPr>
            <a:t>servlets</a:t>
          </a:r>
          <a:r>
            <a:rPr lang="en-US" sz="1800" b="0" kern="1200" dirty="0" smtClean="0">
              <a:solidFill>
                <a:srgbClr val="002060"/>
              </a:solidFill>
              <a:latin typeface="Arial" pitchFamily="34" charset="0"/>
              <a:cs typeface="Arial" pitchFamily="34" charset="0"/>
            </a:rPr>
            <a:t>/</a:t>
          </a:r>
          <a:r>
            <a:rPr lang="en-US" sz="1800" b="0" kern="1200" dirty="0" err="1" smtClean="0">
              <a:solidFill>
                <a:srgbClr val="002060"/>
              </a:solidFill>
              <a:latin typeface="Arial" pitchFamily="34" charset="0"/>
              <a:cs typeface="Arial" pitchFamily="34" charset="0"/>
            </a:rPr>
            <a:t>jsp</a:t>
          </a:r>
          <a:r>
            <a:rPr lang="en-US" sz="1800" b="0" kern="1200" dirty="0" smtClean="0">
              <a:solidFill>
                <a:srgbClr val="002060"/>
              </a:solidFill>
              <a:latin typeface="Arial" pitchFamily="34" charset="0"/>
              <a:cs typeface="Arial" pitchFamily="34" charset="0"/>
            </a:rPr>
            <a:t> that have access to the specific session.</a:t>
          </a:r>
          <a:endParaRPr lang="en-US" sz="1800" b="0" kern="1200" dirty="0">
            <a:solidFill>
              <a:srgbClr val="002060"/>
            </a:solidFill>
            <a:latin typeface="Arial" pitchFamily="34" charset="0"/>
            <a:cs typeface="Arial" pitchFamily="34" charset="0"/>
          </a:endParaRPr>
        </a:p>
      </dsp:txBody>
      <dsp:txXfrm>
        <a:off x="3072633" y="894917"/>
        <a:ext cx="2416156" cy="831804"/>
      </dsp:txXfrm>
    </dsp:sp>
    <dsp:sp modelId="{5214232B-F86C-4168-91E6-8526A5ABC82D}">
      <dsp:nvSpPr>
        <dsp:cNvPr id="0" name=""/>
        <dsp:cNvSpPr/>
      </dsp:nvSpPr>
      <dsp:spPr>
        <a:xfrm>
          <a:off x="3003958" y="2049170"/>
          <a:ext cx="2401362" cy="1075028"/>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rgbClr val="002060"/>
              </a:solidFill>
              <a:latin typeface="Arial" pitchFamily="34" charset="0"/>
              <a:cs typeface="Arial" pitchFamily="34" charset="0"/>
            </a:rPr>
            <a:t>Available for the life time of the session.</a:t>
          </a:r>
          <a:endParaRPr lang="en-US" sz="1800" b="0" kern="1200" dirty="0">
            <a:solidFill>
              <a:srgbClr val="002060"/>
            </a:solidFill>
            <a:latin typeface="Arial" pitchFamily="34" charset="0"/>
            <a:cs typeface="Arial" pitchFamily="34" charset="0"/>
          </a:endParaRPr>
        </a:p>
      </dsp:txBody>
      <dsp:txXfrm>
        <a:off x="3035444" y="2080656"/>
        <a:ext cx="2338390" cy="1012056"/>
      </dsp:txXfrm>
    </dsp:sp>
    <dsp:sp modelId="{1E259203-B668-435E-85A1-3BE5E1DF1538}">
      <dsp:nvSpPr>
        <dsp:cNvPr id="0" name=""/>
        <dsp:cNvSpPr/>
      </dsp:nvSpPr>
      <dsp:spPr>
        <a:xfrm>
          <a:off x="3165633" y="3410391"/>
          <a:ext cx="2163603" cy="856809"/>
        </a:xfrm>
        <a:prstGeom prst="roundRect">
          <a:avLst>
            <a:gd name="adj" fmla="val 10000"/>
          </a:avLst>
        </a:prstGeom>
        <a:solidFill>
          <a:schemeClr val="accent2">
            <a:hueOff val="2925949"/>
            <a:satOff val="-3649"/>
            <a:lumOff val="8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rgbClr val="002060"/>
              </a:solidFill>
              <a:latin typeface="Arial" pitchFamily="34" charset="0"/>
              <a:cs typeface="Arial" pitchFamily="34" charset="0"/>
            </a:rPr>
            <a:t>Achieved by storing in the HttpSession object</a:t>
          </a:r>
          <a:endParaRPr lang="en-US" sz="1800" b="0" kern="1200" dirty="0">
            <a:solidFill>
              <a:srgbClr val="002060"/>
            </a:solidFill>
            <a:latin typeface="Arial" pitchFamily="34" charset="0"/>
            <a:cs typeface="Arial" pitchFamily="34" charset="0"/>
          </a:endParaRPr>
        </a:p>
      </dsp:txBody>
      <dsp:txXfrm>
        <a:off x="3190728" y="3435486"/>
        <a:ext cx="2113413" cy="806619"/>
      </dsp:txXfrm>
    </dsp:sp>
    <dsp:sp modelId="{109B17F1-0C61-42ED-8380-0974BA746E4D}">
      <dsp:nvSpPr>
        <dsp:cNvPr id="0" name=""/>
        <dsp:cNvSpPr/>
      </dsp:nvSpPr>
      <dsp:spPr>
        <a:xfrm>
          <a:off x="5822290" y="0"/>
          <a:ext cx="2704504" cy="45720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Arial" pitchFamily="34" charset="0"/>
              <a:cs typeface="Arial" pitchFamily="34" charset="0"/>
            </a:rPr>
            <a:t>Request</a:t>
          </a:r>
        </a:p>
        <a:p>
          <a:pPr lvl="0" algn="ctr" defTabSz="800100">
            <a:lnSpc>
              <a:spcPct val="90000"/>
            </a:lnSpc>
            <a:spcBef>
              <a:spcPct val="0"/>
            </a:spcBef>
            <a:spcAft>
              <a:spcPct val="35000"/>
            </a:spcAft>
          </a:pPr>
          <a:endParaRPr lang="en-US" sz="1800" b="0" kern="1200" dirty="0" smtClean="0">
            <a:solidFill>
              <a:srgbClr val="002060"/>
            </a:solidFill>
            <a:latin typeface="Arial" pitchFamily="34" charset="0"/>
            <a:cs typeface="Arial" pitchFamily="34" charset="0"/>
          </a:endParaRPr>
        </a:p>
        <a:p>
          <a:pPr lvl="0" algn="ctr" defTabSz="800100">
            <a:lnSpc>
              <a:spcPct val="90000"/>
            </a:lnSpc>
            <a:spcBef>
              <a:spcPct val="0"/>
            </a:spcBef>
            <a:spcAft>
              <a:spcPct val="35000"/>
            </a:spcAft>
          </a:pPr>
          <a:endParaRPr lang="en-US" sz="1800" b="0" kern="1200" dirty="0">
            <a:solidFill>
              <a:srgbClr val="002060"/>
            </a:solidFill>
            <a:latin typeface="Arial" pitchFamily="34" charset="0"/>
            <a:cs typeface="Arial" pitchFamily="34" charset="0"/>
          </a:endParaRPr>
        </a:p>
      </dsp:txBody>
      <dsp:txXfrm>
        <a:off x="5822290" y="0"/>
        <a:ext cx="2704504" cy="1371600"/>
      </dsp:txXfrm>
    </dsp:sp>
    <dsp:sp modelId="{A4D60A00-D7EA-46DA-8939-32742B5F51F6}">
      <dsp:nvSpPr>
        <dsp:cNvPr id="0" name=""/>
        <dsp:cNvSpPr/>
      </dsp:nvSpPr>
      <dsp:spPr>
        <a:xfrm>
          <a:off x="5941028" y="859661"/>
          <a:ext cx="2475335" cy="1073523"/>
        </a:xfrm>
        <a:prstGeom prst="roundRect">
          <a:avLst>
            <a:gd name="adj" fmla="val 10000"/>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kumimoji="0" lang="en-US" sz="1800" b="0" i="0" u="none" strike="noStrike" kern="1200" cap="none" spc="0" normalizeH="0" baseline="0" noProof="0" dirty="0" smtClean="0">
              <a:ln>
                <a:noFill/>
              </a:ln>
              <a:solidFill>
                <a:srgbClr val="002060"/>
              </a:solidFill>
              <a:effectLst/>
              <a:uLnTx/>
              <a:uFillTx/>
              <a:latin typeface="Arial" pitchFamily="34" charset="0"/>
              <a:cs typeface="Arial" pitchFamily="34" charset="0"/>
            </a:rPr>
            <a:t>Available to servlets/</a:t>
          </a:r>
          <a:r>
            <a:rPr kumimoji="0" lang="en-US" sz="1800" b="0" i="0" u="none" strike="noStrike" kern="1200" cap="none" spc="0" normalizeH="0" baseline="0" noProof="0" dirty="0" err="1" smtClean="0">
              <a:ln>
                <a:noFill/>
              </a:ln>
              <a:solidFill>
                <a:srgbClr val="002060"/>
              </a:solidFill>
              <a:effectLst/>
              <a:uLnTx/>
              <a:uFillTx/>
              <a:latin typeface="Arial" pitchFamily="34" charset="0"/>
              <a:cs typeface="Arial" pitchFamily="34" charset="0"/>
            </a:rPr>
            <a:t>jsp</a:t>
          </a:r>
          <a:r>
            <a:rPr kumimoji="0" lang="en-US" sz="1800" b="0" i="0" u="none" strike="noStrike" kern="1200" cap="none" spc="0" normalizeH="0" baseline="0" noProof="0" dirty="0" smtClean="0">
              <a:ln>
                <a:noFill/>
              </a:ln>
              <a:solidFill>
                <a:srgbClr val="002060"/>
              </a:solidFill>
              <a:effectLst/>
              <a:uLnTx/>
              <a:uFillTx/>
              <a:latin typeface="Arial" pitchFamily="34" charset="0"/>
              <a:cs typeface="Arial" pitchFamily="34" charset="0"/>
            </a:rPr>
            <a:t> that have access to this specific request.</a:t>
          </a:r>
          <a:endParaRPr lang="en-US" sz="1800" b="0" kern="1200" dirty="0">
            <a:solidFill>
              <a:srgbClr val="002060"/>
            </a:solidFill>
            <a:latin typeface="Arial" pitchFamily="34" charset="0"/>
            <a:cs typeface="Arial" pitchFamily="34" charset="0"/>
          </a:endParaRPr>
        </a:p>
      </dsp:txBody>
      <dsp:txXfrm>
        <a:off x="5972470" y="891103"/>
        <a:ext cx="2412451" cy="1010639"/>
      </dsp:txXfrm>
    </dsp:sp>
    <dsp:sp modelId="{8F831A95-6A73-40DB-9D6D-A28C7F82A064}">
      <dsp:nvSpPr>
        <dsp:cNvPr id="0" name=""/>
        <dsp:cNvSpPr/>
      </dsp:nvSpPr>
      <dsp:spPr>
        <a:xfrm>
          <a:off x="5897334" y="2145525"/>
          <a:ext cx="2554415" cy="1030813"/>
        </a:xfrm>
        <a:prstGeom prst="roundRect">
          <a:avLst>
            <a:gd name="adj" fmla="val 10000"/>
          </a:avLst>
        </a:prstGeom>
        <a:solidFill>
          <a:schemeClr val="accent2">
            <a:hueOff val="4096329"/>
            <a:satOff val="-5109"/>
            <a:lumOff val="12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kumimoji="0" lang="en-US" sz="1800" b="0" i="0" u="none" strike="noStrike" kern="1200" cap="none" spc="0" normalizeH="0" baseline="0" noProof="0" dirty="0" smtClean="0">
              <a:ln>
                <a:noFill/>
              </a:ln>
              <a:solidFill>
                <a:srgbClr val="002060"/>
              </a:solidFill>
              <a:effectLst/>
              <a:uLnTx/>
              <a:uFillTx/>
              <a:latin typeface="Arial" pitchFamily="34" charset="0"/>
              <a:cs typeface="Arial" pitchFamily="34" charset="0"/>
            </a:rPr>
            <a:t>Available for the life of the request that</a:t>
          </a:r>
          <a:r>
            <a:rPr kumimoji="0" lang="en-US" sz="1800" b="0" i="0" u="none" strike="noStrike" kern="1200" cap="none" spc="0" normalizeH="0" noProof="0" dirty="0" smtClean="0">
              <a:ln>
                <a:noFill/>
              </a:ln>
              <a:solidFill>
                <a:srgbClr val="002060"/>
              </a:solidFill>
              <a:effectLst/>
              <a:uLnTx/>
              <a:uFillTx/>
              <a:latin typeface="Arial" pitchFamily="34" charset="0"/>
              <a:cs typeface="Arial" pitchFamily="34" charset="0"/>
            </a:rPr>
            <a:t> is until response send to client.</a:t>
          </a:r>
          <a:endParaRPr lang="en-US" sz="1800" b="0" kern="1200" dirty="0">
            <a:solidFill>
              <a:srgbClr val="002060"/>
            </a:solidFill>
            <a:latin typeface="Arial" pitchFamily="34" charset="0"/>
            <a:cs typeface="Arial" pitchFamily="34" charset="0"/>
          </a:endParaRPr>
        </a:p>
      </dsp:txBody>
      <dsp:txXfrm>
        <a:off x="5927525" y="2175716"/>
        <a:ext cx="2494033" cy="970431"/>
      </dsp:txXfrm>
    </dsp:sp>
    <dsp:sp modelId="{3DAA31B7-E512-4E58-8C74-2FB05933E5D2}">
      <dsp:nvSpPr>
        <dsp:cNvPr id="0" name=""/>
        <dsp:cNvSpPr/>
      </dsp:nvSpPr>
      <dsp:spPr>
        <a:xfrm>
          <a:off x="5819163" y="3382207"/>
          <a:ext cx="2710757" cy="701142"/>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rgbClr val="002060"/>
              </a:solidFill>
              <a:latin typeface="Arial" pitchFamily="34" charset="0"/>
              <a:cs typeface="Arial" pitchFamily="34" charset="0"/>
            </a:rPr>
            <a:t>Achieved by storing in the HttpServletRequest object</a:t>
          </a:r>
          <a:endParaRPr lang="en-US" sz="1800" b="0" kern="1200" dirty="0">
            <a:solidFill>
              <a:srgbClr val="002060"/>
            </a:solidFill>
            <a:latin typeface="Arial" pitchFamily="34" charset="0"/>
            <a:cs typeface="Arial" pitchFamily="34" charset="0"/>
          </a:endParaRPr>
        </a:p>
      </dsp:txBody>
      <dsp:txXfrm>
        <a:off x="5839699" y="3402743"/>
        <a:ext cx="2669685" cy="66007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168A0744-26F4-47D4-9F4C-E131DA98514C}" type="datetimeFigureOut">
              <a:rPr lang="en-US" smtClean="0"/>
              <a:pPr/>
              <a:t>10/11/2012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AC38B2E-AD37-4376-B7AF-CE9A9A7F6538}" type="slidenum">
              <a:rPr lang="en-US" smtClean="0"/>
              <a:pPr/>
              <a:t>‹#›</a:t>
            </a:fld>
            <a:endParaRPr lang="en-US"/>
          </a:p>
        </p:txBody>
      </p:sp>
    </p:spTree>
    <p:extLst>
      <p:ext uri="{BB962C8B-B14F-4D97-AF65-F5344CB8AC3E}">
        <p14:creationId xmlns:p14="http://schemas.microsoft.com/office/powerpoint/2010/main" val="3297403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extLst>
      <p:ext uri="{BB962C8B-B14F-4D97-AF65-F5344CB8AC3E}">
        <p14:creationId xmlns:p14="http://schemas.microsoft.com/office/powerpoint/2010/main" val="13381656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a:t>
            </a:r>
            <a:r>
              <a:rPr lang="en-US" b="1" u="sng" dirty="0" err="1" smtClean="0"/>
              <a:t>tde</a:t>
            </a:r>
            <a:r>
              <a:rPr lang="en-US" b="1" u="sng" dirty="0" smtClean="0"/>
              <a:t> animators:</a:t>
            </a:r>
          </a:p>
          <a:p>
            <a:r>
              <a:rPr lang="en-US" dirty="0" err="1" smtClean="0"/>
              <a:t>tdis</a:t>
            </a:r>
            <a:r>
              <a:rPr lang="en-US" dirty="0" smtClean="0"/>
              <a:t> screen content</a:t>
            </a:r>
            <a:r>
              <a:rPr lang="en-US" baseline="0" dirty="0" smtClean="0"/>
              <a:t> needs to be rendered in </a:t>
            </a:r>
            <a:r>
              <a:rPr lang="en-US" baseline="0" dirty="0" err="1" smtClean="0"/>
              <a:t>tde</a:t>
            </a:r>
            <a:r>
              <a:rPr lang="en-US" baseline="0" dirty="0" smtClean="0"/>
              <a:t>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_Slid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2"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urse_Completion_Pag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2"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www.cognizant.com/"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localhost:8080/Session/Inbox"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hyperlink" Target="http://localhost:8080/Session/Inbox" TargetMode="Externa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hyperlink" Target="http://localhost:8080/Session/Inbox" TargetMode="Externa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chemeClr val="tx1"/>
                </a:solidFill>
                <a:latin typeface="Myriad Pro" pitchFamily="34" charset="0"/>
                <a:cs typeface="Arial" pitchFamily="34" charset="0"/>
              </a:rPr>
              <a:t>Advance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3200" dirty="0" smtClean="0">
                <a:solidFill>
                  <a:schemeClr val="bg1"/>
                </a:solidFill>
                <a:latin typeface="Cambria" pitchFamily="18" charset="0"/>
                <a:ea typeface="+mj-ea"/>
                <a:cs typeface="+mj-cs"/>
              </a:rPr>
              <a:t>Servlet Session Management</a:t>
            </a:r>
            <a:endParaRPr lang="en-US" sz="32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Session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a:p>
        </p:txBody>
      </p:sp>
      <p:sp>
        <p:nvSpPr>
          <p:cNvPr id="5" name="TextBox 4"/>
          <p:cNvSpPr txBox="1"/>
          <p:nvPr/>
        </p:nvSpPr>
        <p:spPr>
          <a:xfrm>
            <a:off x="228600" y="1524000"/>
            <a:ext cx="8686800" cy="5032147"/>
          </a:xfrm>
          <a:prstGeom prst="rect">
            <a:avLst/>
          </a:prstGeom>
          <a:noFill/>
        </p:spPr>
        <p:txBody>
          <a:bodyPr wrap="square" rtlCol="0">
            <a:spAutoFit/>
          </a:bodyPr>
          <a:lstStyle/>
          <a:p>
            <a:pPr>
              <a:lnSpc>
                <a:spcPct val="150000"/>
              </a:lnSpc>
              <a:spcBef>
                <a:spcPts val="1200"/>
              </a:spcBef>
            </a:pPr>
            <a:r>
              <a:rPr lang="en-US" sz="2000" b="0" dirty="0" smtClean="0"/>
              <a:t> </a:t>
            </a:r>
            <a:r>
              <a:rPr lang="en-US" sz="2000" dirty="0" smtClean="0"/>
              <a:t>HTTP </a:t>
            </a:r>
            <a:r>
              <a:rPr lang="en-US" sz="2000" b="0" dirty="0" smtClean="0"/>
              <a:t>is a </a:t>
            </a:r>
            <a:r>
              <a:rPr lang="en-US" sz="2000" dirty="0" smtClean="0"/>
              <a:t>stateless </a:t>
            </a:r>
            <a:r>
              <a:rPr lang="en-US" sz="2000" b="0" dirty="0" smtClean="0"/>
              <a:t>protocol. So if developers need to develop pages where he needs to maintain the application user’s state across multiple request he can use session.</a:t>
            </a:r>
          </a:p>
          <a:p>
            <a:pPr>
              <a:lnSpc>
                <a:spcPct val="150000"/>
              </a:lnSpc>
              <a:spcBef>
                <a:spcPts val="1200"/>
              </a:spcBef>
            </a:pPr>
            <a:r>
              <a:rPr lang="en-US" sz="2000" b="0" dirty="0" smtClean="0"/>
              <a:t> 	For Example, he can store the following information,</a:t>
            </a:r>
          </a:p>
          <a:p>
            <a:pPr marL="1482725">
              <a:lnSpc>
                <a:spcPct val="150000"/>
              </a:lnSpc>
              <a:spcBef>
                <a:spcPts val="1200"/>
              </a:spcBef>
              <a:buFont typeface="Arial" pitchFamily="34" charset="0"/>
              <a:buChar char="•"/>
            </a:pPr>
            <a:r>
              <a:rPr lang="en-US" b="0" dirty="0" smtClean="0"/>
              <a:t> Login Name.</a:t>
            </a:r>
          </a:p>
          <a:p>
            <a:pPr marL="1482725">
              <a:lnSpc>
                <a:spcPct val="150000"/>
              </a:lnSpc>
              <a:spcBef>
                <a:spcPts val="1200"/>
              </a:spcBef>
              <a:buFont typeface="Arial" pitchFamily="34" charset="0"/>
              <a:buChar char="•"/>
            </a:pPr>
            <a:r>
              <a:rPr lang="en-US" b="0" dirty="0" smtClean="0"/>
              <a:t> Users state/ City.</a:t>
            </a:r>
          </a:p>
          <a:p>
            <a:pPr marL="1482725">
              <a:lnSpc>
                <a:spcPct val="150000"/>
              </a:lnSpc>
              <a:spcBef>
                <a:spcPts val="1200"/>
              </a:spcBef>
              <a:buFont typeface="Arial" pitchFamily="34" charset="0"/>
              <a:buChar char="•"/>
            </a:pPr>
            <a:r>
              <a:rPr lang="en-US" b="0" dirty="0" smtClean="0"/>
              <a:t> User ID number. Etc.</a:t>
            </a:r>
          </a:p>
          <a:p>
            <a:pPr marL="1482725">
              <a:lnSpc>
                <a:spcPct val="150000"/>
              </a:lnSpc>
              <a:spcBef>
                <a:spcPts val="1200"/>
              </a:spcBef>
              <a:buFont typeface="Arial" pitchFamily="34" charset="0"/>
              <a:buChar char="•"/>
            </a:pPr>
            <a:endParaRPr lang="en-US" sz="2000" b="0" dirty="0" smtClean="0"/>
          </a:p>
          <a:p>
            <a:pPr>
              <a:lnSpc>
                <a:spcPct val="150000"/>
              </a:lnSpc>
              <a:spcBef>
                <a:spcPts val="1200"/>
              </a:spcBef>
            </a:pPr>
            <a:endParaRPr lang="en-US" sz="2000" b="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How is Session Tracked for a User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a:p>
        </p:txBody>
      </p:sp>
      <p:sp>
        <p:nvSpPr>
          <p:cNvPr id="5" name="TextBox 4"/>
          <p:cNvSpPr txBox="1"/>
          <p:nvPr/>
        </p:nvSpPr>
        <p:spPr>
          <a:xfrm>
            <a:off x="0" y="1600200"/>
            <a:ext cx="9144000" cy="4909036"/>
          </a:xfrm>
          <a:prstGeom prst="rect">
            <a:avLst/>
          </a:prstGeom>
          <a:noFill/>
        </p:spPr>
        <p:txBody>
          <a:bodyPr wrap="square" rtlCol="0">
            <a:spAutoFit/>
          </a:bodyPr>
          <a:lstStyle/>
          <a:p>
            <a:pPr marL="568325" indent="-331788">
              <a:lnSpc>
                <a:spcPct val="150000"/>
              </a:lnSpc>
              <a:spcBef>
                <a:spcPts val="600"/>
              </a:spcBef>
              <a:buFont typeface="Wingdings" pitchFamily="2" charset="2"/>
              <a:buChar char="§"/>
            </a:pPr>
            <a:r>
              <a:rPr lang="en-US" b="0" dirty="0" smtClean="0"/>
              <a:t>Each user session is tracked by unique ID called JSESSIONID</a:t>
            </a:r>
          </a:p>
          <a:p>
            <a:pPr marL="1025525" lvl="1" indent="-331788">
              <a:lnSpc>
                <a:spcPct val="150000"/>
              </a:lnSpc>
              <a:spcBef>
                <a:spcPts val="600"/>
              </a:spcBef>
              <a:buFont typeface="Wingdings" pitchFamily="2" charset="2"/>
              <a:buChar char="§"/>
            </a:pPr>
            <a:r>
              <a:rPr lang="en-US" b="0" dirty="0" smtClean="0"/>
              <a:t>This is similar to how a employee is identified in a organization using employee Id.</a:t>
            </a:r>
          </a:p>
          <a:p>
            <a:pPr marL="568325" indent="-331788">
              <a:lnSpc>
                <a:spcPct val="150000"/>
              </a:lnSpc>
              <a:spcBef>
                <a:spcPts val="600"/>
              </a:spcBef>
              <a:buFont typeface="Wingdings" pitchFamily="2" charset="2"/>
              <a:buChar char="§"/>
            </a:pPr>
            <a:r>
              <a:rPr lang="en-US" b="0" dirty="0" smtClean="0"/>
              <a:t>JSESSIONID will be generated the first time the user visits a site.</a:t>
            </a:r>
          </a:p>
          <a:p>
            <a:pPr marL="568325" indent="-331788">
              <a:lnSpc>
                <a:spcPct val="150000"/>
              </a:lnSpc>
              <a:spcBef>
                <a:spcPts val="600"/>
              </a:spcBef>
              <a:buFont typeface="Wingdings" pitchFamily="2" charset="2"/>
              <a:buChar char="§"/>
            </a:pPr>
            <a:r>
              <a:rPr lang="en-US" b="0" dirty="0" smtClean="0"/>
              <a:t>JSESSIONID will be generated for each browser instance</a:t>
            </a:r>
            <a:r>
              <a:rPr lang="en-US" sz="2000" b="0" dirty="0" smtClean="0"/>
              <a:t>.</a:t>
            </a:r>
          </a:p>
          <a:p>
            <a:pPr marL="1025525" lvl="1" indent="-331788">
              <a:lnSpc>
                <a:spcPct val="150000"/>
              </a:lnSpc>
              <a:spcBef>
                <a:spcPts val="600"/>
              </a:spcBef>
            </a:pPr>
            <a:r>
              <a:rPr lang="en-US" sz="1600" dirty="0" smtClean="0"/>
              <a:t>Example: </a:t>
            </a:r>
            <a:r>
              <a:rPr lang="en-US" sz="1600" b="0" dirty="0" smtClean="0"/>
              <a:t> When a user </a:t>
            </a:r>
            <a:r>
              <a:rPr lang="en-US" sz="1600" dirty="0" smtClean="0"/>
              <a:t>Tom </a:t>
            </a:r>
            <a:r>
              <a:rPr lang="en-US" sz="1600" b="0" dirty="0" smtClean="0"/>
              <a:t>access a site </a:t>
            </a:r>
            <a:r>
              <a:rPr lang="en-US" sz="1600" dirty="0" smtClean="0">
                <a:hlinkClick r:id="rId2"/>
              </a:rPr>
              <a:t>www.cognizant.com</a:t>
            </a:r>
            <a:r>
              <a:rPr lang="en-US" sz="1600" dirty="0" smtClean="0"/>
              <a:t> </a:t>
            </a:r>
            <a:r>
              <a:rPr lang="en-US" sz="1600" b="0" dirty="0" smtClean="0"/>
              <a:t> a JSESSIONID will be created say “101”. When Tom opens another browser and access the same site </a:t>
            </a:r>
            <a:r>
              <a:rPr lang="en-US" sz="1600" dirty="0" smtClean="0">
                <a:hlinkClick r:id="rId2"/>
              </a:rPr>
              <a:t>www.cognizant.com</a:t>
            </a:r>
            <a:r>
              <a:rPr lang="en-US" sz="1600" dirty="0" smtClean="0"/>
              <a:t> </a:t>
            </a:r>
            <a:r>
              <a:rPr lang="en-US" sz="1600" b="0" dirty="0" smtClean="0"/>
              <a:t> a new JSESSIONID , say “102” will be created to track that session.</a:t>
            </a:r>
            <a:endParaRPr lang="en-US" sz="1600" dirty="0" smtClean="0"/>
          </a:p>
          <a:p>
            <a:pPr marL="568325" indent="-331788">
              <a:lnSpc>
                <a:spcPct val="150000"/>
              </a:lnSpc>
              <a:spcBef>
                <a:spcPts val="600"/>
              </a:spcBef>
              <a:buFont typeface="Wingdings" pitchFamily="2" charset="2"/>
              <a:buChar char="§"/>
            </a:pPr>
            <a:r>
              <a:rPr lang="en-US" b="0" dirty="0" smtClean="0"/>
              <a:t>For subsequent requests to the same site this ID will be used to track the user using tracking techniques like cookie, encoded </a:t>
            </a:r>
            <a:r>
              <a:rPr lang="en-US" b="0" dirty="0" err="1" smtClean="0"/>
              <a:t>url</a:t>
            </a:r>
            <a:r>
              <a:rPr lang="en-US" b="0" dirty="0" smtClean="0"/>
              <a:t> etc.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Session management techniques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a:p>
        </p:txBody>
      </p:sp>
      <p:sp>
        <p:nvSpPr>
          <p:cNvPr id="5" name="TextBox 4"/>
          <p:cNvSpPr txBox="1"/>
          <p:nvPr/>
        </p:nvSpPr>
        <p:spPr>
          <a:xfrm>
            <a:off x="152400" y="1600200"/>
            <a:ext cx="8534400" cy="4191000"/>
          </a:xfrm>
          <a:prstGeom prst="rect">
            <a:avLst/>
          </a:prstGeom>
          <a:noFill/>
        </p:spPr>
        <p:txBody>
          <a:bodyPr wrap="square" rtlCol="0">
            <a:noAutofit/>
          </a:bodyPr>
          <a:lstStyle/>
          <a:p>
            <a:pPr>
              <a:lnSpc>
                <a:spcPct val="150000"/>
              </a:lnSpc>
              <a:spcBef>
                <a:spcPts val="1200"/>
              </a:spcBef>
            </a:pPr>
            <a:r>
              <a:rPr lang="en-US" sz="2000" b="0" dirty="0" smtClean="0"/>
              <a:t>The following are the session management techniques. These are used for managing the data’s between pages of the user in a session.</a:t>
            </a:r>
          </a:p>
          <a:p>
            <a:pPr marL="914400" indent="284163">
              <a:lnSpc>
                <a:spcPct val="150000"/>
              </a:lnSpc>
              <a:spcBef>
                <a:spcPts val="1200"/>
              </a:spcBef>
              <a:buFont typeface="+mj-lt"/>
              <a:buAutoNum type="arabicPeriod"/>
            </a:pPr>
            <a:r>
              <a:rPr lang="en-US" sz="2000" b="0" dirty="0" smtClean="0"/>
              <a:t>Hidden Fields</a:t>
            </a:r>
          </a:p>
          <a:p>
            <a:pPr marL="914400" indent="284163">
              <a:lnSpc>
                <a:spcPct val="150000"/>
              </a:lnSpc>
              <a:spcBef>
                <a:spcPts val="1200"/>
              </a:spcBef>
              <a:buFont typeface="+mj-lt"/>
              <a:buAutoNum type="arabicPeriod"/>
            </a:pPr>
            <a:r>
              <a:rPr lang="en-US" sz="2000" b="0" dirty="0" smtClean="0"/>
              <a:t>URL Rewriting</a:t>
            </a:r>
          </a:p>
          <a:p>
            <a:pPr marL="914400" indent="284163">
              <a:lnSpc>
                <a:spcPct val="150000"/>
              </a:lnSpc>
              <a:spcBef>
                <a:spcPts val="1200"/>
              </a:spcBef>
              <a:buFont typeface="+mj-lt"/>
              <a:buAutoNum type="arabicPeriod"/>
            </a:pPr>
            <a:r>
              <a:rPr lang="en-US" sz="2000" b="0" dirty="0" smtClean="0"/>
              <a:t>Cookies</a:t>
            </a:r>
          </a:p>
          <a:p>
            <a:pPr marL="914400" indent="284163">
              <a:lnSpc>
                <a:spcPct val="150000"/>
              </a:lnSpc>
              <a:spcBef>
                <a:spcPts val="1200"/>
              </a:spcBef>
              <a:buFont typeface="+mj-lt"/>
              <a:buAutoNum type="arabicPeriod"/>
            </a:pPr>
            <a:r>
              <a:rPr lang="en-US" sz="2000" b="0" dirty="0" smtClean="0"/>
              <a:t>Session Object</a:t>
            </a:r>
          </a:p>
        </p:txBody>
      </p:sp>
      <p:sp>
        <p:nvSpPr>
          <p:cNvPr id="6" name="TextBox 5"/>
          <p:cNvSpPr txBox="1"/>
          <p:nvPr/>
        </p:nvSpPr>
        <p:spPr>
          <a:xfrm>
            <a:off x="457200" y="5257800"/>
            <a:ext cx="7924800" cy="4572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oAutofit/>
          </a:bodyPr>
          <a:lstStyle/>
          <a:p>
            <a:pPr algn="ctr"/>
            <a:r>
              <a:rPr lang="en-US" sz="2400" b="0" dirty="0" smtClean="0">
                <a:solidFill>
                  <a:srgbClr val="C00000"/>
                </a:solidFill>
                <a:latin typeface="Arial" pitchFamily="34" charset="0"/>
                <a:cs typeface="Arial" pitchFamily="34" charset="0"/>
              </a:rPr>
              <a:t>Let’s look at these one by one.</a:t>
            </a:r>
            <a:endParaRPr lang="en-US" sz="2400" b="0"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Session Management Technique # 1 : Using Hidden Field</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a:p>
        </p:txBody>
      </p:sp>
      <p:sp>
        <p:nvSpPr>
          <p:cNvPr id="5" name="TextBox 4"/>
          <p:cNvSpPr txBox="1"/>
          <p:nvPr/>
        </p:nvSpPr>
        <p:spPr>
          <a:xfrm>
            <a:off x="76199" y="1447800"/>
            <a:ext cx="9144001" cy="4724400"/>
          </a:xfrm>
          <a:prstGeom prst="rect">
            <a:avLst/>
          </a:prstGeom>
          <a:noFill/>
        </p:spPr>
        <p:txBody>
          <a:bodyPr wrap="square" rtlCol="0">
            <a:noAutofit/>
          </a:bodyPr>
          <a:lstStyle/>
          <a:p>
            <a:pPr marL="236538" indent="-236538">
              <a:lnSpc>
                <a:spcPct val="150000"/>
              </a:lnSpc>
              <a:spcBef>
                <a:spcPts val="0"/>
              </a:spcBef>
              <a:tabLst>
                <a:tab pos="236538" algn="l"/>
                <a:tab pos="284163" algn="l"/>
                <a:tab pos="346075" algn="l"/>
                <a:tab pos="393700" algn="l"/>
              </a:tabLst>
            </a:pPr>
            <a:r>
              <a:rPr lang="en-US" dirty="0" smtClean="0"/>
              <a:t>What is a Hidden Field?</a:t>
            </a:r>
          </a:p>
          <a:p>
            <a:pPr marL="236538" indent="220663">
              <a:lnSpc>
                <a:spcPct val="150000"/>
              </a:lnSpc>
              <a:spcBef>
                <a:spcPts val="0"/>
              </a:spcBef>
              <a:tabLst>
                <a:tab pos="236538" algn="l"/>
                <a:tab pos="284163" algn="l"/>
                <a:tab pos="346075" algn="l"/>
                <a:tab pos="393700" algn="l"/>
              </a:tabLst>
            </a:pPr>
            <a:r>
              <a:rPr lang="en-US" i="1" dirty="0" smtClean="0"/>
              <a:t>Hidden fields </a:t>
            </a:r>
            <a:r>
              <a:rPr lang="en-US" b="0" dirty="0" smtClean="0"/>
              <a:t>are nothing but normal HTML form element with type Hidden to store the user data across HTTP request. </a:t>
            </a:r>
          </a:p>
          <a:p>
            <a:pPr marL="236538" indent="-236538">
              <a:lnSpc>
                <a:spcPct val="150000"/>
              </a:lnSpc>
              <a:spcBef>
                <a:spcPts val="0"/>
              </a:spcBef>
              <a:tabLst>
                <a:tab pos="236538" algn="l"/>
                <a:tab pos="284163" algn="l"/>
                <a:tab pos="346075" algn="l"/>
                <a:tab pos="393700" algn="l"/>
              </a:tabLst>
            </a:pPr>
            <a:endParaRPr lang="en-US" b="0" dirty="0" smtClean="0"/>
          </a:p>
          <a:p>
            <a:pPr marL="236538" indent="-236538">
              <a:lnSpc>
                <a:spcPct val="150000"/>
              </a:lnSpc>
              <a:spcBef>
                <a:spcPts val="0"/>
              </a:spcBef>
              <a:tabLst>
                <a:tab pos="236538" algn="l"/>
                <a:tab pos="284163" algn="l"/>
                <a:tab pos="346075" algn="l"/>
                <a:tab pos="393700" algn="l"/>
              </a:tabLst>
            </a:pPr>
            <a:r>
              <a:rPr lang="en-US" dirty="0" smtClean="0"/>
              <a:t>How it is used for session tracking?</a:t>
            </a:r>
          </a:p>
          <a:p>
            <a:pPr marL="236538" indent="220663">
              <a:lnSpc>
                <a:spcPct val="150000"/>
              </a:lnSpc>
              <a:spcBef>
                <a:spcPts val="0"/>
              </a:spcBef>
              <a:tabLst>
                <a:tab pos="236538" algn="l"/>
                <a:tab pos="284163" algn="l"/>
                <a:tab pos="346075" algn="l"/>
                <a:tab pos="393700" algn="l"/>
              </a:tabLst>
            </a:pPr>
            <a:r>
              <a:rPr lang="en-US" b="0" dirty="0" smtClean="0"/>
              <a:t>The user state to be preserved across HTTP request can be stored as a hidden elements in the HTML pages which can be read from other pages.</a:t>
            </a:r>
          </a:p>
          <a:p>
            <a:pPr marL="236538" indent="-236538">
              <a:lnSpc>
                <a:spcPct val="150000"/>
              </a:lnSpc>
              <a:spcBef>
                <a:spcPts val="0"/>
              </a:spcBef>
              <a:tabLst>
                <a:tab pos="236538" algn="l"/>
                <a:tab pos="284163" algn="l"/>
                <a:tab pos="346075" algn="l"/>
                <a:tab pos="393700" algn="l"/>
              </a:tabLst>
            </a:pPr>
            <a:endParaRPr lang="en-US" dirty="0" smtClean="0"/>
          </a:p>
          <a:p>
            <a:pPr marL="236538" indent="-236538">
              <a:lnSpc>
                <a:spcPct val="150000"/>
              </a:lnSpc>
              <a:spcBef>
                <a:spcPts val="0"/>
              </a:spcBef>
              <a:tabLst>
                <a:tab pos="236538" algn="l"/>
                <a:tab pos="284163" algn="l"/>
                <a:tab pos="346075" algn="l"/>
                <a:tab pos="393700" algn="l"/>
              </a:tabLst>
            </a:pPr>
            <a:r>
              <a:rPr lang="en-US" dirty="0" smtClean="0"/>
              <a:t>An Example:</a:t>
            </a:r>
          </a:p>
          <a:p>
            <a:pPr marL="236538" indent="-236538">
              <a:lnSpc>
                <a:spcPct val="150000"/>
              </a:lnSpc>
              <a:spcBef>
                <a:spcPts val="0"/>
              </a:spcBef>
              <a:tabLst>
                <a:tab pos="236538" algn="l"/>
                <a:tab pos="284163" algn="l"/>
                <a:tab pos="346075" algn="l"/>
                <a:tab pos="393700" algn="l"/>
              </a:tabLst>
            </a:pPr>
            <a:r>
              <a:rPr lang="en-US" b="0" dirty="0" smtClean="0"/>
              <a:t>Taking the Tim example, the user name can be written in a hidden field and sent across pages to display the user name.</a:t>
            </a:r>
          </a:p>
          <a:p>
            <a:pPr marL="236538" indent="-236538">
              <a:lnSpc>
                <a:spcPct val="150000"/>
              </a:lnSpc>
              <a:spcBef>
                <a:spcPts val="0"/>
              </a:spcBef>
              <a:tabLst>
                <a:tab pos="236538" algn="l"/>
                <a:tab pos="284163" algn="l"/>
                <a:tab pos="346075" algn="l"/>
                <a:tab pos="393700" algn="l"/>
              </a:tabLst>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ox(in)">
                                      <p:cBhvr>
                                        <p:cTn id="7" dur="500"/>
                                        <p:tgtEl>
                                          <p:spTgt spid="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box(in)">
                                      <p:cBhvr>
                                        <p:cTn id="10" dur="500"/>
                                        <p:tgtEl>
                                          <p:spTgt spid="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box(in)">
                                      <p:cBhvr>
                                        <p:cTn id="13" dur="500"/>
                                        <p:tgtEl>
                                          <p:spTgt spid="5">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box(in)">
                                      <p:cBhvr>
                                        <p:cTn id="1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Field Implementation?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a:p>
        </p:txBody>
      </p:sp>
      <p:sp>
        <p:nvSpPr>
          <p:cNvPr id="5" name="TextBox 4"/>
          <p:cNvSpPr txBox="1"/>
          <p:nvPr/>
        </p:nvSpPr>
        <p:spPr>
          <a:xfrm>
            <a:off x="152400" y="1676400"/>
            <a:ext cx="8458200" cy="4478149"/>
          </a:xfrm>
          <a:prstGeom prst="rect">
            <a:avLst/>
          </a:prstGeom>
          <a:noFill/>
        </p:spPr>
        <p:txBody>
          <a:bodyPr wrap="square" rtlCol="0">
            <a:spAutoFit/>
          </a:bodyPr>
          <a:lstStyle/>
          <a:p>
            <a:r>
              <a:rPr lang="en-US" dirty="0" smtClean="0"/>
              <a:t>Syntax :</a:t>
            </a:r>
          </a:p>
          <a:p>
            <a:pPr indent="914400"/>
            <a:r>
              <a:rPr lang="en-US" b="0" dirty="0" smtClean="0">
                <a:solidFill>
                  <a:srgbClr val="00B050"/>
                </a:solidFill>
              </a:rPr>
              <a:t>&lt;input </a:t>
            </a:r>
            <a:r>
              <a:rPr lang="en-US" b="0" dirty="0" smtClean="0">
                <a:solidFill>
                  <a:srgbClr val="C00000"/>
                </a:solidFill>
              </a:rPr>
              <a:t>type</a:t>
            </a:r>
            <a:r>
              <a:rPr lang="en-US" b="0" dirty="0" smtClean="0">
                <a:solidFill>
                  <a:srgbClr val="00B050"/>
                </a:solidFill>
              </a:rPr>
              <a:t>=“</a:t>
            </a:r>
            <a:r>
              <a:rPr lang="en-US" b="0" dirty="0" smtClean="0">
                <a:solidFill>
                  <a:srgbClr val="00B0F0"/>
                </a:solidFill>
              </a:rPr>
              <a:t>hidden</a:t>
            </a:r>
            <a:r>
              <a:rPr lang="en-US" b="0" dirty="0" smtClean="0">
                <a:solidFill>
                  <a:srgbClr val="00B050"/>
                </a:solidFill>
              </a:rPr>
              <a:t>” </a:t>
            </a:r>
            <a:r>
              <a:rPr lang="en-US" b="0" dirty="0" smtClean="0">
                <a:solidFill>
                  <a:srgbClr val="C00000"/>
                </a:solidFill>
              </a:rPr>
              <a:t>name</a:t>
            </a:r>
            <a:r>
              <a:rPr lang="en-US" b="0" dirty="0" smtClean="0">
                <a:solidFill>
                  <a:srgbClr val="00B050"/>
                </a:solidFill>
              </a:rPr>
              <a:t> = “</a:t>
            </a:r>
            <a:r>
              <a:rPr lang="en-US" b="0" dirty="0" smtClean="0">
                <a:solidFill>
                  <a:srgbClr val="00B0F0"/>
                </a:solidFill>
              </a:rPr>
              <a:t>name</a:t>
            </a:r>
            <a:r>
              <a:rPr lang="en-US" b="0" dirty="0" smtClean="0">
                <a:solidFill>
                  <a:srgbClr val="00B050"/>
                </a:solidFill>
              </a:rPr>
              <a:t>” </a:t>
            </a:r>
            <a:r>
              <a:rPr lang="en-US" b="0" dirty="0" smtClean="0">
                <a:solidFill>
                  <a:srgbClr val="C00000"/>
                </a:solidFill>
              </a:rPr>
              <a:t>value</a:t>
            </a:r>
            <a:r>
              <a:rPr lang="en-US" b="0" dirty="0" smtClean="0">
                <a:solidFill>
                  <a:srgbClr val="00B050"/>
                </a:solidFill>
              </a:rPr>
              <a:t>=“</a:t>
            </a:r>
            <a:r>
              <a:rPr lang="en-US" b="0" dirty="0" smtClean="0">
                <a:solidFill>
                  <a:srgbClr val="00B0F0"/>
                </a:solidFill>
              </a:rPr>
              <a:t>value</a:t>
            </a:r>
            <a:r>
              <a:rPr lang="en-US" b="0" dirty="0" smtClean="0">
                <a:solidFill>
                  <a:srgbClr val="00B050"/>
                </a:solidFill>
              </a:rPr>
              <a:t>”/&gt;</a:t>
            </a:r>
            <a:endParaRPr lang="en-US" b="0" dirty="0" smtClean="0"/>
          </a:p>
          <a:p>
            <a:pPr marL="236538" indent="-236538">
              <a:lnSpc>
                <a:spcPct val="150000"/>
              </a:lnSpc>
              <a:spcBef>
                <a:spcPts val="0"/>
              </a:spcBef>
              <a:tabLst>
                <a:tab pos="236538" algn="l"/>
                <a:tab pos="284163" algn="l"/>
                <a:tab pos="346075" algn="l"/>
                <a:tab pos="393700" algn="l"/>
              </a:tabLst>
            </a:pPr>
            <a:endParaRPr lang="en-US" dirty="0" smtClean="0"/>
          </a:p>
          <a:p>
            <a:pPr marL="236538" indent="-236538">
              <a:lnSpc>
                <a:spcPct val="150000"/>
              </a:lnSpc>
              <a:spcBef>
                <a:spcPts val="0"/>
              </a:spcBef>
              <a:tabLst>
                <a:tab pos="236538" algn="l"/>
                <a:tab pos="284163" algn="l"/>
                <a:tab pos="346075" algn="l"/>
                <a:tab pos="393700" algn="l"/>
              </a:tabLst>
            </a:pPr>
            <a:r>
              <a:rPr lang="en-US" dirty="0" smtClean="0"/>
              <a:t>Example : </a:t>
            </a:r>
            <a:r>
              <a:rPr lang="en-US" b="0" dirty="0" smtClean="0"/>
              <a:t> Taking the Tim example,</a:t>
            </a:r>
            <a:endParaRPr lang="en-US" dirty="0" smtClean="0"/>
          </a:p>
          <a:p>
            <a:pPr marL="236538" indent="677863">
              <a:lnSpc>
                <a:spcPct val="150000"/>
              </a:lnSpc>
              <a:spcBef>
                <a:spcPts val="0"/>
              </a:spcBef>
              <a:tabLst>
                <a:tab pos="236538" algn="l"/>
                <a:tab pos="284163" algn="l"/>
                <a:tab pos="346075" algn="l"/>
                <a:tab pos="393700" algn="l"/>
              </a:tabLst>
            </a:pPr>
            <a:r>
              <a:rPr lang="en-US" b="0" dirty="0" smtClean="0">
                <a:solidFill>
                  <a:srgbClr val="00B050"/>
                </a:solidFill>
              </a:rPr>
              <a:t>&lt;input </a:t>
            </a:r>
            <a:r>
              <a:rPr lang="en-US" b="0" dirty="0" smtClean="0">
                <a:solidFill>
                  <a:srgbClr val="C00000"/>
                </a:solidFill>
              </a:rPr>
              <a:t>type</a:t>
            </a:r>
            <a:r>
              <a:rPr lang="en-US" b="0" dirty="0" smtClean="0">
                <a:solidFill>
                  <a:srgbClr val="00B050"/>
                </a:solidFill>
              </a:rPr>
              <a:t>=“</a:t>
            </a:r>
            <a:r>
              <a:rPr lang="en-US" b="0" dirty="0" smtClean="0">
                <a:solidFill>
                  <a:srgbClr val="00B0F0"/>
                </a:solidFill>
              </a:rPr>
              <a:t>hidden</a:t>
            </a:r>
            <a:r>
              <a:rPr lang="en-US" b="0" dirty="0" smtClean="0">
                <a:solidFill>
                  <a:srgbClr val="00B050"/>
                </a:solidFill>
              </a:rPr>
              <a:t>” </a:t>
            </a:r>
            <a:r>
              <a:rPr lang="en-US" b="0" dirty="0" smtClean="0">
                <a:solidFill>
                  <a:srgbClr val="C00000"/>
                </a:solidFill>
              </a:rPr>
              <a:t>name</a:t>
            </a:r>
            <a:r>
              <a:rPr lang="en-US" b="0" dirty="0" smtClean="0">
                <a:solidFill>
                  <a:srgbClr val="00B050"/>
                </a:solidFill>
              </a:rPr>
              <a:t> = “</a:t>
            </a:r>
            <a:r>
              <a:rPr lang="en-US" b="0" dirty="0" err="1" smtClean="0">
                <a:solidFill>
                  <a:srgbClr val="00B0F0"/>
                </a:solidFill>
              </a:rPr>
              <a:t>userName</a:t>
            </a:r>
            <a:r>
              <a:rPr lang="en-US" b="0" dirty="0" smtClean="0">
                <a:solidFill>
                  <a:srgbClr val="00B050"/>
                </a:solidFill>
              </a:rPr>
              <a:t>” </a:t>
            </a:r>
            <a:r>
              <a:rPr lang="en-US" b="0" dirty="0" smtClean="0">
                <a:solidFill>
                  <a:srgbClr val="C00000"/>
                </a:solidFill>
              </a:rPr>
              <a:t>value</a:t>
            </a:r>
            <a:r>
              <a:rPr lang="en-US" b="0" dirty="0" smtClean="0">
                <a:solidFill>
                  <a:srgbClr val="00B050"/>
                </a:solidFill>
              </a:rPr>
              <a:t>=“</a:t>
            </a:r>
            <a:r>
              <a:rPr lang="en-US" b="0" dirty="0" smtClean="0">
                <a:solidFill>
                  <a:srgbClr val="00B0F0"/>
                </a:solidFill>
              </a:rPr>
              <a:t>Tim</a:t>
            </a:r>
            <a:r>
              <a:rPr lang="en-US" b="0" dirty="0" smtClean="0">
                <a:solidFill>
                  <a:srgbClr val="00B050"/>
                </a:solidFill>
              </a:rPr>
              <a:t>”/&gt;</a:t>
            </a:r>
            <a:endParaRPr lang="en-US" dirty="0" smtClean="0"/>
          </a:p>
          <a:p>
            <a:pPr marL="236538" indent="-236538">
              <a:lnSpc>
                <a:spcPct val="150000"/>
              </a:lnSpc>
              <a:spcBef>
                <a:spcPts val="0"/>
              </a:spcBef>
              <a:tabLst>
                <a:tab pos="236538" algn="l"/>
                <a:tab pos="284163" algn="l"/>
                <a:tab pos="346075" algn="l"/>
                <a:tab pos="393700" algn="l"/>
              </a:tabLst>
            </a:pPr>
            <a:r>
              <a:rPr lang="en-US" b="0" dirty="0" smtClean="0"/>
              <a:t>If the user name is set as a hidden field in the HTML pages, it can be accessed by the servlets and sent back in the HTML response.</a:t>
            </a:r>
          </a:p>
          <a:p>
            <a:pPr marL="236538" indent="-236538">
              <a:lnSpc>
                <a:spcPct val="150000"/>
              </a:lnSpc>
              <a:spcBef>
                <a:spcPts val="0"/>
              </a:spcBef>
              <a:tabLst>
                <a:tab pos="236538" algn="l"/>
                <a:tab pos="284163" algn="l"/>
                <a:tab pos="346075" algn="l"/>
                <a:tab pos="393700" algn="l"/>
              </a:tabLst>
            </a:pPr>
            <a:endParaRPr lang="en-US" b="0" dirty="0" smtClean="0"/>
          </a:p>
          <a:p>
            <a:pPr marL="236538" indent="-236538">
              <a:lnSpc>
                <a:spcPct val="150000"/>
              </a:lnSpc>
              <a:spcBef>
                <a:spcPts val="0"/>
              </a:spcBef>
              <a:tabLst>
                <a:tab pos="236538" algn="l"/>
                <a:tab pos="284163" algn="l"/>
                <a:tab pos="346075" algn="l"/>
                <a:tab pos="393700" algn="l"/>
              </a:tabLst>
            </a:pPr>
            <a:r>
              <a:rPr lang="en-US" dirty="0" smtClean="0"/>
              <a:t>How to access Hidden Fields Values?</a:t>
            </a:r>
          </a:p>
          <a:p>
            <a:pPr marL="236538" indent="-236538">
              <a:lnSpc>
                <a:spcPct val="150000"/>
              </a:lnSpc>
              <a:spcBef>
                <a:spcPts val="0"/>
              </a:spcBef>
              <a:tabLst>
                <a:tab pos="236538" algn="l"/>
                <a:tab pos="284163" algn="l"/>
                <a:tab pos="346075" algn="l"/>
                <a:tab pos="393700" algn="l"/>
              </a:tabLst>
            </a:pPr>
            <a:r>
              <a:rPr lang="en-US" sz="2000" b="0" dirty="0" smtClean="0"/>
              <a:t>Hidden field values can be read using the</a:t>
            </a:r>
            <a:r>
              <a:rPr lang="en-US" sz="2000" dirty="0" smtClean="0">
                <a:solidFill>
                  <a:srgbClr val="7030A0"/>
                </a:solidFill>
              </a:rPr>
              <a:t> </a:t>
            </a:r>
            <a:r>
              <a:rPr lang="en-US" sz="2000" i="1" dirty="0" err="1" smtClean="0">
                <a:solidFill>
                  <a:srgbClr val="002060"/>
                </a:solidFill>
              </a:rPr>
              <a:t>request.getParameter</a:t>
            </a:r>
            <a:r>
              <a:rPr lang="en-US" sz="2000" i="1" dirty="0" smtClean="0">
                <a:solidFill>
                  <a:srgbClr val="002060"/>
                </a:solidFill>
              </a:rPr>
              <a:t>(“Key”)</a:t>
            </a:r>
            <a:r>
              <a:rPr lang="en-US" sz="2000" b="0" dirty="0" smtClean="0"/>
              <a:t>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box(in)">
                                      <p:cBhvr>
                                        <p:cTn id="7" dur="500"/>
                                        <p:tgtEl>
                                          <p:spTgt spid="5">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box(in)">
                                      <p:cBhvr>
                                        <p:cTn id="10"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Hidden field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a:p>
        </p:txBody>
      </p:sp>
      <p:sp>
        <p:nvSpPr>
          <p:cNvPr id="5" name="TextBox 4"/>
          <p:cNvSpPr txBox="1"/>
          <p:nvPr/>
        </p:nvSpPr>
        <p:spPr>
          <a:xfrm>
            <a:off x="0" y="1350288"/>
            <a:ext cx="9144000" cy="5355312"/>
          </a:xfrm>
          <a:prstGeom prst="rect">
            <a:avLst/>
          </a:prstGeom>
          <a:noFill/>
        </p:spPr>
        <p:txBody>
          <a:bodyPr wrap="square" rtlCol="0">
            <a:spAutoFit/>
          </a:bodyPr>
          <a:lstStyle/>
          <a:p>
            <a:pPr>
              <a:lnSpc>
                <a:spcPct val="150000"/>
              </a:lnSpc>
            </a:pPr>
            <a:r>
              <a:rPr lang="en-US" sz="1900" b="0" dirty="0" smtClean="0"/>
              <a:t>This demo shows the associates how to use hidden fields for maintaining state information across pages in an application.</a:t>
            </a:r>
          </a:p>
          <a:p>
            <a:pPr>
              <a:lnSpc>
                <a:spcPct val="150000"/>
              </a:lnSpc>
            </a:pPr>
            <a:r>
              <a:rPr lang="en-US" sz="1900" dirty="0" smtClean="0"/>
              <a:t>Scenario : </a:t>
            </a:r>
            <a:r>
              <a:rPr lang="en-US" sz="1900" b="0" dirty="0" smtClean="0"/>
              <a:t>Let us create registration module in which the registration process spans across two pages. First one is the personal details page and the second is the professional details page. The entered details in personal and professional details page should be printed in registration success page.</a:t>
            </a:r>
          </a:p>
          <a:p>
            <a:pPr>
              <a:lnSpc>
                <a:spcPct val="150000"/>
              </a:lnSpc>
            </a:pPr>
            <a:r>
              <a:rPr lang="en-US" sz="1900" dirty="0" smtClean="0"/>
              <a:t>Components :</a:t>
            </a:r>
          </a:p>
          <a:p>
            <a:pPr marL="693738" indent="-236538">
              <a:lnSpc>
                <a:spcPct val="150000"/>
              </a:lnSpc>
              <a:buFont typeface="+mj-lt"/>
              <a:buAutoNum type="arabicPeriod"/>
            </a:pPr>
            <a:r>
              <a:rPr lang="en-US" sz="1900" dirty="0" err="1" smtClean="0"/>
              <a:t>personalDetails</a:t>
            </a:r>
            <a:r>
              <a:rPr lang="en-US" sz="1900" dirty="0" smtClean="0"/>
              <a:t> Html </a:t>
            </a:r>
            <a:r>
              <a:rPr lang="en-US" sz="1900" b="0" dirty="0" smtClean="0"/>
              <a:t>: - Page for entering the personal details</a:t>
            </a:r>
          </a:p>
          <a:p>
            <a:pPr marL="693738" indent="-236538">
              <a:lnSpc>
                <a:spcPct val="150000"/>
              </a:lnSpc>
              <a:buFont typeface="+mj-lt"/>
              <a:buAutoNum type="arabicPeriod"/>
            </a:pPr>
            <a:r>
              <a:rPr lang="en-US" sz="1900" dirty="0" err="1" smtClean="0"/>
              <a:t>ProfessionalDetails</a:t>
            </a:r>
            <a:r>
              <a:rPr lang="en-US" sz="1900" dirty="0" smtClean="0"/>
              <a:t> </a:t>
            </a:r>
            <a:r>
              <a:rPr lang="en-US" sz="1900" dirty="0" err="1" smtClean="0"/>
              <a:t>Servlet</a:t>
            </a:r>
            <a:r>
              <a:rPr lang="en-US" sz="1900" dirty="0" smtClean="0"/>
              <a:t> </a:t>
            </a:r>
            <a:r>
              <a:rPr lang="en-US" sz="1900" b="0" dirty="0" smtClean="0"/>
              <a:t>:- Acts as the action </a:t>
            </a:r>
            <a:r>
              <a:rPr lang="en-US" sz="1900" b="0" dirty="0" err="1" smtClean="0"/>
              <a:t>servlet</a:t>
            </a:r>
            <a:r>
              <a:rPr lang="en-US" sz="1900" b="0" dirty="0" smtClean="0"/>
              <a:t> for </a:t>
            </a:r>
            <a:r>
              <a:rPr lang="en-US" sz="1900" b="0" dirty="0" err="1" smtClean="0"/>
              <a:t>personalDetails</a:t>
            </a:r>
            <a:r>
              <a:rPr lang="en-US" sz="1900" b="0" dirty="0" smtClean="0"/>
              <a:t> and also renders the form for entering professional details.</a:t>
            </a:r>
          </a:p>
          <a:p>
            <a:pPr marL="693738" indent="-236538">
              <a:lnSpc>
                <a:spcPct val="150000"/>
              </a:lnSpc>
              <a:buFont typeface="+mj-lt"/>
              <a:buAutoNum type="arabicPeriod"/>
            </a:pPr>
            <a:r>
              <a:rPr lang="en-US" sz="1900" dirty="0" err="1" smtClean="0"/>
              <a:t>RegistrationSuccess</a:t>
            </a:r>
            <a:r>
              <a:rPr lang="en-US" sz="1900" dirty="0" smtClean="0"/>
              <a:t> </a:t>
            </a:r>
            <a:r>
              <a:rPr lang="en-US" sz="1900" dirty="0" err="1" smtClean="0"/>
              <a:t>servlet</a:t>
            </a:r>
            <a:r>
              <a:rPr lang="en-US" sz="1900" dirty="0" smtClean="0"/>
              <a:t> </a:t>
            </a:r>
            <a:r>
              <a:rPr lang="en-US" sz="1900" b="0" dirty="0" smtClean="0"/>
              <a:t>:- Action </a:t>
            </a:r>
            <a:r>
              <a:rPr lang="en-US" sz="1900" b="0" dirty="0" err="1" smtClean="0"/>
              <a:t>servlet</a:t>
            </a:r>
            <a:r>
              <a:rPr lang="en-US" sz="1900" b="0" dirty="0" smtClean="0"/>
              <a:t> for professional details which reads all the parameters and displays the details to the user.</a:t>
            </a:r>
            <a:endParaRPr lang="en-US" sz="1900" b="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Screen Shot – personal Details HTML</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a:p>
        </p:txBody>
      </p:sp>
      <p:pic>
        <p:nvPicPr>
          <p:cNvPr id="17411" name="Picture 3"/>
          <p:cNvPicPr>
            <a:picLocks noChangeAspect="1" noChangeArrowheads="1"/>
          </p:cNvPicPr>
          <p:nvPr/>
        </p:nvPicPr>
        <p:blipFill>
          <a:blip r:embed="rId2" cstate="print"/>
          <a:srcRect/>
          <a:stretch>
            <a:fillRect/>
          </a:stretch>
        </p:blipFill>
        <p:spPr bwMode="auto">
          <a:xfrm>
            <a:off x="609600" y="1981200"/>
            <a:ext cx="7610475" cy="3381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Screen Shot – Professional Details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a:p>
        </p:txBody>
      </p:sp>
      <p:pic>
        <p:nvPicPr>
          <p:cNvPr id="18435" name="Picture 3"/>
          <p:cNvPicPr>
            <a:picLocks noChangeAspect="1" noChangeArrowheads="1"/>
          </p:cNvPicPr>
          <p:nvPr/>
        </p:nvPicPr>
        <p:blipFill>
          <a:blip r:embed="rId2" cstate="print"/>
          <a:srcRect/>
          <a:stretch>
            <a:fillRect/>
          </a:stretch>
        </p:blipFill>
        <p:spPr bwMode="auto">
          <a:xfrm>
            <a:off x="838200" y="3048000"/>
            <a:ext cx="7077075" cy="3139454"/>
          </a:xfrm>
          <a:prstGeom prst="rect">
            <a:avLst/>
          </a:prstGeom>
          <a:noFill/>
          <a:ln w="9525">
            <a:noFill/>
            <a:miter lim="800000"/>
            <a:headEnd/>
            <a:tailEnd/>
          </a:ln>
          <a:effectLst/>
        </p:spPr>
      </p:pic>
      <p:sp>
        <p:nvSpPr>
          <p:cNvPr id="5" name="TextBox 4"/>
          <p:cNvSpPr txBox="1"/>
          <p:nvPr/>
        </p:nvSpPr>
        <p:spPr>
          <a:xfrm>
            <a:off x="228600" y="1680627"/>
            <a:ext cx="8763000" cy="113877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NOTE: </a:t>
            </a:r>
            <a:r>
              <a:rPr lang="en-US" sz="1600" b="0" dirty="0" smtClean="0">
                <a:latin typeface="Arial" pitchFamily="34" charset="0"/>
                <a:cs typeface="Arial" pitchFamily="34" charset="0"/>
              </a:rPr>
              <a:t>You will not notice the first name, last name and user name in the HTML page. Right click the browser and click view source, you can see these fields set as hidden variables.</a:t>
            </a:r>
          </a:p>
          <a:p>
            <a:pPr algn="ctr"/>
            <a:r>
              <a:rPr lang="en-US" dirty="0" smtClean="0">
                <a:solidFill>
                  <a:srgbClr val="C00000"/>
                </a:solidFill>
                <a:latin typeface="Arial" pitchFamily="34" charset="0"/>
                <a:cs typeface="Arial" pitchFamily="34" charset="0"/>
              </a:rPr>
              <a:t>“Hidden Fields Will not be displayed in the response it is just a mere container to store the values and share it across pages”</a:t>
            </a:r>
            <a:endParaRPr lang="en-US"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Screen Shot - Registration Success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a:p>
        </p:txBody>
      </p:sp>
      <p:pic>
        <p:nvPicPr>
          <p:cNvPr id="19458" name="Picture 2"/>
          <p:cNvPicPr>
            <a:picLocks noChangeAspect="1" noChangeArrowheads="1"/>
          </p:cNvPicPr>
          <p:nvPr/>
        </p:nvPicPr>
        <p:blipFill>
          <a:blip r:embed="rId2" cstate="print"/>
          <a:srcRect/>
          <a:stretch>
            <a:fillRect/>
          </a:stretch>
        </p:blipFill>
        <p:spPr bwMode="auto">
          <a:xfrm>
            <a:off x="752475" y="2952750"/>
            <a:ext cx="7629525" cy="3371850"/>
          </a:xfrm>
          <a:prstGeom prst="rect">
            <a:avLst/>
          </a:prstGeom>
          <a:noFill/>
          <a:ln w="9525">
            <a:noFill/>
            <a:miter lim="800000"/>
            <a:headEnd/>
            <a:tailEnd/>
          </a:ln>
          <a:effectLst/>
        </p:spPr>
      </p:pic>
      <p:sp>
        <p:nvSpPr>
          <p:cNvPr id="5" name="TextBox 4"/>
          <p:cNvSpPr txBox="1"/>
          <p:nvPr/>
        </p:nvSpPr>
        <p:spPr>
          <a:xfrm>
            <a:off x="228600" y="1680627"/>
            <a:ext cx="8763000" cy="67710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latin typeface="Arial" pitchFamily="34" charset="0"/>
                <a:cs typeface="Arial" pitchFamily="34" charset="0"/>
              </a:rPr>
              <a:t>NOTE: </a:t>
            </a:r>
            <a:r>
              <a:rPr lang="en-US" b="0" dirty="0" smtClean="0">
                <a:latin typeface="Arial" pitchFamily="34" charset="0"/>
                <a:cs typeface="Arial" pitchFamily="34" charset="0"/>
              </a:rPr>
              <a:t>The first name, last , user name entered in the personal details HTML is tracked till the registration Details success page.</a:t>
            </a:r>
            <a:endParaRPr lang="en-US" sz="2000"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Developing Personal Details HTML</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a:p>
        </p:txBody>
      </p:sp>
      <p:pic>
        <p:nvPicPr>
          <p:cNvPr id="14338" name="Picture 2"/>
          <p:cNvPicPr>
            <a:picLocks noChangeAspect="1" noChangeArrowheads="1"/>
          </p:cNvPicPr>
          <p:nvPr/>
        </p:nvPicPr>
        <p:blipFill>
          <a:blip r:embed="rId2" cstate="print"/>
          <a:srcRect/>
          <a:stretch>
            <a:fillRect/>
          </a:stretch>
        </p:blipFill>
        <p:spPr bwMode="auto">
          <a:xfrm>
            <a:off x="381000" y="3048000"/>
            <a:ext cx="8346633" cy="3352800"/>
          </a:xfrm>
          <a:prstGeom prst="rect">
            <a:avLst/>
          </a:prstGeom>
          <a:noFill/>
          <a:ln w="9525">
            <a:noFill/>
            <a:miter lim="800000"/>
            <a:headEnd/>
            <a:tailEnd/>
          </a:ln>
          <a:effectLst/>
        </p:spPr>
      </p:pic>
      <p:sp>
        <p:nvSpPr>
          <p:cNvPr id="5" name="TextBox 4"/>
          <p:cNvSpPr txBox="1"/>
          <p:nvPr/>
        </p:nvSpPr>
        <p:spPr>
          <a:xfrm>
            <a:off x="228600" y="1600200"/>
            <a:ext cx="8610600" cy="135421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dirty="0" smtClean="0">
                <a:latin typeface="Arial" pitchFamily="34" charset="0"/>
                <a:cs typeface="Arial" pitchFamily="34" charset="0"/>
              </a:rPr>
              <a:t>Develop the personal details HTML page as mentioned below,</a:t>
            </a:r>
          </a:p>
          <a:p>
            <a:r>
              <a:rPr lang="en-US" sz="1600" b="0" dirty="0" smtClean="0">
                <a:latin typeface="Arial" pitchFamily="34" charset="0"/>
                <a:cs typeface="Arial" pitchFamily="34" charset="0"/>
              </a:rPr>
              <a:t>It should have the following fields, </a:t>
            </a:r>
          </a:p>
          <a:p>
            <a:pPr marL="568325" indent="173038">
              <a:buFont typeface="Arial" pitchFamily="34" charset="0"/>
              <a:buChar char="•"/>
            </a:pPr>
            <a:r>
              <a:rPr lang="en-US" sz="1600" b="0" dirty="0" smtClean="0">
                <a:latin typeface="Arial" pitchFamily="34" charset="0"/>
                <a:cs typeface="Arial" pitchFamily="34" charset="0"/>
              </a:rPr>
              <a:t> First Name</a:t>
            </a:r>
          </a:p>
          <a:p>
            <a:pPr marL="568325" indent="173038">
              <a:buFont typeface="Arial" pitchFamily="34" charset="0"/>
              <a:buChar char="•"/>
            </a:pPr>
            <a:r>
              <a:rPr lang="en-US" sz="1600" b="0" dirty="0" smtClean="0">
                <a:latin typeface="Arial" pitchFamily="34" charset="0"/>
                <a:cs typeface="Arial" pitchFamily="34" charset="0"/>
              </a:rPr>
              <a:t>Last Name</a:t>
            </a:r>
          </a:p>
          <a:p>
            <a:pPr marL="568325" indent="173038">
              <a:buFont typeface="Arial" pitchFamily="34" charset="0"/>
              <a:buChar char="•"/>
            </a:pPr>
            <a:r>
              <a:rPr lang="en-US" sz="1600" b="0" dirty="0" smtClean="0">
                <a:latin typeface="Arial" pitchFamily="34" charset="0"/>
                <a:cs typeface="Arial" pitchFamily="34" charset="0"/>
              </a:rPr>
              <a:t>User Name , submit action should be the </a:t>
            </a:r>
            <a:r>
              <a:rPr lang="en-US" sz="1600" b="0" dirty="0" err="1" smtClean="0">
                <a:latin typeface="Arial" pitchFamily="34" charset="0"/>
                <a:cs typeface="Arial" pitchFamily="34" charset="0"/>
              </a:rPr>
              <a:t>professionalDetails</a:t>
            </a:r>
            <a:r>
              <a:rPr lang="en-US" sz="1600" b="0" dirty="0" smtClean="0">
                <a:latin typeface="Arial" pitchFamily="34" charset="0"/>
                <a:cs typeface="Arial" pitchFamily="34" charset="0"/>
              </a:rPr>
              <a:t> servlet.</a:t>
            </a:r>
            <a:endParaRPr lang="en-US" sz="16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533400" y="1778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Renjith(t-</a:t>
                      </a:r>
                      <a:r>
                        <a:rPr kumimoji="0" lang="en-US" sz="1600" b="0" i="0" u="none" strike="noStrike" cap="none" normalizeH="0" baseline="0" dirty="0" err="1" smtClean="0">
                          <a:ln>
                            <a:noFill/>
                          </a:ln>
                          <a:solidFill>
                            <a:schemeClr val="tx1"/>
                          </a:solidFill>
                          <a:effectLst/>
                          <a:latin typeface="Cambria" pitchFamily="18" charset="0"/>
                        </a:rPr>
                        <a:t>renjith</a:t>
                      </a:r>
                      <a:r>
                        <a:rPr kumimoji="0" lang="en-US" sz="1600" b="0" i="0" u="none" strike="noStrike" cap="none" normalizeH="0" baseline="0" dirty="0" smtClean="0">
                          <a:ln>
                            <a:noFill/>
                          </a:ln>
                          <a:solidFill>
                            <a:schemeClr val="tx1"/>
                          </a:solidFill>
                          <a:effectLst/>
                          <a:latin typeface="Cambria" pitchFamily="18" charset="0"/>
                        </a:rPr>
                        <a:t>)/ Shanmu (105110)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 </a:t>
                      </a:r>
                      <a:r>
                        <a:rPr kumimoji="0" lang="en-US" sz="1600" b="0" i="0" u="none" strike="noStrike" cap="none" normalizeH="0" baseline="0" dirty="0" err="1" smtClean="0">
                          <a:ln>
                            <a:noFill/>
                          </a:ln>
                          <a:solidFill>
                            <a:schemeClr val="tx1"/>
                          </a:solidFill>
                          <a:effectLst/>
                          <a:latin typeface="Cambria" pitchFamily="18" charset="0"/>
                        </a:rPr>
                        <a:t>Sr</a:t>
                      </a:r>
                      <a:r>
                        <a:rPr kumimoji="0" lang="en-US" sz="1600" b="0" i="0" u="none" strike="noStrike" cap="none" normalizeH="0" baseline="0" dirty="0" smtClean="0">
                          <a:ln>
                            <a:noFill/>
                          </a:ln>
                          <a:solidFill>
                            <a:schemeClr val="tx1"/>
                          </a:solidFill>
                          <a:effectLst/>
                          <a:latin typeface="Cambria" pitchFamily="18" charset="0"/>
                        </a:rPr>
                        <a:t> Architect</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January 4’th 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9243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57200" y="1600200"/>
            <a:ext cx="8534400" cy="5029200"/>
            <a:chOff x="457200" y="1828800"/>
            <a:chExt cx="8382000" cy="4095750"/>
          </a:xfrm>
        </p:grpSpPr>
        <p:pic>
          <p:nvPicPr>
            <p:cNvPr id="15363" name="Picture 3"/>
            <p:cNvPicPr>
              <a:picLocks noChangeAspect="1" noChangeArrowheads="1"/>
            </p:cNvPicPr>
            <p:nvPr/>
          </p:nvPicPr>
          <p:blipFill>
            <a:blip r:embed="rId2" cstate="print"/>
            <a:srcRect/>
            <a:stretch>
              <a:fillRect/>
            </a:stretch>
          </p:blipFill>
          <p:spPr bwMode="auto">
            <a:xfrm>
              <a:off x="457200" y="1828800"/>
              <a:ext cx="6315075" cy="4095750"/>
            </a:xfrm>
            <a:prstGeom prst="rect">
              <a:avLst/>
            </a:prstGeom>
            <a:noFill/>
            <a:ln w="9525">
              <a:noFill/>
              <a:miter lim="800000"/>
              <a:headEnd/>
              <a:tailEnd/>
            </a:ln>
            <a:effectLst/>
          </p:spPr>
        </p:pic>
        <p:sp>
          <p:nvSpPr>
            <p:cNvPr id="16" name="TextBox 15"/>
            <p:cNvSpPr txBox="1"/>
            <p:nvPr/>
          </p:nvSpPr>
          <p:spPr>
            <a:xfrm>
              <a:off x="6934200" y="4038600"/>
              <a:ext cx="1905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Values written as hidden fields</a:t>
              </a:r>
              <a:endParaRPr lang="en-US" b="0" dirty="0">
                <a:latin typeface="Arial" pitchFamily="34" charset="0"/>
                <a:cs typeface="Arial" pitchFamily="34" charset="0"/>
              </a:endParaRPr>
            </a:p>
          </p:txBody>
        </p:sp>
        <p:cxnSp>
          <p:nvCxnSpPr>
            <p:cNvPr id="17" name="Straight Arrow Connector 16"/>
            <p:cNvCxnSpPr>
              <a:stCxn id="16" idx="1"/>
            </p:cNvCxnSpPr>
            <p:nvPr/>
          </p:nvCxnSpPr>
          <p:spPr>
            <a:xfrm rot="10800000">
              <a:off x="6096000" y="4191006"/>
              <a:ext cx="838200" cy="17076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1"/>
            </p:cNvCxnSpPr>
            <p:nvPr/>
          </p:nvCxnSpPr>
          <p:spPr>
            <a:xfrm rot="10800000" flipV="1">
              <a:off x="6019800" y="4361766"/>
              <a:ext cx="914400" cy="13403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p:cNvCxnSpPr>
            <p:nvPr/>
          </p:nvCxnSpPr>
          <p:spPr>
            <a:xfrm rot="10800000" flipV="1">
              <a:off x="6172200" y="4361766"/>
              <a:ext cx="762000" cy="51503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z="2400" dirty="0" smtClean="0"/>
              <a:t>Lend a Hand : Developing Professional Details Servlet</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a:p>
        </p:txBody>
      </p:sp>
      <p:sp>
        <p:nvSpPr>
          <p:cNvPr id="10" name="TextBox 9"/>
          <p:cNvSpPr txBox="1"/>
          <p:nvPr/>
        </p:nvSpPr>
        <p:spPr>
          <a:xfrm>
            <a:off x="76200" y="1573649"/>
            <a:ext cx="8991600"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0" dirty="0" smtClean="0">
                <a:solidFill>
                  <a:schemeClr val="dk1"/>
                </a:solidFill>
                <a:latin typeface="Arial" pitchFamily="34" charset="0"/>
                <a:cs typeface="Arial" pitchFamily="34" charset="0"/>
              </a:rPr>
              <a:t>Develop the professional details servlet which will display the following fields,</a:t>
            </a:r>
          </a:p>
          <a:p>
            <a:pPr marL="568325" indent="173038">
              <a:buFont typeface="Arial" pitchFamily="34" charset="0"/>
              <a:buChar char="•"/>
            </a:pPr>
            <a:r>
              <a:rPr lang="en-US" dirty="0" smtClean="0">
                <a:solidFill>
                  <a:schemeClr val="dk1"/>
                </a:solidFill>
                <a:latin typeface="Arial" pitchFamily="34" charset="0"/>
                <a:cs typeface="Arial" pitchFamily="34" charset="0"/>
              </a:rPr>
              <a:t>College Name</a:t>
            </a:r>
            <a:r>
              <a:rPr lang="en-US" b="0" dirty="0" smtClean="0">
                <a:solidFill>
                  <a:schemeClr val="dk1"/>
                </a:solidFill>
                <a:latin typeface="Arial" pitchFamily="34" charset="0"/>
                <a:cs typeface="Arial" pitchFamily="34" charset="0"/>
              </a:rPr>
              <a:t> – Text box</a:t>
            </a:r>
          </a:p>
          <a:p>
            <a:pPr marL="568325" indent="173038">
              <a:buFont typeface="Arial" pitchFamily="34" charset="0"/>
              <a:buChar char="•"/>
            </a:pPr>
            <a:r>
              <a:rPr lang="en-US" dirty="0" smtClean="0">
                <a:solidFill>
                  <a:schemeClr val="dk1"/>
                </a:solidFill>
                <a:latin typeface="Arial" pitchFamily="34" charset="0"/>
                <a:cs typeface="Arial" pitchFamily="34" charset="0"/>
              </a:rPr>
              <a:t>Qualification  - </a:t>
            </a:r>
            <a:r>
              <a:rPr lang="en-US" b="0" dirty="0" smtClean="0">
                <a:solidFill>
                  <a:schemeClr val="dk1"/>
                </a:solidFill>
                <a:latin typeface="Arial" pitchFamily="34" charset="0"/>
                <a:cs typeface="Arial" pitchFamily="34" charset="0"/>
              </a:rPr>
              <a:t>Text box, submit action will be the </a:t>
            </a:r>
            <a:r>
              <a:rPr lang="en-US" b="0" dirty="0" err="1" smtClean="0">
                <a:solidFill>
                  <a:schemeClr val="dk1"/>
                </a:solidFill>
                <a:latin typeface="Arial" pitchFamily="34" charset="0"/>
                <a:cs typeface="Arial" pitchFamily="34" charset="0"/>
              </a:rPr>
              <a:t>RegistrationSuccess</a:t>
            </a:r>
            <a:r>
              <a:rPr lang="en-US" b="0" dirty="0" smtClean="0">
                <a:solidFill>
                  <a:schemeClr val="dk1"/>
                </a:solidFill>
                <a:latin typeface="Arial" pitchFamily="34" charset="0"/>
                <a:cs typeface="Arial" pitchFamily="34" charset="0"/>
              </a:rPr>
              <a:t> servlet.</a:t>
            </a:r>
          </a:p>
          <a:p>
            <a:r>
              <a:rPr lang="en-US" dirty="0" smtClean="0">
                <a:solidFill>
                  <a:schemeClr val="dk1"/>
                </a:solidFill>
                <a:latin typeface="Arial" pitchFamily="34" charset="0"/>
                <a:cs typeface="Arial" pitchFamily="34" charset="0"/>
              </a:rPr>
              <a:t>NOTE: </a:t>
            </a:r>
            <a:r>
              <a:rPr lang="en-US" b="0" dirty="0" smtClean="0">
                <a:solidFill>
                  <a:schemeClr val="dk1"/>
                </a:solidFill>
                <a:latin typeface="Arial" pitchFamily="34" charset="0"/>
                <a:cs typeface="Arial" pitchFamily="34" charset="0"/>
              </a:rPr>
              <a:t>The first, last and user name needs to be displayed in the success page to make it happen we need to store these fields as hidden fields in the response of this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4"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Developing Registration Success Servlet</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a:p>
        </p:txBody>
      </p:sp>
      <p:grpSp>
        <p:nvGrpSpPr>
          <p:cNvPr id="9" name="Group 8"/>
          <p:cNvGrpSpPr/>
          <p:nvPr/>
        </p:nvGrpSpPr>
        <p:grpSpPr>
          <a:xfrm>
            <a:off x="228600" y="2362200"/>
            <a:ext cx="7772400" cy="4419600"/>
            <a:chOff x="457200" y="1828800"/>
            <a:chExt cx="7772400" cy="4419600"/>
          </a:xfrm>
        </p:grpSpPr>
        <p:pic>
          <p:nvPicPr>
            <p:cNvPr id="16388" name="Picture 4"/>
            <p:cNvPicPr>
              <a:picLocks noChangeAspect="1" noChangeArrowheads="1"/>
            </p:cNvPicPr>
            <p:nvPr/>
          </p:nvPicPr>
          <p:blipFill>
            <a:blip r:embed="rId2" cstate="print"/>
            <a:srcRect/>
            <a:stretch>
              <a:fillRect/>
            </a:stretch>
          </p:blipFill>
          <p:spPr bwMode="auto">
            <a:xfrm>
              <a:off x="457200" y="1828800"/>
              <a:ext cx="6267450" cy="4419600"/>
            </a:xfrm>
            <a:prstGeom prst="rect">
              <a:avLst/>
            </a:prstGeom>
            <a:noFill/>
            <a:ln w="9525">
              <a:noFill/>
              <a:miter lim="800000"/>
              <a:headEnd/>
              <a:tailEnd/>
            </a:ln>
            <a:effectLst/>
          </p:spPr>
        </p:pic>
        <p:sp>
          <p:nvSpPr>
            <p:cNvPr id="16" name="TextBox 15"/>
            <p:cNvSpPr txBox="1"/>
            <p:nvPr/>
          </p:nvSpPr>
          <p:spPr>
            <a:xfrm>
              <a:off x="5867400" y="2819400"/>
              <a:ext cx="2362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Reads the hidden field values</a:t>
              </a:r>
              <a:endParaRPr lang="en-US" b="0" dirty="0">
                <a:latin typeface="Arial" pitchFamily="34" charset="0"/>
                <a:cs typeface="Arial" pitchFamily="34" charset="0"/>
              </a:endParaRPr>
            </a:p>
          </p:txBody>
        </p:sp>
        <p:cxnSp>
          <p:nvCxnSpPr>
            <p:cNvPr id="17" name="Straight Arrow Connector 16"/>
            <p:cNvCxnSpPr>
              <a:stCxn id="16" idx="1"/>
            </p:cNvCxnSpPr>
            <p:nvPr/>
          </p:nvCxnSpPr>
          <p:spPr>
            <a:xfrm rot="10800000">
              <a:off x="5029200" y="2971812"/>
              <a:ext cx="838200" cy="17075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1"/>
            </p:cNvCxnSpPr>
            <p:nvPr/>
          </p:nvCxnSpPr>
          <p:spPr>
            <a:xfrm rot="10800000" flipV="1">
              <a:off x="4953000" y="3142566"/>
              <a:ext cx="914400" cy="5783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p:cNvCxnSpPr>
            <p:nvPr/>
          </p:nvCxnSpPr>
          <p:spPr>
            <a:xfrm rot="10800000" flipV="1">
              <a:off x="5029200" y="3142566"/>
              <a:ext cx="838200" cy="21023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52400" y="1600200"/>
            <a:ext cx="88392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0" dirty="0" smtClean="0">
                <a:solidFill>
                  <a:schemeClr val="dk1"/>
                </a:solidFill>
                <a:latin typeface="Arial" pitchFamily="34" charset="0"/>
                <a:cs typeface="Arial" pitchFamily="34" charset="0"/>
              </a:rPr>
              <a:t>This is the success page this should read all the form elements including hidden variables and display the success message as follows.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Deploy and Run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a:p>
        </p:txBody>
      </p:sp>
      <p:sp>
        <p:nvSpPr>
          <p:cNvPr id="5" name="TextBox 4"/>
          <p:cNvSpPr txBox="1"/>
          <p:nvPr/>
        </p:nvSpPr>
        <p:spPr>
          <a:xfrm>
            <a:off x="228600" y="1676400"/>
            <a:ext cx="7848600" cy="5267532"/>
          </a:xfrm>
          <a:prstGeom prst="rect">
            <a:avLst/>
          </a:prstGeom>
          <a:noFill/>
        </p:spPr>
        <p:txBody>
          <a:bodyPr wrap="square" rtlCol="0">
            <a:spAutoFit/>
          </a:bodyPr>
          <a:lstStyle/>
          <a:p>
            <a:pPr>
              <a:lnSpc>
                <a:spcPct val="150000"/>
              </a:lnSpc>
              <a:spcBef>
                <a:spcPts val="1200"/>
              </a:spcBef>
            </a:pPr>
            <a:r>
              <a:rPr lang="en-US" sz="2000" dirty="0" smtClean="0"/>
              <a:t>Step 1 :</a:t>
            </a:r>
            <a:r>
              <a:rPr lang="en-US" sz="2000" b="0" dirty="0" smtClean="0"/>
              <a:t> Deploy and run the application</a:t>
            </a:r>
          </a:p>
          <a:p>
            <a:pPr>
              <a:lnSpc>
                <a:spcPct val="150000"/>
              </a:lnSpc>
              <a:spcBef>
                <a:spcPts val="1200"/>
              </a:spcBef>
            </a:pPr>
            <a:r>
              <a:rPr lang="en-US" sz="2000" dirty="0" smtClean="0"/>
              <a:t>Step 2: </a:t>
            </a:r>
            <a:r>
              <a:rPr lang="en-US" sz="2000" b="0" dirty="0" smtClean="0"/>
              <a:t>Call personalDetails.html from the browser</a:t>
            </a:r>
          </a:p>
          <a:p>
            <a:pPr>
              <a:lnSpc>
                <a:spcPct val="150000"/>
              </a:lnSpc>
              <a:spcBef>
                <a:spcPts val="1200"/>
              </a:spcBef>
            </a:pPr>
            <a:r>
              <a:rPr lang="en-US" sz="2000" dirty="0" smtClean="0">
                <a:solidFill>
                  <a:srgbClr val="0070C0"/>
                </a:solidFill>
              </a:rPr>
              <a:t>         http://localhost:8080/Cookies/personalDetails.html </a:t>
            </a:r>
          </a:p>
          <a:p>
            <a:pPr>
              <a:lnSpc>
                <a:spcPct val="150000"/>
              </a:lnSpc>
              <a:spcBef>
                <a:spcPts val="1200"/>
              </a:spcBef>
            </a:pPr>
            <a:r>
              <a:rPr lang="en-US" sz="2000" b="0" dirty="0" smtClean="0"/>
              <a:t>Enter the requested details.</a:t>
            </a:r>
          </a:p>
          <a:p>
            <a:pPr>
              <a:lnSpc>
                <a:spcPct val="150000"/>
              </a:lnSpc>
              <a:spcBef>
                <a:spcPts val="1200"/>
              </a:spcBef>
            </a:pPr>
            <a:r>
              <a:rPr lang="en-US" sz="2000" dirty="0" smtClean="0"/>
              <a:t>Step 3: </a:t>
            </a:r>
            <a:r>
              <a:rPr lang="en-US" sz="2000" b="0" dirty="0" smtClean="0"/>
              <a:t>Click Register and enter the professional details.</a:t>
            </a:r>
          </a:p>
          <a:p>
            <a:pPr>
              <a:lnSpc>
                <a:spcPct val="150000"/>
              </a:lnSpc>
              <a:spcBef>
                <a:spcPts val="1200"/>
              </a:spcBef>
            </a:pPr>
            <a:r>
              <a:rPr lang="en-US" sz="2000" dirty="0" smtClean="0"/>
              <a:t>Step 4: </a:t>
            </a:r>
            <a:r>
              <a:rPr lang="en-US" sz="2000" b="0" dirty="0" smtClean="0"/>
              <a:t>Click Register and system should display the registration success page with the personal and professional details.</a:t>
            </a:r>
          </a:p>
          <a:p>
            <a:pPr>
              <a:lnSpc>
                <a:spcPct val="150000"/>
              </a:lnSpc>
              <a:spcBef>
                <a:spcPts val="1200"/>
              </a:spcBef>
            </a:pPr>
            <a:endParaRPr lang="en-US" sz="2000" b="0" dirty="0" smtClean="0"/>
          </a:p>
          <a:p>
            <a:pPr>
              <a:lnSpc>
                <a:spcPct val="150000"/>
              </a:lnSpc>
              <a:spcBef>
                <a:spcPts val="1200"/>
              </a:spcBef>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hidden field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a:p>
        </p:txBody>
      </p:sp>
      <p:sp>
        <p:nvSpPr>
          <p:cNvPr id="5" name="TextBox 4"/>
          <p:cNvSpPr txBox="1"/>
          <p:nvPr/>
        </p:nvSpPr>
        <p:spPr>
          <a:xfrm>
            <a:off x="152400" y="1564582"/>
            <a:ext cx="8382000" cy="5016758"/>
          </a:xfrm>
          <a:prstGeom prst="rect">
            <a:avLst/>
          </a:prstGeom>
          <a:noFill/>
        </p:spPr>
        <p:txBody>
          <a:bodyPr wrap="square" rtlCol="0">
            <a:spAutoFit/>
          </a:bodyPr>
          <a:lstStyle/>
          <a:p>
            <a:pPr>
              <a:spcBef>
                <a:spcPts val="1200"/>
              </a:spcBef>
            </a:pPr>
            <a:r>
              <a:rPr lang="en-US" sz="2000" dirty="0" smtClean="0"/>
              <a:t>Pros :</a:t>
            </a:r>
          </a:p>
          <a:p>
            <a:pPr marL="977900" indent="-457200">
              <a:spcBef>
                <a:spcPts val="1200"/>
              </a:spcBef>
              <a:buFont typeface="+mj-lt"/>
              <a:buAutoNum type="arabicPeriod"/>
            </a:pPr>
            <a:r>
              <a:rPr lang="en-US" sz="2000" b="0" dirty="0" smtClean="0"/>
              <a:t>Does not consume any memory space in web server as it is stored in the HML pages.</a:t>
            </a:r>
          </a:p>
          <a:p>
            <a:pPr marL="977900" indent="-457200">
              <a:spcBef>
                <a:spcPts val="1200"/>
              </a:spcBef>
              <a:buFont typeface="+mj-lt"/>
              <a:buAutoNum type="arabicPeriod"/>
            </a:pPr>
            <a:r>
              <a:rPr lang="en-US" sz="2000" b="0" dirty="0" smtClean="0"/>
              <a:t>Works even if users disable cookies</a:t>
            </a:r>
          </a:p>
          <a:p>
            <a:pPr marL="342900" indent="-342900">
              <a:spcBef>
                <a:spcPts val="1200"/>
              </a:spcBef>
            </a:pPr>
            <a:r>
              <a:rPr lang="en-US" sz="2000" dirty="0" smtClean="0"/>
              <a:t>Cons:</a:t>
            </a:r>
          </a:p>
          <a:p>
            <a:pPr marL="520700" lvl="1" indent="284163">
              <a:lnSpc>
                <a:spcPct val="130000"/>
              </a:lnSpc>
              <a:spcBef>
                <a:spcPts val="1200"/>
              </a:spcBef>
              <a:buFont typeface="+mj-lt"/>
              <a:buAutoNum type="arabicPeriod"/>
            </a:pPr>
            <a:r>
              <a:rPr lang="en-US" sz="2000" b="0" dirty="0" smtClean="0"/>
              <a:t>Can be used only with HTML forms.</a:t>
            </a:r>
          </a:p>
          <a:p>
            <a:pPr marL="520700" lvl="1" indent="284163">
              <a:lnSpc>
                <a:spcPct val="130000"/>
              </a:lnSpc>
              <a:spcBef>
                <a:spcPts val="1200"/>
              </a:spcBef>
              <a:buFont typeface="+mj-lt"/>
              <a:buAutoNum type="arabicPeriod"/>
            </a:pPr>
            <a:r>
              <a:rPr lang="en-US" sz="2000" b="0" dirty="0" smtClean="0"/>
              <a:t>This is not secured.</a:t>
            </a:r>
          </a:p>
          <a:p>
            <a:pPr marL="520700" lvl="1" indent="284163">
              <a:lnSpc>
                <a:spcPct val="130000"/>
              </a:lnSpc>
              <a:spcBef>
                <a:spcPts val="1200"/>
              </a:spcBef>
              <a:buFont typeface="+mj-lt"/>
              <a:buAutoNum type="arabicPeriod"/>
            </a:pPr>
            <a:r>
              <a:rPr lang="en-US" sz="2000" b="0" dirty="0" smtClean="0"/>
              <a:t>Very complex to develop and maintain as all the pages which needs state information needs to be implemented for the hidden fields.</a:t>
            </a:r>
          </a:p>
          <a:p>
            <a:pPr marL="342900" indent="-342900">
              <a:spcBef>
                <a:spcPts val="1200"/>
              </a:spcBef>
            </a:pPr>
            <a:endParaRPr lang="en-US" sz="2000" b="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Session Management Technique # 2: URL Rewriting</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a:p>
        </p:txBody>
      </p:sp>
      <p:sp>
        <p:nvSpPr>
          <p:cNvPr id="5" name="TextBox 4"/>
          <p:cNvSpPr txBox="1"/>
          <p:nvPr/>
        </p:nvSpPr>
        <p:spPr>
          <a:xfrm>
            <a:off x="152400" y="1676400"/>
            <a:ext cx="8763000" cy="3505200"/>
          </a:xfrm>
          <a:prstGeom prst="rect">
            <a:avLst/>
          </a:prstGeom>
          <a:noFill/>
        </p:spPr>
        <p:txBody>
          <a:bodyPr wrap="square" rtlCol="0">
            <a:noAutofit/>
          </a:bodyPr>
          <a:lstStyle/>
          <a:p>
            <a:pPr>
              <a:lnSpc>
                <a:spcPct val="150000"/>
              </a:lnSpc>
              <a:spcBef>
                <a:spcPts val="1200"/>
              </a:spcBef>
            </a:pPr>
            <a:r>
              <a:rPr lang="en-US" dirty="0" smtClean="0"/>
              <a:t>What is URL rewriting?</a:t>
            </a:r>
          </a:p>
          <a:p>
            <a:pPr>
              <a:lnSpc>
                <a:spcPct val="150000"/>
              </a:lnSpc>
              <a:spcBef>
                <a:spcPts val="1200"/>
              </a:spcBef>
            </a:pPr>
            <a:r>
              <a:rPr lang="en-US" b="0" dirty="0" smtClean="0"/>
              <a:t>The mechanism by which the user state or information's are appended to the URL  for tracking the state/session of the user.</a:t>
            </a:r>
          </a:p>
          <a:p>
            <a:pPr>
              <a:lnSpc>
                <a:spcPct val="150000"/>
              </a:lnSpc>
              <a:spcBef>
                <a:spcPts val="1200"/>
              </a:spcBef>
            </a:pPr>
            <a:r>
              <a:rPr lang="en-US" dirty="0" smtClean="0"/>
              <a:t>Example: </a:t>
            </a:r>
            <a:r>
              <a:rPr lang="en-US" b="0" dirty="0" smtClean="0"/>
              <a:t>Taking the Tim example, the </a:t>
            </a:r>
            <a:r>
              <a:rPr lang="en-US" b="0" dirty="0" err="1" smtClean="0"/>
              <a:t>userName</a:t>
            </a:r>
            <a:r>
              <a:rPr lang="en-US" b="0" dirty="0" smtClean="0"/>
              <a:t> is set in the URL.</a:t>
            </a:r>
            <a:endParaRPr lang="en-US" dirty="0" smtClean="0"/>
          </a:p>
          <a:p>
            <a:pPr>
              <a:lnSpc>
                <a:spcPct val="150000"/>
              </a:lnSpc>
              <a:spcBef>
                <a:spcPts val="1200"/>
              </a:spcBef>
            </a:pPr>
            <a:r>
              <a:rPr lang="en-US" b="0" dirty="0" smtClean="0">
                <a:solidFill>
                  <a:srgbClr val="00B050"/>
                </a:solidFill>
              </a:rPr>
              <a:t>http://www.domain.com/SuccessServlet</a:t>
            </a:r>
            <a:r>
              <a:rPr lang="en-US" b="0" dirty="0" smtClean="0">
                <a:solidFill>
                  <a:srgbClr val="C00000"/>
                </a:solidFill>
              </a:rPr>
              <a:t>?</a:t>
            </a:r>
            <a:r>
              <a:rPr lang="en-US" b="0" dirty="0" smtClean="0">
                <a:solidFill>
                  <a:srgbClr val="00B0F0"/>
                </a:solidFill>
              </a:rPr>
              <a:t>userName</a:t>
            </a:r>
            <a:r>
              <a:rPr lang="en-US" b="0" dirty="0" smtClean="0">
                <a:solidFill>
                  <a:srgbClr val="00B050"/>
                </a:solidFill>
              </a:rPr>
              <a:t>=“</a:t>
            </a:r>
            <a:r>
              <a:rPr lang="en-US" b="0" dirty="0" smtClean="0">
                <a:solidFill>
                  <a:srgbClr val="002060"/>
                </a:solidFill>
              </a:rPr>
              <a:t>Tim</a:t>
            </a:r>
            <a:r>
              <a:rPr lang="en-US" b="0" dirty="0" smtClean="0">
                <a:solidFill>
                  <a:srgbClr val="00B050"/>
                </a:solidFill>
              </a:rPr>
              <a:t>”&amp; </a:t>
            </a:r>
            <a:r>
              <a:rPr lang="en-US" b="0" dirty="0" smtClean="0">
                <a:solidFill>
                  <a:srgbClr val="00B0F0"/>
                </a:solidFill>
              </a:rPr>
              <a:t>location</a:t>
            </a:r>
            <a:r>
              <a:rPr lang="en-US" b="0" dirty="0" smtClean="0">
                <a:solidFill>
                  <a:srgbClr val="00B050"/>
                </a:solidFill>
              </a:rPr>
              <a:t>=“</a:t>
            </a:r>
            <a:r>
              <a:rPr lang="en-US" b="0" dirty="0" smtClean="0">
                <a:solidFill>
                  <a:srgbClr val="002060"/>
                </a:solidFill>
              </a:rPr>
              <a:t>India</a:t>
            </a:r>
            <a:r>
              <a:rPr lang="en-US" b="0" dirty="0" smtClean="0">
                <a:solidFill>
                  <a:srgbClr val="00B050"/>
                </a:solidFill>
              </a:rPr>
              <a:t>”</a:t>
            </a:r>
          </a:p>
          <a:p>
            <a:pPr>
              <a:lnSpc>
                <a:spcPct val="150000"/>
              </a:lnSpc>
              <a:spcBef>
                <a:spcPts val="1200"/>
              </a:spcBef>
            </a:pPr>
            <a:r>
              <a:rPr lang="en-US" dirty="0" smtClean="0"/>
              <a:t>Where, </a:t>
            </a:r>
            <a:r>
              <a:rPr lang="en-US" b="0" dirty="0" err="1" smtClean="0">
                <a:solidFill>
                  <a:srgbClr val="00B0F0"/>
                </a:solidFill>
              </a:rPr>
              <a:t>userName</a:t>
            </a:r>
            <a:r>
              <a:rPr lang="en-US" b="0" dirty="0" smtClean="0"/>
              <a:t> and </a:t>
            </a:r>
            <a:r>
              <a:rPr lang="en-US" b="0" dirty="0" smtClean="0">
                <a:solidFill>
                  <a:srgbClr val="00B0F0"/>
                </a:solidFill>
              </a:rPr>
              <a:t>location</a:t>
            </a:r>
            <a:r>
              <a:rPr lang="en-US" b="0" dirty="0" smtClean="0"/>
              <a:t> are user information set as parameter in the URL.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ox(in)">
                                      <p:cBhvr>
                                        <p:cTn id="7" dur="500"/>
                                        <p:tgtEl>
                                          <p:spTgt spid="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ox(in)">
                                      <p:cBhvr>
                                        <p:cTn id="10" dur="500"/>
                                        <p:tgtEl>
                                          <p:spTgt spid="5">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ox(in)">
                                      <p:cBhvr>
                                        <p:cTn id="1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sz="2800" dirty="0" smtClean="0"/>
              <a:t>Lend a Hand : Demo on URL rewriting</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a:p>
        </p:txBody>
      </p:sp>
      <p:sp>
        <p:nvSpPr>
          <p:cNvPr id="5" name="TextBox 4"/>
          <p:cNvSpPr txBox="1"/>
          <p:nvPr/>
        </p:nvSpPr>
        <p:spPr>
          <a:xfrm>
            <a:off x="87342" y="1447800"/>
            <a:ext cx="9056658" cy="5181600"/>
          </a:xfrm>
          <a:prstGeom prst="rect">
            <a:avLst/>
          </a:prstGeom>
          <a:noFill/>
        </p:spPr>
        <p:txBody>
          <a:bodyPr wrap="square" rtlCol="0">
            <a:noAutofit/>
          </a:bodyPr>
          <a:lstStyle/>
          <a:p>
            <a:pPr>
              <a:lnSpc>
                <a:spcPct val="150000"/>
              </a:lnSpc>
            </a:pPr>
            <a:r>
              <a:rPr lang="en-US" sz="1600" b="0" dirty="0" smtClean="0"/>
              <a:t>This is a demo for the associates on how URL rewriting can be used as a session management technique.</a:t>
            </a:r>
          </a:p>
          <a:p>
            <a:pPr>
              <a:lnSpc>
                <a:spcPct val="150000"/>
              </a:lnSpc>
            </a:pPr>
            <a:r>
              <a:rPr lang="en-US" sz="1600" dirty="0" smtClean="0"/>
              <a:t>Scenario: </a:t>
            </a:r>
            <a:r>
              <a:rPr lang="en-US" sz="1600" b="0" dirty="0" smtClean="0"/>
              <a:t> In a web based mail application user logins with his user name and password. The subsequent pages inbox/Sent items he visits after login should have a welcome message with his username printed. We will see how this can be achieved using URL rewriting.</a:t>
            </a:r>
          </a:p>
          <a:p>
            <a:pPr>
              <a:lnSpc>
                <a:spcPct val="150000"/>
              </a:lnSpc>
            </a:pPr>
            <a:r>
              <a:rPr lang="en-US" sz="1600" dirty="0" smtClean="0"/>
              <a:t>Components to be Developed:</a:t>
            </a:r>
          </a:p>
          <a:p>
            <a:pPr marL="342900" indent="350838">
              <a:lnSpc>
                <a:spcPct val="150000"/>
              </a:lnSpc>
              <a:buFont typeface="+mj-lt"/>
              <a:buAutoNum type="arabicPeriod"/>
            </a:pPr>
            <a:r>
              <a:rPr lang="en-US" sz="1600" dirty="0" smtClean="0"/>
              <a:t>login.html</a:t>
            </a:r>
            <a:r>
              <a:rPr lang="en-US" sz="1600" b="0" dirty="0" smtClean="0"/>
              <a:t> : Login page</a:t>
            </a:r>
          </a:p>
          <a:p>
            <a:pPr marL="342900" indent="350838">
              <a:lnSpc>
                <a:spcPct val="150000"/>
              </a:lnSpc>
              <a:buFont typeface="+mj-lt"/>
              <a:buAutoNum type="arabicPeriod"/>
            </a:pPr>
            <a:r>
              <a:rPr lang="en-US" sz="1600" dirty="0" err="1" smtClean="0"/>
              <a:t>LoginServlet</a:t>
            </a:r>
            <a:r>
              <a:rPr lang="en-US" sz="1600" b="0" dirty="0" smtClean="0"/>
              <a:t> :  Action page for the login page, redirects the request to inbox.</a:t>
            </a:r>
          </a:p>
          <a:p>
            <a:pPr marL="342900" indent="350838">
              <a:lnSpc>
                <a:spcPct val="150000"/>
              </a:lnSpc>
              <a:buFont typeface="+mj-lt"/>
              <a:buAutoNum type="arabicPeriod"/>
            </a:pPr>
            <a:r>
              <a:rPr lang="en-US" sz="1600" dirty="0" smtClean="0"/>
              <a:t>Inbox Servlet</a:t>
            </a:r>
            <a:r>
              <a:rPr lang="en-US" sz="1600" b="0" dirty="0" smtClean="0"/>
              <a:t> : The inbox of the user should have a link pointing to sent items.</a:t>
            </a:r>
          </a:p>
          <a:p>
            <a:pPr marL="342900" indent="350838">
              <a:lnSpc>
                <a:spcPct val="150000"/>
              </a:lnSpc>
              <a:buFont typeface="+mj-lt"/>
              <a:buAutoNum type="arabicPeriod"/>
            </a:pPr>
            <a:r>
              <a:rPr lang="en-US" sz="1600" dirty="0" smtClean="0"/>
              <a:t>Sent Items Servlet</a:t>
            </a:r>
            <a:r>
              <a:rPr lang="en-US" sz="1600" b="0" dirty="0" smtClean="0"/>
              <a:t> : The sent items page for the user should have a link pointing to inbox.</a:t>
            </a:r>
          </a:p>
          <a:p>
            <a:pPr marL="342900" indent="-342900">
              <a:lnSpc>
                <a:spcPct val="150000"/>
              </a:lnSpc>
              <a:buFont typeface="+mj-lt"/>
              <a:buAutoNum type="arabicPeriod"/>
            </a:pPr>
            <a:endParaRPr lang="en-US" sz="1600" b="0" dirty="0" smtClean="0"/>
          </a:p>
          <a:p>
            <a:pPr marL="342900" indent="-342900">
              <a:lnSpc>
                <a:spcPct val="150000"/>
              </a:lnSpc>
              <a:buFont typeface="+mj-lt"/>
              <a:buAutoNum type="arabicPeriod"/>
            </a:pPr>
            <a:endParaRPr lang="en-US" sz="1600" b="0" dirty="0" smtClean="0"/>
          </a:p>
          <a:p>
            <a:pPr marL="342900" indent="-342900">
              <a:lnSpc>
                <a:spcPct val="150000"/>
              </a:lnSpc>
              <a:buFont typeface="+mj-lt"/>
              <a:buAutoNum type="arabicPeriod"/>
            </a:pPr>
            <a:endParaRPr lang="en-US" sz="1600" b="0" dirty="0"/>
          </a:p>
        </p:txBody>
      </p:sp>
      <p:sp>
        <p:nvSpPr>
          <p:cNvPr id="6" name="TextBox 5"/>
          <p:cNvSpPr txBox="1"/>
          <p:nvPr/>
        </p:nvSpPr>
        <p:spPr>
          <a:xfrm>
            <a:off x="228600" y="5233471"/>
            <a:ext cx="87630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NOTE: </a:t>
            </a:r>
            <a:r>
              <a:rPr lang="en-US" sz="1600" b="0" dirty="0" smtClean="0">
                <a:latin typeface="Arial" pitchFamily="34" charset="0"/>
                <a:cs typeface="Arial" pitchFamily="34" charset="0"/>
              </a:rPr>
              <a:t>The user name &amp; location as part of the </a:t>
            </a:r>
            <a:r>
              <a:rPr lang="en-US" sz="1600" dirty="0" err="1" smtClean="0">
                <a:latin typeface="Arial" pitchFamily="34" charset="0"/>
                <a:cs typeface="Arial" pitchFamily="34" charset="0"/>
              </a:rPr>
              <a:t>LoginServlet</a:t>
            </a:r>
            <a:r>
              <a:rPr lang="en-US" sz="1600" b="0" dirty="0" smtClean="0">
                <a:latin typeface="Arial" pitchFamily="34" charset="0"/>
                <a:cs typeface="Arial" pitchFamily="34" charset="0"/>
              </a:rPr>
              <a:t> request should be available when the inbox and sent items servlets are accessed from the links mentioned in point # (2) &amp; (3)</a:t>
            </a:r>
            <a:endParaRPr lang="en-US"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Screen Shot login.html</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a:p>
        </p:txBody>
      </p:sp>
      <p:pic>
        <p:nvPicPr>
          <p:cNvPr id="20482" name="Picture 2"/>
          <p:cNvPicPr>
            <a:picLocks noChangeAspect="1" noChangeArrowheads="1"/>
          </p:cNvPicPr>
          <p:nvPr/>
        </p:nvPicPr>
        <p:blipFill>
          <a:blip r:embed="rId2" cstate="print"/>
          <a:srcRect/>
          <a:stretch>
            <a:fillRect/>
          </a:stretch>
        </p:blipFill>
        <p:spPr bwMode="auto">
          <a:xfrm>
            <a:off x="781050" y="1747838"/>
            <a:ext cx="7581900" cy="3362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Screen Shot  Inbox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a:p>
        </p:txBody>
      </p:sp>
      <p:pic>
        <p:nvPicPr>
          <p:cNvPr id="21506" name="Picture 2"/>
          <p:cNvPicPr>
            <a:picLocks noChangeAspect="1" noChangeArrowheads="1"/>
          </p:cNvPicPr>
          <p:nvPr/>
        </p:nvPicPr>
        <p:blipFill>
          <a:blip r:embed="rId2" cstate="print"/>
          <a:srcRect/>
          <a:stretch>
            <a:fillRect/>
          </a:stretch>
        </p:blipFill>
        <p:spPr bwMode="auto">
          <a:xfrm>
            <a:off x="381000" y="1828799"/>
            <a:ext cx="6934200" cy="4591565"/>
          </a:xfrm>
          <a:prstGeom prst="rect">
            <a:avLst/>
          </a:prstGeom>
          <a:noFill/>
          <a:ln w="9525">
            <a:noFill/>
            <a:miter lim="800000"/>
            <a:headEnd/>
            <a:tailEnd/>
          </a:ln>
          <a:effectLst/>
        </p:spPr>
      </p:pic>
      <p:sp>
        <p:nvSpPr>
          <p:cNvPr id="6" name="Line Callout 1 5"/>
          <p:cNvSpPr/>
          <p:nvPr/>
        </p:nvSpPr>
        <p:spPr>
          <a:xfrm>
            <a:off x="6248400" y="3886200"/>
            <a:ext cx="2514600" cy="685800"/>
          </a:xfrm>
          <a:prstGeom prst="borderCallout1">
            <a:avLst>
              <a:gd name="adj1" fmla="val 50179"/>
              <a:gd name="adj2" fmla="val -2690"/>
              <a:gd name="adj3" fmla="val -192286"/>
              <a:gd name="adj4" fmla="val -9679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Note the value appended to the URL</a:t>
            </a:r>
            <a:endParaRPr lang="en-US" sz="1500" b="0" dirty="0">
              <a:latin typeface="Arial" pitchFamily="34" charset="0"/>
              <a:cs typeface="Arial" pitchFamily="34" charset="0"/>
            </a:endParaRPr>
          </a:p>
        </p:txBody>
      </p:sp>
      <p:sp>
        <p:nvSpPr>
          <p:cNvPr id="7" name="Rounded Rectangle 6"/>
          <p:cNvSpPr/>
          <p:nvPr/>
        </p:nvSpPr>
        <p:spPr>
          <a:xfrm>
            <a:off x="2514600" y="1981200"/>
            <a:ext cx="1676400" cy="609600"/>
          </a:xfrm>
          <a:prstGeom prst="roundRect">
            <a:avLst/>
          </a:prstGeom>
          <a:no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Screen Shot Sent Items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a:p>
        </p:txBody>
      </p:sp>
      <p:pic>
        <p:nvPicPr>
          <p:cNvPr id="22530" name="Picture 2"/>
          <p:cNvPicPr>
            <a:picLocks noChangeAspect="1" noChangeArrowheads="1"/>
          </p:cNvPicPr>
          <p:nvPr/>
        </p:nvPicPr>
        <p:blipFill>
          <a:blip r:embed="rId2" cstate="print"/>
          <a:srcRect/>
          <a:stretch>
            <a:fillRect/>
          </a:stretch>
        </p:blipFill>
        <p:spPr bwMode="auto">
          <a:xfrm>
            <a:off x="533400" y="2362200"/>
            <a:ext cx="7610475" cy="3400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Develop Login html</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936241" y="2819400"/>
            <a:ext cx="6683759" cy="3581400"/>
          </a:xfrm>
          <a:prstGeom prst="rect">
            <a:avLst/>
          </a:prstGeom>
          <a:noFill/>
          <a:ln w="9525">
            <a:noFill/>
            <a:miter lim="800000"/>
            <a:headEnd/>
            <a:tailEnd/>
          </a:ln>
          <a:effectLst/>
        </p:spPr>
      </p:pic>
      <p:sp>
        <p:nvSpPr>
          <p:cNvPr id="5" name="TextBox 4"/>
          <p:cNvSpPr txBox="1"/>
          <p:nvPr/>
        </p:nvSpPr>
        <p:spPr>
          <a:xfrm>
            <a:off x="304800" y="1600200"/>
            <a:ext cx="86868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dirty="0" smtClean="0">
                <a:latin typeface="Arial" pitchFamily="34" charset="0"/>
                <a:cs typeface="Arial" pitchFamily="34" charset="0"/>
              </a:rPr>
              <a:t>Develop the Login HTML as mentioned below, It should have the following fields, </a:t>
            </a:r>
          </a:p>
          <a:p>
            <a:pPr marL="568325" indent="173038">
              <a:buFont typeface="Arial" pitchFamily="34" charset="0"/>
              <a:buChar char="•"/>
            </a:pPr>
            <a:r>
              <a:rPr lang="en-US" sz="1600" b="0" dirty="0" smtClean="0">
                <a:latin typeface="Arial" pitchFamily="34" charset="0"/>
                <a:cs typeface="Arial" pitchFamily="34" charset="0"/>
              </a:rPr>
              <a:t>User Name</a:t>
            </a:r>
          </a:p>
          <a:p>
            <a:pPr marL="568325" indent="173038">
              <a:buFont typeface="Arial" pitchFamily="34" charset="0"/>
              <a:buChar char="•"/>
            </a:pPr>
            <a:r>
              <a:rPr lang="en-US" sz="1600" b="0" dirty="0" smtClean="0">
                <a:latin typeface="Arial" pitchFamily="34" charset="0"/>
                <a:cs typeface="Arial" pitchFamily="34" charset="0"/>
              </a:rPr>
              <a:t>Password</a:t>
            </a:r>
          </a:p>
          <a:p>
            <a:pPr marL="568325" indent="173038">
              <a:buFont typeface="Arial" pitchFamily="34" charset="0"/>
              <a:buChar char="•"/>
            </a:pPr>
            <a:r>
              <a:rPr lang="en-US" sz="1600" b="0" dirty="0" smtClean="0">
                <a:latin typeface="Arial" pitchFamily="34" charset="0"/>
                <a:cs typeface="Arial" pitchFamily="34" charset="0"/>
              </a:rPr>
              <a:t>Location , submit action should be the </a:t>
            </a:r>
            <a:r>
              <a:rPr lang="en-US" sz="1600" b="0" dirty="0" err="1" smtClean="0">
                <a:latin typeface="Arial" pitchFamily="34" charset="0"/>
                <a:cs typeface="Arial" pitchFamily="34" charset="0"/>
              </a:rPr>
              <a:t>LoginServlet</a:t>
            </a:r>
            <a:r>
              <a:rPr lang="en-US" sz="1600" b="0" dirty="0" smtClean="0">
                <a:latin typeface="Arial" pitchFamily="34" charset="0"/>
                <a:cs typeface="Arial" pitchFamily="34" charset="0"/>
              </a:rPr>
              <a:t>.</a:t>
            </a:r>
            <a:endParaRPr lang="en-US" sz="16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Develop Login Servlet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304800" y="2438400"/>
            <a:ext cx="6467475" cy="3962400"/>
          </a:xfrm>
          <a:prstGeom prst="rect">
            <a:avLst/>
          </a:prstGeom>
          <a:noFill/>
          <a:ln w="9525">
            <a:noFill/>
            <a:miter lim="800000"/>
            <a:headEnd/>
            <a:tailEnd/>
          </a:ln>
          <a:effectLst/>
        </p:spPr>
      </p:pic>
      <p:grpSp>
        <p:nvGrpSpPr>
          <p:cNvPr id="21" name="Group 20"/>
          <p:cNvGrpSpPr/>
          <p:nvPr/>
        </p:nvGrpSpPr>
        <p:grpSpPr>
          <a:xfrm>
            <a:off x="3352800" y="4419600"/>
            <a:ext cx="5410200" cy="1015663"/>
            <a:chOff x="3429000" y="3987463"/>
            <a:chExt cx="5410200" cy="1015663"/>
          </a:xfrm>
        </p:grpSpPr>
        <p:sp>
          <p:nvSpPr>
            <p:cNvPr id="6" name="TextBox 5"/>
            <p:cNvSpPr txBox="1"/>
            <p:nvPr/>
          </p:nvSpPr>
          <p:spPr>
            <a:xfrm>
              <a:off x="6477000" y="3987463"/>
              <a:ext cx="23622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Note username and location are appended to the URL and separated by an ampersand.</a:t>
              </a:r>
              <a:endParaRPr lang="en-US" sz="1500" b="0" dirty="0">
                <a:latin typeface="Arial" pitchFamily="34" charset="0"/>
                <a:cs typeface="Arial" pitchFamily="34" charset="0"/>
              </a:endParaRPr>
            </a:p>
          </p:txBody>
        </p:sp>
        <p:cxnSp>
          <p:nvCxnSpPr>
            <p:cNvPr id="8" name="Straight Arrow Connector 7"/>
            <p:cNvCxnSpPr>
              <a:stCxn id="6" idx="1"/>
            </p:cNvCxnSpPr>
            <p:nvPr/>
          </p:nvCxnSpPr>
          <p:spPr>
            <a:xfrm rot="10800000" flipV="1">
              <a:off x="3429000" y="4495295"/>
              <a:ext cx="3048000" cy="33036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1"/>
            </p:cNvCxnSpPr>
            <p:nvPr/>
          </p:nvCxnSpPr>
          <p:spPr>
            <a:xfrm rot="10800000" flipV="1">
              <a:off x="4876800" y="4495295"/>
              <a:ext cx="1600200" cy="33036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52400" y="1639669"/>
            <a:ext cx="88392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0" dirty="0" smtClean="0">
                <a:latin typeface="Arial" pitchFamily="34" charset="0"/>
                <a:cs typeface="Arial" pitchFamily="34" charset="0"/>
              </a:rPr>
              <a:t>Develop the login servlet which redirects the request to Inbox servlet and appending the data user name and location in the URL as show below.</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Develop Inbox Servlet</a:t>
            </a:r>
            <a:endParaRPr lang="en-US" sz="2800" dirty="0"/>
          </a:p>
        </p:txBody>
      </p:sp>
      <p:sp>
        <p:nvSpPr>
          <p:cNvPr id="19" name="Slide Number Placeholder 3"/>
          <p:cNvSpPr>
            <a:spLocks noGrp="1"/>
          </p:cNvSpPr>
          <p:nvPr>
            <p:ph type="sldNum" sz="quarter" idx="10"/>
          </p:nvPr>
        </p:nvSpPr>
        <p:spPr>
          <a:xfrm>
            <a:off x="8647113" y="6456363"/>
            <a:ext cx="444500" cy="320675"/>
          </a:xfrm>
        </p:spPr>
        <p:txBody>
          <a:bodyPr/>
          <a:lstStyle/>
          <a:p>
            <a:pPr>
              <a:defRPr/>
            </a:pPr>
            <a:fld id="{50EC62AF-8A58-47DB-8277-FFD1CE2A98DE}" type="slidenum">
              <a:rPr lang="en-US" smtClean="0"/>
              <a:pPr>
                <a:defRPr/>
              </a:pPr>
              <a:t>31</a:t>
            </a:fld>
            <a:endParaRPr lang="en-US"/>
          </a:p>
        </p:txBody>
      </p:sp>
      <p:grpSp>
        <p:nvGrpSpPr>
          <p:cNvPr id="11" name="Group 10"/>
          <p:cNvGrpSpPr/>
          <p:nvPr/>
        </p:nvGrpSpPr>
        <p:grpSpPr>
          <a:xfrm>
            <a:off x="152400" y="1676400"/>
            <a:ext cx="8915400" cy="4514850"/>
            <a:chOff x="228600" y="1676400"/>
            <a:chExt cx="8915400" cy="4514850"/>
          </a:xfrm>
        </p:grpSpPr>
        <p:pic>
          <p:nvPicPr>
            <p:cNvPr id="3075" name="Picture 3"/>
            <p:cNvPicPr>
              <a:picLocks noChangeAspect="1" noChangeArrowheads="1"/>
            </p:cNvPicPr>
            <p:nvPr/>
          </p:nvPicPr>
          <p:blipFill>
            <a:blip r:embed="rId2" cstate="print"/>
            <a:srcRect/>
            <a:stretch>
              <a:fillRect/>
            </a:stretch>
          </p:blipFill>
          <p:spPr bwMode="auto">
            <a:xfrm>
              <a:off x="228600" y="1676400"/>
              <a:ext cx="7648575" cy="4514850"/>
            </a:xfrm>
            <a:prstGeom prst="rect">
              <a:avLst/>
            </a:prstGeom>
            <a:noFill/>
            <a:ln w="9525">
              <a:noFill/>
              <a:miter lim="800000"/>
              <a:headEnd/>
              <a:tailEnd/>
            </a:ln>
            <a:effectLst/>
          </p:spPr>
        </p:pic>
        <p:sp>
          <p:nvSpPr>
            <p:cNvPr id="20" name="TextBox 19"/>
            <p:cNvSpPr txBox="1"/>
            <p:nvPr/>
          </p:nvSpPr>
          <p:spPr>
            <a:xfrm>
              <a:off x="6781800" y="4038600"/>
              <a:ext cx="23622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Note username and location are appended to the URL and separated by an ampersand.</a:t>
              </a:r>
              <a:endParaRPr lang="en-US" sz="1500" b="0" dirty="0">
                <a:latin typeface="Arial" pitchFamily="34" charset="0"/>
                <a:cs typeface="Arial" pitchFamily="34" charset="0"/>
              </a:endParaRPr>
            </a:p>
          </p:txBody>
        </p:sp>
        <p:cxnSp>
          <p:nvCxnSpPr>
            <p:cNvPr id="21" name="Straight Arrow Connector 20"/>
            <p:cNvCxnSpPr>
              <a:stCxn id="20" idx="1"/>
            </p:cNvCxnSpPr>
            <p:nvPr/>
          </p:nvCxnSpPr>
          <p:spPr>
            <a:xfrm rot="10800000" flipV="1">
              <a:off x="3581400" y="4546432"/>
              <a:ext cx="3200400" cy="78756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1"/>
            </p:cNvCxnSpPr>
            <p:nvPr/>
          </p:nvCxnSpPr>
          <p:spPr>
            <a:xfrm rot="10800000" flipV="1">
              <a:off x="5334000" y="4546432"/>
              <a:ext cx="1447800" cy="71136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81800" y="2895600"/>
              <a:ext cx="2362200" cy="5539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Reading parameters from URL</a:t>
              </a:r>
              <a:endParaRPr lang="en-US" sz="1500" b="0" dirty="0">
                <a:latin typeface="Arial" pitchFamily="34" charset="0"/>
                <a:cs typeface="Arial" pitchFamily="34" charset="0"/>
              </a:endParaRPr>
            </a:p>
          </p:txBody>
        </p:sp>
        <p:cxnSp>
          <p:nvCxnSpPr>
            <p:cNvPr id="24" name="Straight Arrow Connector 23"/>
            <p:cNvCxnSpPr>
              <a:stCxn id="23" idx="1"/>
            </p:cNvCxnSpPr>
            <p:nvPr/>
          </p:nvCxnSpPr>
          <p:spPr>
            <a:xfrm rot="10800000" flipV="1">
              <a:off x="4495800" y="3172599"/>
              <a:ext cx="2286000" cy="408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1"/>
            </p:cNvCxnSpPr>
            <p:nvPr/>
          </p:nvCxnSpPr>
          <p:spPr>
            <a:xfrm rot="10800000" flipV="1">
              <a:off x="4800600" y="3172599"/>
              <a:ext cx="1981200" cy="713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152400" y="1651337"/>
            <a:ext cx="8839200"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0" dirty="0" smtClean="0">
                <a:latin typeface="Arial" pitchFamily="34" charset="0"/>
                <a:cs typeface="Arial" pitchFamily="34" charset="0"/>
              </a:rPr>
              <a:t>Develop the inbox servlet which reads the user name and password from the URL and creates a </a:t>
            </a:r>
            <a:r>
              <a:rPr lang="en-US" sz="2000" dirty="0" smtClean="0">
                <a:latin typeface="Arial" pitchFamily="34" charset="0"/>
                <a:cs typeface="Arial" pitchFamily="34" charset="0"/>
              </a:rPr>
              <a:t>sent items </a:t>
            </a:r>
            <a:r>
              <a:rPr lang="en-US" sz="2000" b="0" dirty="0" smtClean="0">
                <a:latin typeface="Arial" pitchFamily="34" charset="0"/>
                <a:cs typeface="Arial" pitchFamily="34" charset="0"/>
              </a:rPr>
              <a:t>link with the </a:t>
            </a:r>
            <a:r>
              <a:rPr lang="en-US" sz="2000" dirty="0" smtClean="0">
                <a:latin typeface="Arial" pitchFamily="34" charset="0"/>
                <a:cs typeface="Arial" pitchFamily="34" charset="0"/>
              </a:rPr>
              <a:t>user name </a:t>
            </a:r>
            <a:r>
              <a:rPr lang="en-US" sz="2000" b="0" dirty="0" smtClean="0">
                <a:latin typeface="Arial" pitchFamily="34" charset="0"/>
                <a:cs typeface="Arial" pitchFamily="34" charset="0"/>
              </a:rPr>
              <a:t>and </a:t>
            </a:r>
            <a:r>
              <a:rPr lang="en-US" sz="2000" dirty="0" smtClean="0">
                <a:latin typeface="Arial" pitchFamily="34" charset="0"/>
                <a:cs typeface="Arial" pitchFamily="34" charset="0"/>
              </a:rPr>
              <a:t>location</a:t>
            </a:r>
            <a:r>
              <a:rPr lang="en-US" sz="2000" b="0" dirty="0" smtClean="0">
                <a:latin typeface="Arial" pitchFamily="34" charset="0"/>
                <a:cs typeface="Arial" pitchFamily="34" charset="0"/>
              </a:rPr>
              <a:t> set as parameter.</a:t>
            </a:r>
            <a:endParaRPr lang="en-US" sz="2000"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4"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Develop  Sent items servlet</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32</a:t>
            </a:fld>
            <a:endParaRPr lang="en-US"/>
          </a:p>
        </p:txBody>
      </p:sp>
      <p:grpSp>
        <p:nvGrpSpPr>
          <p:cNvPr id="10" name="Group 9"/>
          <p:cNvGrpSpPr/>
          <p:nvPr/>
        </p:nvGrpSpPr>
        <p:grpSpPr>
          <a:xfrm>
            <a:off x="228600" y="2438400"/>
            <a:ext cx="8610600" cy="3657600"/>
            <a:chOff x="0" y="1828800"/>
            <a:chExt cx="8763000" cy="4343400"/>
          </a:xfrm>
        </p:grpSpPr>
        <p:pic>
          <p:nvPicPr>
            <p:cNvPr id="4098" name="Picture 2"/>
            <p:cNvPicPr>
              <a:picLocks noChangeAspect="1" noChangeArrowheads="1"/>
            </p:cNvPicPr>
            <p:nvPr/>
          </p:nvPicPr>
          <p:blipFill>
            <a:blip r:embed="rId2" cstate="print"/>
            <a:srcRect/>
            <a:stretch>
              <a:fillRect/>
            </a:stretch>
          </p:blipFill>
          <p:spPr bwMode="auto">
            <a:xfrm>
              <a:off x="0" y="1828800"/>
              <a:ext cx="8534400" cy="4343400"/>
            </a:xfrm>
            <a:prstGeom prst="rect">
              <a:avLst/>
            </a:prstGeom>
            <a:noFill/>
            <a:ln w="9525">
              <a:noFill/>
              <a:miter lim="800000"/>
              <a:headEnd/>
              <a:tailEnd/>
            </a:ln>
            <a:effectLst/>
          </p:spPr>
        </p:pic>
        <p:sp>
          <p:nvSpPr>
            <p:cNvPr id="6" name="TextBox 5"/>
            <p:cNvSpPr txBox="1"/>
            <p:nvPr/>
          </p:nvSpPr>
          <p:spPr>
            <a:xfrm>
              <a:off x="6400800" y="3729038"/>
              <a:ext cx="2362200" cy="12061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Note username and location are appended to the URL and separated by an ampersand.</a:t>
              </a:r>
              <a:endParaRPr lang="en-US" sz="1500" b="0" dirty="0">
                <a:latin typeface="Arial" pitchFamily="34" charset="0"/>
                <a:cs typeface="Arial" pitchFamily="34" charset="0"/>
              </a:endParaRPr>
            </a:p>
          </p:txBody>
        </p:sp>
        <p:cxnSp>
          <p:nvCxnSpPr>
            <p:cNvPr id="7" name="Straight Arrow Connector 6"/>
            <p:cNvCxnSpPr>
              <a:stCxn id="6" idx="1"/>
            </p:cNvCxnSpPr>
            <p:nvPr/>
          </p:nvCxnSpPr>
          <p:spPr>
            <a:xfrm flipH="1">
              <a:off x="3200401" y="4332088"/>
              <a:ext cx="3200399" cy="692349"/>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1"/>
            </p:cNvCxnSpPr>
            <p:nvPr/>
          </p:nvCxnSpPr>
          <p:spPr>
            <a:xfrm flipH="1">
              <a:off x="4953001" y="4332088"/>
              <a:ext cx="1447799" cy="61615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52400" y="1639669"/>
            <a:ext cx="88392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0" dirty="0" smtClean="0">
                <a:latin typeface="Arial" pitchFamily="34" charset="0"/>
                <a:cs typeface="Arial" pitchFamily="34" charset="0"/>
              </a:rPr>
              <a:t>Develop the sent item servlet which reads the user name and password from the URL and creates a </a:t>
            </a:r>
            <a:r>
              <a:rPr lang="en-US" dirty="0" smtClean="0">
                <a:latin typeface="Arial" pitchFamily="34" charset="0"/>
                <a:cs typeface="Arial" pitchFamily="34" charset="0"/>
              </a:rPr>
              <a:t>inbox</a:t>
            </a:r>
            <a:r>
              <a:rPr lang="en-US" b="0" dirty="0" smtClean="0">
                <a:latin typeface="Arial" pitchFamily="34" charset="0"/>
                <a:cs typeface="Arial" pitchFamily="34" charset="0"/>
              </a:rPr>
              <a:t> link with the </a:t>
            </a:r>
            <a:r>
              <a:rPr lang="en-US" dirty="0" smtClean="0">
                <a:latin typeface="Arial" pitchFamily="34" charset="0"/>
                <a:cs typeface="Arial" pitchFamily="34" charset="0"/>
              </a:rPr>
              <a:t>user name </a:t>
            </a:r>
            <a:r>
              <a:rPr lang="en-US" b="0" dirty="0" smtClean="0">
                <a:latin typeface="Arial" pitchFamily="34" charset="0"/>
                <a:cs typeface="Arial" pitchFamily="34" charset="0"/>
              </a:rPr>
              <a:t>and </a:t>
            </a:r>
            <a:r>
              <a:rPr lang="en-US" dirty="0" smtClean="0">
                <a:latin typeface="Arial" pitchFamily="34" charset="0"/>
                <a:cs typeface="Arial" pitchFamily="34" charset="0"/>
              </a:rPr>
              <a:t>location</a:t>
            </a:r>
            <a:r>
              <a:rPr lang="en-US" b="0" dirty="0" smtClean="0">
                <a:latin typeface="Arial" pitchFamily="34" charset="0"/>
                <a:cs typeface="Arial" pitchFamily="34" charset="0"/>
              </a:rPr>
              <a:t> set as parameter.</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Deploy and Run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a:p>
        </p:txBody>
      </p:sp>
      <p:sp>
        <p:nvSpPr>
          <p:cNvPr id="5" name="TextBox 4"/>
          <p:cNvSpPr txBox="1"/>
          <p:nvPr/>
        </p:nvSpPr>
        <p:spPr>
          <a:xfrm>
            <a:off x="152400" y="1752600"/>
            <a:ext cx="8382000" cy="3831818"/>
          </a:xfrm>
          <a:prstGeom prst="rect">
            <a:avLst/>
          </a:prstGeom>
          <a:noFill/>
        </p:spPr>
        <p:txBody>
          <a:bodyPr wrap="square" rtlCol="0">
            <a:spAutoFit/>
          </a:bodyPr>
          <a:lstStyle/>
          <a:p>
            <a:pPr marL="346075" indent="-234950">
              <a:lnSpc>
                <a:spcPct val="150000"/>
              </a:lnSpc>
            </a:pPr>
            <a:r>
              <a:rPr lang="en-US" dirty="0" smtClean="0"/>
              <a:t>Step 1</a:t>
            </a:r>
            <a:r>
              <a:rPr lang="en-US" b="0" dirty="0" smtClean="0"/>
              <a:t> : Deploy the application.</a:t>
            </a:r>
          </a:p>
          <a:p>
            <a:pPr marL="346075" indent="-234950">
              <a:lnSpc>
                <a:spcPct val="150000"/>
              </a:lnSpc>
            </a:pPr>
            <a:r>
              <a:rPr lang="en-US" dirty="0" smtClean="0"/>
              <a:t>Step 2</a:t>
            </a:r>
            <a:r>
              <a:rPr lang="en-US" b="0" dirty="0" smtClean="0"/>
              <a:t>: Call login page from browser. </a:t>
            </a:r>
          </a:p>
          <a:p>
            <a:pPr marL="914400">
              <a:lnSpc>
                <a:spcPct val="150000"/>
              </a:lnSpc>
            </a:pPr>
            <a:r>
              <a:rPr lang="en-US" b="0" dirty="0" smtClean="0"/>
              <a:t> </a:t>
            </a:r>
            <a:r>
              <a:rPr lang="en-US" b="0" dirty="0" smtClean="0">
                <a:hlinkClick r:id="rId2"/>
              </a:rPr>
              <a:t>http://localhost:8080/Cookies/</a:t>
            </a:r>
            <a:r>
              <a:rPr lang="en-US" b="0" dirty="0" smtClean="0"/>
              <a:t>login.html </a:t>
            </a:r>
          </a:p>
          <a:p>
            <a:pPr marL="977900" indent="-866775">
              <a:lnSpc>
                <a:spcPct val="150000"/>
              </a:lnSpc>
            </a:pPr>
            <a:r>
              <a:rPr lang="en-US" dirty="0" smtClean="0"/>
              <a:t>Step 3</a:t>
            </a:r>
            <a:r>
              <a:rPr lang="en-US" b="0" dirty="0" smtClean="0"/>
              <a:t> : Enter the details in login.html and press login. You will be redirected Inbox page. Look at the URL for the parameters set and the welcome message displayed.</a:t>
            </a:r>
          </a:p>
          <a:p>
            <a:pPr marL="977900" indent="-866775">
              <a:lnSpc>
                <a:spcPct val="150000"/>
              </a:lnSpc>
            </a:pPr>
            <a:r>
              <a:rPr lang="en-US" dirty="0" smtClean="0"/>
              <a:t>Step 4</a:t>
            </a:r>
            <a:r>
              <a:rPr lang="en-US" b="0" dirty="0" smtClean="0"/>
              <a:t> : Click Sent Items link and you can notice the </a:t>
            </a:r>
            <a:r>
              <a:rPr lang="en-US" b="0" dirty="0" err="1" smtClean="0"/>
              <a:t>url</a:t>
            </a:r>
            <a:r>
              <a:rPr lang="en-US" b="0" dirty="0" smtClean="0"/>
              <a:t> having the parameter and the message being displayed. </a:t>
            </a:r>
          </a:p>
          <a:p>
            <a:pPr marL="977900" indent="-866775">
              <a:lnSpc>
                <a:spcPct val="150000"/>
              </a:lnSpc>
            </a:pPr>
            <a:endParaRPr lang="en-US" b="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URL rewriting</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a:p>
        </p:txBody>
      </p:sp>
      <p:sp>
        <p:nvSpPr>
          <p:cNvPr id="5" name="TextBox 4"/>
          <p:cNvSpPr txBox="1"/>
          <p:nvPr/>
        </p:nvSpPr>
        <p:spPr>
          <a:xfrm>
            <a:off x="152400" y="1656814"/>
            <a:ext cx="8763000" cy="4190314"/>
          </a:xfrm>
          <a:prstGeom prst="rect">
            <a:avLst/>
          </a:prstGeom>
          <a:noFill/>
        </p:spPr>
        <p:txBody>
          <a:bodyPr wrap="square" rtlCol="0">
            <a:spAutoFit/>
          </a:bodyPr>
          <a:lstStyle/>
          <a:p>
            <a:pPr>
              <a:lnSpc>
                <a:spcPct val="150000"/>
              </a:lnSpc>
            </a:pPr>
            <a:r>
              <a:rPr lang="en-US" sz="2000" dirty="0" smtClean="0"/>
              <a:t>Pros :</a:t>
            </a:r>
          </a:p>
          <a:p>
            <a:pPr marL="741363" indent="-347663">
              <a:lnSpc>
                <a:spcPct val="150000"/>
              </a:lnSpc>
              <a:buFont typeface="+mj-lt"/>
              <a:buAutoNum type="arabicPeriod"/>
            </a:pPr>
            <a:r>
              <a:rPr lang="en-US" sz="2000" b="0" dirty="0" smtClean="0"/>
              <a:t> Every data is appended on the URL =&gt; easy to debug.</a:t>
            </a:r>
          </a:p>
          <a:p>
            <a:pPr marL="741363" indent="-347663">
              <a:lnSpc>
                <a:spcPct val="150000"/>
              </a:lnSpc>
              <a:buFont typeface="+mj-lt"/>
              <a:buAutoNum type="arabicPeriod"/>
            </a:pPr>
            <a:r>
              <a:rPr lang="en-US" sz="2000" b="0" dirty="0" smtClean="0"/>
              <a:t> Works even if users disable cookies</a:t>
            </a:r>
          </a:p>
          <a:p>
            <a:pPr>
              <a:lnSpc>
                <a:spcPct val="150000"/>
              </a:lnSpc>
            </a:pPr>
            <a:r>
              <a:rPr lang="en-US" sz="2000" dirty="0" smtClean="0"/>
              <a:t>Cons :</a:t>
            </a:r>
          </a:p>
          <a:p>
            <a:pPr marL="800100" indent="-406400">
              <a:lnSpc>
                <a:spcPct val="150000"/>
              </a:lnSpc>
              <a:buFont typeface="+mj-lt"/>
              <a:buAutoNum type="arabicPeriod"/>
            </a:pPr>
            <a:r>
              <a:rPr lang="en-US" sz="2000" b="0" dirty="0" smtClean="0"/>
              <a:t>URL length is a limitation, so we cannot store information beyond a limit.</a:t>
            </a:r>
          </a:p>
          <a:p>
            <a:pPr marL="800100" indent="-406400">
              <a:lnSpc>
                <a:spcPct val="150000"/>
              </a:lnSpc>
              <a:buFont typeface="+mj-lt"/>
              <a:buAutoNum type="arabicPeriod"/>
            </a:pPr>
            <a:r>
              <a:rPr lang="en-US" sz="2000" b="0" dirty="0" smtClean="0"/>
              <a:t>The URL contains data so it is not secured.</a:t>
            </a:r>
          </a:p>
          <a:p>
            <a:pPr marL="800100" indent="-406400">
              <a:lnSpc>
                <a:spcPct val="150000"/>
              </a:lnSpc>
              <a:buFont typeface="+mj-lt"/>
              <a:buAutoNum type="arabicPeriod"/>
            </a:pPr>
            <a:r>
              <a:rPr lang="en-US" sz="2000" b="0" dirty="0" smtClean="0"/>
              <a:t>Difficult to maintain in large application since in each page the URL should be rewritten to carry the data.</a:t>
            </a:r>
            <a:endParaRPr lang="en-US" sz="2000" b="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Session Management Technique # 3: Cookies</a:t>
            </a:r>
            <a:endParaRPr lang="en-US" sz="30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35</a:t>
            </a:fld>
            <a:endParaRPr lang="en-US"/>
          </a:p>
        </p:txBody>
      </p:sp>
      <p:sp>
        <p:nvSpPr>
          <p:cNvPr id="5" name="TextBox 4"/>
          <p:cNvSpPr txBox="1"/>
          <p:nvPr/>
        </p:nvSpPr>
        <p:spPr>
          <a:xfrm>
            <a:off x="304800" y="1905000"/>
            <a:ext cx="184731" cy="369332"/>
          </a:xfrm>
          <a:prstGeom prst="rect">
            <a:avLst/>
          </a:prstGeom>
          <a:noFill/>
        </p:spPr>
        <p:txBody>
          <a:bodyPr wrap="none" rtlCol="0">
            <a:spAutoFit/>
          </a:bodyPr>
          <a:lstStyle/>
          <a:p>
            <a:endParaRPr lang="en-US" dirty="0"/>
          </a:p>
        </p:txBody>
      </p:sp>
      <p:sp>
        <p:nvSpPr>
          <p:cNvPr id="6" name="TextBox 5"/>
          <p:cNvSpPr txBox="1"/>
          <p:nvPr/>
        </p:nvSpPr>
        <p:spPr>
          <a:xfrm>
            <a:off x="0" y="1444853"/>
            <a:ext cx="9144000" cy="4755148"/>
          </a:xfrm>
          <a:prstGeom prst="rect">
            <a:avLst/>
          </a:prstGeom>
          <a:noFill/>
        </p:spPr>
        <p:txBody>
          <a:bodyPr wrap="square" rtlCol="0">
            <a:spAutoFit/>
          </a:bodyPr>
          <a:lstStyle/>
          <a:p>
            <a:pPr marL="346075" indent="-109538">
              <a:lnSpc>
                <a:spcPct val="150000"/>
              </a:lnSpc>
              <a:spcBef>
                <a:spcPts val="1200"/>
              </a:spcBef>
            </a:pPr>
            <a:r>
              <a:rPr lang="en-US" dirty="0" smtClean="0"/>
              <a:t>What is a Cookie?</a:t>
            </a:r>
          </a:p>
          <a:p>
            <a:pPr marL="346075" indent="-109538">
              <a:lnSpc>
                <a:spcPct val="150000"/>
              </a:lnSpc>
              <a:spcBef>
                <a:spcPts val="1200"/>
              </a:spcBef>
            </a:pPr>
            <a:endParaRPr lang="en-US" dirty="0" smtClean="0"/>
          </a:p>
          <a:p>
            <a:pPr marL="346075" indent="-109538">
              <a:lnSpc>
                <a:spcPct val="150000"/>
              </a:lnSpc>
              <a:spcBef>
                <a:spcPts val="1200"/>
              </a:spcBef>
            </a:pPr>
            <a:endParaRPr lang="en-US" dirty="0" smtClean="0"/>
          </a:p>
          <a:p>
            <a:pPr marL="741363" indent="-220663">
              <a:lnSpc>
                <a:spcPct val="150000"/>
              </a:lnSpc>
              <a:spcBef>
                <a:spcPts val="1200"/>
              </a:spcBef>
              <a:buFont typeface="Wingdings" pitchFamily="2" charset="2"/>
              <a:buChar char="§"/>
            </a:pPr>
            <a:r>
              <a:rPr lang="en-US" b="0" dirty="0" smtClean="0"/>
              <a:t>Simple piece of textual information (</a:t>
            </a:r>
            <a:r>
              <a:rPr lang="en-US" i="1" dirty="0" smtClean="0"/>
              <a:t>in key value pair format</a:t>
            </a:r>
            <a:r>
              <a:rPr lang="en-US" b="0" dirty="0" smtClean="0"/>
              <a:t>) stored on the client (browser machine).</a:t>
            </a:r>
          </a:p>
          <a:p>
            <a:pPr marL="741363" indent="-220663">
              <a:lnSpc>
                <a:spcPct val="150000"/>
              </a:lnSpc>
              <a:spcBef>
                <a:spcPts val="1200"/>
              </a:spcBef>
              <a:buFont typeface="Wingdings" pitchFamily="2" charset="2"/>
              <a:buChar char="§"/>
            </a:pPr>
            <a:r>
              <a:rPr lang="en-US" b="0" dirty="0" smtClean="0"/>
              <a:t>Cookies information are returned to the server with every request from the client.</a:t>
            </a:r>
          </a:p>
          <a:p>
            <a:pPr marL="1198563" lvl="1" indent="-1025525">
              <a:lnSpc>
                <a:spcPct val="150000"/>
              </a:lnSpc>
              <a:spcBef>
                <a:spcPts val="1200"/>
              </a:spcBef>
            </a:pPr>
            <a:r>
              <a:rPr lang="en-US" dirty="0" smtClean="0"/>
              <a:t>How cookies are identified in client machine? </a:t>
            </a:r>
          </a:p>
          <a:p>
            <a:pPr marL="173038" lvl="1">
              <a:lnSpc>
                <a:spcPct val="150000"/>
              </a:lnSpc>
              <a:spcBef>
                <a:spcPts val="1200"/>
              </a:spcBef>
            </a:pPr>
            <a:r>
              <a:rPr lang="en-US" b="0" dirty="0" smtClean="0"/>
              <a:t>The browser matches the cookies present with the site URL. If a match is found, that cookie is returned with the request.</a:t>
            </a:r>
            <a:endParaRPr lang="en-US" b="0" dirty="0"/>
          </a:p>
        </p:txBody>
      </p:sp>
      <p:pic>
        <p:nvPicPr>
          <p:cNvPr id="41986" name="Picture 2" descr="http://t3.gstatic.com/images?q=tbn:ANd9GcTdxBMAiR_q61s3vyyL38CqhZpQm1f58oXW8qRHsuVJGvcUezakJsJIy4J5mA"/>
          <p:cNvPicPr>
            <a:picLocks noChangeAspect="1" noChangeArrowheads="1"/>
          </p:cNvPicPr>
          <p:nvPr/>
        </p:nvPicPr>
        <p:blipFill>
          <a:blip r:embed="rId2" cstate="print"/>
          <a:srcRect/>
          <a:stretch>
            <a:fillRect/>
          </a:stretch>
        </p:blipFill>
        <p:spPr bwMode="auto">
          <a:xfrm>
            <a:off x="3048000" y="1752600"/>
            <a:ext cx="1447800" cy="1447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box(in)">
                                      <p:cBhvr>
                                        <p:cTn id="7" dur="500"/>
                                        <p:tgtEl>
                                          <p:spTgt spid="6">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box(in)">
                                      <p:cBhvr>
                                        <p:cTn id="10"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Using Cookie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36</a:t>
            </a:fld>
            <a:endParaRPr lang="en-US"/>
          </a:p>
        </p:txBody>
      </p:sp>
      <p:sp>
        <p:nvSpPr>
          <p:cNvPr id="5" name="TextBox 4"/>
          <p:cNvSpPr txBox="1"/>
          <p:nvPr/>
        </p:nvSpPr>
        <p:spPr>
          <a:xfrm>
            <a:off x="381000" y="1752600"/>
            <a:ext cx="7924800" cy="3016210"/>
          </a:xfrm>
          <a:prstGeom prst="rect">
            <a:avLst/>
          </a:prstGeom>
          <a:noFill/>
        </p:spPr>
        <p:txBody>
          <a:bodyPr wrap="square" rtlCol="0">
            <a:spAutoFit/>
          </a:bodyPr>
          <a:lstStyle/>
          <a:p>
            <a:pPr>
              <a:lnSpc>
                <a:spcPct val="150000"/>
              </a:lnSpc>
              <a:spcBef>
                <a:spcPts val="1200"/>
              </a:spcBef>
            </a:pPr>
            <a:r>
              <a:rPr lang="en-US" sz="2000" dirty="0" smtClean="0"/>
              <a:t>Step 1</a:t>
            </a:r>
            <a:r>
              <a:rPr lang="en-US" sz="2000" b="0" dirty="0" smtClean="0"/>
              <a:t> : Create the cookie object</a:t>
            </a:r>
          </a:p>
          <a:p>
            <a:pPr>
              <a:lnSpc>
                <a:spcPct val="150000"/>
              </a:lnSpc>
              <a:spcBef>
                <a:spcPts val="1200"/>
              </a:spcBef>
            </a:pPr>
            <a:r>
              <a:rPr lang="en-US" sz="2000" dirty="0" smtClean="0"/>
              <a:t>Step 2</a:t>
            </a:r>
            <a:r>
              <a:rPr lang="en-US" sz="2000" b="0" dirty="0" smtClean="0"/>
              <a:t> : Set the cookie object to the HTTP response</a:t>
            </a:r>
          </a:p>
          <a:p>
            <a:pPr>
              <a:lnSpc>
                <a:spcPct val="150000"/>
              </a:lnSpc>
              <a:spcBef>
                <a:spcPts val="1200"/>
              </a:spcBef>
            </a:pPr>
            <a:r>
              <a:rPr lang="en-US" sz="2000" dirty="0" smtClean="0"/>
              <a:t>Step 3</a:t>
            </a:r>
            <a:r>
              <a:rPr lang="en-US" sz="2000" b="0" dirty="0" smtClean="0"/>
              <a:t> : Read the cookies from the next HTTP request</a:t>
            </a:r>
          </a:p>
          <a:p>
            <a:pPr>
              <a:lnSpc>
                <a:spcPct val="150000"/>
              </a:lnSpc>
              <a:spcBef>
                <a:spcPts val="1200"/>
              </a:spcBef>
            </a:pPr>
            <a:r>
              <a:rPr lang="en-US" sz="2000" dirty="0" smtClean="0"/>
              <a:t>Step 4</a:t>
            </a:r>
            <a:r>
              <a:rPr lang="en-US" sz="2000" b="0" dirty="0" smtClean="0"/>
              <a:t> : Validate the cookie value for session tracking</a:t>
            </a:r>
          </a:p>
          <a:p>
            <a:pPr>
              <a:lnSpc>
                <a:spcPct val="150000"/>
              </a:lnSpc>
              <a:spcBef>
                <a:spcPts val="1200"/>
              </a:spcBef>
            </a:pPr>
            <a:endParaRPr lang="en-US" sz="2000" b="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How to </a:t>
            </a:r>
            <a:r>
              <a:rPr lang="en-US" smtClean="0">
                <a:latin typeface="Arial" pitchFamily="34" charset="0"/>
                <a:cs typeface="Arial" pitchFamily="34" charset="0"/>
              </a:rPr>
              <a:t>Create Cookie ?</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z="2000" b="0" smtClean="0"/>
              <a:pPr>
                <a:defRPr/>
              </a:pPr>
              <a:t>37</a:t>
            </a:fld>
            <a:endParaRPr lang="en-US" sz="2000" b="0"/>
          </a:p>
        </p:txBody>
      </p:sp>
      <p:sp>
        <p:nvSpPr>
          <p:cNvPr id="5" name="TextBox 4"/>
          <p:cNvSpPr txBox="1"/>
          <p:nvPr/>
        </p:nvSpPr>
        <p:spPr>
          <a:xfrm>
            <a:off x="76200" y="1676400"/>
            <a:ext cx="8991600" cy="4093428"/>
          </a:xfrm>
          <a:prstGeom prst="rect">
            <a:avLst/>
          </a:prstGeom>
          <a:noFill/>
        </p:spPr>
        <p:txBody>
          <a:bodyPr wrap="square" rtlCol="0">
            <a:spAutoFit/>
          </a:bodyPr>
          <a:lstStyle/>
          <a:p>
            <a:pPr>
              <a:lnSpc>
                <a:spcPct val="150000"/>
              </a:lnSpc>
              <a:spcBef>
                <a:spcPts val="1200"/>
              </a:spcBef>
            </a:pPr>
            <a:r>
              <a:rPr lang="en-US" sz="2000" b="0" dirty="0" smtClean="0"/>
              <a:t>Cookies are Created using the </a:t>
            </a:r>
            <a:r>
              <a:rPr lang="en-US" sz="2000" dirty="0" smtClean="0">
                <a:solidFill>
                  <a:schemeClr val="tx2"/>
                </a:solidFill>
              </a:rPr>
              <a:t>Cookie</a:t>
            </a:r>
            <a:r>
              <a:rPr lang="en-US" sz="2000" b="0" dirty="0" smtClean="0"/>
              <a:t> class of </a:t>
            </a:r>
            <a:r>
              <a:rPr lang="en-US" sz="2000" b="0" dirty="0" err="1" smtClean="0"/>
              <a:t>Servlet</a:t>
            </a:r>
            <a:r>
              <a:rPr lang="en-US" sz="2000" b="0" dirty="0" smtClean="0"/>
              <a:t> API.</a:t>
            </a:r>
            <a:endParaRPr lang="en-US" sz="2000" dirty="0" smtClean="0"/>
          </a:p>
          <a:p>
            <a:pPr indent="393700">
              <a:lnSpc>
                <a:spcPct val="150000"/>
              </a:lnSpc>
              <a:spcBef>
                <a:spcPts val="1200"/>
              </a:spcBef>
              <a:tabLst>
                <a:tab pos="393700" algn="l"/>
              </a:tabLst>
            </a:pPr>
            <a:r>
              <a:rPr lang="en-US" sz="2000" dirty="0" smtClean="0"/>
              <a:t>Syntax :</a:t>
            </a:r>
          </a:p>
          <a:p>
            <a:pPr indent="850900">
              <a:lnSpc>
                <a:spcPct val="150000"/>
              </a:lnSpc>
              <a:spcBef>
                <a:spcPts val="1200"/>
              </a:spcBef>
              <a:tabLst>
                <a:tab pos="393700" algn="l"/>
              </a:tabLst>
            </a:pPr>
            <a:r>
              <a:rPr lang="en-US" sz="2000" dirty="0" smtClean="0">
                <a:solidFill>
                  <a:srgbClr val="002060"/>
                </a:solidFill>
              </a:rPr>
              <a:t>Cookie </a:t>
            </a:r>
            <a:r>
              <a:rPr lang="en-US" sz="2000" dirty="0" err="1" smtClean="0">
                <a:solidFill>
                  <a:srgbClr val="002060"/>
                </a:solidFill>
              </a:rPr>
              <a:t>cookie</a:t>
            </a:r>
            <a:r>
              <a:rPr lang="en-US" sz="2000" dirty="0" smtClean="0">
                <a:solidFill>
                  <a:srgbClr val="002060"/>
                </a:solidFill>
              </a:rPr>
              <a:t> </a:t>
            </a:r>
            <a:r>
              <a:rPr lang="en-US" sz="2000" b="0" dirty="0" smtClean="0"/>
              <a:t>= new </a:t>
            </a:r>
            <a:r>
              <a:rPr lang="en-US" sz="2000" dirty="0" smtClean="0">
                <a:solidFill>
                  <a:srgbClr val="002060"/>
                </a:solidFill>
              </a:rPr>
              <a:t>Cookie</a:t>
            </a:r>
            <a:r>
              <a:rPr lang="en-US" sz="2000" b="0" dirty="0" smtClean="0"/>
              <a:t>(</a:t>
            </a:r>
            <a:r>
              <a:rPr lang="en-US" sz="2000" b="0" dirty="0" err="1" smtClean="0">
                <a:solidFill>
                  <a:srgbClr val="C00000"/>
                </a:solidFill>
              </a:rPr>
              <a:t>identifier</a:t>
            </a:r>
            <a:r>
              <a:rPr lang="en-US" sz="2000" b="0" dirty="0" err="1" smtClean="0"/>
              <a:t>,</a:t>
            </a:r>
            <a:r>
              <a:rPr lang="en-US" sz="2000" b="0" dirty="0" err="1" smtClean="0">
                <a:solidFill>
                  <a:srgbClr val="00B0F0"/>
                </a:solidFill>
              </a:rPr>
              <a:t>value</a:t>
            </a:r>
            <a:r>
              <a:rPr lang="en-US" sz="2000" b="0" dirty="0" smtClean="0"/>
              <a:t>);</a:t>
            </a:r>
          </a:p>
          <a:p>
            <a:pPr indent="393700">
              <a:lnSpc>
                <a:spcPct val="150000"/>
              </a:lnSpc>
              <a:spcBef>
                <a:spcPts val="1200"/>
              </a:spcBef>
              <a:tabLst>
                <a:tab pos="393700" algn="l"/>
              </a:tabLst>
            </a:pPr>
            <a:r>
              <a:rPr lang="en-US" sz="2000" b="0" dirty="0" smtClean="0"/>
              <a:t>Where </a:t>
            </a:r>
            <a:r>
              <a:rPr lang="en-US" sz="2000" b="0" dirty="0" smtClean="0">
                <a:solidFill>
                  <a:srgbClr val="C00000"/>
                </a:solidFill>
              </a:rPr>
              <a:t>identifier</a:t>
            </a:r>
            <a:r>
              <a:rPr lang="en-US" sz="2000" b="0" dirty="0" smtClean="0"/>
              <a:t> is the name of the state information, </a:t>
            </a:r>
            <a:r>
              <a:rPr lang="en-US" sz="2000" b="0" dirty="0" smtClean="0">
                <a:solidFill>
                  <a:srgbClr val="00B0F0"/>
                </a:solidFill>
              </a:rPr>
              <a:t>value</a:t>
            </a:r>
            <a:r>
              <a:rPr lang="en-US" sz="2000" b="0" dirty="0" smtClean="0"/>
              <a:t> represents the value of the state.</a:t>
            </a:r>
          </a:p>
          <a:p>
            <a:pPr indent="393700">
              <a:lnSpc>
                <a:spcPct val="150000"/>
              </a:lnSpc>
              <a:spcBef>
                <a:spcPts val="1200"/>
              </a:spcBef>
              <a:tabLst>
                <a:tab pos="393700" algn="l"/>
              </a:tabLst>
            </a:pPr>
            <a:r>
              <a:rPr lang="en-US" sz="2000" dirty="0" smtClean="0"/>
              <a:t>Example : </a:t>
            </a:r>
            <a:r>
              <a:rPr lang="en-US" sz="2000" b="0" dirty="0" smtClean="0"/>
              <a:t>Taking the Tim example,</a:t>
            </a:r>
          </a:p>
          <a:p>
            <a:pPr indent="850900">
              <a:lnSpc>
                <a:spcPct val="150000"/>
              </a:lnSpc>
              <a:spcBef>
                <a:spcPts val="1200"/>
              </a:spcBef>
              <a:tabLst>
                <a:tab pos="393700" algn="l"/>
              </a:tabLst>
            </a:pPr>
            <a:r>
              <a:rPr lang="en-US" sz="2000" dirty="0" smtClean="0">
                <a:solidFill>
                  <a:srgbClr val="002060"/>
                </a:solidFill>
              </a:rPr>
              <a:t>Cookie</a:t>
            </a:r>
            <a:r>
              <a:rPr lang="en-US" sz="2000" b="0" dirty="0" smtClean="0"/>
              <a:t> </a:t>
            </a:r>
            <a:r>
              <a:rPr lang="en-US" sz="2000" dirty="0" err="1" smtClean="0">
                <a:solidFill>
                  <a:srgbClr val="002060"/>
                </a:solidFill>
              </a:rPr>
              <a:t>cookie</a:t>
            </a:r>
            <a:r>
              <a:rPr lang="en-US" sz="2000" dirty="0" smtClean="0">
                <a:solidFill>
                  <a:srgbClr val="002060"/>
                </a:solidFill>
              </a:rPr>
              <a:t> = </a:t>
            </a:r>
            <a:r>
              <a:rPr lang="en-US" sz="2000" b="0" dirty="0" smtClean="0"/>
              <a:t>new </a:t>
            </a:r>
            <a:r>
              <a:rPr lang="en-US" sz="2000" dirty="0" smtClean="0">
                <a:solidFill>
                  <a:srgbClr val="002060"/>
                </a:solidFill>
              </a:rPr>
              <a:t>Cookie</a:t>
            </a:r>
            <a:r>
              <a:rPr lang="en-US" sz="2000" b="0" dirty="0" smtClean="0"/>
              <a:t>(“</a:t>
            </a:r>
            <a:r>
              <a:rPr lang="en-US" sz="2000" b="0" dirty="0" smtClean="0">
                <a:solidFill>
                  <a:srgbClr val="C00000"/>
                </a:solidFill>
              </a:rPr>
              <a:t>User </a:t>
            </a:r>
            <a:r>
              <a:rPr lang="en-US" sz="2000" b="0" dirty="0" err="1" smtClean="0">
                <a:solidFill>
                  <a:srgbClr val="C00000"/>
                </a:solidFill>
              </a:rPr>
              <a:t>Name</a:t>
            </a:r>
            <a:r>
              <a:rPr lang="en-US" sz="2000" b="0" dirty="0" err="1" smtClean="0"/>
              <a:t>”,”</a:t>
            </a:r>
            <a:r>
              <a:rPr lang="en-US" sz="2000" b="0" dirty="0" err="1" smtClean="0">
                <a:solidFill>
                  <a:srgbClr val="00B0F0"/>
                </a:solidFill>
              </a:rPr>
              <a:t>Tim</a:t>
            </a:r>
            <a:r>
              <a:rPr lang="en-US" sz="2000" b="0" dirty="0" smtClean="0">
                <a:solidFill>
                  <a:srgbClr val="00B0F0"/>
                </a:solidFill>
              </a:rPr>
              <a:t>”</a:t>
            </a:r>
            <a:r>
              <a:rPr lang="en-US" sz="2000" b="0" dirty="0" smtClean="0"/>
              <a:t>);</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ox(in)">
                                      <p:cBhvr>
                                        <p:cTn id="7" dur="500"/>
                                        <p:tgtEl>
                                          <p:spTgt spid="5">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ox(in)">
                                      <p:cBhvr>
                                        <p:cTn id="1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Setting Cookies to the HTTP Response.</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38</a:t>
            </a:fld>
            <a:endParaRPr lang="en-US"/>
          </a:p>
        </p:txBody>
      </p:sp>
      <p:sp>
        <p:nvSpPr>
          <p:cNvPr id="5" name="TextBox 4"/>
          <p:cNvSpPr txBox="1"/>
          <p:nvPr/>
        </p:nvSpPr>
        <p:spPr>
          <a:xfrm>
            <a:off x="76200" y="1676400"/>
            <a:ext cx="8991600" cy="3323987"/>
          </a:xfrm>
          <a:prstGeom prst="rect">
            <a:avLst/>
          </a:prstGeom>
          <a:noFill/>
        </p:spPr>
        <p:txBody>
          <a:bodyPr wrap="square" rtlCol="0">
            <a:spAutoFit/>
          </a:bodyPr>
          <a:lstStyle/>
          <a:p>
            <a:pPr>
              <a:lnSpc>
                <a:spcPct val="150000"/>
              </a:lnSpc>
              <a:spcBef>
                <a:spcPts val="1200"/>
              </a:spcBef>
            </a:pPr>
            <a:r>
              <a:rPr lang="en-US" sz="2000" dirty="0" smtClean="0"/>
              <a:t>How to Set Cookies to the response?</a:t>
            </a:r>
          </a:p>
          <a:p>
            <a:pPr marL="236538">
              <a:lnSpc>
                <a:spcPct val="150000"/>
              </a:lnSpc>
              <a:spcBef>
                <a:spcPts val="1200"/>
              </a:spcBef>
            </a:pPr>
            <a:r>
              <a:rPr lang="en-US" sz="2000" b="0" dirty="0" smtClean="0"/>
              <a:t>Since cookies are stored at the client, cookies are set to the response object and send to the client using the </a:t>
            </a:r>
            <a:r>
              <a:rPr lang="en-US" sz="2000" i="1" dirty="0" err="1" smtClean="0">
                <a:solidFill>
                  <a:schemeClr val="tx2"/>
                </a:solidFill>
              </a:rPr>
              <a:t>addCookie</a:t>
            </a:r>
            <a:r>
              <a:rPr lang="en-US" sz="2000" i="1" dirty="0" smtClean="0">
                <a:solidFill>
                  <a:schemeClr val="tx2"/>
                </a:solidFill>
              </a:rPr>
              <a:t>()</a:t>
            </a:r>
            <a:r>
              <a:rPr lang="en-US" sz="2000" b="0" i="1" dirty="0" smtClean="0">
                <a:solidFill>
                  <a:schemeClr val="tx2"/>
                </a:solidFill>
              </a:rPr>
              <a:t> </a:t>
            </a:r>
            <a:r>
              <a:rPr lang="en-US" sz="2000" b="0" dirty="0" smtClean="0"/>
              <a:t>method of the </a:t>
            </a:r>
            <a:r>
              <a:rPr lang="en-US" sz="2000" b="0" i="1" dirty="0" err="1" smtClean="0">
                <a:solidFill>
                  <a:schemeClr val="tx2"/>
                </a:solidFill>
              </a:rPr>
              <a:t>HttpServletResponse</a:t>
            </a:r>
            <a:r>
              <a:rPr lang="en-US" sz="2000" b="0" dirty="0" smtClean="0"/>
              <a:t> interface.</a:t>
            </a:r>
            <a:endParaRPr lang="en-US" sz="2000" b="0" dirty="0" smtClean="0">
              <a:solidFill>
                <a:srgbClr val="0070C0"/>
              </a:solidFill>
            </a:endParaRPr>
          </a:p>
          <a:p>
            <a:pPr marL="568325" indent="282575">
              <a:lnSpc>
                <a:spcPct val="150000"/>
              </a:lnSpc>
              <a:spcBef>
                <a:spcPts val="1200"/>
              </a:spcBef>
            </a:pPr>
            <a:r>
              <a:rPr lang="en-US" sz="2000" dirty="0" smtClean="0">
                <a:solidFill>
                  <a:schemeClr val="tx2"/>
                </a:solidFill>
              </a:rPr>
              <a:t>Cookie </a:t>
            </a:r>
            <a:r>
              <a:rPr lang="en-US" sz="2000" b="0" dirty="0" err="1" smtClean="0">
                <a:solidFill>
                  <a:srgbClr val="0070C0"/>
                </a:solidFill>
              </a:rPr>
              <a:t>cookie</a:t>
            </a:r>
            <a:r>
              <a:rPr lang="en-US" sz="2000" b="0" dirty="0" smtClean="0">
                <a:solidFill>
                  <a:srgbClr val="0070C0"/>
                </a:solidFill>
              </a:rPr>
              <a:t>=new </a:t>
            </a:r>
            <a:r>
              <a:rPr lang="en-US" sz="2000" dirty="0" smtClean="0">
                <a:solidFill>
                  <a:schemeClr val="tx2"/>
                </a:solidFill>
              </a:rPr>
              <a:t>Cookie</a:t>
            </a:r>
            <a:r>
              <a:rPr lang="en-US" sz="2000" b="0" dirty="0" smtClean="0">
                <a:solidFill>
                  <a:srgbClr val="0070C0"/>
                </a:solidFill>
              </a:rPr>
              <a:t>(“User </a:t>
            </a:r>
            <a:r>
              <a:rPr lang="en-US" sz="2000" b="0" dirty="0" err="1" smtClean="0">
                <a:solidFill>
                  <a:srgbClr val="0070C0"/>
                </a:solidFill>
              </a:rPr>
              <a:t>Name”,”Tim</a:t>
            </a:r>
            <a:r>
              <a:rPr lang="en-US" sz="2000" b="0" dirty="0" smtClean="0">
                <a:solidFill>
                  <a:srgbClr val="0070C0"/>
                </a:solidFill>
              </a:rPr>
              <a:t>”);</a:t>
            </a:r>
          </a:p>
          <a:p>
            <a:pPr marL="568325" indent="282575">
              <a:lnSpc>
                <a:spcPct val="150000"/>
              </a:lnSpc>
              <a:spcBef>
                <a:spcPts val="1200"/>
              </a:spcBef>
            </a:pPr>
            <a:r>
              <a:rPr lang="en-US" sz="2000" b="0" dirty="0" err="1" smtClean="0">
                <a:solidFill>
                  <a:srgbClr val="0070C0"/>
                </a:solidFill>
              </a:rPr>
              <a:t>response.</a:t>
            </a:r>
            <a:r>
              <a:rPr lang="en-US" sz="2000" dirty="0" err="1" smtClean="0">
                <a:solidFill>
                  <a:schemeClr val="tx2"/>
                </a:solidFill>
              </a:rPr>
              <a:t>addCookie</a:t>
            </a:r>
            <a:r>
              <a:rPr lang="en-US" sz="2000" b="0" dirty="0" smtClean="0">
                <a:solidFill>
                  <a:srgbClr val="0070C0"/>
                </a:solidFill>
              </a:rPr>
              <a:t>(cookie);</a:t>
            </a:r>
            <a:endParaRPr lang="en-US" sz="2000" b="0" dirty="0">
              <a:solidFill>
                <a:srgbClr val="0070C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Reading Cookie Values from request.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39</a:t>
            </a:fld>
            <a:endParaRPr lang="en-US"/>
          </a:p>
        </p:txBody>
      </p:sp>
      <p:sp>
        <p:nvSpPr>
          <p:cNvPr id="5" name="TextBox 4"/>
          <p:cNvSpPr txBox="1"/>
          <p:nvPr/>
        </p:nvSpPr>
        <p:spPr>
          <a:xfrm>
            <a:off x="152400" y="1600201"/>
            <a:ext cx="8915400" cy="4401205"/>
          </a:xfrm>
          <a:prstGeom prst="rect">
            <a:avLst/>
          </a:prstGeom>
          <a:noFill/>
        </p:spPr>
        <p:txBody>
          <a:bodyPr wrap="square" rtlCol="0">
            <a:spAutoFit/>
          </a:bodyPr>
          <a:lstStyle/>
          <a:p>
            <a:pPr>
              <a:lnSpc>
                <a:spcPct val="150000"/>
              </a:lnSpc>
              <a:spcBef>
                <a:spcPts val="1200"/>
              </a:spcBef>
            </a:pPr>
            <a:r>
              <a:rPr lang="en-US" sz="2000" b="0" dirty="0" smtClean="0"/>
              <a:t>Cookies stored in the client will be sent to the server along with the HTTP request, each time the client requests a page. </a:t>
            </a:r>
          </a:p>
          <a:p>
            <a:pPr>
              <a:lnSpc>
                <a:spcPct val="150000"/>
              </a:lnSpc>
              <a:spcBef>
                <a:spcPts val="1200"/>
              </a:spcBef>
            </a:pPr>
            <a:r>
              <a:rPr lang="en-US" sz="2000" b="0" dirty="0" smtClean="0"/>
              <a:t>The cookies in request object can be read using the</a:t>
            </a:r>
            <a:r>
              <a:rPr lang="en-US" sz="2000" dirty="0" smtClean="0"/>
              <a:t> </a:t>
            </a:r>
            <a:r>
              <a:rPr lang="en-US" sz="2000" i="1" dirty="0" err="1" smtClean="0">
                <a:solidFill>
                  <a:schemeClr val="tx2"/>
                </a:solidFill>
              </a:rPr>
              <a:t>getCookies</a:t>
            </a:r>
            <a:r>
              <a:rPr lang="en-US" sz="2000" i="1" dirty="0" smtClean="0">
                <a:solidFill>
                  <a:schemeClr val="tx2"/>
                </a:solidFill>
              </a:rPr>
              <a:t>()</a:t>
            </a:r>
            <a:r>
              <a:rPr lang="en-US" sz="2000" b="0" dirty="0" smtClean="0"/>
              <a:t> of the HttpServletRequest interface.</a:t>
            </a:r>
          </a:p>
          <a:p>
            <a:pPr indent="803275">
              <a:lnSpc>
                <a:spcPct val="150000"/>
              </a:lnSpc>
              <a:spcBef>
                <a:spcPts val="1200"/>
              </a:spcBef>
            </a:pPr>
            <a:r>
              <a:rPr lang="en-US" sz="2000" b="0" dirty="0" smtClean="0">
                <a:solidFill>
                  <a:srgbClr val="0070C0"/>
                </a:solidFill>
              </a:rPr>
              <a:t>Cookie[] </a:t>
            </a:r>
            <a:r>
              <a:rPr lang="en-US" sz="2000" b="0" dirty="0" err="1" smtClean="0">
                <a:solidFill>
                  <a:srgbClr val="C00000"/>
                </a:solidFill>
              </a:rPr>
              <a:t>cookieList</a:t>
            </a:r>
            <a:r>
              <a:rPr lang="en-US" sz="2000" b="0" dirty="0" smtClean="0">
                <a:solidFill>
                  <a:srgbClr val="0070C0"/>
                </a:solidFill>
              </a:rPr>
              <a:t> = </a:t>
            </a:r>
            <a:r>
              <a:rPr lang="en-US" sz="2000" b="0" dirty="0" err="1" smtClean="0">
                <a:solidFill>
                  <a:srgbClr val="0070C0"/>
                </a:solidFill>
              </a:rPr>
              <a:t>request.getCookies</a:t>
            </a:r>
            <a:r>
              <a:rPr lang="en-US" sz="2000" b="0" dirty="0" smtClean="0">
                <a:solidFill>
                  <a:srgbClr val="0070C0"/>
                </a:solidFill>
              </a:rPr>
              <a:t>(); </a:t>
            </a:r>
          </a:p>
          <a:p>
            <a:pPr>
              <a:lnSpc>
                <a:spcPct val="150000"/>
              </a:lnSpc>
              <a:spcBef>
                <a:spcPts val="1200"/>
              </a:spcBef>
            </a:pPr>
            <a:r>
              <a:rPr lang="en-US" sz="2000" b="0" dirty="0" err="1" smtClean="0">
                <a:solidFill>
                  <a:srgbClr val="C00000"/>
                </a:solidFill>
              </a:rPr>
              <a:t>cookieList</a:t>
            </a:r>
            <a:r>
              <a:rPr lang="en-US" sz="2000" b="0" dirty="0" smtClean="0"/>
              <a:t> array can be traversed to read all the cookie value associated with particular client session.</a:t>
            </a:r>
          </a:p>
          <a:p>
            <a:pPr>
              <a:lnSpc>
                <a:spcPct val="150000"/>
              </a:lnSpc>
              <a:spcBef>
                <a:spcPts val="1200"/>
              </a:spcBef>
            </a:pPr>
            <a:endParaRPr lang="en-US" sz="2000"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a:t>
            </a:fld>
            <a:endParaRPr lang="en-US"/>
          </a:p>
        </p:txBody>
      </p:sp>
      <p:sp>
        <p:nvSpPr>
          <p:cNvPr id="5" name="Rectangle 3"/>
          <p:cNvSpPr>
            <a:spLocks noGrp="1" noChangeArrowheads="1"/>
          </p:cNvSpPr>
          <p:nvPr>
            <p:ph idx="1"/>
          </p:nvPr>
        </p:nvSpPr>
        <p:spPr>
          <a:xfrm>
            <a:off x="228600" y="1152525"/>
            <a:ext cx="8686800" cy="4943475"/>
          </a:xfrm>
        </p:spPr>
        <p:txBody>
          <a:bodyPr/>
          <a:lstStyle/>
          <a:p>
            <a:pPr lvl="1" eaLnBrk="1" hangingPunct="1">
              <a:spcBef>
                <a:spcPts val="1200"/>
              </a:spcBef>
              <a:buNone/>
            </a:pPr>
            <a:endParaRPr lang="en-US" sz="2800" dirty="0" smtClean="0">
              <a:latin typeface="Arial" pitchFamily="34" charset="0"/>
              <a:cs typeface="Arial" pitchFamily="34" charset="0"/>
            </a:endParaRPr>
          </a:p>
          <a:p>
            <a:r>
              <a:rPr lang="en-US" dirty="0" smtClean="0"/>
              <a:t>After completing this chapter you will be able to:</a:t>
            </a:r>
          </a:p>
          <a:p>
            <a:pPr lvl="1" indent="-1588" eaLnBrk="1" hangingPunct="1">
              <a:spcBef>
                <a:spcPts val="1200"/>
              </a:spcBef>
              <a:buFont typeface="Wingdings" pitchFamily="2" charset="2"/>
              <a:buChar char="§"/>
            </a:pPr>
            <a:r>
              <a:rPr lang="en-US" dirty="0" smtClean="0">
                <a:cs typeface="Arial" pitchFamily="34" charset="0"/>
              </a:rPr>
              <a:t> What is HTTP session</a:t>
            </a:r>
          </a:p>
          <a:p>
            <a:pPr lvl="1" indent="-1588" eaLnBrk="1" hangingPunct="1">
              <a:spcBef>
                <a:spcPts val="1200"/>
              </a:spcBef>
              <a:buFont typeface="Wingdings" pitchFamily="2" charset="2"/>
              <a:buChar char="§"/>
            </a:pPr>
            <a:r>
              <a:rPr lang="en-US" dirty="0" smtClean="0">
                <a:cs typeface="Arial" pitchFamily="34" charset="0"/>
              </a:rPr>
              <a:t>  Understand </a:t>
            </a:r>
            <a:r>
              <a:rPr dirty="0" smtClean="0">
                <a:cs typeface="Arial" pitchFamily="34" charset="0"/>
              </a:rPr>
              <a:t>Session Management Techniques like,</a:t>
            </a:r>
            <a:endParaRPr lang="en-US" dirty="0" smtClean="0">
              <a:cs typeface="Arial" pitchFamily="34" charset="0"/>
            </a:endParaRPr>
          </a:p>
          <a:p>
            <a:pPr lvl="2" indent="-1588">
              <a:spcBef>
                <a:spcPts val="1200"/>
              </a:spcBef>
              <a:buFont typeface="Wingdings" pitchFamily="2" charset="2"/>
              <a:buChar char="§"/>
            </a:pPr>
            <a:r>
              <a:rPr lang="en-US" dirty="0" smtClean="0">
                <a:cs typeface="Arial" pitchFamily="34" charset="0"/>
              </a:rPr>
              <a:t> </a:t>
            </a:r>
            <a:r>
              <a:rPr sz="2400" dirty="0" smtClean="0">
                <a:cs typeface="Arial" pitchFamily="34" charset="0"/>
              </a:rPr>
              <a:t>URL rewriting</a:t>
            </a:r>
          </a:p>
          <a:p>
            <a:pPr lvl="2" indent="-1588">
              <a:spcBef>
                <a:spcPts val="1200"/>
              </a:spcBef>
              <a:buFont typeface="Wingdings" pitchFamily="2" charset="2"/>
              <a:buChar char="§"/>
            </a:pPr>
            <a:r>
              <a:rPr sz="2400" dirty="0" smtClean="0">
                <a:cs typeface="Arial" pitchFamily="34" charset="0"/>
              </a:rPr>
              <a:t> Hidden Fields</a:t>
            </a:r>
          </a:p>
          <a:p>
            <a:pPr lvl="2" indent="-1588">
              <a:spcBef>
                <a:spcPts val="1200"/>
              </a:spcBef>
              <a:buFont typeface="Wingdings" pitchFamily="2" charset="2"/>
              <a:buChar char="§"/>
            </a:pPr>
            <a:r>
              <a:rPr sz="2400" dirty="0" smtClean="0">
                <a:cs typeface="Arial" pitchFamily="34" charset="0"/>
              </a:rPr>
              <a:t> Cookie</a:t>
            </a:r>
          </a:p>
          <a:p>
            <a:pPr lvl="2" indent="-1588">
              <a:spcBef>
                <a:spcPts val="1200"/>
              </a:spcBef>
              <a:buFont typeface="Wingdings" pitchFamily="2" charset="2"/>
              <a:buChar char="§"/>
            </a:pPr>
            <a:r>
              <a:rPr sz="2400" dirty="0" smtClean="0">
                <a:cs typeface="Arial" pitchFamily="34" charset="0"/>
              </a:rPr>
              <a:t> Session Object</a:t>
            </a:r>
            <a:endParaRPr lang="en-US" sz="2400" dirty="0" smtClean="0">
              <a:cs typeface="Arial" pitchFamily="34" charset="0"/>
            </a:endParaRPr>
          </a:p>
          <a:p>
            <a:pPr lvl="1" indent="-1588" eaLnBrk="1" hangingPunct="1">
              <a:spcBef>
                <a:spcPts val="1200"/>
              </a:spcBef>
              <a:buNone/>
            </a:pPr>
            <a:endParaRPr lang="en-US" dirty="0" smtClean="0">
              <a:cs typeface="Arial" pitchFamily="34" charset="0"/>
            </a:endParaRPr>
          </a:p>
          <a:p>
            <a:pPr lvl="1" algn="ctr" eaLnBrk="1" hangingPunct="1">
              <a:spcBef>
                <a:spcPts val="1200"/>
              </a:spcBef>
              <a:buNone/>
            </a:pPr>
            <a:endParaRPr lang="en-US" sz="2800" dirty="0" smtClean="0">
              <a:latin typeface="Arial" pitchFamily="34" charset="0"/>
              <a:cs typeface="Arial" pitchFamily="34" charset="0"/>
            </a:endParaRPr>
          </a:p>
          <a:p>
            <a:pPr lvl="1" algn="ctr" eaLnBrk="1" hangingPunct="1">
              <a:spcBef>
                <a:spcPts val="1200"/>
              </a:spcBef>
              <a:buNone/>
            </a:pPr>
            <a:endParaRPr lang="en-US" sz="2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Cookie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40</a:t>
            </a:fld>
            <a:endParaRPr lang="en-US"/>
          </a:p>
        </p:txBody>
      </p:sp>
      <p:sp>
        <p:nvSpPr>
          <p:cNvPr id="5" name="TextBox 4"/>
          <p:cNvSpPr txBox="1"/>
          <p:nvPr/>
        </p:nvSpPr>
        <p:spPr>
          <a:xfrm>
            <a:off x="152400" y="1620083"/>
            <a:ext cx="8534400" cy="4247317"/>
          </a:xfrm>
          <a:prstGeom prst="rect">
            <a:avLst/>
          </a:prstGeom>
          <a:noFill/>
        </p:spPr>
        <p:txBody>
          <a:bodyPr wrap="square" rtlCol="0">
            <a:spAutoFit/>
          </a:bodyPr>
          <a:lstStyle/>
          <a:p>
            <a:pPr>
              <a:lnSpc>
                <a:spcPct val="150000"/>
              </a:lnSpc>
            </a:pPr>
            <a:r>
              <a:rPr lang="en-US" sz="2000" b="0" dirty="0" smtClean="0"/>
              <a:t>In this demo the associates get familiarized with the technique of session management by using cookies. </a:t>
            </a:r>
          </a:p>
          <a:p>
            <a:pPr>
              <a:lnSpc>
                <a:spcPct val="150000"/>
              </a:lnSpc>
            </a:pPr>
            <a:r>
              <a:rPr lang="en-US" sz="2000" b="0" dirty="0" smtClean="0"/>
              <a:t>We will use the same  web mail application that we have used in the URL rewriting demo and see how cookies can serve the purpose.</a:t>
            </a:r>
          </a:p>
          <a:p>
            <a:pPr>
              <a:lnSpc>
                <a:spcPct val="150000"/>
              </a:lnSpc>
            </a:pPr>
            <a:r>
              <a:rPr lang="en-US" sz="2000" dirty="0" smtClean="0"/>
              <a:t>Components :</a:t>
            </a:r>
          </a:p>
          <a:p>
            <a:pPr marL="342900" indent="350838">
              <a:lnSpc>
                <a:spcPct val="150000"/>
              </a:lnSpc>
              <a:buFont typeface="+mj-lt"/>
              <a:buAutoNum type="arabicPeriod"/>
            </a:pPr>
            <a:r>
              <a:rPr lang="en-US" sz="2000" dirty="0" smtClean="0"/>
              <a:t>login.html</a:t>
            </a:r>
            <a:r>
              <a:rPr lang="en-US" sz="2000" b="0" dirty="0" smtClean="0"/>
              <a:t> :- Login page</a:t>
            </a:r>
          </a:p>
          <a:p>
            <a:pPr marL="342900" indent="350838">
              <a:lnSpc>
                <a:spcPct val="150000"/>
              </a:lnSpc>
              <a:buFont typeface="+mj-lt"/>
              <a:buAutoNum type="arabicPeriod"/>
            </a:pPr>
            <a:r>
              <a:rPr lang="en-US" sz="2000" dirty="0" err="1" smtClean="0"/>
              <a:t>LoginServlet</a:t>
            </a:r>
            <a:r>
              <a:rPr lang="en-US" sz="2000" b="0" dirty="0" smtClean="0"/>
              <a:t> :- Action page for the login page</a:t>
            </a:r>
          </a:p>
          <a:p>
            <a:pPr marL="342900" indent="350838">
              <a:lnSpc>
                <a:spcPct val="150000"/>
              </a:lnSpc>
              <a:buFont typeface="+mj-lt"/>
              <a:buAutoNum type="arabicPeriod"/>
            </a:pPr>
            <a:r>
              <a:rPr lang="en-US" sz="2000" dirty="0" smtClean="0"/>
              <a:t>Inbox </a:t>
            </a:r>
            <a:r>
              <a:rPr lang="en-US" sz="2000" dirty="0" err="1" smtClean="0"/>
              <a:t>Servlet</a:t>
            </a:r>
            <a:r>
              <a:rPr lang="en-US" sz="2000" b="0" dirty="0" smtClean="0"/>
              <a:t> :- The inbox of the user</a:t>
            </a:r>
          </a:p>
          <a:p>
            <a:pPr marL="342900" indent="350838">
              <a:lnSpc>
                <a:spcPct val="150000"/>
              </a:lnSpc>
              <a:buFont typeface="+mj-lt"/>
              <a:buAutoNum type="arabicPeriod"/>
            </a:pPr>
            <a:r>
              <a:rPr lang="en-US" sz="2000" dirty="0" err="1" smtClean="0"/>
              <a:t>SentItemsServlet</a:t>
            </a:r>
            <a:r>
              <a:rPr lang="en-US" sz="2000" b="0" dirty="0" smtClean="0"/>
              <a:t> :- The sent items page for the user.</a:t>
            </a:r>
            <a:endParaRPr 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89782"/>
            <a:ext cx="86868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dirty="0" smtClean="0">
                <a:latin typeface="Arial" pitchFamily="34" charset="0"/>
                <a:cs typeface="Arial" pitchFamily="34" charset="0"/>
              </a:rPr>
              <a:t>Develop the Login HTML as mentioned below, It should have the following fields, </a:t>
            </a:r>
          </a:p>
          <a:p>
            <a:pPr marL="568325" indent="173038">
              <a:buFont typeface="Arial" pitchFamily="34" charset="0"/>
              <a:buChar char="•"/>
            </a:pPr>
            <a:r>
              <a:rPr lang="en-US" sz="1600" b="0" dirty="0" smtClean="0">
                <a:latin typeface="Arial" pitchFamily="34" charset="0"/>
                <a:cs typeface="Arial" pitchFamily="34" charset="0"/>
              </a:rPr>
              <a:t>User Name</a:t>
            </a:r>
          </a:p>
          <a:p>
            <a:pPr marL="568325" indent="173038">
              <a:buFont typeface="Arial" pitchFamily="34" charset="0"/>
              <a:buChar char="•"/>
            </a:pPr>
            <a:r>
              <a:rPr lang="en-US" sz="1600" b="0" dirty="0" smtClean="0">
                <a:latin typeface="Arial" pitchFamily="34" charset="0"/>
                <a:cs typeface="Arial" pitchFamily="34" charset="0"/>
              </a:rPr>
              <a:t>Password</a:t>
            </a:r>
          </a:p>
          <a:p>
            <a:pPr marL="568325" indent="173038">
              <a:buFont typeface="Arial" pitchFamily="34" charset="0"/>
              <a:buChar char="•"/>
            </a:pPr>
            <a:r>
              <a:rPr lang="en-US" sz="1600" b="0" dirty="0" smtClean="0">
                <a:latin typeface="Arial" pitchFamily="34" charset="0"/>
                <a:cs typeface="Arial" pitchFamily="34" charset="0"/>
              </a:rPr>
              <a:t>Location , submit action should be the </a:t>
            </a:r>
            <a:r>
              <a:rPr lang="en-US" sz="1600" b="0" dirty="0" err="1" smtClean="0">
                <a:latin typeface="Arial" pitchFamily="34" charset="0"/>
                <a:cs typeface="Arial" pitchFamily="34" charset="0"/>
              </a:rPr>
              <a:t>LoginServlet</a:t>
            </a:r>
            <a:r>
              <a:rPr lang="en-US" sz="1600" b="0" dirty="0" smtClean="0">
                <a:latin typeface="Arial" pitchFamily="34" charset="0"/>
                <a:cs typeface="Arial" pitchFamily="34" charset="0"/>
              </a:rPr>
              <a:t>.</a:t>
            </a:r>
            <a:endParaRPr lang="en-US" sz="1600" b="0" dirty="0">
              <a:latin typeface="Arial" pitchFamily="34" charset="0"/>
              <a:cs typeface="Arial" pitchFamily="34" charset="0"/>
            </a:endParaRPr>
          </a:p>
        </p:txBody>
      </p:sp>
      <p:sp>
        <p:nvSpPr>
          <p:cNvPr id="2" name="Title 1"/>
          <p:cNvSpPr>
            <a:spLocks noGrp="1"/>
          </p:cNvSpPr>
          <p:nvPr>
            <p:ph type="title"/>
          </p:nvPr>
        </p:nvSpPr>
        <p:spPr/>
        <p:txBody>
          <a:bodyPr/>
          <a:lstStyle/>
          <a:p>
            <a:r>
              <a:rPr lang="en-US" sz="3200" dirty="0" smtClean="0"/>
              <a:t>Lend a Hand : Develop Login Html</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41</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894409" y="2133600"/>
            <a:ext cx="6649391" cy="3733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ox(in)">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52400" y="1639669"/>
            <a:ext cx="88392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0" dirty="0" smtClean="0">
                <a:latin typeface="Arial" pitchFamily="34" charset="0"/>
                <a:cs typeface="Arial" pitchFamily="34" charset="0"/>
              </a:rPr>
              <a:t>Develop the login servlet which adds a cookie to the response with the user name and location and redirect the request to Inbox servlet.</a:t>
            </a:r>
            <a:endParaRPr lang="en-US" b="0" dirty="0">
              <a:latin typeface="Arial" pitchFamily="34" charset="0"/>
              <a:cs typeface="Arial" pitchFamily="34" charset="0"/>
            </a:endParaRPr>
          </a:p>
        </p:txBody>
      </p:sp>
      <p:sp>
        <p:nvSpPr>
          <p:cNvPr id="2" name="Title 1"/>
          <p:cNvSpPr>
            <a:spLocks noGrp="1"/>
          </p:cNvSpPr>
          <p:nvPr>
            <p:ph type="title"/>
          </p:nvPr>
        </p:nvSpPr>
        <p:spPr/>
        <p:txBody>
          <a:bodyPr/>
          <a:lstStyle/>
          <a:p>
            <a:r>
              <a:rPr lang="en-US" sz="2800" dirty="0" smtClean="0"/>
              <a:t>Lend a Hand: Develop a Login Servlet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42</a:t>
            </a:fld>
            <a:endParaRPr lang="en-US"/>
          </a:p>
        </p:txBody>
      </p:sp>
      <p:grpSp>
        <p:nvGrpSpPr>
          <p:cNvPr id="11" name="Group 10"/>
          <p:cNvGrpSpPr/>
          <p:nvPr/>
        </p:nvGrpSpPr>
        <p:grpSpPr>
          <a:xfrm>
            <a:off x="304800" y="2438400"/>
            <a:ext cx="7848600" cy="4267200"/>
            <a:chOff x="304800" y="1676400"/>
            <a:chExt cx="7848600" cy="4267200"/>
          </a:xfrm>
        </p:grpSpPr>
        <p:pic>
          <p:nvPicPr>
            <p:cNvPr id="6146" name="Picture 2"/>
            <p:cNvPicPr>
              <a:picLocks noChangeAspect="1" noChangeArrowheads="1"/>
            </p:cNvPicPr>
            <p:nvPr/>
          </p:nvPicPr>
          <p:blipFill>
            <a:blip r:embed="rId2" cstate="print"/>
            <a:srcRect/>
            <a:stretch>
              <a:fillRect/>
            </a:stretch>
          </p:blipFill>
          <p:spPr bwMode="auto">
            <a:xfrm>
              <a:off x="304800" y="1676400"/>
              <a:ext cx="6496050" cy="4267200"/>
            </a:xfrm>
            <a:prstGeom prst="rect">
              <a:avLst/>
            </a:prstGeom>
            <a:noFill/>
            <a:ln w="9525">
              <a:noFill/>
              <a:miter lim="800000"/>
              <a:headEnd/>
              <a:tailEnd/>
            </a:ln>
            <a:effectLst/>
          </p:spPr>
        </p:pic>
        <p:sp>
          <p:nvSpPr>
            <p:cNvPr id="6" name="TextBox 5"/>
            <p:cNvSpPr txBox="1"/>
            <p:nvPr/>
          </p:nvSpPr>
          <p:spPr>
            <a:xfrm>
              <a:off x="5562600" y="3810000"/>
              <a:ext cx="2590800" cy="3231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Creates two cookie objects</a:t>
              </a:r>
              <a:endParaRPr lang="en-US" sz="1500" b="0" dirty="0">
                <a:latin typeface="Arial" pitchFamily="34" charset="0"/>
                <a:cs typeface="Arial" pitchFamily="34" charset="0"/>
              </a:endParaRPr>
            </a:p>
          </p:txBody>
        </p:sp>
        <p:cxnSp>
          <p:nvCxnSpPr>
            <p:cNvPr id="8" name="Straight Arrow Connector 7"/>
            <p:cNvCxnSpPr>
              <a:stCxn id="6" idx="1"/>
            </p:cNvCxnSpPr>
            <p:nvPr/>
          </p:nvCxnSpPr>
          <p:spPr>
            <a:xfrm rot="10800000" flipV="1">
              <a:off x="4343400" y="3971582"/>
              <a:ext cx="1219200" cy="143217"/>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rot="10800000" flipV="1">
              <a:off x="4495800" y="3971582"/>
              <a:ext cx="1066800" cy="371817"/>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53000" y="4419600"/>
              <a:ext cx="3124200" cy="5539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Adds the cookie objects to the response for sending to the client</a:t>
              </a:r>
              <a:endParaRPr lang="en-US" sz="1500" b="0" dirty="0">
                <a:latin typeface="Arial" pitchFamily="34" charset="0"/>
                <a:cs typeface="Arial" pitchFamily="34" charset="0"/>
              </a:endParaRPr>
            </a:p>
          </p:txBody>
        </p:sp>
        <p:cxnSp>
          <p:nvCxnSpPr>
            <p:cNvPr id="17" name="Straight Arrow Connector 16"/>
            <p:cNvCxnSpPr>
              <a:stCxn id="16" idx="1"/>
            </p:cNvCxnSpPr>
            <p:nvPr/>
          </p:nvCxnSpPr>
          <p:spPr>
            <a:xfrm rot="10800000">
              <a:off x="3352800" y="4572015"/>
              <a:ext cx="1600200" cy="12458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1"/>
            </p:cNvCxnSpPr>
            <p:nvPr/>
          </p:nvCxnSpPr>
          <p:spPr>
            <a:xfrm rot="10800000" flipV="1">
              <a:off x="3352800" y="4696599"/>
              <a:ext cx="1600200" cy="104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152400" y="1578114"/>
            <a:ext cx="8839200"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0" dirty="0" smtClean="0">
                <a:latin typeface="Arial" pitchFamily="34" charset="0"/>
                <a:cs typeface="Arial" pitchFamily="34" charset="0"/>
              </a:rPr>
              <a:t>Develop the inbox servlet which reads the user name and password from the cookies and creates a </a:t>
            </a:r>
            <a:r>
              <a:rPr lang="en-US" sz="2000" dirty="0" smtClean="0">
                <a:latin typeface="Arial" pitchFamily="34" charset="0"/>
                <a:cs typeface="Arial" pitchFamily="34" charset="0"/>
              </a:rPr>
              <a:t>sent items </a:t>
            </a:r>
            <a:r>
              <a:rPr lang="en-US" sz="2000" b="0" dirty="0" smtClean="0">
                <a:latin typeface="Arial" pitchFamily="34" charset="0"/>
                <a:cs typeface="Arial" pitchFamily="34" charset="0"/>
              </a:rPr>
              <a:t>link.</a:t>
            </a:r>
            <a:endParaRPr lang="en-US" sz="2000" b="0" dirty="0">
              <a:latin typeface="Arial" pitchFamily="34" charset="0"/>
              <a:cs typeface="Arial" pitchFamily="34" charset="0"/>
            </a:endParaRPr>
          </a:p>
        </p:txBody>
      </p:sp>
      <p:sp>
        <p:nvSpPr>
          <p:cNvPr id="2" name="Title 1"/>
          <p:cNvSpPr>
            <a:spLocks noGrp="1"/>
          </p:cNvSpPr>
          <p:nvPr>
            <p:ph type="title"/>
          </p:nvPr>
        </p:nvSpPr>
        <p:spPr/>
        <p:txBody>
          <a:bodyPr/>
          <a:lstStyle/>
          <a:p>
            <a:r>
              <a:rPr lang="en-US" sz="2800" dirty="0" smtClean="0"/>
              <a:t>Lend a Hand: Develop a Inbox Servlet</a:t>
            </a:r>
            <a:endParaRPr lang="en-US" sz="2800" dirty="0"/>
          </a:p>
        </p:txBody>
      </p:sp>
      <p:sp>
        <p:nvSpPr>
          <p:cNvPr id="20" name="Slide Number Placeholder 3"/>
          <p:cNvSpPr>
            <a:spLocks noGrp="1"/>
          </p:cNvSpPr>
          <p:nvPr>
            <p:ph type="sldNum" sz="quarter" idx="10"/>
          </p:nvPr>
        </p:nvSpPr>
        <p:spPr>
          <a:xfrm>
            <a:off x="8647113" y="6456363"/>
            <a:ext cx="444500" cy="320675"/>
          </a:xfrm>
        </p:spPr>
        <p:txBody>
          <a:bodyPr/>
          <a:lstStyle/>
          <a:p>
            <a:pPr>
              <a:defRPr/>
            </a:pPr>
            <a:fld id="{50EC62AF-8A58-47DB-8277-FFD1CE2A98DE}" type="slidenum">
              <a:rPr lang="en-US" smtClean="0"/>
              <a:pPr>
                <a:defRPr/>
              </a:pPr>
              <a:t>43</a:t>
            </a:fld>
            <a:endParaRPr lang="en-US"/>
          </a:p>
        </p:txBody>
      </p:sp>
      <p:grpSp>
        <p:nvGrpSpPr>
          <p:cNvPr id="34" name="Group 33"/>
          <p:cNvGrpSpPr/>
          <p:nvPr/>
        </p:nvGrpSpPr>
        <p:grpSpPr>
          <a:xfrm>
            <a:off x="533400" y="1600200"/>
            <a:ext cx="8305800" cy="4876800"/>
            <a:chOff x="0" y="1600200"/>
            <a:chExt cx="7848600" cy="4410075"/>
          </a:xfrm>
        </p:grpSpPr>
        <p:pic>
          <p:nvPicPr>
            <p:cNvPr id="7171" name="Picture 3"/>
            <p:cNvPicPr>
              <a:picLocks noChangeAspect="1" noChangeArrowheads="1"/>
            </p:cNvPicPr>
            <p:nvPr/>
          </p:nvPicPr>
          <p:blipFill>
            <a:blip r:embed="rId2" cstate="print"/>
            <a:srcRect/>
            <a:stretch>
              <a:fillRect/>
            </a:stretch>
          </p:blipFill>
          <p:spPr bwMode="auto">
            <a:xfrm>
              <a:off x="0" y="1600200"/>
              <a:ext cx="6276975" cy="4410075"/>
            </a:xfrm>
            <a:prstGeom prst="rect">
              <a:avLst/>
            </a:prstGeom>
            <a:noFill/>
            <a:ln w="9525">
              <a:noFill/>
              <a:miter lim="800000"/>
              <a:headEnd/>
              <a:tailEnd/>
            </a:ln>
            <a:effectLst/>
          </p:spPr>
        </p:pic>
        <p:sp>
          <p:nvSpPr>
            <p:cNvPr id="21" name="TextBox 20"/>
            <p:cNvSpPr txBox="1"/>
            <p:nvPr/>
          </p:nvSpPr>
          <p:spPr>
            <a:xfrm>
              <a:off x="4267200" y="2590800"/>
              <a:ext cx="25908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Reads all cookies associated with client </a:t>
              </a:r>
              <a:endParaRPr lang="en-US" sz="1400" b="0" dirty="0">
                <a:latin typeface="Arial" pitchFamily="34" charset="0"/>
                <a:cs typeface="Arial" pitchFamily="34" charset="0"/>
              </a:endParaRPr>
            </a:p>
          </p:txBody>
        </p:sp>
        <p:cxnSp>
          <p:nvCxnSpPr>
            <p:cNvPr id="22" name="Straight Arrow Connector 21"/>
            <p:cNvCxnSpPr>
              <a:stCxn id="21" idx="1"/>
            </p:cNvCxnSpPr>
            <p:nvPr/>
          </p:nvCxnSpPr>
          <p:spPr>
            <a:xfrm flipH="1" flipV="1">
              <a:off x="3733800" y="2743200"/>
              <a:ext cx="533400" cy="10921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29200" y="3429000"/>
              <a:ext cx="2286000" cy="73866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Iterate through the cookies and read the cookie user name and location values.</a:t>
              </a:r>
              <a:endParaRPr lang="en-US" sz="1400" b="0" dirty="0">
                <a:latin typeface="Arial" pitchFamily="34" charset="0"/>
                <a:cs typeface="Arial" pitchFamily="34" charset="0"/>
              </a:endParaRPr>
            </a:p>
          </p:txBody>
        </p:sp>
        <p:sp>
          <p:nvSpPr>
            <p:cNvPr id="30" name="TextBox 29"/>
            <p:cNvSpPr txBox="1"/>
            <p:nvPr/>
          </p:nvSpPr>
          <p:spPr>
            <a:xfrm>
              <a:off x="5105400" y="4963180"/>
              <a:ext cx="27432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Reads the cookie values and sets in the response for display.</a:t>
              </a:r>
              <a:endParaRPr lang="en-US" sz="1400" b="0" dirty="0">
                <a:latin typeface="Arial" pitchFamily="34" charset="0"/>
                <a:cs typeface="Arial" pitchFamily="34" charset="0"/>
              </a:endParaRPr>
            </a:p>
          </p:txBody>
        </p:sp>
        <p:sp>
          <p:nvSpPr>
            <p:cNvPr id="31" name="Right Brace 30"/>
            <p:cNvSpPr/>
            <p:nvPr/>
          </p:nvSpPr>
          <p:spPr>
            <a:xfrm>
              <a:off x="4648200" y="3200400"/>
              <a:ext cx="381000" cy="1066800"/>
            </a:xfrm>
            <a:prstGeom prst="rightBrace">
              <a:avLst/>
            </a:prstGeom>
            <a:ln w="38100">
              <a:solidFill>
                <a:srgbClr val="CC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ight Brace 32"/>
            <p:cNvSpPr/>
            <p:nvPr/>
          </p:nvSpPr>
          <p:spPr>
            <a:xfrm>
              <a:off x="4724400" y="4876800"/>
              <a:ext cx="228600" cy="609600"/>
            </a:xfrm>
            <a:prstGeom prst="rightBrace">
              <a:avLst/>
            </a:prstGeom>
            <a:ln w="38100">
              <a:solidFill>
                <a:srgbClr val="CC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par>
                                <p:cTn id="8" presetID="4" presetClass="entr" presetSubtype="16"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ox(in)">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676400"/>
            <a:ext cx="88392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0" dirty="0" smtClean="0">
                <a:latin typeface="Arial" pitchFamily="34" charset="0"/>
                <a:cs typeface="Arial" pitchFamily="34" charset="0"/>
              </a:rPr>
              <a:t>Similar to inbox servlet the sent item servlet read the values from the cookies and display the user name and location.</a:t>
            </a:r>
            <a:endParaRPr lang="en-US" b="0" dirty="0">
              <a:latin typeface="Arial" pitchFamily="34" charset="0"/>
              <a:cs typeface="Arial" pitchFamily="34" charset="0"/>
            </a:endParaRPr>
          </a:p>
        </p:txBody>
      </p:sp>
      <p:sp>
        <p:nvSpPr>
          <p:cNvPr id="2" name="Title 1"/>
          <p:cNvSpPr>
            <a:spLocks noGrp="1"/>
          </p:cNvSpPr>
          <p:nvPr>
            <p:ph type="title"/>
          </p:nvPr>
        </p:nvSpPr>
        <p:spPr/>
        <p:txBody>
          <a:bodyPr/>
          <a:lstStyle/>
          <a:p>
            <a:r>
              <a:rPr lang="en-US" sz="2800" dirty="0" smtClean="0"/>
              <a:t>Lend a Hand: Develop Sent Items Servlet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44</a:t>
            </a:fld>
            <a:endParaRPr lang="en-US"/>
          </a:p>
        </p:txBody>
      </p:sp>
      <p:pic>
        <p:nvPicPr>
          <p:cNvPr id="8194" name="Picture 2"/>
          <p:cNvPicPr>
            <a:picLocks noChangeAspect="1" noChangeArrowheads="1"/>
          </p:cNvPicPr>
          <p:nvPr/>
        </p:nvPicPr>
        <p:blipFill>
          <a:blip r:embed="rId2" cstate="print"/>
          <a:srcRect/>
          <a:stretch>
            <a:fillRect/>
          </a:stretch>
        </p:blipFill>
        <p:spPr bwMode="auto">
          <a:xfrm>
            <a:off x="838200" y="2133600"/>
            <a:ext cx="6705962" cy="4343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box(in)">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Deploy and Run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45</a:t>
            </a:fld>
            <a:endParaRPr lang="en-US" dirty="0"/>
          </a:p>
        </p:txBody>
      </p:sp>
      <p:sp>
        <p:nvSpPr>
          <p:cNvPr id="5" name="TextBox 4"/>
          <p:cNvSpPr txBox="1"/>
          <p:nvPr/>
        </p:nvSpPr>
        <p:spPr>
          <a:xfrm>
            <a:off x="152400" y="1752600"/>
            <a:ext cx="8382000" cy="3416320"/>
          </a:xfrm>
          <a:prstGeom prst="rect">
            <a:avLst/>
          </a:prstGeom>
          <a:noFill/>
        </p:spPr>
        <p:txBody>
          <a:bodyPr wrap="square" rtlCol="0">
            <a:spAutoFit/>
          </a:bodyPr>
          <a:lstStyle/>
          <a:p>
            <a:pPr marL="346075" indent="-234950">
              <a:lnSpc>
                <a:spcPct val="150000"/>
              </a:lnSpc>
            </a:pPr>
            <a:r>
              <a:rPr lang="en-US" dirty="0" smtClean="0"/>
              <a:t>Step 1</a:t>
            </a:r>
            <a:r>
              <a:rPr lang="en-US" b="0" dirty="0" smtClean="0"/>
              <a:t> : Deploy the application.</a:t>
            </a:r>
          </a:p>
          <a:p>
            <a:pPr marL="346075" indent="-234950">
              <a:lnSpc>
                <a:spcPct val="150000"/>
              </a:lnSpc>
            </a:pPr>
            <a:r>
              <a:rPr lang="en-US" dirty="0" smtClean="0"/>
              <a:t>Step 2</a:t>
            </a:r>
            <a:r>
              <a:rPr lang="en-US" b="0" dirty="0" smtClean="0"/>
              <a:t>: Call login page from browser. </a:t>
            </a:r>
          </a:p>
          <a:p>
            <a:pPr marL="914400">
              <a:lnSpc>
                <a:spcPct val="150000"/>
              </a:lnSpc>
            </a:pPr>
            <a:r>
              <a:rPr lang="en-US" b="0" dirty="0" smtClean="0"/>
              <a:t> </a:t>
            </a:r>
            <a:r>
              <a:rPr lang="en-US" b="0" dirty="0" smtClean="0">
                <a:hlinkClick r:id="rId2"/>
              </a:rPr>
              <a:t>http://localhost:8080/Cookies/</a:t>
            </a:r>
            <a:r>
              <a:rPr lang="en-US" b="0" dirty="0" smtClean="0"/>
              <a:t>login.html </a:t>
            </a:r>
          </a:p>
          <a:p>
            <a:pPr marL="977900" indent="-866775">
              <a:lnSpc>
                <a:spcPct val="150000"/>
              </a:lnSpc>
            </a:pPr>
            <a:r>
              <a:rPr lang="en-US" dirty="0" smtClean="0"/>
              <a:t>Step 3: </a:t>
            </a:r>
            <a:r>
              <a:rPr lang="en-US" b="0" dirty="0" smtClean="0"/>
              <a:t>Enter the details in login.html and press login. You will be redirected Inbox page where the welcome message is displayed with the location and user name.</a:t>
            </a:r>
          </a:p>
          <a:p>
            <a:pPr marL="977900" indent="-866775">
              <a:lnSpc>
                <a:spcPct val="150000"/>
              </a:lnSpc>
            </a:pPr>
            <a:r>
              <a:rPr lang="en-US" dirty="0" smtClean="0"/>
              <a:t>Step 4</a:t>
            </a:r>
            <a:r>
              <a:rPr lang="en-US" b="0" dirty="0" smtClean="0"/>
              <a:t> : Click Sent Items link and you can see sent items page where the welcome message is displayed with the location and user name.</a:t>
            </a:r>
          </a:p>
        </p:txBody>
      </p:sp>
      <p:sp>
        <p:nvSpPr>
          <p:cNvPr id="6" name="TextBox 5"/>
          <p:cNvSpPr txBox="1"/>
          <p:nvPr/>
        </p:nvSpPr>
        <p:spPr>
          <a:xfrm>
            <a:off x="228600" y="5065693"/>
            <a:ext cx="8763000"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latin typeface="Arial" pitchFamily="34" charset="0"/>
                <a:cs typeface="Arial" pitchFamily="34" charset="0"/>
              </a:rPr>
              <a:t>NOTE: </a:t>
            </a:r>
            <a:r>
              <a:rPr lang="en-US" b="0" dirty="0" smtClean="0">
                <a:latin typeface="Arial" pitchFamily="34" charset="0"/>
                <a:cs typeface="Arial" pitchFamily="34" charset="0"/>
              </a:rPr>
              <a:t>The user name &amp; location parameters are </a:t>
            </a:r>
            <a:r>
              <a:rPr lang="en-US" dirty="0" smtClean="0">
                <a:latin typeface="Arial" pitchFamily="34" charset="0"/>
                <a:cs typeface="Arial" pitchFamily="34" charset="0"/>
              </a:rPr>
              <a:t>NOT </a:t>
            </a:r>
            <a:r>
              <a:rPr lang="en-US" b="0" dirty="0" smtClean="0">
                <a:latin typeface="Arial" pitchFamily="34" charset="0"/>
                <a:cs typeface="Arial" pitchFamily="34" charset="0"/>
              </a:rPr>
              <a:t> in the URL rather they will be part of the cookies which are stored in client machine and sent every time to the server as part of the HTTP request.</a:t>
            </a:r>
            <a:endParaRPr lang="en-US" sz="2000"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using Cookie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46</a:t>
            </a:fld>
            <a:endParaRPr lang="en-US"/>
          </a:p>
        </p:txBody>
      </p:sp>
      <p:sp>
        <p:nvSpPr>
          <p:cNvPr id="5" name="TextBox 4"/>
          <p:cNvSpPr txBox="1"/>
          <p:nvPr/>
        </p:nvSpPr>
        <p:spPr>
          <a:xfrm>
            <a:off x="228600" y="1600200"/>
            <a:ext cx="8458200" cy="4708981"/>
          </a:xfrm>
          <a:prstGeom prst="rect">
            <a:avLst/>
          </a:prstGeom>
          <a:noFill/>
        </p:spPr>
        <p:txBody>
          <a:bodyPr wrap="square" rtlCol="0">
            <a:spAutoFit/>
          </a:bodyPr>
          <a:lstStyle/>
          <a:p>
            <a:pPr>
              <a:lnSpc>
                <a:spcPct val="150000"/>
              </a:lnSpc>
            </a:pPr>
            <a:r>
              <a:rPr lang="en-US" sz="2000" dirty="0" smtClean="0"/>
              <a:t>Pros:</a:t>
            </a:r>
          </a:p>
          <a:p>
            <a:pPr marL="342900" indent="-342900">
              <a:lnSpc>
                <a:spcPct val="150000"/>
              </a:lnSpc>
              <a:buFont typeface="+mj-lt"/>
              <a:buAutoNum type="arabicPeriod"/>
            </a:pPr>
            <a:r>
              <a:rPr lang="en-US" sz="2000" b="0" dirty="0" smtClean="0"/>
              <a:t>Easy to develop and maintain.</a:t>
            </a:r>
          </a:p>
          <a:p>
            <a:pPr marL="342900" indent="-342900">
              <a:lnSpc>
                <a:spcPct val="150000"/>
              </a:lnSpc>
              <a:buFont typeface="+mj-lt"/>
              <a:buAutoNum type="arabicPeriod"/>
            </a:pPr>
            <a:r>
              <a:rPr lang="en-US" sz="2000" b="0" dirty="0" smtClean="0"/>
              <a:t>Less overhead to server since data is stored in the client.</a:t>
            </a:r>
          </a:p>
          <a:p>
            <a:pPr marL="342900" indent="-342900">
              <a:lnSpc>
                <a:spcPct val="150000"/>
              </a:lnSpc>
              <a:buFont typeface="+mj-lt"/>
              <a:buAutoNum type="arabicPeriod"/>
            </a:pPr>
            <a:r>
              <a:rPr lang="en-US" sz="2000" b="0" dirty="0" smtClean="0"/>
              <a:t>Minimizes the server memory usage.</a:t>
            </a:r>
          </a:p>
          <a:p>
            <a:pPr marL="342900" indent="-342900">
              <a:lnSpc>
                <a:spcPct val="150000"/>
              </a:lnSpc>
            </a:pPr>
            <a:r>
              <a:rPr lang="en-US" sz="2000" dirty="0" smtClean="0"/>
              <a:t>Cons:</a:t>
            </a:r>
          </a:p>
          <a:p>
            <a:pPr marL="342900" indent="-342900">
              <a:lnSpc>
                <a:spcPct val="150000"/>
              </a:lnSpc>
              <a:buFont typeface="+mj-lt"/>
              <a:buAutoNum type="arabicPeriod"/>
            </a:pPr>
            <a:r>
              <a:rPr lang="en-US" sz="2000" b="0" dirty="0" smtClean="0"/>
              <a:t>Size and number of cookies stored are limited.</a:t>
            </a:r>
          </a:p>
          <a:p>
            <a:pPr marL="342900" indent="-342900">
              <a:lnSpc>
                <a:spcPct val="150000"/>
              </a:lnSpc>
              <a:buFont typeface="+mj-lt"/>
              <a:buAutoNum type="arabicPeriod"/>
            </a:pPr>
            <a:r>
              <a:rPr lang="en-US" sz="2000" b="0" dirty="0" smtClean="0"/>
              <a:t>Stored as plain-text in a specific directory, everyone can view and modify them. So it is not secured.</a:t>
            </a:r>
          </a:p>
          <a:p>
            <a:pPr marL="342900" indent="-342900">
              <a:lnSpc>
                <a:spcPct val="150000"/>
              </a:lnSpc>
              <a:buFont typeface="+mj-lt"/>
              <a:buAutoNum type="arabicPeriod"/>
            </a:pPr>
            <a:r>
              <a:rPr lang="en-US" sz="2000" b="0" dirty="0" smtClean="0"/>
              <a:t>It is browser dependent, so if client has disable cookies this can lead to erroneous behavior of the application.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Session Management Technique # 4: Http Session Object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47</a:t>
            </a:fld>
            <a:endParaRPr lang="en-US"/>
          </a:p>
        </p:txBody>
      </p:sp>
      <p:sp>
        <p:nvSpPr>
          <p:cNvPr id="5" name="TextBox 4"/>
          <p:cNvSpPr txBox="1"/>
          <p:nvPr/>
        </p:nvSpPr>
        <p:spPr>
          <a:xfrm>
            <a:off x="76200" y="1623060"/>
            <a:ext cx="8915400" cy="3939540"/>
          </a:xfrm>
          <a:prstGeom prst="rect">
            <a:avLst/>
          </a:prstGeom>
          <a:noFill/>
        </p:spPr>
        <p:txBody>
          <a:bodyPr wrap="square" rtlCol="0">
            <a:spAutoFit/>
          </a:bodyPr>
          <a:lstStyle/>
          <a:p>
            <a:pPr marL="520700" indent="-284163">
              <a:lnSpc>
                <a:spcPct val="150000"/>
              </a:lnSpc>
              <a:spcBef>
                <a:spcPts val="1200"/>
              </a:spcBef>
            </a:pPr>
            <a:r>
              <a:rPr lang="en-US" sz="2000" dirty="0" smtClean="0"/>
              <a:t>What is a Session Object?</a:t>
            </a:r>
          </a:p>
          <a:p>
            <a:pPr marL="803275" indent="-346075">
              <a:lnSpc>
                <a:spcPct val="150000"/>
              </a:lnSpc>
              <a:spcBef>
                <a:spcPts val="1200"/>
              </a:spcBef>
            </a:pPr>
            <a:r>
              <a:rPr lang="en-US" sz="2000" i="1" dirty="0" smtClean="0"/>
              <a:t>Session Object </a:t>
            </a:r>
            <a:r>
              <a:rPr lang="en-US" sz="2000" b="0" dirty="0" smtClean="0"/>
              <a:t>is a container used for storing user states in server. </a:t>
            </a:r>
          </a:p>
          <a:p>
            <a:pPr marL="803275" indent="-173038">
              <a:lnSpc>
                <a:spcPct val="150000"/>
              </a:lnSpc>
              <a:spcBef>
                <a:spcPts val="1200"/>
              </a:spcBef>
              <a:buFont typeface="Wingdings" pitchFamily="2" charset="2"/>
              <a:buChar char="§"/>
            </a:pPr>
            <a:r>
              <a:rPr lang="en-US" sz="2000" b="0" dirty="0" smtClean="0"/>
              <a:t>The session objects lifecycle is maintained by web container.</a:t>
            </a:r>
          </a:p>
          <a:p>
            <a:pPr marL="803275" indent="-173038">
              <a:lnSpc>
                <a:spcPct val="150000"/>
              </a:lnSpc>
              <a:spcBef>
                <a:spcPts val="1200"/>
              </a:spcBef>
              <a:buFont typeface="Wingdings" pitchFamily="2" charset="2"/>
              <a:buChar char="§"/>
            </a:pPr>
            <a:r>
              <a:rPr lang="en-US" sz="2000" b="0" dirty="0" smtClean="0"/>
              <a:t>The Servlet API </a:t>
            </a:r>
            <a:r>
              <a:rPr lang="en-US" sz="2000" i="1" dirty="0" smtClean="0">
                <a:solidFill>
                  <a:schemeClr val="tx2"/>
                </a:solidFill>
              </a:rPr>
              <a:t>HttpSession</a:t>
            </a:r>
            <a:r>
              <a:rPr lang="en-US" sz="2000" b="0" i="1" dirty="0" smtClean="0">
                <a:solidFill>
                  <a:schemeClr val="tx2"/>
                </a:solidFill>
              </a:rPr>
              <a:t> </a:t>
            </a:r>
            <a:r>
              <a:rPr lang="en-US" sz="2000" b="0" dirty="0" smtClean="0"/>
              <a:t>interface provides  features for Session tracking.</a:t>
            </a:r>
          </a:p>
          <a:p>
            <a:pPr marL="803275" indent="-173038">
              <a:lnSpc>
                <a:spcPct val="150000"/>
              </a:lnSpc>
              <a:spcBef>
                <a:spcPts val="1200"/>
              </a:spcBef>
              <a:buFont typeface="Wingdings" pitchFamily="2" charset="2"/>
              <a:buChar char="§"/>
            </a:pPr>
            <a:r>
              <a:rPr lang="en-US" sz="2000" b="0" dirty="0" smtClean="0"/>
              <a:t>HttpSession objects are objects used for storing client session information.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Servlet with session tracking</a:t>
            </a:r>
            <a:endParaRPr lang="en-US" sz="3200" dirty="0"/>
          </a:p>
        </p:txBody>
      </p:sp>
      <p:sp>
        <p:nvSpPr>
          <p:cNvPr id="4" name="Slide Number Placeholder 3"/>
          <p:cNvSpPr>
            <a:spLocks noGrp="1"/>
          </p:cNvSpPr>
          <p:nvPr>
            <p:ph type="sldNum" sz="quarter" idx="10"/>
          </p:nvPr>
        </p:nvSpPr>
        <p:spPr>
          <a:xfrm>
            <a:off x="8534400" y="6248400"/>
            <a:ext cx="444500" cy="320675"/>
          </a:xfrm>
        </p:spPr>
        <p:txBody>
          <a:bodyPr/>
          <a:lstStyle/>
          <a:p>
            <a:pPr>
              <a:defRPr/>
            </a:pPr>
            <a:fld id="{50EC62AF-8A58-47DB-8277-FFD1CE2A98DE}" type="slidenum">
              <a:rPr lang="en-US" smtClean="0"/>
              <a:pPr>
                <a:defRPr/>
              </a:pPr>
              <a:t>48</a:t>
            </a:fld>
            <a:endParaRPr lang="en-US"/>
          </a:p>
        </p:txBody>
      </p:sp>
      <p:sp>
        <p:nvSpPr>
          <p:cNvPr id="46" name="TextBox 45"/>
          <p:cNvSpPr txBox="1"/>
          <p:nvPr/>
        </p:nvSpPr>
        <p:spPr>
          <a:xfrm>
            <a:off x="228600" y="5257800"/>
            <a:ext cx="8763000" cy="9906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oAutofit/>
          </a:bodyPr>
          <a:lstStyle/>
          <a:p>
            <a:r>
              <a:rPr lang="en-US" b="0" dirty="0" smtClean="0">
                <a:solidFill>
                  <a:srgbClr val="C00000"/>
                </a:solidFill>
                <a:latin typeface="Arial" pitchFamily="34" charset="0"/>
                <a:cs typeface="Arial" pitchFamily="34" charset="0"/>
              </a:rPr>
              <a:t>Now when Ron logs in a new “Session 2” will be created (Similar to step 2) and his user name and city will be stored in session. Steps 3~6 will be similar to Tim’s steps.</a:t>
            </a:r>
            <a:endParaRPr lang="en-US" b="0" dirty="0">
              <a:solidFill>
                <a:srgbClr val="C00000"/>
              </a:solidFill>
              <a:latin typeface="Arial" pitchFamily="34" charset="0"/>
              <a:cs typeface="Arial" pitchFamily="34" charset="0"/>
            </a:endParaRPr>
          </a:p>
        </p:txBody>
      </p:sp>
      <p:sp>
        <p:nvSpPr>
          <p:cNvPr id="13" name="Rectangle 12"/>
          <p:cNvSpPr/>
          <p:nvPr/>
        </p:nvSpPr>
        <p:spPr>
          <a:xfrm>
            <a:off x="4060370" y="1600200"/>
            <a:ext cx="4931230" cy="3429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600" dirty="0" smtClean="0">
                <a:latin typeface="Arial" pitchFamily="34" charset="0"/>
                <a:cs typeface="Arial" pitchFamily="34" charset="0"/>
              </a:rPr>
              <a:t>Web container</a:t>
            </a:r>
            <a:endParaRPr lang="en-US" sz="1600" dirty="0">
              <a:latin typeface="Arial" pitchFamily="34" charset="0"/>
              <a:cs typeface="Arial" pitchFamily="34" charset="0"/>
            </a:endParaRPr>
          </a:p>
        </p:txBody>
      </p:sp>
      <p:sp>
        <p:nvSpPr>
          <p:cNvPr id="14" name="Rounded Rectangle 13"/>
          <p:cNvSpPr/>
          <p:nvPr/>
        </p:nvSpPr>
        <p:spPr>
          <a:xfrm>
            <a:off x="4267200" y="2316480"/>
            <a:ext cx="1373642"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itchFamily="34" charset="0"/>
                <a:cs typeface="Arial" pitchFamily="34" charset="0"/>
              </a:rPr>
              <a:t>Login</a:t>
            </a:r>
            <a:endParaRPr lang="en-US" sz="1400" dirty="0">
              <a:latin typeface="Arial" pitchFamily="34" charset="0"/>
              <a:cs typeface="Arial" pitchFamily="34" charset="0"/>
            </a:endParaRPr>
          </a:p>
        </p:txBody>
      </p:sp>
      <p:sp>
        <p:nvSpPr>
          <p:cNvPr id="21" name="Rounded Rectangle 20"/>
          <p:cNvSpPr/>
          <p:nvPr/>
        </p:nvSpPr>
        <p:spPr>
          <a:xfrm>
            <a:off x="4343400" y="4145280"/>
            <a:ext cx="1280160"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itchFamily="34" charset="0"/>
                <a:cs typeface="Arial" pitchFamily="34" charset="0"/>
              </a:rPr>
              <a:t>Sent Item </a:t>
            </a:r>
            <a:endParaRPr lang="en-US" sz="1400" dirty="0">
              <a:latin typeface="Arial" pitchFamily="34" charset="0"/>
              <a:cs typeface="Arial" pitchFamily="34" charset="0"/>
            </a:endParaRPr>
          </a:p>
        </p:txBody>
      </p:sp>
      <p:sp>
        <p:nvSpPr>
          <p:cNvPr id="22" name="Rectangle 21"/>
          <p:cNvSpPr/>
          <p:nvPr/>
        </p:nvSpPr>
        <p:spPr>
          <a:xfrm>
            <a:off x="6781801" y="1905000"/>
            <a:ext cx="2057400" cy="2438400"/>
          </a:xfrm>
          <a:prstGeom prst="rect">
            <a:avLst/>
          </a:prstGeom>
          <a:solidFill>
            <a:srgbClr val="A3E0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400" dirty="0" smtClean="0">
                <a:solidFill>
                  <a:srgbClr val="002060"/>
                </a:solidFill>
                <a:latin typeface="Arial" pitchFamily="34" charset="0"/>
                <a:cs typeface="Arial" pitchFamily="34" charset="0"/>
              </a:rPr>
              <a:t>HTTP Session</a:t>
            </a: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a:solidFill>
                <a:srgbClr val="002060"/>
              </a:solidFill>
              <a:latin typeface="Arial" pitchFamily="34" charset="0"/>
              <a:cs typeface="Arial" pitchFamily="34" charset="0"/>
            </a:endParaRPr>
          </a:p>
        </p:txBody>
      </p:sp>
      <p:sp>
        <p:nvSpPr>
          <p:cNvPr id="23" name="Rectangle 22"/>
          <p:cNvSpPr/>
          <p:nvPr/>
        </p:nvSpPr>
        <p:spPr>
          <a:xfrm>
            <a:off x="6934200" y="2209800"/>
            <a:ext cx="18288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smtClean="0">
                <a:solidFill>
                  <a:srgbClr val="002060"/>
                </a:solidFill>
                <a:latin typeface="Arial" pitchFamily="34" charset="0"/>
                <a:cs typeface="Arial" pitchFamily="34" charset="0"/>
              </a:rPr>
              <a:t>Session Object  #1</a:t>
            </a:r>
          </a:p>
          <a:p>
            <a:pPr algn="ctr"/>
            <a:r>
              <a:rPr lang="en-US" sz="1200" dirty="0" smtClean="0">
                <a:solidFill>
                  <a:srgbClr val="002060"/>
                </a:solidFill>
                <a:latin typeface="Arial" pitchFamily="34" charset="0"/>
                <a:cs typeface="Arial" pitchFamily="34" charset="0"/>
              </a:rPr>
              <a:t>User Name = “Tim”</a:t>
            </a:r>
          </a:p>
          <a:p>
            <a:pPr algn="ctr"/>
            <a:r>
              <a:rPr lang="en-US" sz="1200" dirty="0" smtClean="0">
                <a:solidFill>
                  <a:srgbClr val="002060"/>
                </a:solidFill>
                <a:latin typeface="Arial" pitchFamily="34" charset="0"/>
                <a:cs typeface="Arial" pitchFamily="34" charset="0"/>
              </a:rPr>
              <a:t>Location = “Chennai”</a:t>
            </a:r>
            <a:endParaRPr lang="en-US" sz="1400" dirty="0">
              <a:solidFill>
                <a:srgbClr val="002060"/>
              </a:solidFill>
              <a:latin typeface="Arial" pitchFamily="34" charset="0"/>
              <a:cs typeface="Arial" pitchFamily="34" charset="0"/>
            </a:endParaRPr>
          </a:p>
        </p:txBody>
      </p:sp>
      <p:sp>
        <p:nvSpPr>
          <p:cNvPr id="28" name="TextBox 27"/>
          <p:cNvSpPr txBox="1"/>
          <p:nvPr/>
        </p:nvSpPr>
        <p:spPr>
          <a:xfrm>
            <a:off x="1371600" y="2130623"/>
            <a:ext cx="2743200" cy="307777"/>
          </a:xfrm>
          <a:prstGeom prst="rect">
            <a:avLst/>
          </a:prstGeom>
          <a:noFill/>
        </p:spPr>
        <p:txBody>
          <a:bodyPr wrap="square" rtlCol="0">
            <a:spAutoFit/>
          </a:bodyPr>
          <a:lstStyle/>
          <a:p>
            <a:r>
              <a:rPr lang="en-US" sz="1400" dirty="0" smtClean="0"/>
              <a:t>1. Tim Log in the application</a:t>
            </a:r>
            <a:endParaRPr lang="en-US" sz="1400" dirty="0"/>
          </a:p>
        </p:txBody>
      </p:sp>
      <p:cxnSp>
        <p:nvCxnSpPr>
          <p:cNvPr id="35" name="Elbow Connector 34"/>
          <p:cNvCxnSpPr>
            <a:stCxn id="14" idx="3"/>
            <a:endCxn id="23" idx="1"/>
          </p:cNvCxnSpPr>
          <p:nvPr/>
        </p:nvCxnSpPr>
        <p:spPr>
          <a:xfrm>
            <a:off x="5640842" y="2453640"/>
            <a:ext cx="1293358" cy="99060"/>
          </a:xfrm>
          <a:prstGeom prst="bentConnector3">
            <a:avLst>
              <a:gd name="adj1" fmla="val 50000"/>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1" idx="3"/>
            <a:endCxn id="23" idx="1"/>
          </p:cNvCxnSpPr>
          <p:nvPr/>
        </p:nvCxnSpPr>
        <p:spPr>
          <a:xfrm flipV="1">
            <a:off x="5623560" y="2552700"/>
            <a:ext cx="1310640" cy="1729740"/>
          </a:xfrm>
          <a:prstGeom prst="bentConnector3">
            <a:avLst>
              <a:gd name="adj1" fmla="val 50000"/>
            </a:avLst>
          </a:prstGeom>
          <a:ln w="38100">
            <a:solidFill>
              <a:srgbClr val="EA38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447800" y="2971800"/>
            <a:ext cx="2743200" cy="0"/>
          </a:xfrm>
          <a:prstGeom prst="straightConnector1">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600200" y="3962400"/>
            <a:ext cx="2286000" cy="307777"/>
          </a:xfrm>
          <a:prstGeom prst="rect">
            <a:avLst/>
          </a:prstGeom>
          <a:noFill/>
        </p:spPr>
        <p:txBody>
          <a:bodyPr wrap="square" rtlCol="0">
            <a:spAutoFit/>
          </a:bodyPr>
          <a:lstStyle/>
          <a:p>
            <a:r>
              <a:rPr lang="en-US" sz="1400" dirty="0" smtClean="0"/>
              <a:t>5. Tim Access Sent Item</a:t>
            </a:r>
            <a:endParaRPr lang="en-US" sz="1400" dirty="0"/>
          </a:p>
        </p:txBody>
      </p:sp>
      <p:sp>
        <p:nvSpPr>
          <p:cNvPr id="37" name="TextBox 36"/>
          <p:cNvSpPr txBox="1"/>
          <p:nvPr/>
        </p:nvSpPr>
        <p:spPr>
          <a:xfrm>
            <a:off x="4953000" y="1900535"/>
            <a:ext cx="2895600" cy="461665"/>
          </a:xfrm>
          <a:prstGeom prst="rect">
            <a:avLst/>
          </a:prstGeom>
          <a:noFill/>
        </p:spPr>
        <p:txBody>
          <a:bodyPr wrap="square" rtlCol="0">
            <a:spAutoFit/>
          </a:bodyPr>
          <a:lstStyle/>
          <a:p>
            <a:r>
              <a:rPr lang="en-US" sz="1200" dirty="0" smtClean="0"/>
              <a:t>2. Login servlet creates </a:t>
            </a:r>
          </a:p>
          <a:p>
            <a:r>
              <a:rPr lang="en-US" sz="1200" dirty="0" smtClean="0"/>
              <a:t>Session for Tim</a:t>
            </a:r>
            <a:endParaRPr lang="en-US" sz="1200" dirty="0"/>
          </a:p>
        </p:txBody>
      </p:sp>
      <p:sp>
        <p:nvSpPr>
          <p:cNvPr id="29" name="TextBox 28"/>
          <p:cNvSpPr txBox="1"/>
          <p:nvPr/>
        </p:nvSpPr>
        <p:spPr>
          <a:xfrm>
            <a:off x="304800" y="304800"/>
            <a:ext cx="8839200"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0" dirty="0" smtClean="0">
                <a:latin typeface="Arial" pitchFamily="34" charset="0"/>
                <a:cs typeface="Arial" pitchFamily="34" charset="0"/>
              </a:rPr>
              <a:t>Lets consider the web mail application scenario and see how session management works. </a:t>
            </a:r>
          </a:p>
          <a:p>
            <a:pPr algn="ctr"/>
            <a:r>
              <a:rPr lang="en-US" sz="2000" dirty="0" smtClean="0">
                <a:latin typeface="Arial" pitchFamily="34" charset="0"/>
                <a:cs typeface="Arial" pitchFamily="34" charset="0"/>
              </a:rPr>
              <a:t>Assume Ron &amp;  Tim access the web mail application</a:t>
            </a:r>
            <a:endParaRPr lang="en-US" sz="2000" dirty="0">
              <a:latin typeface="Arial" pitchFamily="34" charset="0"/>
              <a:cs typeface="Arial" pitchFamily="34" charset="0"/>
            </a:endParaRPr>
          </a:p>
        </p:txBody>
      </p:sp>
      <p:sp>
        <p:nvSpPr>
          <p:cNvPr id="30" name="Rounded Rectangle 29"/>
          <p:cNvSpPr/>
          <p:nvPr/>
        </p:nvSpPr>
        <p:spPr>
          <a:xfrm>
            <a:off x="4267200" y="2819400"/>
            <a:ext cx="1373642"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itchFamily="34" charset="0"/>
                <a:cs typeface="Arial" pitchFamily="34" charset="0"/>
              </a:rPr>
              <a:t>Inbox</a:t>
            </a:r>
            <a:endParaRPr lang="en-US" sz="1400" dirty="0">
              <a:latin typeface="Arial" pitchFamily="34" charset="0"/>
              <a:cs typeface="Arial" pitchFamily="34" charset="0"/>
            </a:endParaRPr>
          </a:p>
        </p:txBody>
      </p:sp>
      <p:sp>
        <p:nvSpPr>
          <p:cNvPr id="38" name="Rectangle 37"/>
          <p:cNvSpPr/>
          <p:nvPr/>
        </p:nvSpPr>
        <p:spPr>
          <a:xfrm>
            <a:off x="6934200" y="3200400"/>
            <a:ext cx="18288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smtClean="0">
                <a:solidFill>
                  <a:srgbClr val="002060"/>
                </a:solidFill>
                <a:latin typeface="Arial" pitchFamily="34" charset="0"/>
                <a:cs typeface="Arial" pitchFamily="34" charset="0"/>
              </a:rPr>
              <a:t>Session Object  #2</a:t>
            </a:r>
          </a:p>
          <a:p>
            <a:pPr algn="ctr"/>
            <a:r>
              <a:rPr lang="en-US" sz="1200" dirty="0" smtClean="0">
                <a:solidFill>
                  <a:srgbClr val="002060"/>
                </a:solidFill>
                <a:latin typeface="Arial" pitchFamily="34" charset="0"/>
                <a:cs typeface="Arial" pitchFamily="34" charset="0"/>
              </a:rPr>
              <a:t>User Name = “Ron”</a:t>
            </a:r>
          </a:p>
          <a:p>
            <a:pPr algn="ctr"/>
            <a:r>
              <a:rPr lang="en-US" sz="1200" dirty="0" smtClean="0">
                <a:solidFill>
                  <a:srgbClr val="002060"/>
                </a:solidFill>
                <a:latin typeface="Arial" pitchFamily="34" charset="0"/>
                <a:cs typeface="Arial" pitchFamily="34" charset="0"/>
              </a:rPr>
              <a:t>Location = “Chennai”</a:t>
            </a:r>
            <a:endParaRPr lang="en-US" sz="1400" dirty="0">
              <a:solidFill>
                <a:srgbClr val="002060"/>
              </a:solidFill>
              <a:latin typeface="Arial" pitchFamily="34" charset="0"/>
              <a:cs typeface="Arial" pitchFamily="34" charset="0"/>
            </a:endParaRPr>
          </a:p>
        </p:txBody>
      </p:sp>
      <p:cxnSp>
        <p:nvCxnSpPr>
          <p:cNvPr id="42" name="Straight Arrow Connector 41"/>
          <p:cNvCxnSpPr/>
          <p:nvPr/>
        </p:nvCxnSpPr>
        <p:spPr>
          <a:xfrm>
            <a:off x="1447800" y="2438400"/>
            <a:ext cx="2743200" cy="0"/>
          </a:xfrm>
          <a:prstGeom prst="straightConnector1">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0" idx="3"/>
            <a:endCxn id="23" idx="1"/>
          </p:cNvCxnSpPr>
          <p:nvPr/>
        </p:nvCxnSpPr>
        <p:spPr>
          <a:xfrm flipV="1">
            <a:off x="5640842" y="2552700"/>
            <a:ext cx="1293358" cy="403860"/>
          </a:xfrm>
          <a:prstGeom prst="bentConnector3">
            <a:avLst>
              <a:gd name="adj1" fmla="val 50000"/>
            </a:avLst>
          </a:prstGeom>
          <a:ln w="38100">
            <a:solidFill>
              <a:srgbClr val="EA38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267200" y="3124200"/>
            <a:ext cx="2895600" cy="646331"/>
          </a:xfrm>
          <a:prstGeom prst="rect">
            <a:avLst/>
          </a:prstGeom>
          <a:noFill/>
        </p:spPr>
        <p:txBody>
          <a:bodyPr wrap="square" rtlCol="0">
            <a:spAutoFit/>
          </a:bodyPr>
          <a:lstStyle/>
          <a:p>
            <a:r>
              <a:rPr lang="en-US" sz="1200" dirty="0" smtClean="0"/>
              <a:t>4. Inbox uses Session </a:t>
            </a:r>
          </a:p>
          <a:p>
            <a:r>
              <a:rPr lang="en-US" sz="1200" dirty="0" smtClean="0"/>
              <a:t>information to display </a:t>
            </a:r>
          </a:p>
          <a:p>
            <a:r>
              <a:rPr lang="en-US" sz="1200" dirty="0" smtClean="0"/>
              <a:t>the name</a:t>
            </a:r>
            <a:endParaRPr lang="en-US" sz="1200" dirty="0"/>
          </a:p>
        </p:txBody>
      </p:sp>
      <p:sp>
        <p:nvSpPr>
          <p:cNvPr id="52" name="TextBox 51"/>
          <p:cNvSpPr txBox="1"/>
          <p:nvPr/>
        </p:nvSpPr>
        <p:spPr>
          <a:xfrm>
            <a:off x="5638800" y="4343400"/>
            <a:ext cx="2895600" cy="646331"/>
          </a:xfrm>
          <a:prstGeom prst="rect">
            <a:avLst/>
          </a:prstGeom>
          <a:noFill/>
        </p:spPr>
        <p:txBody>
          <a:bodyPr wrap="square" rtlCol="0">
            <a:spAutoFit/>
          </a:bodyPr>
          <a:lstStyle/>
          <a:p>
            <a:r>
              <a:rPr lang="en-US" sz="1200" dirty="0" smtClean="0"/>
              <a:t>6. Sent Item uses Session </a:t>
            </a:r>
          </a:p>
          <a:p>
            <a:r>
              <a:rPr lang="en-US" sz="1200" dirty="0" smtClean="0"/>
              <a:t>information to display </a:t>
            </a:r>
          </a:p>
          <a:p>
            <a:r>
              <a:rPr lang="en-US" sz="1200" dirty="0" smtClean="0"/>
              <a:t>the name</a:t>
            </a:r>
            <a:endParaRPr lang="en-US" sz="1200" dirty="0"/>
          </a:p>
        </p:txBody>
      </p:sp>
      <p:sp>
        <p:nvSpPr>
          <p:cNvPr id="54" name="TextBox 53"/>
          <p:cNvSpPr txBox="1"/>
          <p:nvPr/>
        </p:nvSpPr>
        <p:spPr>
          <a:xfrm>
            <a:off x="1524000" y="2667000"/>
            <a:ext cx="2743200" cy="307777"/>
          </a:xfrm>
          <a:prstGeom prst="rect">
            <a:avLst/>
          </a:prstGeom>
          <a:noFill/>
        </p:spPr>
        <p:txBody>
          <a:bodyPr wrap="square" rtlCol="0">
            <a:spAutoFit/>
          </a:bodyPr>
          <a:lstStyle/>
          <a:p>
            <a:r>
              <a:rPr lang="en-US" sz="1400" dirty="0" smtClean="0"/>
              <a:t>3. Tim access Inbox</a:t>
            </a:r>
            <a:endParaRPr lang="en-US" sz="1400" dirty="0"/>
          </a:p>
        </p:txBody>
      </p:sp>
      <p:cxnSp>
        <p:nvCxnSpPr>
          <p:cNvPr id="57" name="Straight Arrow Connector 56"/>
          <p:cNvCxnSpPr/>
          <p:nvPr/>
        </p:nvCxnSpPr>
        <p:spPr>
          <a:xfrm>
            <a:off x="1524000" y="4267200"/>
            <a:ext cx="2743200" cy="0"/>
          </a:xfrm>
          <a:prstGeom prst="straightConnector1">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228600" y="1981200"/>
            <a:ext cx="762000" cy="1195388"/>
            <a:chOff x="228600" y="2081212"/>
            <a:chExt cx="762000" cy="1195388"/>
          </a:xfrm>
        </p:grpSpPr>
        <p:pic>
          <p:nvPicPr>
            <p:cNvPr id="39" name="Picture 38" descr="imagesCAOS6OGU.jpg"/>
            <p:cNvPicPr>
              <a:picLocks noChangeAspect="1"/>
            </p:cNvPicPr>
            <p:nvPr/>
          </p:nvPicPr>
          <p:blipFill>
            <a:blip r:embed="rId2" cstate="print"/>
            <a:stretch>
              <a:fillRect/>
            </a:stretch>
          </p:blipFill>
          <p:spPr>
            <a:xfrm>
              <a:off x="381000" y="2081212"/>
              <a:ext cx="516460" cy="890588"/>
            </a:xfrm>
            <a:prstGeom prst="rect">
              <a:avLst/>
            </a:prstGeom>
          </p:spPr>
        </p:pic>
        <p:sp>
          <p:nvSpPr>
            <p:cNvPr id="65" name="TextBox 64"/>
            <p:cNvSpPr txBox="1"/>
            <p:nvPr/>
          </p:nvSpPr>
          <p:spPr>
            <a:xfrm>
              <a:off x="228600" y="2968823"/>
              <a:ext cx="762000" cy="307777"/>
            </a:xfrm>
            <a:prstGeom prst="rect">
              <a:avLst/>
            </a:prstGeom>
            <a:noFill/>
          </p:spPr>
          <p:txBody>
            <a:bodyPr wrap="square" rtlCol="0">
              <a:spAutoFit/>
            </a:bodyPr>
            <a:lstStyle/>
            <a:p>
              <a:pPr algn="ctr"/>
              <a:r>
                <a:rPr lang="en-US" sz="1400" dirty="0" smtClean="0"/>
                <a:t>Tim</a:t>
              </a:r>
              <a:endParaRPr lang="en-US" sz="1400" dirty="0"/>
            </a:p>
          </p:txBody>
        </p:sp>
      </p:grpSp>
      <p:grpSp>
        <p:nvGrpSpPr>
          <p:cNvPr id="67" name="Group 66"/>
          <p:cNvGrpSpPr/>
          <p:nvPr/>
        </p:nvGrpSpPr>
        <p:grpSpPr>
          <a:xfrm>
            <a:off x="228600" y="3657600"/>
            <a:ext cx="762000" cy="1222177"/>
            <a:chOff x="228600" y="3657600"/>
            <a:chExt cx="762000" cy="1222177"/>
          </a:xfrm>
        </p:grpSpPr>
        <p:pic>
          <p:nvPicPr>
            <p:cNvPr id="63" name="Picture 62" descr="imagesCAS7JV8F.jpg"/>
            <p:cNvPicPr>
              <a:picLocks noChangeAspect="1"/>
            </p:cNvPicPr>
            <p:nvPr/>
          </p:nvPicPr>
          <p:blipFill>
            <a:blip r:embed="rId3" cstate="print"/>
            <a:stretch>
              <a:fillRect/>
            </a:stretch>
          </p:blipFill>
          <p:spPr>
            <a:xfrm>
              <a:off x="381000" y="3657600"/>
              <a:ext cx="549367" cy="947738"/>
            </a:xfrm>
            <a:prstGeom prst="rect">
              <a:avLst/>
            </a:prstGeom>
          </p:spPr>
        </p:pic>
        <p:sp>
          <p:nvSpPr>
            <p:cNvPr id="66" name="TextBox 65"/>
            <p:cNvSpPr txBox="1"/>
            <p:nvPr/>
          </p:nvSpPr>
          <p:spPr>
            <a:xfrm>
              <a:off x="228600" y="4572000"/>
              <a:ext cx="762000" cy="307777"/>
            </a:xfrm>
            <a:prstGeom prst="rect">
              <a:avLst/>
            </a:prstGeom>
            <a:noFill/>
          </p:spPr>
          <p:txBody>
            <a:bodyPr wrap="square" rtlCol="0">
              <a:spAutoFit/>
            </a:bodyPr>
            <a:lstStyle/>
            <a:p>
              <a:pPr algn="ctr"/>
              <a:r>
                <a:rPr lang="en-US" sz="1400" dirty="0" smtClean="0"/>
                <a:t>Ron</a:t>
              </a:r>
              <a:endParaRPr lang="en-US" sz="1400" dirty="0"/>
            </a:p>
          </p:txBody>
        </p:sp>
      </p:grpSp>
      <p:cxnSp>
        <p:nvCxnSpPr>
          <p:cNvPr id="70" name="Elbow Connector 69"/>
          <p:cNvCxnSpPr>
            <a:stCxn id="14" idx="3"/>
            <a:endCxn id="23" idx="1"/>
          </p:cNvCxnSpPr>
          <p:nvPr/>
        </p:nvCxnSpPr>
        <p:spPr>
          <a:xfrm>
            <a:off x="5640842" y="2453640"/>
            <a:ext cx="1293358" cy="99060"/>
          </a:xfrm>
          <a:prstGeom prst="bentConnector3">
            <a:avLst>
              <a:gd name="adj1" fmla="val 50000"/>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14" idx="3"/>
            <a:endCxn id="38" idx="1"/>
          </p:cNvCxnSpPr>
          <p:nvPr/>
        </p:nvCxnSpPr>
        <p:spPr>
          <a:xfrm>
            <a:off x="5640842" y="2453640"/>
            <a:ext cx="1293358" cy="1089660"/>
          </a:xfrm>
          <a:prstGeom prst="bentConnector3">
            <a:avLst>
              <a:gd name="adj1" fmla="val 50000"/>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33333  E" pathEditMode="relative" ptsTypes="">
                                      <p:cBhvr>
                                        <p:cTn id="6" dur="1000" fill="hold"/>
                                        <p:tgtEl>
                                          <p:spTgt spid="29"/>
                                        </p:tgtEl>
                                        <p:attrNameLst>
                                          <p:attrName>ppt_x</p:attrName>
                                          <p:attrName>ppt_y</p:attrName>
                                        </p:attrNameLst>
                                      </p:cBhvr>
                                    </p:animMotion>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box(in)">
                                      <p:cBhvr>
                                        <p:cTn id="11" dur="500"/>
                                        <p:tgtEl>
                                          <p:spTgt spid="68"/>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ox(in)">
                                      <p:cBhvr>
                                        <p:cTn id="14" dur="500"/>
                                        <p:tgtEl>
                                          <p:spTgt spid="14"/>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ox(in)">
                                      <p:cBhvr>
                                        <p:cTn id="17" dur="500"/>
                                        <p:tgtEl>
                                          <p:spTgt spid="30"/>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ox(in)">
                                      <p:cBhvr>
                                        <p:cTn id="20" dur="500"/>
                                        <p:tgtEl>
                                          <p:spTgt spid="21"/>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ox(in)">
                                      <p:cBhvr>
                                        <p:cTn id="23" dur="500"/>
                                        <p:tgtEl>
                                          <p:spTgt spid="13"/>
                                        </p:tgtEl>
                                      </p:cBhvr>
                                    </p:animEffect>
                                  </p:childTnLst>
                                </p:cTn>
                              </p:par>
                              <p:par>
                                <p:cTn id="24" presetID="4" presetClass="entr" presetSubtype="16" fill="hold"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box(in)">
                                      <p:cBhvr>
                                        <p:cTn id="26" dur="500"/>
                                        <p:tgtEl>
                                          <p:spTgt spid="42"/>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ox(in)">
                                      <p:cBhvr>
                                        <p:cTn id="29" dur="500"/>
                                        <p:tgtEl>
                                          <p:spTgt spid="28"/>
                                        </p:tgtEl>
                                      </p:cBhvr>
                                    </p:animEffect>
                                  </p:childTnLst>
                                </p:cTn>
                              </p:par>
                              <p:par>
                                <p:cTn id="30" presetID="4" presetClass="entr" presetSubtype="16"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ox(in)">
                                      <p:cBhvr>
                                        <p:cTn id="32" dur="500"/>
                                        <p:tgtEl>
                                          <p:spTgt spid="35"/>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box(in)">
                                      <p:cBhvr>
                                        <p:cTn id="35" dur="500"/>
                                        <p:tgtEl>
                                          <p:spTgt spid="37"/>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ox(in)">
                                      <p:cBhvr>
                                        <p:cTn id="38" dur="500"/>
                                        <p:tgtEl>
                                          <p:spTgt spid="23"/>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ox(in)">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box(in)">
                                      <p:cBhvr>
                                        <p:cTn id="46" dur="500"/>
                                        <p:tgtEl>
                                          <p:spTgt spid="59"/>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box(in)">
                                      <p:cBhvr>
                                        <p:cTn id="49" dur="500"/>
                                        <p:tgtEl>
                                          <p:spTgt spid="5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box(in)">
                                      <p:cBhvr>
                                        <p:cTn id="52" dur="500"/>
                                        <p:tgtEl>
                                          <p:spTgt spid="50"/>
                                        </p:tgtEl>
                                      </p:cBhvr>
                                    </p:animEffect>
                                  </p:childTnLst>
                                </p:cTn>
                              </p:par>
                              <p:par>
                                <p:cTn id="53" presetID="4" presetClass="entr" presetSubtype="16"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box(in)">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box(in)">
                                      <p:cBhvr>
                                        <p:cTn id="60" dur="500"/>
                                        <p:tgtEl>
                                          <p:spTgt spid="57"/>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box(in)">
                                      <p:cBhvr>
                                        <p:cTn id="63" dur="500"/>
                                        <p:tgtEl>
                                          <p:spTgt spid="62"/>
                                        </p:tgtEl>
                                      </p:cBhvr>
                                    </p:animEffect>
                                  </p:childTnLst>
                                </p:cTn>
                              </p:par>
                              <p:par>
                                <p:cTn id="64" presetID="4" presetClass="entr" presetSubtype="16" fill="hold"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box(in)">
                                      <p:cBhvr>
                                        <p:cTn id="66" dur="500"/>
                                        <p:tgtEl>
                                          <p:spTgt spid="48"/>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box(in)">
                                      <p:cBhvr>
                                        <p:cTn id="69" dur="500"/>
                                        <p:tgtEl>
                                          <p:spTgt spid="52"/>
                                        </p:tgtEl>
                                      </p:cBhvr>
                                    </p:animEffect>
                                  </p:childTnLst>
                                </p:cTn>
                              </p:par>
                              <p:par>
                                <p:cTn id="70" presetID="4" presetClass="entr" presetSubtype="16" fill="hold" nodeType="withEffect">
                                  <p:stCondLst>
                                    <p:cond delay="0"/>
                                  </p:stCondLst>
                                  <p:childTnLst>
                                    <p:set>
                                      <p:cBhvr>
                                        <p:cTn id="71" dur="1" fill="hold">
                                          <p:stCondLst>
                                            <p:cond delay="0"/>
                                          </p:stCondLst>
                                        </p:cTn>
                                        <p:tgtEl>
                                          <p:spTgt spid="70"/>
                                        </p:tgtEl>
                                        <p:attrNameLst>
                                          <p:attrName>style.visibility</p:attrName>
                                        </p:attrNameLst>
                                      </p:cBhvr>
                                      <p:to>
                                        <p:strVal val="visible"/>
                                      </p:to>
                                    </p:set>
                                    <p:animEffect transition="in" filter="box(in)">
                                      <p:cBhvr>
                                        <p:cTn id="72" dur="500"/>
                                        <p:tgtEl>
                                          <p:spTgt spid="70"/>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box(in)">
                                      <p:cBhvr>
                                        <p:cTn id="77" dur="500"/>
                                        <p:tgtEl>
                                          <p:spTgt spid="38"/>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box(in)">
                                      <p:cBhvr>
                                        <p:cTn id="80" dur="500"/>
                                        <p:tgtEl>
                                          <p:spTgt spid="46"/>
                                        </p:tgtEl>
                                      </p:cBhvr>
                                    </p:animEffect>
                                  </p:childTnLst>
                                </p:cTn>
                              </p:par>
                              <p:par>
                                <p:cTn id="81" presetID="4" presetClass="entr" presetSubtype="16" fill="hold" nodeType="withEffect">
                                  <p:stCondLst>
                                    <p:cond delay="0"/>
                                  </p:stCondLst>
                                  <p:childTnLst>
                                    <p:set>
                                      <p:cBhvr>
                                        <p:cTn id="82" dur="1" fill="hold">
                                          <p:stCondLst>
                                            <p:cond delay="0"/>
                                          </p:stCondLst>
                                        </p:cTn>
                                        <p:tgtEl>
                                          <p:spTgt spid="67"/>
                                        </p:tgtEl>
                                        <p:attrNameLst>
                                          <p:attrName>style.visibility</p:attrName>
                                        </p:attrNameLst>
                                      </p:cBhvr>
                                      <p:to>
                                        <p:strVal val="visible"/>
                                      </p:to>
                                    </p:set>
                                    <p:animEffect transition="in" filter="box(in)">
                                      <p:cBhvr>
                                        <p:cTn id="83" dur="500"/>
                                        <p:tgtEl>
                                          <p:spTgt spid="67"/>
                                        </p:tgtEl>
                                      </p:cBhvr>
                                    </p:animEffect>
                                  </p:childTnLst>
                                </p:cTn>
                              </p:par>
                              <p:par>
                                <p:cTn id="84" presetID="4" presetClass="entr" presetSubtype="16" fill="hold" nodeType="withEffect">
                                  <p:stCondLst>
                                    <p:cond delay="0"/>
                                  </p:stCondLst>
                                  <p:childTnLst>
                                    <p:set>
                                      <p:cBhvr>
                                        <p:cTn id="85" dur="1" fill="hold">
                                          <p:stCondLst>
                                            <p:cond delay="0"/>
                                          </p:stCondLst>
                                        </p:cTn>
                                        <p:tgtEl>
                                          <p:spTgt spid="77"/>
                                        </p:tgtEl>
                                        <p:attrNameLst>
                                          <p:attrName>style.visibility</p:attrName>
                                        </p:attrNameLst>
                                      </p:cBhvr>
                                      <p:to>
                                        <p:strVal val="visible"/>
                                      </p:to>
                                    </p:set>
                                    <p:animEffect transition="in" filter="box(in)">
                                      <p:cBhvr>
                                        <p:cTn id="86"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3" grpId="0" animBg="1"/>
      <p:bldP spid="14" grpId="0" animBg="1"/>
      <p:bldP spid="21" grpId="0" animBg="1"/>
      <p:bldP spid="22" grpId="0" animBg="1"/>
      <p:bldP spid="23" grpId="0" animBg="1"/>
      <p:bldP spid="28" grpId="0"/>
      <p:bldP spid="62" grpId="0"/>
      <p:bldP spid="37" grpId="0"/>
      <p:bldP spid="29" grpId="0" animBg="1"/>
      <p:bldP spid="30" grpId="0" animBg="1"/>
      <p:bldP spid="38" grpId="0" animBg="1"/>
      <p:bldP spid="50" grpId="0"/>
      <p:bldP spid="52" grpId="0"/>
      <p:bldP spid="5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How are Session value stored?</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49</a:t>
            </a:fld>
            <a:endParaRPr lang="en-US"/>
          </a:p>
        </p:txBody>
      </p:sp>
      <p:sp>
        <p:nvSpPr>
          <p:cNvPr id="5" name="TextBox 4"/>
          <p:cNvSpPr txBox="1"/>
          <p:nvPr/>
        </p:nvSpPr>
        <p:spPr>
          <a:xfrm>
            <a:off x="76200" y="1623060"/>
            <a:ext cx="8915400" cy="1785104"/>
          </a:xfrm>
          <a:prstGeom prst="rect">
            <a:avLst/>
          </a:prstGeom>
          <a:noFill/>
        </p:spPr>
        <p:txBody>
          <a:bodyPr wrap="square" rtlCol="0">
            <a:spAutoFit/>
          </a:bodyPr>
          <a:lstStyle/>
          <a:p>
            <a:pPr marL="520700" indent="-284163">
              <a:lnSpc>
                <a:spcPct val="150000"/>
              </a:lnSpc>
              <a:spcBef>
                <a:spcPts val="1200"/>
              </a:spcBef>
            </a:pPr>
            <a:r>
              <a:rPr lang="en-US" sz="2000" dirty="0" smtClean="0"/>
              <a:t>Session Value Storage?</a:t>
            </a:r>
          </a:p>
          <a:p>
            <a:pPr marL="520700" indent="-284163">
              <a:lnSpc>
                <a:spcPct val="150000"/>
              </a:lnSpc>
              <a:spcBef>
                <a:spcPts val="1200"/>
              </a:spcBef>
            </a:pPr>
            <a:r>
              <a:rPr lang="en-US" sz="2000" i="1" dirty="0" smtClean="0"/>
              <a:t>Session values </a:t>
            </a:r>
            <a:r>
              <a:rPr lang="en-US" sz="2000" b="0" dirty="0" smtClean="0"/>
              <a:t>are stored in </a:t>
            </a:r>
            <a:r>
              <a:rPr lang="en-US" sz="2000" i="1" dirty="0" smtClean="0"/>
              <a:t>key/value</a:t>
            </a:r>
            <a:r>
              <a:rPr lang="en-US" sz="2000" b="0" dirty="0" smtClean="0"/>
              <a:t> format similar to Map interface.</a:t>
            </a:r>
          </a:p>
          <a:p>
            <a:pPr marL="520700" indent="-284163">
              <a:lnSpc>
                <a:spcPct val="150000"/>
              </a:lnSpc>
              <a:spcBef>
                <a:spcPts val="1200"/>
              </a:spcBef>
            </a:pPr>
            <a:r>
              <a:rPr lang="en-US" sz="2000" b="0" dirty="0" smtClean="0"/>
              <a:t>Each value would have a name bound to it for retrieving the values.</a:t>
            </a:r>
          </a:p>
        </p:txBody>
      </p:sp>
      <p:graphicFrame>
        <p:nvGraphicFramePr>
          <p:cNvPr id="6" name="Table 5"/>
          <p:cNvGraphicFramePr>
            <a:graphicFrameLocks noGrp="1"/>
          </p:cNvGraphicFramePr>
          <p:nvPr/>
        </p:nvGraphicFramePr>
        <p:xfrm>
          <a:off x="4495800" y="4572000"/>
          <a:ext cx="3886200" cy="1295400"/>
        </p:xfrm>
        <a:graphic>
          <a:graphicData uri="http://schemas.openxmlformats.org/drawingml/2006/table">
            <a:tbl>
              <a:tblPr firstRow="1" bandRow="1">
                <a:tableStyleId>{5C22544A-7EE6-4342-B048-85BDC9FD1C3A}</a:tableStyleId>
              </a:tblPr>
              <a:tblGrid>
                <a:gridCol w="1943100"/>
                <a:gridCol w="1943100"/>
              </a:tblGrid>
              <a:tr h="431800">
                <a:tc>
                  <a:txBody>
                    <a:bodyPr/>
                    <a:lstStyle/>
                    <a:p>
                      <a:pPr marL="0" algn="l" defTabSz="914400" rtl="0" eaLnBrk="1" latinLnBrk="0" hangingPunct="1"/>
                      <a:r>
                        <a:rPr lang="en-US" sz="1800" kern="1200" dirty="0" smtClean="0">
                          <a:solidFill>
                            <a:schemeClr val="dk1"/>
                          </a:solidFill>
                          <a:latin typeface="Arial" pitchFamily="34" charset="0"/>
                          <a:ea typeface="+mn-ea"/>
                          <a:cs typeface="Arial" pitchFamily="34" charset="0"/>
                        </a:rPr>
                        <a:t>Attribute Name</a:t>
                      </a:r>
                      <a:endParaRPr lang="en-US" sz="1800" kern="1200" dirty="0">
                        <a:solidFill>
                          <a:schemeClr val="dk1"/>
                        </a:solidFill>
                        <a:latin typeface="Arial" pitchFamily="34" charset="0"/>
                        <a:ea typeface="+mn-ea"/>
                        <a:cs typeface="Arial" pitchFamily="34" charset="0"/>
                      </a:endParaRPr>
                    </a:p>
                  </a:txBody>
                  <a:tcPr>
                    <a:solidFill>
                      <a:srgbClr val="92D050"/>
                    </a:solidFill>
                  </a:tcPr>
                </a:tc>
                <a:tc>
                  <a:txBody>
                    <a:bodyPr/>
                    <a:lstStyle/>
                    <a:p>
                      <a:pPr marL="0" algn="l" defTabSz="914400" rtl="0" eaLnBrk="1" latinLnBrk="0" hangingPunct="1"/>
                      <a:r>
                        <a:rPr lang="en-US" sz="1800" kern="1200" dirty="0" smtClean="0">
                          <a:solidFill>
                            <a:schemeClr val="dk1"/>
                          </a:solidFill>
                          <a:latin typeface="Arial" pitchFamily="34" charset="0"/>
                          <a:ea typeface="+mn-ea"/>
                          <a:cs typeface="Arial" pitchFamily="34" charset="0"/>
                        </a:rPr>
                        <a:t>Value</a:t>
                      </a:r>
                      <a:endParaRPr lang="en-US" sz="1800" kern="1200" dirty="0">
                        <a:solidFill>
                          <a:schemeClr val="dk1"/>
                        </a:solidFill>
                        <a:latin typeface="Arial" pitchFamily="34" charset="0"/>
                        <a:ea typeface="+mn-ea"/>
                        <a:cs typeface="Arial" pitchFamily="34" charset="0"/>
                      </a:endParaRPr>
                    </a:p>
                  </a:txBody>
                  <a:tcPr>
                    <a:solidFill>
                      <a:srgbClr val="92D050"/>
                    </a:solidFill>
                  </a:tcPr>
                </a:tc>
              </a:tr>
              <a:tr h="431800">
                <a:tc>
                  <a:txBody>
                    <a:bodyPr/>
                    <a:lstStyle/>
                    <a:p>
                      <a:r>
                        <a:rPr lang="en-US" sz="1800" b="1" dirty="0" smtClean="0">
                          <a:solidFill>
                            <a:srgbClr val="002060"/>
                          </a:solidFill>
                          <a:latin typeface="Arial" pitchFamily="34" charset="0"/>
                          <a:cs typeface="Arial" pitchFamily="34" charset="0"/>
                        </a:rPr>
                        <a:t>User</a:t>
                      </a:r>
                      <a:endParaRPr lang="en-US" sz="1800" b="1" dirty="0">
                        <a:solidFill>
                          <a:srgbClr val="002060"/>
                        </a:solidFill>
                        <a:latin typeface="Arial" pitchFamily="34" charset="0"/>
                        <a:cs typeface="Arial" pitchFamily="34" charset="0"/>
                      </a:endParaRPr>
                    </a:p>
                  </a:txBody>
                  <a:tcPr>
                    <a:solidFill>
                      <a:schemeClr val="tx2">
                        <a:lumMod val="20000"/>
                        <a:lumOff val="80000"/>
                      </a:schemeClr>
                    </a:solidFill>
                  </a:tcPr>
                </a:tc>
                <a:tc>
                  <a:txBody>
                    <a:bodyPr/>
                    <a:lstStyle/>
                    <a:p>
                      <a:r>
                        <a:rPr lang="en-US" sz="1800" b="1" dirty="0" smtClean="0">
                          <a:solidFill>
                            <a:srgbClr val="800000"/>
                          </a:solidFill>
                          <a:latin typeface="Arial" pitchFamily="34" charset="0"/>
                          <a:cs typeface="Arial" pitchFamily="34" charset="0"/>
                        </a:rPr>
                        <a:t>Tim</a:t>
                      </a:r>
                      <a:endParaRPr lang="en-US" sz="1800" b="1" dirty="0">
                        <a:solidFill>
                          <a:srgbClr val="800000"/>
                        </a:solidFill>
                        <a:latin typeface="Arial" pitchFamily="34" charset="0"/>
                        <a:cs typeface="Arial" pitchFamily="34" charset="0"/>
                      </a:endParaRPr>
                    </a:p>
                  </a:txBody>
                  <a:tcPr>
                    <a:solidFill>
                      <a:schemeClr val="tx2">
                        <a:lumMod val="20000"/>
                        <a:lumOff val="80000"/>
                      </a:schemeClr>
                    </a:solidFill>
                  </a:tcPr>
                </a:tc>
              </a:tr>
              <a:tr h="431800">
                <a:tc>
                  <a:txBody>
                    <a:bodyPr/>
                    <a:lstStyle/>
                    <a:p>
                      <a:r>
                        <a:rPr lang="en-US" sz="1800" b="1" dirty="0" smtClean="0">
                          <a:solidFill>
                            <a:srgbClr val="002060"/>
                          </a:solidFill>
                          <a:latin typeface="Arial" pitchFamily="34" charset="0"/>
                          <a:cs typeface="Arial" pitchFamily="34" charset="0"/>
                        </a:rPr>
                        <a:t>Location</a:t>
                      </a:r>
                      <a:endParaRPr lang="en-US" sz="1800" b="1" dirty="0">
                        <a:solidFill>
                          <a:srgbClr val="002060"/>
                        </a:solidFill>
                        <a:latin typeface="Arial" pitchFamily="34" charset="0"/>
                        <a:cs typeface="Arial" pitchFamily="34" charset="0"/>
                      </a:endParaRPr>
                    </a:p>
                  </a:txBody>
                  <a:tcPr>
                    <a:solidFill>
                      <a:schemeClr val="tx2">
                        <a:lumMod val="20000"/>
                        <a:lumOff val="80000"/>
                      </a:schemeClr>
                    </a:solidFill>
                  </a:tcPr>
                </a:tc>
                <a:tc>
                  <a:txBody>
                    <a:bodyPr/>
                    <a:lstStyle/>
                    <a:p>
                      <a:r>
                        <a:rPr lang="en-US" sz="1800" b="1" dirty="0" smtClean="0">
                          <a:solidFill>
                            <a:srgbClr val="800000"/>
                          </a:solidFill>
                          <a:latin typeface="Arial" pitchFamily="34" charset="0"/>
                          <a:cs typeface="Arial" pitchFamily="34" charset="0"/>
                        </a:rPr>
                        <a:t>Chennai</a:t>
                      </a:r>
                      <a:endParaRPr lang="en-US" sz="1800" b="1" dirty="0">
                        <a:solidFill>
                          <a:srgbClr val="800000"/>
                        </a:solidFill>
                        <a:latin typeface="Arial" pitchFamily="34" charset="0"/>
                        <a:cs typeface="Arial" pitchFamily="34" charset="0"/>
                      </a:endParaRPr>
                    </a:p>
                  </a:txBody>
                  <a:tcPr>
                    <a:solidFill>
                      <a:schemeClr val="tx2">
                        <a:lumMod val="20000"/>
                        <a:lumOff val="80000"/>
                      </a:schemeClr>
                    </a:solidFill>
                  </a:tcPr>
                </a:tc>
              </a:tr>
            </a:tbl>
          </a:graphicData>
        </a:graphic>
      </p:graphicFrame>
      <p:sp>
        <p:nvSpPr>
          <p:cNvPr id="7" name="Line Callout 2 6"/>
          <p:cNvSpPr/>
          <p:nvPr/>
        </p:nvSpPr>
        <p:spPr>
          <a:xfrm>
            <a:off x="381000" y="4648200"/>
            <a:ext cx="2667000" cy="990600"/>
          </a:xfrm>
          <a:prstGeom prst="borderCallout2">
            <a:avLst>
              <a:gd name="adj1" fmla="val 53764"/>
              <a:gd name="adj2" fmla="val 151310"/>
              <a:gd name="adj3" fmla="val 55354"/>
              <a:gd name="adj4" fmla="val 106178"/>
              <a:gd name="adj5" fmla="val 91810"/>
              <a:gd name="adj6" fmla="val 1520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dirty="0" smtClean="0">
                <a:latin typeface="Arial" pitchFamily="34" charset="0"/>
                <a:cs typeface="Arial" pitchFamily="34" charset="0"/>
              </a:rPr>
              <a:t>Where</a:t>
            </a:r>
            <a:r>
              <a:rPr lang="en-US" sz="1600" dirty="0" smtClean="0">
                <a:latin typeface="Arial" pitchFamily="34" charset="0"/>
                <a:cs typeface="Arial" pitchFamily="34" charset="0"/>
              </a:rPr>
              <a:t> </a:t>
            </a:r>
            <a:r>
              <a:rPr lang="en-US" sz="1600" dirty="0" smtClean="0">
                <a:solidFill>
                  <a:srgbClr val="002060"/>
                </a:solidFill>
                <a:latin typeface="Arial" pitchFamily="34" charset="0"/>
                <a:cs typeface="Arial" pitchFamily="34" charset="0"/>
              </a:rPr>
              <a:t>user Name </a:t>
            </a:r>
            <a:r>
              <a:rPr lang="en-US" sz="1600" b="0" dirty="0" smtClean="0">
                <a:solidFill>
                  <a:schemeClr val="bg1"/>
                </a:solidFill>
                <a:latin typeface="Arial" pitchFamily="34" charset="0"/>
                <a:cs typeface="Arial" pitchFamily="34" charset="0"/>
              </a:rPr>
              <a:t>and</a:t>
            </a:r>
            <a:r>
              <a:rPr lang="en-US" sz="1600" dirty="0" smtClean="0">
                <a:solidFill>
                  <a:srgbClr val="002060"/>
                </a:solidFill>
                <a:latin typeface="Arial" pitchFamily="34" charset="0"/>
                <a:cs typeface="Arial" pitchFamily="34" charset="0"/>
              </a:rPr>
              <a:t> Location</a:t>
            </a:r>
            <a:r>
              <a:rPr lang="en-US" sz="1600" dirty="0" smtClean="0">
                <a:latin typeface="Arial" pitchFamily="34" charset="0"/>
                <a:cs typeface="Arial" pitchFamily="34" charset="0"/>
              </a:rPr>
              <a:t> </a:t>
            </a:r>
            <a:r>
              <a:rPr lang="en-US" sz="1600" b="0" dirty="0" smtClean="0">
                <a:latin typeface="Arial" pitchFamily="34" charset="0"/>
                <a:cs typeface="Arial" pitchFamily="34" charset="0"/>
              </a:rPr>
              <a:t>are Key.</a:t>
            </a:r>
          </a:p>
          <a:p>
            <a:r>
              <a:rPr lang="en-US" sz="1600" dirty="0" smtClean="0">
                <a:solidFill>
                  <a:srgbClr val="EA3800"/>
                </a:solidFill>
                <a:latin typeface="Arial" pitchFamily="34" charset="0"/>
                <a:cs typeface="Arial" pitchFamily="34" charset="0"/>
              </a:rPr>
              <a:t>Tim &amp; Chennai </a:t>
            </a:r>
            <a:r>
              <a:rPr lang="en-US" sz="1600" b="0" dirty="0" smtClean="0">
                <a:latin typeface="Arial" pitchFamily="34" charset="0"/>
                <a:cs typeface="Arial" pitchFamily="34" charset="0"/>
              </a:rPr>
              <a:t>are the respective values.</a:t>
            </a:r>
            <a:endParaRPr lang="en-US" sz="1600" b="0" dirty="0">
              <a:latin typeface="Arial" pitchFamily="34" charset="0"/>
              <a:cs typeface="Arial" pitchFamily="34" charset="0"/>
            </a:endParaRPr>
          </a:p>
        </p:txBody>
      </p:sp>
      <p:sp>
        <p:nvSpPr>
          <p:cNvPr id="8" name="Rectangle 7"/>
          <p:cNvSpPr/>
          <p:nvPr/>
        </p:nvSpPr>
        <p:spPr>
          <a:xfrm>
            <a:off x="381000" y="3471366"/>
            <a:ext cx="80772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20700" indent="-284163">
              <a:lnSpc>
                <a:spcPct val="150000"/>
              </a:lnSpc>
              <a:spcBef>
                <a:spcPts val="1200"/>
              </a:spcBef>
            </a:pPr>
            <a:r>
              <a:rPr lang="en-US" dirty="0" smtClean="0">
                <a:latin typeface="Arial" pitchFamily="34" charset="0"/>
                <a:cs typeface="Arial" pitchFamily="34" charset="0"/>
              </a:rPr>
              <a:t>Example:  </a:t>
            </a:r>
            <a:r>
              <a:rPr lang="en-US" b="0" dirty="0" smtClean="0">
                <a:latin typeface="Arial" pitchFamily="34" charset="0"/>
                <a:cs typeface="Arial" pitchFamily="34" charset="0"/>
              </a:rPr>
              <a:t>Assuming the same web mail application scenario, Tim’s session object will look as below.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Problem statement</a:t>
            </a:r>
            <a:endParaRPr lang="en-US" dirty="0"/>
          </a:p>
        </p:txBody>
      </p:sp>
      <p:sp>
        <p:nvSpPr>
          <p:cNvPr id="4" name="Slide Number Placeholder 3"/>
          <p:cNvSpPr>
            <a:spLocks noGrp="1"/>
          </p:cNvSpPr>
          <p:nvPr>
            <p:ph type="sldNum" sz="quarter" idx="10"/>
          </p:nvPr>
        </p:nvSpPr>
        <p:spPr>
          <a:xfrm>
            <a:off x="8647113" y="6357838"/>
            <a:ext cx="444500" cy="320675"/>
          </a:xfrm>
        </p:spPr>
        <p:txBody>
          <a:bodyPr/>
          <a:lstStyle/>
          <a:p>
            <a:pPr>
              <a:defRPr/>
            </a:pPr>
            <a:fld id="{50EC62AF-8A58-47DB-8277-FFD1CE2A98DE}" type="slidenum">
              <a:rPr lang="en-US" smtClean="0"/>
              <a:pPr>
                <a:defRPr/>
              </a:pPr>
              <a:t>5</a:t>
            </a:fld>
            <a:endParaRPr lang="en-US"/>
          </a:p>
        </p:txBody>
      </p:sp>
      <p:sp>
        <p:nvSpPr>
          <p:cNvPr id="5" name="TextBox 4"/>
          <p:cNvSpPr txBox="1"/>
          <p:nvPr/>
        </p:nvSpPr>
        <p:spPr>
          <a:xfrm>
            <a:off x="0" y="1676400"/>
            <a:ext cx="9144000" cy="1938992"/>
          </a:xfrm>
          <a:prstGeom prst="rect">
            <a:avLst/>
          </a:prstGeom>
          <a:noFill/>
        </p:spPr>
        <p:txBody>
          <a:bodyPr wrap="square" rtlCol="0">
            <a:spAutoFit/>
          </a:bodyPr>
          <a:lstStyle/>
          <a:p>
            <a:pPr marL="111125">
              <a:lnSpc>
                <a:spcPct val="150000"/>
              </a:lnSpc>
              <a:spcBef>
                <a:spcPts val="1200"/>
              </a:spcBef>
            </a:pPr>
            <a:r>
              <a:rPr lang="en-US" sz="2000" b="0" dirty="0" smtClean="0"/>
              <a:t>Tim was developing an application where he has a requirement to display the </a:t>
            </a:r>
            <a:r>
              <a:rPr lang="en-US" sz="2000" i="1" dirty="0" smtClean="0"/>
              <a:t>Login name</a:t>
            </a:r>
            <a:r>
              <a:rPr lang="en-US" sz="2000" b="0" dirty="0" smtClean="0"/>
              <a:t> used during login across all the pages in the application. Knowing that HTTP is a stateless protocol he was wondering how he can achieve it?</a:t>
            </a:r>
          </a:p>
        </p:txBody>
      </p:sp>
      <p:sp>
        <p:nvSpPr>
          <p:cNvPr id="6" name="Slide Number Placeholder 3"/>
          <p:cNvSpPr txBox="1">
            <a:spLocks/>
          </p:cNvSpPr>
          <p:nvPr/>
        </p:nvSpPr>
        <p:spPr bwMode="auto">
          <a:xfrm>
            <a:off x="8647113" y="6357838"/>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50EC62AF-8A58-47DB-8277-FFD1CE2A98DE}" type="slidenum">
              <a:rPr kumimoji="0" lang="en-US" sz="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en-US" sz="800" b="0" i="0" u="none" strike="noStrike" kern="1200" cap="none" spc="0" normalizeH="0" baseline="0" noProof="0">
              <a:ln>
                <a:noFill/>
              </a:ln>
              <a:solidFill>
                <a:srgbClr val="000000"/>
              </a:solidFill>
              <a:effectLst/>
              <a:uLnTx/>
              <a:uFillTx/>
              <a:latin typeface="Verdana" pitchFamily="34" charset="0"/>
              <a:ea typeface="+mn-ea"/>
              <a:cs typeface="+mn-cs"/>
            </a:endParaRPr>
          </a:p>
        </p:txBody>
      </p:sp>
      <p:pic>
        <p:nvPicPr>
          <p:cNvPr id="7" name="Picture 6"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762000" y="4038600"/>
            <a:ext cx="716508" cy="1524000"/>
          </a:xfrm>
          <a:prstGeom prst="rect">
            <a:avLst/>
          </a:prstGeom>
          <a:noFill/>
        </p:spPr>
      </p:pic>
      <p:sp>
        <p:nvSpPr>
          <p:cNvPr id="8" name="TextBox 7"/>
          <p:cNvSpPr txBox="1"/>
          <p:nvPr/>
        </p:nvSpPr>
        <p:spPr>
          <a:xfrm>
            <a:off x="2057400" y="4267200"/>
            <a:ext cx="65532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b="0" dirty="0" smtClean="0">
                <a:solidFill>
                  <a:schemeClr val="tx1"/>
                </a:solidFill>
                <a:latin typeface="Arial" pitchFamily="34" charset="0"/>
                <a:cs typeface="Arial" pitchFamily="34" charset="0"/>
              </a:rPr>
              <a:t>Guess how Tim would have achieved it?</a:t>
            </a:r>
          </a:p>
          <a:p>
            <a:endParaRPr lang="en-US" sz="2400" b="0" dirty="0" smtClean="0">
              <a:solidFill>
                <a:schemeClr val="tx1"/>
              </a:solidFill>
              <a:latin typeface="Arial" pitchFamily="34" charset="0"/>
              <a:cs typeface="Arial" pitchFamily="34" charset="0"/>
            </a:endParaRPr>
          </a:p>
          <a:p>
            <a:pPr algn="ctr"/>
            <a:r>
              <a:rPr lang="en-US" sz="2400" b="0" dirty="0" smtClean="0">
                <a:solidFill>
                  <a:schemeClr val="tx1"/>
                </a:solidFill>
                <a:latin typeface="Arial" pitchFamily="34" charset="0"/>
                <a:cs typeface="Arial" pitchFamily="34" charset="0"/>
              </a:rPr>
              <a:t>He used </a:t>
            </a:r>
            <a:r>
              <a:rPr lang="en-US" sz="2400" b="0" dirty="0" smtClean="0">
                <a:solidFill>
                  <a:srgbClr val="C00000"/>
                </a:solidFill>
                <a:latin typeface="Arial" pitchFamily="34" charset="0"/>
                <a:cs typeface="Arial" pitchFamily="34" charset="0"/>
              </a:rPr>
              <a:t>session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animEffect transition="in" filter="checkerboard(across)">
                                      <p:cBhvr>
                                        <p:cTn id="12" dur="500"/>
                                        <p:tgtEl>
                                          <p:spTgt spid="8">
                                            <p:bg/>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checkerboard(across)">
                                      <p:cBhvr>
                                        <p:cTn id="15" dur="500"/>
                                        <p:tgtEl>
                                          <p:spTgt spid="8">
                                            <p:txEl>
                                              <p:pRg st="0" end="0"/>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box(in)">
                                      <p:cBhvr>
                                        <p:cTn id="2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Http Session Important API’s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50</a:t>
            </a:fld>
            <a:endParaRPr lang="en-US"/>
          </a:p>
        </p:txBody>
      </p:sp>
      <p:graphicFrame>
        <p:nvGraphicFramePr>
          <p:cNvPr id="5" name="Table 4"/>
          <p:cNvGraphicFramePr>
            <a:graphicFrameLocks noGrp="1"/>
          </p:cNvGraphicFramePr>
          <p:nvPr/>
        </p:nvGraphicFramePr>
        <p:xfrm>
          <a:off x="152400" y="1492250"/>
          <a:ext cx="8610600" cy="4908550"/>
        </p:xfrm>
        <a:graphic>
          <a:graphicData uri="http://schemas.openxmlformats.org/drawingml/2006/table">
            <a:tbl>
              <a:tblPr firstRow="1" bandRow="1">
                <a:tableStyleId>{7DF18680-E054-41AD-8BC1-D1AEF772440D}</a:tableStyleId>
              </a:tblPr>
              <a:tblGrid>
                <a:gridCol w="4191000"/>
                <a:gridCol w="4419600"/>
              </a:tblGrid>
              <a:tr h="370840">
                <a:tc>
                  <a:txBody>
                    <a:bodyPr/>
                    <a:lstStyle/>
                    <a:p>
                      <a:pPr algn="l"/>
                      <a:r>
                        <a:rPr lang="en-US" b="1" dirty="0" smtClean="0">
                          <a:latin typeface="Arial" pitchFamily="34" charset="0"/>
                          <a:cs typeface="Arial" pitchFamily="34" charset="0"/>
                        </a:rPr>
                        <a:t>Method</a:t>
                      </a:r>
                      <a:endParaRPr lang="en-US" b="1" dirty="0">
                        <a:latin typeface="Arial" pitchFamily="34" charset="0"/>
                        <a:cs typeface="Arial" pitchFamily="34" charset="0"/>
                      </a:endParaRPr>
                    </a:p>
                  </a:txBody>
                  <a:tcPr/>
                </a:tc>
                <a:tc>
                  <a:txBody>
                    <a:bodyPr/>
                    <a:lstStyle/>
                    <a:p>
                      <a:pPr algn="l"/>
                      <a:r>
                        <a:rPr lang="en-US" b="1" dirty="0" smtClean="0">
                          <a:latin typeface="Arial" pitchFamily="34" charset="0"/>
                          <a:cs typeface="Arial" pitchFamily="34" charset="0"/>
                        </a:rPr>
                        <a:t>Description</a:t>
                      </a:r>
                      <a:endParaRPr lang="en-US" b="1" dirty="0">
                        <a:latin typeface="Arial" pitchFamily="34" charset="0"/>
                        <a:cs typeface="Arial" pitchFamily="34" charset="0"/>
                      </a:endParaRPr>
                    </a:p>
                  </a:txBody>
                  <a:tcPr/>
                </a:tc>
              </a:tr>
              <a:tr h="370840">
                <a:tc>
                  <a:txBody>
                    <a:bodyPr/>
                    <a:lstStyle/>
                    <a:p>
                      <a:pPr algn="l"/>
                      <a:r>
                        <a:rPr lang="en-US" b="0" dirty="0" smtClean="0">
                          <a:latin typeface="Arial" pitchFamily="34" charset="0"/>
                          <a:cs typeface="Arial" pitchFamily="34" charset="0"/>
                        </a:rPr>
                        <a:t>String </a:t>
                      </a:r>
                      <a:r>
                        <a:rPr lang="en-US" b="1" dirty="0" err="1" smtClean="0">
                          <a:latin typeface="Arial" pitchFamily="34" charset="0"/>
                          <a:cs typeface="Arial" pitchFamily="34" charset="0"/>
                        </a:rPr>
                        <a:t>getAttribute</a:t>
                      </a:r>
                      <a:r>
                        <a:rPr lang="en-US" b="0" dirty="0" smtClean="0">
                          <a:latin typeface="Arial" pitchFamily="34" charset="0"/>
                          <a:cs typeface="Arial" pitchFamily="34" charset="0"/>
                        </a:rPr>
                        <a:t>(String </a:t>
                      </a:r>
                      <a:r>
                        <a:rPr lang="en-US" b="0" dirty="0" err="1" smtClean="0">
                          <a:latin typeface="Arial" pitchFamily="34" charset="0"/>
                          <a:cs typeface="Arial" pitchFamily="34" charset="0"/>
                        </a:rPr>
                        <a:t>attributeName</a:t>
                      </a:r>
                      <a:r>
                        <a:rPr lang="en-US" b="0" dirty="0" smtClean="0">
                          <a:latin typeface="Arial" pitchFamily="34" charset="0"/>
                          <a:cs typeface="Arial" pitchFamily="34" charset="0"/>
                        </a:rPr>
                        <a:t>)</a:t>
                      </a:r>
                      <a:endParaRPr lang="en-US" b="0" dirty="0">
                        <a:latin typeface="Arial" pitchFamily="34" charset="0"/>
                        <a:cs typeface="Arial" pitchFamily="34" charset="0"/>
                      </a:endParaRPr>
                    </a:p>
                  </a:txBody>
                  <a:tcPr/>
                </a:tc>
                <a:tc>
                  <a:txBody>
                    <a:bodyPr/>
                    <a:lstStyle/>
                    <a:p>
                      <a:pPr algn="l"/>
                      <a:r>
                        <a:rPr lang="en-US" b="0" dirty="0" smtClean="0">
                          <a:latin typeface="Arial" pitchFamily="34" charset="0"/>
                          <a:cs typeface="Arial" pitchFamily="34" charset="0"/>
                        </a:rPr>
                        <a:t>Returns the object/value bound with the specified attribute name in this session, or null if no object is bound under the name.</a:t>
                      </a:r>
                      <a:endParaRPr lang="en-US" b="0" dirty="0">
                        <a:latin typeface="Arial" pitchFamily="34" charset="0"/>
                        <a:cs typeface="Arial" pitchFamily="34" charset="0"/>
                      </a:endParaRPr>
                    </a:p>
                  </a:txBody>
                  <a:tcPr/>
                </a:tc>
              </a:tr>
              <a:tr h="370840">
                <a:tc>
                  <a:txBody>
                    <a:bodyPr/>
                    <a:lstStyle/>
                    <a:p>
                      <a:pPr algn="l"/>
                      <a:r>
                        <a:rPr lang="en-US" b="0" dirty="0" smtClean="0">
                          <a:latin typeface="Arial" pitchFamily="34" charset="0"/>
                          <a:cs typeface="Arial" pitchFamily="34" charset="0"/>
                        </a:rPr>
                        <a:t>Enumeration</a:t>
                      </a:r>
                      <a:r>
                        <a:rPr lang="en-US" b="0" baseline="0" dirty="0" smtClean="0">
                          <a:latin typeface="Arial" pitchFamily="34" charset="0"/>
                          <a:cs typeface="Arial" pitchFamily="34" charset="0"/>
                        </a:rPr>
                        <a:t> </a:t>
                      </a:r>
                      <a:r>
                        <a:rPr lang="en-US" sz="1800" b="1" kern="1200" dirty="0" err="1" smtClean="0">
                          <a:solidFill>
                            <a:schemeClr val="dk1"/>
                          </a:solidFill>
                          <a:latin typeface="Arial" pitchFamily="34" charset="0"/>
                          <a:ea typeface="+mn-ea"/>
                          <a:cs typeface="Arial" pitchFamily="34" charset="0"/>
                        </a:rPr>
                        <a:t>getAttributeNames</a:t>
                      </a:r>
                      <a:r>
                        <a:rPr lang="en-US" b="0" baseline="0" dirty="0" smtClean="0">
                          <a:latin typeface="Arial" pitchFamily="34" charset="0"/>
                          <a:cs typeface="Arial" pitchFamily="34" charset="0"/>
                        </a:rPr>
                        <a:t>()</a:t>
                      </a:r>
                      <a:endParaRPr lang="en-US" b="0" dirty="0">
                        <a:latin typeface="Arial" pitchFamily="34" charset="0"/>
                        <a:cs typeface="Arial" pitchFamily="34" charset="0"/>
                      </a:endParaRPr>
                    </a:p>
                  </a:txBody>
                  <a:tcPr/>
                </a:tc>
                <a:tc>
                  <a:txBody>
                    <a:bodyPr/>
                    <a:lstStyle/>
                    <a:p>
                      <a:pPr algn="l"/>
                      <a:r>
                        <a:rPr lang="en-US" b="0" dirty="0" smtClean="0">
                          <a:latin typeface="Arial" pitchFamily="34" charset="0"/>
                          <a:cs typeface="Arial" pitchFamily="34" charset="0"/>
                        </a:rPr>
                        <a:t>Returns an Enumeration of String objects containing the attribute names of all the objects bound to this session.</a:t>
                      </a:r>
                      <a:endParaRPr lang="en-US" b="0" dirty="0">
                        <a:latin typeface="Arial" pitchFamily="34" charset="0"/>
                        <a:cs typeface="Arial" pitchFamily="34" charset="0"/>
                      </a:endParaRPr>
                    </a:p>
                  </a:txBody>
                  <a:tcPr/>
                </a:tc>
              </a:tr>
              <a:tr h="370840">
                <a:tc>
                  <a:txBody>
                    <a:bodyPr/>
                    <a:lstStyle/>
                    <a:p>
                      <a:pPr algn="l"/>
                      <a:r>
                        <a:rPr lang="en-US" b="0" dirty="0" smtClean="0">
                          <a:latin typeface="Arial" pitchFamily="34" charset="0"/>
                          <a:cs typeface="Arial" pitchFamily="34" charset="0"/>
                        </a:rPr>
                        <a:t>long </a:t>
                      </a:r>
                      <a:r>
                        <a:rPr lang="en-US" sz="1800" b="1" kern="1200" dirty="0" err="1" smtClean="0">
                          <a:solidFill>
                            <a:schemeClr val="dk1"/>
                          </a:solidFill>
                          <a:latin typeface="Arial" pitchFamily="34" charset="0"/>
                          <a:ea typeface="+mn-ea"/>
                          <a:cs typeface="Arial" pitchFamily="34" charset="0"/>
                        </a:rPr>
                        <a:t>getCreationTime</a:t>
                      </a:r>
                      <a:r>
                        <a:rPr lang="en-US" b="0" dirty="0" smtClean="0">
                          <a:latin typeface="Arial" pitchFamily="34" charset="0"/>
                          <a:cs typeface="Arial" pitchFamily="34" charset="0"/>
                        </a:rPr>
                        <a:t>()</a:t>
                      </a:r>
                      <a:endParaRPr lang="en-US" b="0" dirty="0">
                        <a:latin typeface="Arial" pitchFamily="34" charset="0"/>
                        <a:cs typeface="Arial" pitchFamily="34" charset="0"/>
                      </a:endParaRPr>
                    </a:p>
                  </a:txBody>
                  <a:tcPr/>
                </a:tc>
                <a:tc>
                  <a:txBody>
                    <a:bodyPr/>
                    <a:lstStyle/>
                    <a:p>
                      <a:pPr algn="l"/>
                      <a:r>
                        <a:rPr lang="en-US" b="0" dirty="0" smtClean="0">
                          <a:latin typeface="Arial" pitchFamily="34" charset="0"/>
                          <a:cs typeface="Arial" pitchFamily="34" charset="0"/>
                        </a:rPr>
                        <a:t>Returns the time when this session was created</a:t>
                      </a:r>
                      <a:endParaRPr lang="en-US" b="0" dirty="0">
                        <a:latin typeface="Arial" pitchFamily="34" charset="0"/>
                        <a:cs typeface="Arial" pitchFamily="34" charset="0"/>
                      </a:endParaRPr>
                    </a:p>
                  </a:txBody>
                  <a:tcPr/>
                </a:tc>
              </a:tr>
              <a:tr h="370840">
                <a:tc>
                  <a:txBody>
                    <a:bodyPr/>
                    <a:lstStyle/>
                    <a:p>
                      <a:pPr algn="l"/>
                      <a:r>
                        <a:rPr lang="en-US" b="0" dirty="0" smtClean="0">
                          <a:latin typeface="Arial" pitchFamily="34" charset="0"/>
                          <a:cs typeface="Arial" pitchFamily="34" charset="0"/>
                        </a:rPr>
                        <a:t>String </a:t>
                      </a:r>
                      <a:r>
                        <a:rPr lang="en-US" sz="1800" b="1" kern="1200" dirty="0" err="1" smtClean="0">
                          <a:solidFill>
                            <a:schemeClr val="dk1"/>
                          </a:solidFill>
                          <a:latin typeface="Arial" pitchFamily="34" charset="0"/>
                          <a:ea typeface="+mn-ea"/>
                          <a:cs typeface="Arial" pitchFamily="34" charset="0"/>
                        </a:rPr>
                        <a:t>getId</a:t>
                      </a:r>
                      <a:r>
                        <a:rPr lang="en-US" b="0" dirty="0" smtClean="0">
                          <a:latin typeface="Arial" pitchFamily="34" charset="0"/>
                          <a:cs typeface="Arial" pitchFamily="34" charset="0"/>
                        </a:rPr>
                        <a:t>()</a:t>
                      </a:r>
                      <a:br>
                        <a:rPr lang="en-US" b="0" dirty="0" smtClean="0">
                          <a:latin typeface="Arial" pitchFamily="34" charset="0"/>
                          <a:cs typeface="Arial" pitchFamily="34" charset="0"/>
                        </a:rPr>
                      </a:br>
                      <a:endParaRPr lang="en-US" b="0" dirty="0">
                        <a:latin typeface="Arial" pitchFamily="34" charset="0"/>
                        <a:cs typeface="Arial" pitchFamily="34" charset="0"/>
                      </a:endParaRPr>
                    </a:p>
                  </a:txBody>
                  <a:tcPr/>
                </a:tc>
                <a:tc>
                  <a:txBody>
                    <a:bodyPr/>
                    <a:lstStyle/>
                    <a:p>
                      <a:pPr algn="l"/>
                      <a:r>
                        <a:rPr lang="en-US" b="0" dirty="0" smtClean="0">
                          <a:latin typeface="Arial" pitchFamily="34" charset="0"/>
                          <a:cs typeface="Arial" pitchFamily="34" charset="0"/>
                        </a:rPr>
                        <a:t>Returns a string containing the unique identifier assigned to this session which is the</a:t>
                      </a:r>
                      <a:r>
                        <a:rPr lang="en-US" b="0" baseline="0" dirty="0" smtClean="0">
                          <a:latin typeface="Arial" pitchFamily="34" charset="0"/>
                          <a:cs typeface="Arial" pitchFamily="34" charset="0"/>
                        </a:rPr>
                        <a:t> </a:t>
                      </a:r>
                      <a:r>
                        <a:rPr lang="en-US" b="0" baseline="0" dirty="0" err="1" smtClean="0">
                          <a:latin typeface="Arial" pitchFamily="34" charset="0"/>
                          <a:cs typeface="Arial" pitchFamily="34" charset="0"/>
                        </a:rPr>
                        <a:t>jsessionID</a:t>
                      </a:r>
                      <a:r>
                        <a:rPr lang="en-US" b="0" dirty="0" smtClean="0">
                          <a:latin typeface="Arial" pitchFamily="34" charset="0"/>
                          <a:cs typeface="Arial" pitchFamily="34" charset="0"/>
                        </a:rPr>
                        <a:t>.</a:t>
                      </a:r>
                      <a:endParaRPr lang="en-US" b="0" dirty="0">
                        <a:latin typeface="Arial" pitchFamily="34" charset="0"/>
                        <a:cs typeface="Arial" pitchFamily="34" charset="0"/>
                      </a:endParaRPr>
                    </a:p>
                  </a:txBody>
                  <a:tcPr/>
                </a:tc>
              </a:tr>
              <a:tr h="370840">
                <a:tc>
                  <a:txBody>
                    <a:bodyPr/>
                    <a:lstStyle/>
                    <a:p>
                      <a:pPr algn="l"/>
                      <a:r>
                        <a:rPr lang="en-US" b="0" dirty="0">
                          <a:latin typeface="Arial" pitchFamily="34" charset="0"/>
                          <a:cs typeface="Arial" pitchFamily="34" charset="0"/>
                        </a:rPr>
                        <a:t> </a:t>
                      </a:r>
                      <a:r>
                        <a:rPr lang="en-US" b="0" dirty="0" smtClean="0">
                          <a:latin typeface="Arial" pitchFamily="34" charset="0"/>
                          <a:cs typeface="Arial" pitchFamily="34" charset="0"/>
                        </a:rPr>
                        <a:t>long </a:t>
                      </a:r>
                      <a:r>
                        <a:rPr lang="en-US" sz="1800" b="1" kern="1200" dirty="0" err="1" smtClean="0">
                          <a:solidFill>
                            <a:schemeClr val="dk1"/>
                          </a:solidFill>
                          <a:latin typeface="Arial" pitchFamily="34" charset="0"/>
                          <a:ea typeface="+mn-ea"/>
                          <a:cs typeface="Arial" pitchFamily="34" charset="0"/>
                        </a:rPr>
                        <a:t>getLastAccessedTime</a:t>
                      </a:r>
                      <a:r>
                        <a:rPr lang="en-US" b="0" dirty="0" smtClean="0">
                          <a:latin typeface="Arial" pitchFamily="34" charset="0"/>
                          <a:cs typeface="Arial" pitchFamily="34" charset="0"/>
                        </a:rPr>
                        <a:t>()</a:t>
                      </a:r>
                      <a:endParaRPr lang="en-US" b="0" dirty="0">
                        <a:latin typeface="Arial" pitchFamily="34" charset="0"/>
                        <a:cs typeface="Arial" pitchFamily="34" charset="0"/>
                      </a:endParaRPr>
                    </a:p>
                  </a:txBody>
                  <a:tcPr marL="28575" marR="28575" marT="28575" marB="28575"/>
                </a:tc>
                <a:tc>
                  <a:txBody>
                    <a:bodyPr/>
                    <a:lstStyle/>
                    <a:p>
                      <a:pPr algn="l"/>
                      <a:r>
                        <a:rPr lang="en-US" b="0" dirty="0" smtClean="0">
                          <a:latin typeface="Arial" pitchFamily="34" charset="0"/>
                          <a:cs typeface="Arial" pitchFamily="34" charset="0"/>
                        </a:rPr>
                        <a:t>Returns the last time the client accessed the session object.</a:t>
                      </a:r>
                      <a:r>
                        <a:rPr lang="en-US" b="0" dirty="0">
                          <a:latin typeface="Arial" pitchFamily="34" charset="0"/>
                          <a:cs typeface="Arial" pitchFamily="34" charset="0"/>
                        </a:rPr>
                        <a:t/>
                      </a:r>
                      <a:br>
                        <a:rPr lang="en-US" b="0" dirty="0">
                          <a:latin typeface="Arial" pitchFamily="34" charset="0"/>
                          <a:cs typeface="Arial" pitchFamily="34" charset="0"/>
                        </a:rPr>
                      </a:br>
                      <a:endParaRPr lang="en-US" b="0" dirty="0">
                        <a:latin typeface="Arial" pitchFamily="34" charset="0"/>
                        <a:cs typeface="Arial" pitchFamily="34" charset="0"/>
                      </a:endParaRPr>
                    </a:p>
                  </a:txBody>
                  <a:tcPr marL="28575" marR="28575" marT="28575" marB="28575" anchor="ct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Http Session Important API’s (Cont)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51</a:t>
            </a:fld>
            <a:endParaRPr lang="en-US"/>
          </a:p>
        </p:txBody>
      </p:sp>
      <p:graphicFrame>
        <p:nvGraphicFramePr>
          <p:cNvPr id="6" name="Table 5"/>
          <p:cNvGraphicFramePr>
            <a:graphicFrameLocks noGrp="1"/>
          </p:cNvGraphicFramePr>
          <p:nvPr/>
        </p:nvGraphicFramePr>
        <p:xfrm>
          <a:off x="152400" y="1676400"/>
          <a:ext cx="8915400" cy="4359910"/>
        </p:xfrm>
        <a:graphic>
          <a:graphicData uri="http://schemas.openxmlformats.org/drawingml/2006/table">
            <a:tbl>
              <a:tblPr firstRow="1" bandRow="1">
                <a:tableStyleId>{7DF18680-E054-41AD-8BC1-D1AEF772440D}</a:tableStyleId>
              </a:tblPr>
              <a:tblGrid>
                <a:gridCol w="4648200"/>
                <a:gridCol w="4267200"/>
              </a:tblGrid>
              <a:tr h="370840">
                <a:tc>
                  <a:txBody>
                    <a:bodyPr/>
                    <a:lstStyle/>
                    <a:p>
                      <a:pPr algn="l"/>
                      <a:r>
                        <a:rPr lang="en-US" b="1" dirty="0" smtClean="0">
                          <a:latin typeface="Arial" pitchFamily="34" charset="0"/>
                          <a:cs typeface="Arial" pitchFamily="34" charset="0"/>
                        </a:rPr>
                        <a:t>Method</a:t>
                      </a:r>
                      <a:endParaRPr lang="en-US" b="1" dirty="0">
                        <a:latin typeface="Arial" pitchFamily="34" charset="0"/>
                        <a:cs typeface="Arial" pitchFamily="34" charset="0"/>
                      </a:endParaRPr>
                    </a:p>
                  </a:txBody>
                  <a:tcPr/>
                </a:tc>
                <a:tc>
                  <a:txBody>
                    <a:bodyPr/>
                    <a:lstStyle/>
                    <a:p>
                      <a:pPr algn="l"/>
                      <a:r>
                        <a:rPr lang="en-US" b="1" dirty="0" smtClean="0">
                          <a:latin typeface="Arial" pitchFamily="34" charset="0"/>
                          <a:cs typeface="Arial" pitchFamily="34" charset="0"/>
                        </a:rPr>
                        <a:t>Description</a:t>
                      </a:r>
                      <a:endParaRPr lang="en-US" b="1" dirty="0">
                        <a:latin typeface="Arial" pitchFamily="34" charset="0"/>
                        <a:cs typeface="Arial" pitchFamily="34" charset="0"/>
                      </a:endParaRPr>
                    </a:p>
                  </a:txBody>
                  <a:tcPr/>
                </a:tc>
              </a:tr>
              <a:tr h="370840">
                <a:tc>
                  <a:txBody>
                    <a:bodyPr/>
                    <a:lstStyle/>
                    <a:p>
                      <a:pPr algn="l"/>
                      <a:r>
                        <a:rPr lang="en-US" b="0" dirty="0" smtClean="0">
                          <a:latin typeface="Arial" pitchFamily="34" charset="0"/>
                          <a:cs typeface="Arial" pitchFamily="34" charset="0"/>
                        </a:rPr>
                        <a:t>void </a:t>
                      </a:r>
                      <a:r>
                        <a:rPr lang="en-US" b="1" dirty="0" smtClean="0">
                          <a:latin typeface="Arial" pitchFamily="34" charset="0"/>
                          <a:cs typeface="Arial" pitchFamily="34" charset="0"/>
                        </a:rPr>
                        <a:t>invalidate</a:t>
                      </a:r>
                      <a:r>
                        <a:rPr lang="en-US" b="0" dirty="0" smtClean="0">
                          <a:latin typeface="Arial" pitchFamily="34" charset="0"/>
                          <a:cs typeface="Arial" pitchFamily="34" charset="0"/>
                        </a:rPr>
                        <a:t>() </a:t>
                      </a:r>
                      <a:br>
                        <a:rPr lang="en-US" b="0" dirty="0" smtClean="0">
                          <a:latin typeface="Arial" pitchFamily="34" charset="0"/>
                          <a:cs typeface="Arial" pitchFamily="34" charset="0"/>
                        </a:rPr>
                      </a:br>
                      <a:endParaRPr lang="en-US" b="0" dirty="0">
                        <a:latin typeface="Arial" pitchFamily="34" charset="0"/>
                        <a:cs typeface="Arial" pitchFamily="34" charset="0"/>
                      </a:endParaRPr>
                    </a:p>
                  </a:txBody>
                  <a:tcPr/>
                </a:tc>
                <a:tc>
                  <a:txBody>
                    <a:bodyPr/>
                    <a:lstStyle/>
                    <a:p>
                      <a:pPr algn="l"/>
                      <a:r>
                        <a:rPr lang="en-US" b="0" dirty="0" smtClean="0">
                          <a:latin typeface="Arial" pitchFamily="34" charset="0"/>
                          <a:cs typeface="Arial" pitchFamily="34" charset="0"/>
                        </a:rPr>
                        <a:t>Invalidates this session and removes any objects/values stored in it.</a:t>
                      </a:r>
                      <a:endParaRPr lang="en-US" b="0" dirty="0">
                        <a:latin typeface="Arial" pitchFamily="34" charset="0"/>
                        <a:cs typeface="Arial" pitchFamily="34" charset="0"/>
                      </a:endParaRPr>
                    </a:p>
                  </a:txBody>
                  <a:tcPr/>
                </a:tc>
              </a:tr>
              <a:tr h="370840">
                <a:tc>
                  <a:txBody>
                    <a:bodyPr/>
                    <a:lstStyle/>
                    <a:p>
                      <a:pPr algn="l"/>
                      <a:r>
                        <a:rPr lang="en-US" b="0" dirty="0" smtClean="0">
                          <a:latin typeface="Arial" pitchFamily="34" charset="0"/>
                          <a:cs typeface="Arial" pitchFamily="34" charset="0"/>
                        </a:rPr>
                        <a:t>void </a:t>
                      </a:r>
                      <a:r>
                        <a:rPr lang="en-US" sz="1800" b="1" kern="1200" dirty="0" err="1" smtClean="0">
                          <a:solidFill>
                            <a:schemeClr val="dk1"/>
                          </a:solidFill>
                          <a:latin typeface="Arial" pitchFamily="34" charset="0"/>
                          <a:ea typeface="+mn-ea"/>
                          <a:cs typeface="Arial" pitchFamily="34" charset="0"/>
                        </a:rPr>
                        <a:t>removeAttribute</a:t>
                      </a:r>
                      <a:r>
                        <a:rPr lang="en-US" sz="1800" b="0" kern="1200" dirty="0" smtClean="0">
                          <a:solidFill>
                            <a:schemeClr val="dk1"/>
                          </a:solidFill>
                          <a:latin typeface="Arial" pitchFamily="34" charset="0"/>
                          <a:ea typeface="+mn-ea"/>
                          <a:cs typeface="Arial" pitchFamily="34" charset="0"/>
                        </a:rPr>
                        <a:t>(String</a:t>
                      </a:r>
                      <a:r>
                        <a:rPr lang="en-US" b="0" baseline="0" dirty="0" smtClean="0">
                          <a:latin typeface="Arial" pitchFamily="34" charset="0"/>
                          <a:cs typeface="Arial" pitchFamily="34" charset="0"/>
                        </a:rPr>
                        <a:t> </a:t>
                      </a:r>
                      <a:r>
                        <a:rPr lang="en-US" b="0" baseline="0" dirty="0" err="1" smtClean="0">
                          <a:latin typeface="Arial" pitchFamily="34" charset="0"/>
                          <a:cs typeface="Arial" pitchFamily="34" charset="0"/>
                        </a:rPr>
                        <a:t>attributeName</a:t>
                      </a:r>
                      <a:r>
                        <a:rPr lang="en-US" b="0" baseline="0" dirty="0" smtClean="0">
                          <a:latin typeface="Arial" pitchFamily="34" charset="0"/>
                          <a:cs typeface="Arial" pitchFamily="34" charset="0"/>
                        </a:rPr>
                        <a:t>)</a:t>
                      </a:r>
                      <a:endParaRPr lang="en-US" b="0" dirty="0">
                        <a:latin typeface="Arial" pitchFamily="34" charset="0"/>
                        <a:cs typeface="Arial" pitchFamily="34" charset="0"/>
                      </a:endParaRPr>
                    </a:p>
                  </a:txBody>
                  <a:tcPr/>
                </a:tc>
                <a:tc>
                  <a:txBody>
                    <a:bodyPr/>
                    <a:lstStyle/>
                    <a:p>
                      <a:pPr algn="l"/>
                      <a:r>
                        <a:rPr lang="en-US" b="0" dirty="0" smtClean="0">
                          <a:latin typeface="Arial" pitchFamily="34" charset="0"/>
                          <a:cs typeface="Arial" pitchFamily="34" charset="0"/>
                        </a:rPr>
                        <a:t>Removes the object/value bound with the specified attribute name from this session.</a:t>
                      </a:r>
                      <a:endParaRPr lang="en-US" b="0" dirty="0">
                        <a:latin typeface="Arial" pitchFamily="34" charset="0"/>
                        <a:cs typeface="Arial" pitchFamily="34" charset="0"/>
                      </a:endParaRPr>
                    </a:p>
                  </a:txBody>
                  <a:tcPr/>
                </a:tc>
              </a:tr>
              <a:tr h="370840">
                <a:tc>
                  <a:txBody>
                    <a:bodyPr/>
                    <a:lstStyle/>
                    <a:p>
                      <a:pPr algn="l"/>
                      <a:r>
                        <a:rPr lang="en-US" b="0" dirty="0" smtClean="0">
                          <a:latin typeface="Arial" pitchFamily="34" charset="0"/>
                          <a:cs typeface="Arial" pitchFamily="34" charset="0"/>
                        </a:rPr>
                        <a:t>Void </a:t>
                      </a:r>
                      <a:r>
                        <a:rPr lang="en-US" sz="1800" b="1" kern="1200" dirty="0" err="1" smtClean="0">
                          <a:solidFill>
                            <a:schemeClr val="dk1"/>
                          </a:solidFill>
                          <a:latin typeface="Arial" pitchFamily="34" charset="0"/>
                          <a:ea typeface="+mn-ea"/>
                          <a:cs typeface="Arial" pitchFamily="34" charset="0"/>
                        </a:rPr>
                        <a:t>setAttribute</a:t>
                      </a:r>
                      <a:r>
                        <a:rPr lang="en-US" sz="1800" b="0" kern="1200" dirty="0" smtClean="0">
                          <a:solidFill>
                            <a:schemeClr val="dk1"/>
                          </a:solidFill>
                          <a:latin typeface="Arial" pitchFamily="34" charset="0"/>
                          <a:ea typeface="+mn-ea"/>
                          <a:cs typeface="Arial" pitchFamily="34" charset="0"/>
                        </a:rPr>
                        <a:t>(String</a:t>
                      </a:r>
                      <a:r>
                        <a:rPr lang="en-US" b="0" dirty="0" smtClean="0">
                          <a:latin typeface="Arial" pitchFamily="34" charset="0"/>
                          <a:cs typeface="Arial" pitchFamily="34" charset="0"/>
                        </a:rPr>
                        <a:t> </a:t>
                      </a:r>
                      <a:r>
                        <a:rPr lang="en-US" b="0" dirty="0" err="1" smtClean="0">
                          <a:latin typeface="Arial" pitchFamily="34" charset="0"/>
                          <a:cs typeface="Arial" pitchFamily="34" charset="0"/>
                        </a:rPr>
                        <a:t>attributeName,Object</a:t>
                      </a:r>
                      <a:r>
                        <a:rPr lang="en-US" b="0" baseline="0" dirty="0" smtClean="0">
                          <a:latin typeface="Arial" pitchFamily="34" charset="0"/>
                          <a:cs typeface="Arial" pitchFamily="34" charset="0"/>
                        </a:rPr>
                        <a:t> value)</a:t>
                      </a:r>
                      <a:endParaRPr lang="en-US" b="0" dirty="0">
                        <a:latin typeface="Arial" pitchFamily="34" charset="0"/>
                        <a:cs typeface="Arial" pitchFamily="34" charset="0"/>
                      </a:endParaRPr>
                    </a:p>
                  </a:txBody>
                  <a:tcPr/>
                </a:tc>
                <a:tc>
                  <a:txBody>
                    <a:bodyPr/>
                    <a:lstStyle/>
                    <a:p>
                      <a:pPr algn="l"/>
                      <a:r>
                        <a:rPr lang="en-US" b="0" dirty="0" smtClean="0">
                          <a:latin typeface="Arial" pitchFamily="34" charset="0"/>
                          <a:cs typeface="Arial" pitchFamily="34" charset="0"/>
                        </a:rPr>
                        <a:t>Sets an object/value to this session, using the attribute name specified.</a:t>
                      </a:r>
                      <a:endParaRPr lang="en-US" b="0" dirty="0">
                        <a:latin typeface="Arial" pitchFamily="34" charset="0"/>
                        <a:cs typeface="Arial" pitchFamily="34" charset="0"/>
                      </a:endParaRPr>
                    </a:p>
                  </a:txBody>
                  <a:tcPr/>
                </a:tc>
              </a:tr>
              <a:tr h="370840">
                <a:tc>
                  <a:txBody>
                    <a:bodyPr/>
                    <a:lstStyle/>
                    <a:p>
                      <a:pPr algn="l"/>
                      <a:r>
                        <a:rPr lang="en-US" b="0" dirty="0" err="1" smtClean="0">
                          <a:latin typeface="Arial" pitchFamily="34" charset="0"/>
                          <a:cs typeface="Arial" pitchFamily="34" charset="0"/>
                        </a:rPr>
                        <a:t>int</a:t>
                      </a:r>
                      <a:r>
                        <a:rPr lang="en-US" b="0" dirty="0" smtClean="0">
                          <a:latin typeface="Arial" pitchFamily="34" charset="0"/>
                          <a:cs typeface="Arial" pitchFamily="34" charset="0"/>
                        </a:rPr>
                        <a:t> </a:t>
                      </a:r>
                      <a:r>
                        <a:rPr lang="en-US" sz="1800" b="1" kern="1200" dirty="0" err="1" smtClean="0">
                          <a:solidFill>
                            <a:schemeClr val="dk1"/>
                          </a:solidFill>
                          <a:latin typeface="Arial" pitchFamily="34" charset="0"/>
                          <a:ea typeface="+mn-ea"/>
                          <a:cs typeface="Arial" pitchFamily="34" charset="0"/>
                        </a:rPr>
                        <a:t>getMaxInactiveInterval</a:t>
                      </a:r>
                      <a:r>
                        <a:rPr lang="en-US" b="0" dirty="0" smtClean="0">
                          <a:latin typeface="Arial" pitchFamily="34" charset="0"/>
                          <a:cs typeface="Arial" pitchFamily="34" charset="0"/>
                        </a:rPr>
                        <a:t>()</a:t>
                      </a:r>
                      <a:br>
                        <a:rPr lang="en-US" b="0" dirty="0" smtClean="0">
                          <a:latin typeface="Arial" pitchFamily="34" charset="0"/>
                          <a:cs typeface="Arial" pitchFamily="34" charset="0"/>
                        </a:rPr>
                      </a:br>
                      <a:endParaRPr lang="en-US" b="0" dirty="0">
                        <a:latin typeface="Arial" pitchFamily="34" charset="0"/>
                        <a:cs typeface="Arial" pitchFamily="34" charset="0"/>
                      </a:endParaRPr>
                    </a:p>
                  </a:txBody>
                  <a:tcPr/>
                </a:tc>
                <a:tc>
                  <a:txBody>
                    <a:bodyPr/>
                    <a:lstStyle/>
                    <a:p>
                      <a:pPr algn="l"/>
                      <a:r>
                        <a:rPr lang="en-US" b="0" dirty="0" smtClean="0">
                          <a:latin typeface="Arial" pitchFamily="34" charset="0"/>
                          <a:cs typeface="Arial" pitchFamily="34" charset="0"/>
                        </a:rPr>
                        <a:t>Returns</a:t>
                      </a:r>
                      <a:r>
                        <a:rPr lang="en-US" b="0" baseline="0" dirty="0" smtClean="0">
                          <a:latin typeface="Arial" pitchFamily="34" charset="0"/>
                          <a:cs typeface="Arial" pitchFamily="34" charset="0"/>
                        </a:rPr>
                        <a:t> the maximum time  in seconds for which the current session will be maintained inactive.</a:t>
                      </a:r>
                      <a:endParaRPr lang="en-US" b="0" dirty="0">
                        <a:latin typeface="Arial" pitchFamily="34" charset="0"/>
                        <a:cs typeface="Arial" pitchFamily="34" charset="0"/>
                      </a:endParaRPr>
                    </a:p>
                  </a:txBody>
                  <a:tcPr/>
                </a:tc>
              </a:tr>
              <a:tr h="370840">
                <a:tc>
                  <a:txBody>
                    <a:bodyPr/>
                    <a:lstStyle/>
                    <a:p>
                      <a:pPr algn="l"/>
                      <a:r>
                        <a:rPr lang="en-US" b="0" dirty="0" smtClean="0">
                          <a:latin typeface="Arial" pitchFamily="34" charset="0"/>
                          <a:cs typeface="Arial" pitchFamily="34" charset="0"/>
                        </a:rPr>
                        <a:t>void </a:t>
                      </a:r>
                      <a:r>
                        <a:rPr lang="en-US" sz="1800" b="1" kern="1200" dirty="0" err="1" smtClean="0">
                          <a:solidFill>
                            <a:schemeClr val="dk1"/>
                          </a:solidFill>
                          <a:latin typeface="Arial" pitchFamily="34" charset="0"/>
                          <a:ea typeface="+mn-ea"/>
                          <a:cs typeface="Arial" pitchFamily="34" charset="0"/>
                        </a:rPr>
                        <a:t>setMaxInactiveInterval</a:t>
                      </a:r>
                      <a:r>
                        <a:rPr lang="en-US" sz="1800" b="0" kern="1200" dirty="0" smtClean="0">
                          <a:solidFill>
                            <a:schemeClr val="dk1"/>
                          </a:solidFill>
                          <a:latin typeface="Arial" pitchFamily="34" charset="0"/>
                          <a:ea typeface="+mn-ea"/>
                          <a:cs typeface="Arial" pitchFamily="34" charset="0"/>
                        </a:rPr>
                        <a:t>(</a:t>
                      </a:r>
                      <a:r>
                        <a:rPr lang="en-US" sz="1800" b="0" kern="1200" dirty="0" err="1" smtClean="0">
                          <a:solidFill>
                            <a:schemeClr val="dk1"/>
                          </a:solidFill>
                          <a:latin typeface="Arial" pitchFamily="34" charset="0"/>
                          <a:ea typeface="+mn-ea"/>
                          <a:cs typeface="Arial" pitchFamily="34" charset="0"/>
                        </a:rPr>
                        <a:t>int</a:t>
                      </a:r>
                      <a:r>
                        <a:rPr lang="en-US" b="0" dirty="0" smtClean="0">
                          <a:latin typeface="Arial" pitchFamily="34" charset="0"/>
                          <a:cs typeface="Arial" pitchFamily="34" charset="0"/>
                        </a:rPr>
                        <a:t> interval) </a:t>
                      </a:r>
                      <a:br>
                        <a:rPr lang="en-US" b="0" dirty="0" smtClean="0">
                          <a:latin typeface="Arial" pitchFamily="34" charset="0"/>
                          <a:cs typeface="Arial" pitchFamily="34" charset="0"/>
                        </a:rPr>
                      </a:br>
                      <a:endParaRPr lang="en-US" b="0" dirty="0">
                        <a:latin typeface="Arial" pitchFamily="34" charset="0"/>
                        <a:cs typeface="Arial" pitchFamily="34" charset="0"/>
                      </a:endParaRPr>
                    </a:p>
                  </a:txBody>
                  <a:tcPr marL="28575" marR="28575" marT="28575" marB="28575"/>
                </a:tc>
                <a:tc>
                  <a:txBody>
                    <a:bodyPr/>
                    <a:lstStyle/>
                    <a:p>
                      <a:pPr algn="l"/>
                      <a:r>
                        <a:rPr lang="en-US" b="0" dirty="0" smtClean="0">
                          <a:latin typeface="Arial" pitchFamily="34" charset="0"/>
                          <a:cs typeface="Arial" pitchFamily="34" charset="0"/>
                        </a:rPr>
                        <a:t> Specifies the time, in seconds, between client requests before the </a:t>
                      </a:r>
                      <a:r>
                        <a:rPr lang="en-US" b="0" dirty="0" err="1" smtClean="0">
                          <a:latin typeface="Arial" pitchFamily="34" charset="0"/>
                          <a:cs typeface="Arial" pitchFamily="34" charset="0"/>
                        </a:rPr>
                        <a:t>servlet</a:t>
                      </a:r>
                      <a:r>
                        <a:rPr lang="en-US" b="0" dirty="0" smtClean="0">
                          <a:latin typeface="Arial" pitchFamily="34" charset="0"/>
                          <a:cs typeface="Arial" pitchFamily="34" charset="0"/>
                        </a:rPr>
                        <a:t> container will invalidate this session.</a:t>
                      </a:r>
                      <a:endParaRPr lang="en-US" b="0" dirty="0">
                        <a:latin typeface="Arial" pitchFamily="34" charset="0"/>
                        <a:cs typeface="Arial" pitchFamily="34" charset="0"/>
                      </a:endParaRPr>
                    </a:p>
                  </a:txBody>
                  <a:tcPr marL="28575" marR="28575" marT="28575" marB="28575" anchor="ct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How to access the Session Object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52</a:t>
            </a:fld>
            <a:endParaRPr lang="en-US"/>
          </a:p>
        </p:txBody>
      </p:sp>
      <p:sp>
        <p:nvSpPr>
          <p:cNvPr id="5" name="TextBox 4"/>
          <p:cNvSpPr txBox="1"/>
          <p:nvPr/>
        </p:nvSpPr>
        <p:spPr>
          <a:xfrm>
            <a:off x="152400" y="1752600"/>
            <a:ext cx="8915400" cy="2862322"/>
          </a:xfrm>
          <a:prstGeom prst="rect">
            <a:avLst/>
          </a:prstGeom>
          <a:noFill/>
        </p:spPr>
        <p:txBody>
          <a:bodyPr wrap="square" rtlCol="0">
            <a:spAutoFit/>
          </a:bodyPr>
          <a:lstStyle/>
          <a:p>
            <a:pPr>
              <a:lnSpc>
                <a:spcPct val="150000"/>
              </a:lnSpc>
              <a:spcBef>
                <a:spcPts val="1200"/>
              </a:spcBef>
            </a:pPr>
            <a:r>
              <a:rPr lang="en-US" sz="2000" b="0" dirty="0" smtClean="0"/>
              <a:t>Session object associated with a user session is read from the user HTTP request using the </a:t>
            </a:r>
            <a:r>
              <a:rPr lang="en-US" sz="2000" i="1" dirty="0" err="1" smtClean="0">
                <a:solidFill>
                  <a:srgbClr val="002060"/>
                </a:solidFill>
              </a:rPr>
              <a:t>getSession</a:t>
            </a:r>
            <a:r>
              <a:rPr lang="en-US" sz="2000" i="1" dirty="0" smtClean="0">
                <a:solidFill>
                  <a:srgbClr val="002060"/>
                </a:solidFill>
              </a:rPr>
              <a:t>()</a:t>
            </a:r>
            <a:r>
              <a:rPr lang="en-US" sz="2000" b="0" dirty="0" smtClean="0"/>
              <a:t> method of the </a:t>
            </a:r>
            <a:r>
              <a:rPr lang="en-US" sz="2000" i="1" dirty="0" smtClean="0">
                <a:solidFill>
                  <a:srgbClr val="002060"/>
                </a:solidFill>
              </a:rPr>
              <a:t>HttpServletRequest</a:t>
            </a:r>
            <a:r>
              <a:rPr lang="en-US" sz="2000" b="0" dirty="0" smtClean="0"/>
              <a:t> interface.</a:t>
            </a:r>
          </a:p>
          <a:p>
            <a:pPr>
              <a:lnSpc>
                <a:spcPct val="150000"/>
              </a:lnSpc>
              <a:spcBef>
                <a:spcPts val="1200"/>
              </a:spcBef>
            </a:pPr>
            <a:endParaRPr lang="en-US" sz="2000" b="0" dirty="0" smtClean="0"/>
          </a:p>
          <a:p>
            <a:pPr marL="693738" indent="-457200">
              <a:lnSpc>
                <a:spcPct val="150000"/>
              </a:lnSpc>
              <a:spcBef>
                <a:spcPts val="1200"/>
              </a:spcBef>
            </a:pPr>
            <a:r>
              <a:rPr lang="en-US" sz="2000" dirty="0" smtClean="0"/>
              <a:t>Syntax  :</a:t>
            </a:r>
            <a:endParaRPr lang="en-US" sz="2000" b="0" dirty="0" smtClean="0">
              <a:solidFill>
                <a:srgbClr val="7030A0"/>
              </a:solidFill>
            </a:endParaRPr>
          </a:p>
          <a:p>
            <a:pPr marL="1150938" indent="47625">
              <a:lnSpc>
                <a:spcPct val="150000"/>
              </a:lnSpc>
              <a:spcBef>
                <a:spcPts val="1200"/>
              </a:spcBef>
            </a:pPr>
            <a:r>
              <a:rPr lang="en-US" sz="2000" b="0" dirty="0" smtClean="0">
                <a:solidFill>
                  <a:srgbClr val="7030A0"/>
                </a:solidFill>
              </a:rPr>
              <a:t>HttpSession session=</a:t>
            </a:r>
            <a:r>
              <a:rPr lang="en-US" sz="2000" b="0" dirty="0" err="1" smtClean="0">
                <a:solidFill>
                  <a:srgbClr val="7030A0"/>
                </a:solidFill>
              </a:rPr>
              <a:t>request.</a:t>
            </a:r>
            <a:r>
              <a:rPr lang="en-US" sz="2000" dirty="0" err="1" smtClean="0">
                <a:solidFill>
                  <a:srgbClr val="7030A0"/>
                </a:solidFill>
              </a:rPr>
              <a:t>getSession</a:t>
            </a:r>
            <a:r>
              <a:rPr lang="en-US" sz="2000" dirty="0" smtClean="0">
                <a:solidFill>
                  <a:srgbClr val="7030A0"/>
                </a:solidFill>
              </a:rPr>
              <a:t>()</a:t>
            </a:r>
            <a:r>
              <a:rPr lang="en-US" sz="2000" b="0" dirty="0" smtClean="0">
                <a:solidFill>
                  <a:srgbClr val="7030A0"/>
                </a:solidFill>
              </a:rPr>
              <a:t>;</a:t>
            </a:r>
            <a:endParaRPr lang="en-US" sz="2000" b="0" dirty="0">
              <a:solidFill>
                <a:srgbClr val="7030A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How to set values in HTTP Session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53</a:t>
            </a:fld>
            <a:endParaRPr lang="en-US"/>
          </a:p>
        </p:txBody>
      </p:sp>
      <p:sp>
        <p:nvSpPr>
          <p:cNvPr id="5" name="TextBox 4"/>
          <p:cNvSpPr txBox="1"/>
          <p:nvPr/>
        </p:nvSpPr>
        <p:spPr>
          <a:xfrm>
            <a:off x="152400" y="1524000"/>
            <a:ext cx="8686800" cy="6247864"/>
          </a:xfrm>
          <a:prstGeom prst="rect">
            <a:avLst/>
          </a:prstGeom>
          <a:noFill/>
        </p:spPr>
        <p:txBody>
          <a:bodyPr wrap="square" rtlCol="0">
            <a:spAutoFit/>
          </a:bodyPr>
          <a:lstStyle/>
          <a:p>
            <a:pPr marL="346075" indent="-234950">
              <a:lnSpc>
                <a:spcPct val="150000"/>
              </a:lnSpc>
              <a:spcBef>
                <a:spcPts val="1200"/>
              </a:spcBef>
            </a:pPr>
            <a:r>
              <a:rPr lang="en-US" sz="2000" b="0" dirty="0" smtClean="0"/>
              <a:t>Values can be set to the session object using </a:t>
            </a:r>
            <a:r>
              <a:rPr lang="en-US" sz="2000" i="1" dirty="0" err="1" smtClean="0">
                <a:solidFill>
                  <a:srgbClr val="7030A0"/>
                </a:solidFill>
              </a:rPr>
              <a:t>setAttribute</a:t>
            </a:r>
            <a:r>
              <a:rPr lang="en-US" sz="2000" i="1" dirty="0" smtClean="0">
                <a:solidFill>
                  <a:srgbClr val="7030A0"/>
                </a:solidFill>
              </a:rPr>
              <a:t>()</a:t>
            </a:r>
            <a:r>
              <a:rPr lang="en-US" sz="2000" b="0" dirty="0" smtClean="0"/>
              <a:t> method of the HttpSession interface.</a:t>
            </a:r>
          </a:p>
          <a:p>
            <a:pPr indent="568325">
              <a:lnSpc>
                <a:spcPct val="150000"/>
              </a:lnSpc>
              <a:spcBef>
                <a:spcPts val="1200"/>
              </a:spcBef>
              <a:tabLst>
                <a:tab pos="393700" algn="l"/>
              </a:tabLst>
            </a:pPr>
            <a:r>
              <a:rPr lang="en-US" sz="2000" dirty="0" smtClean="0"/>
              <a:t>Syntax :</a:t>
            </a:r>
          </a:p>
          <a:p>
            <a:pPr indent="850900">
              <a:lnSpc>
                <a:spcPct val="150000"/>
              </a:lnSpc>
              <a:spcBef>
                <a:spcPts val="0"/>
              </a:spcBef>
              <a:tabLst>
                <a:tab pos="393700" algn="l"/>
              </a:tabLst>
            </a:pPr>
            <a:r>
              <a:rPr lang="en-US" sz="2000" b="0" dirty="0" smtClean="0">
                <a:solidFill>
                  <a:srgbClr val="002060"/>
                </a:solidFill>
              </a:rPr>
              <a:t>HttpSession</a:t>
            </a:r>
            <a:r>
              <a:rPr lang="en-US" sz="2000" b="0" dirty="0" smtClean="0"/>
              <a:t> </a:t>
            </a:r>
            <a:r>
              <a:rPr lang="en-US" sz="2000" b="0" dirty="0" smtClean="0">
                <a:solidFill>
                  <a:srgbClr val="002060"/>
                </a:solidFill>
              </a:rPr>
              <a:t>session=</a:t>
            </a:r>
            <a:r>
              <a:rPr lang="en-US" sz="2000" b="0" dirty="0" err="1" smtClean="0">
                <a:solidFill>
                  <a:srgbClr val="002060"/>
                </a:solidFill>
              </a:rPr>
              <a:t>request.getSession</a:t>
            </a:r>
            <a:r>
              <a:rPr lang="en-US" sz="2000" b="0" dirty="0" smtClean="0"/>
              <a:t>();</a:t>
            </a:r>
          </a:p>
          <a:p>
            <a:pPr indent="850900">
              <a:lnSpc>
                <a:spcPct val="150000"/>
              </a:lnSpc>
              <a:spcBef>
                <a:spcPts val="0"/>
              </a:spcBef>
              <a:tabLst>
                <a:tab pos="393700" algn="l"/>
              </a:tabLst>
            </a:pPr>
            <a:r>
              <a:rPr lang="en-US" sz="2000" b="0" dirty="0" err="1" smtClean="0">
                <a:solidFill>
                  <a:srgbClr val="002060"/>
                </a:solidFill>
              </a:rPr>
              <a:t>session.setAttribute</a:t>
            </a:r>
            <a:r>
              <a:rPr lang="en-US" sz="2000" b="0" dirty="0" smtClean="0">
                <a:solidFill>
                  <a:srgbClr val="002060"/>
                </a:solidFill>
              </a:rPr>
              <a:t>(String </a:t>
            </a:r>
            <a:r>
              <a:rPr lang="en-US" sz="2000" b="0" dirty="0" err="1" smtClean="0">
                <a:solidFill>
                  <a:srgbClr val="002060"/>
                </a:solidFill>
              </a:rPr>
              <a:t>attributeName,Object</a:t>
            </a:r>
            <a:r>
              <a:rPr lang="en-US" sz="2000" b="0" dirty="0" smtClean="0"/>
              <a:t> </a:t>
            </a:r>
            <a:r>
              <a:rPr lang="en-US" sz="2000" b="0" dirty="0" smtClean="0">
                <a:solidFill>
                  <a:srgbClr val="00B050"/>
                </a:solidFill>
              </a:rPr>
              <a:t>value</a:t>
            </a:r>
            <a:r>
              <a:rPr lang="en-US" sz="2000" b="0" dirty="0" smtClean="0">
                <a:solidFill>
                  <a:srgbClr val="002060"/>
                </a:solidFill>
              </a:rPr>
              <a:t>);</a:t>
            </a:r>
          </a:p>
          <a:p>
            <a:pPr indent="568325">
              <a:lnSpc>
                <a:spcPct val="150000"/>
              </a:lnSpc>
              <a:spcBef>
                <a:spcPts val="1200"/>
              </a:spcBef>
              <a:tabLst>
                <a:tab pos="393700" algn="l"/>
              </a:tabLst>
            </a:pPr>
            <a:r>
              <a:rPr lang="en-US" sz="2000" dirty="0" smtClean="0"/>
              <a:t>Example: </a:t>
            </a:r>
            <a:r>
              <a:rPr lang="en-US" sz="2000" b="0" dirty="0" smtClean="0"/>
              <a:t> Taking the same Web mail application where user Name and location are stored.</a:t>
            </a:r>
            <a:endParaRPr lang="en-US" sz="2000" dirty="0" smtClean="0"/>
          </a:p>
          <a:p>
            <a:pPr indent="850900">
              <a:lnSpc>
                <a:spcPct val="150000"/>
              </a:lnSpc>
              <a:spcBef>
                <a:spcPts val="0"/>
              </a:spcBef>
              <a:tabLst>
                <a:tab pos="393700" algn="l"/>
              </a:tabLst>
            </a:pPr>
            <a:r>
              <a:rPr lang="en-US" sz="2000" b="0" dirty="0" smtClean="0">
                <a:solidFill>
                  <a:schemeClr val="tx2"/>
                </a:solidFill>
              </a:rPr>
              <a:t>HttpSession session=</a:t>
            </a:r>
            <a:r>
              <a:rPr lang="en-US" sz="2000" b="0" dirty="0" err="1" smtClean="0">
                <a:solidFill>
                  <a:schemeClr val="tx2"/>
                </a:solidFill>
              </a:rPr>
              <a:t>request.getSession</a:t>
            </a:r>
            <a:r>
              <a:rPr lang="en-US" sz="2000" b="0" dirty="0" smtClean="0">
                <a:solidFill>
                  <a:schemeClr val="tx2"/>
                </a:solidFill>
              </a:rPr>
              <a:t>();</a:t>
            </a:r>
          </a:p>
          <a:p>
            <a:pPr indent="850900">
              <a:lnSpc>
                <a:spcPct val="150000"/>
              </a:lnSpc>
              <a:spcBef>
                <a:spcPts val="0"/>
              </a:spcBef>
              <a:tabLst>
                <a:tab pos="393700" algn="l"/>
              </a:tabLst>
            </a:pPr>
            <a:r>
              <a:rPr lang="en-US" sz="2000" b="0" dirty="0" err="1" smtClean="0">
                <a:solidFill>
                  <a:schemeClr val="tx2"/>
                </a:solidFill>
              </a:rPr>
              <a:t>session.</a:t>
            </a:r>
            <a:r>
              <a:rPr lang="en-US" sz="2000" dirty="0" err="1" smtClean="0">
                <a:solidFill>
                  <a:schemeClr val="tx2"/>
                </a:solidFill>
              </a:rPr>
              <a:t>setAttribute</a:t>
            </a:r>
            <a:r>
              <a:rPr lang="en-US" sz="2000" b="0" dirty="0" smtClean="0">
                <a:solidFill>
                  <a:schemeClr val="tx2"/>
                </a:solidFill>
              </a:rPr>
              <a:t>(“</a:t>
            </a:r>
            <a:r>
              <a:rPr lang="en-US" sz="2000" b="0" dirty="0" err="1" smtClean="0">
                <a:solidFill>
                  <a:srgbClr val="C00000"/>
                </a:solidFill>
              </a:rPr>
              <a:t>User</a:t>
            </a:r>
            <a:r>
              <a:rPr lang="en-US" sz="2000" b="0" dirty="0" err="1" smtClean="0">
                <a:solidFill>
                  <a:schemeClr val="tx2"/>
                </a:solidFill>
              </a:rPr>
              <a:t>”,”</a:t>
            </a:r>
            <a:r>
              <a:rPr lang="en-US" sz="2000" b="0" dirty="0" err="1" smtClean="0">
                <a:solidFill>
                  <a:srgbClr val="00B050"/>
                </a:solidFill>
              </a:rPr>
              <a:t>Tim</a:t>
            </a:r>
            <a:r>
              <a:rPr lang="en-US" sz="2000" b="0" dirty="0" smtClean="0">
                <a:solidFill>
                  <a:schemeClr val="tx2"/>
                </a:solidFill>
              </a:rPr>
              <a:t>”);</a:t>
            </a:r>
          </a:p>
          <a:p>
            <a:pPr indent="850900">
              <a:lnSpc>
                <a:spcPct val="150000"/>
              </a:lnSpc>
              <a:spcBef>
                <a:spcPts val="0"/>
              </a:spcBef>
              <a:tabLst>
                <a:tab pos="393700" algn="l"/>
              </a:tabLst>
            </a:pPr>
            <a:r>
              <a:rPr lang="en-US" sz="2000" b="0" dirty="0" err="1" smtClean="0">
                <a:solidFill>
                  <a:schemeClr val="tx2"/>
                </a:solidFill>
              </a:rPr>
              <a:t>session.</a:t>
            </a:r>
            <a:r>
              <a:rPr lang="en-US" sz="2000" dirty="0" err="1" smtClean="0">
                <a:solidFill>
                  <a:schemeClr val="tx2"/>
                </a:solidFill>
              </a:rPr>
              <a:t>setAttribute</a:t>
            </a:r>
            <a:r>
              <a:rPr lang="en-US" sz="2000" b="0" dirty="0" smtClean="0">
                <a:solidFill>
                  <a:schemeClr val="tx2"/>
                </a:solidFill>
              </a:rPr>
              <a:t>(“</a:t>
            </a:r>
            <a:r>
              <a:rPr lang="en-US" sz="2000" b="0" dirty="0" err="1" smtClean="0">
                <a:solidFill>
                  <a:srgbClr val="C00000"/>
                </a:solidFill>
              </a:rPr>
              <a:t>Location</a:t>
            </a:r>
            <a:r>
              <a:rPr lang="en-US" sz="2000" b="0" dirty="0" err="1" smtClean="0">
                <a:solidFill>
                  <a:schemeClr val="tx2"/>
                </a:solidFill>
              </a:rPr>
              <a:t>”,”</a:t>
            </a:r>
            <a:r>
              <a:rPr lang="en-US" sz="2000" b="0" dirty="0" err="1" smtClean="0">
                <a:solidFill>
                  <a:srgbClr val="00B050"/>
                </a:solidFill>
              </a:rPr>
              <a:t>Chennai</a:t>
            </a:r>
            <a:r>
              <a:rPr lang="en-US" sz="2000" b="0" dirty="0" smtClean="0">
                <a:solidFill>
                  <a:schemeClr val="tx2"/>
                </a:solidFill>
              </a:rPr>
              <a:t>”);</a:t>
            </a:r>
          </a:p>
          <a:p>
            <a:pPr indent="850900">
              <a:lnSpc>
                <a:spcPct val="150000"/>
              </a:lnSpc>
              <a:spcBef>
                <a:spcPts val="1200"/>
              </a:spcBef>
              <a:tabLst>
                <a:tab pos="393700" algn="l"/>
              </a:tabLst>
            </a:pPr>
            <a:endParaRPr lang="en-US" sz="2000" b="0" dirty="0" smtClean="0">
              <a:solidFill>
                <a:schemeClr val="tx2"/>
              </a:solidFill>
            </a:endParaRPr>
          </a:p>
          <a:p>
            <a:pPr>
              <a:lnSpc>
                <a:spcPct val="150000"/>
              </a:lnSpc>
              <a:spcBef>
                <a:spcPts val="1200"/>
              </a:spcBef>
            </a:pP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ox(in)">
                                      <p:cBhvr>
                                        <p:cTn id="7" dur="500"/>
                                        <p:tgtEl>
                                          <p:spTgt spid="5">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ox(in)">
                                      <p:cBhvr>
                                        <p:cTn id="10" dur="500"/>
                                        <p:tgtEl>
                                          <p:spTgt spid="5">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box(in)">
                                      <p:cBhvr>
                                        <p:cTn id="13" dur="500"/>
                                        <p:tgtEl>
                                          <p:spTgt spid="5">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box(in)">
                                      <p:cBhvr>
                                        <p:cTn id="1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Retrieve attributes from Session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54</a:t>
            </a:fld>
            <a:endParaRPr lang="en-US"/>
          </a:p>
        </p:txBody>
      </p:sp>
      <p:sp>
        <p:nvSpPr>
          <p:cNvPr id="6" name="TextBox 5"/>
          <p:cNvSpPr txBox="1"/>
          <p:nvPr/>
        </p:nvSpPr>
        <p:spPr>
          <a:xfrm>
            <a:off x="228600" y="1590468"/>
            <a:ext cx="8686800" cy="4555093"/>
          </a:xfrm>
          <a:prstGeom prst="rect">
            <a:avLst/>
          </a:prstGeom>
          <a:noFill/>
        </p:spPr>
        <p:txBody>
          <a:bodyPr wrap="square" rtlCol="0">
            <a:spAutoFit/>
          </a:bodyPr>
          <a:lstStyle/>
          <a:p>
            <a:pPr>
              <a:lnSpc>
                <a:spcPct val="150000"/>
              </a:lnSpc>
              <a:spcBef>
                <a:spcPts val="1200"/>
              </a:spcBef>
            </a:pPr>
            <a:r>
              <a:rPr lang="en-US" sz="2000" b="0" dirty="0" smtClean="0"/>
              <a:t>Values can be set to the session object using </a:t>
            </a:r>
            <a:r>
              <a:rPr lang="en-US" sz="2000" i="1" dirty="0" err="1" smtClean="0">
                <a:solidFill>
                  <a:srgbClr val="7030A0"/>
                </a:solidFill>
              </a:rPr>
              <a:t>getAttribute</a:t>
            </a:r>
            <a:r>
              <a:rPr lang="en-US" sz="2000" i="1" dirty="0" smtClean="0">
                <a:solidFill>
                  <a:srgbClr val="7030A0"/>
                </a:solidFill>
              </a:rPr>
              <a:t>()</a:t>
            </a:r>
            <a:r>
              <a:rPr lang="en-US" sz="2000" b="0" dirty="0" smtClean="0"/>
              <a:t> method of the HttpSession interface.</a:t>
            </a:r>
          </a:p>
          <a:p>
            <a:pPr>
              <a:lnSpc>
                <a:spcPct val="150000"/>
              </a:lnSpc>
              <a:spcBef>
                <a:spcPts val="1200"/>
              </a:spcBef>
            </a:pPr>
            <a:r>
              <a:rPr lang="en-US" sz="2000" dirty="0" smtClean="0"/>
              <a:t>Syntax :</a:t>
            </a:r>
          </a:p>
          <a:p>
            <a:pPr indent="346075">
              <a:lnSpc>
                <a:spcPct val="150000"/>
              </a:lnSpc>
              <a:spcBef>
                <a:spcPts val="0"/>
              </a:spcBef>
            </a:pPr>
            <a:r>
              <a:rPr lang="en-US" sz="2000" b="0" dirty="0" smtClean="0">
                <a:solidFill>
                  <a:schemeClr val="tx2"/>
                </a:solidFill>
              </a:rPr>
              <a:t>HttpSession session=</a:t>
            </a:r>
            <a:r>
              <a:rPr lang="en-US" sz="2000" b="0" dirty="0" err="1" smtClean="0">
                <a:solidFill>
                  <a:schemeClr val="tx2"/>
                </a:solidFill>
              </a:rPr>
              <a:t>request.getSession</a:t>
            </a:r>
            <a:r>
              <a:rPr lang="en-US" sz="2000" b="0" dirty="0" smtClean="0">
                <a:solidFill>
                  <a:schemeClr val="tx2"/>
                </a:solidFill>
              </a:rPr>
              <a:t>();</a:t>
            </a:r>
          </a:p>
          <a:p>
            <a:pPr indent="346075">
              <a:lnSpc>
                <a:spcPct val="150000"/>
              </a:lnSpc>
              <a:spcBef>
                <a:spcPts val="0"/>
              </a:spcBef>
            </a:pPr>
            <a:r>
              <a:rPr lang="en-US" sz="2000" b="0" dirty="0" smtClean="0">
                <a:solidFill>
                  <a:schemeClr val="tx2"/>
                </a:solidFill>
              </a:rPr>
              <a:t>Object variable=</a:t>
            </a:r>
            <a:r>
              <a:rPr lang="en-US" sz="2000" b="0" dirty="0" err="1" smtClean="0">
                <a:solidFill>
                  <a:schemeClr val="tx2"/>
                </a:solidFill>
              </a:rPr>
              <a:t>session.getAttribute</a:t>
            </a:r>
            <a:r>
              <a:rPr lang="en-US" sz="2000" b="0" dirty="0" smtClean="0">
                <a:solidFill>
                  <a:schemeClr val="tx2"/>
                </a:solidFill>
              </a:rPr>
              <a:t>(</a:t>
            </a:r>
            <a:r>
              <a:rPr lang="en-US" sz="2000" b="0" dirty="0" smtClean="0">
                <a:solidFill>
                  <a:srgbClr val="002060"/>
                </a:solidFill>
              </a:rPr>
              <a:t>String </a:t>
            </a:r>
            <a:r>
              <a:rPr lang="en-US" sz="2000" b="0" dirty="0" err="1" smtClean="0">
                <a:solidFill>
                  <a:srgbClr val="C00000"/>
                </a:solidFill>
              </a:rPr>
              <a:t>attributeName</a:t>
            </a:r>
            <a:r>
              <a:rPr lang="en-US" sz="2000" b="0" dirty="0" smtClean="0">
                <a:solidFill>
                  <a:schemeClr val="tx2"/>
                </a:solidFill>
              </a:rPr>
              <a:t>);</a:t>
            </a:r>
          </a:p>
          <a:p>
            <a:pPr>
              <a:lnSpc>
                <a:spcPct val="150000"/>
              </a:lnSpc>
              <a:spcBef>
                <a:spcPts val="1200"/>
              </a:spcBef>
            </a:pPr>
            <a:r>
              <a:rPr lang="en-US" sz="2000" dirty="0" smtClean="0"/>
              <a:t>Example: </a:t>
            </a:r>
            <a:r>
              <a:rPr lang="en-US" sz="2000" b="0" dirty="0" smtClean="0"/>
              <a:t>Retrieving </a:t>
            </a:r>
            <a:r>
              <a:rPr lang="en-US" sz="2000" b="0" dirty="0" err="1" smtClean="0"/>
              <a:t>userName</a:t>
            </a:r>
            <a:r>
              <a:rPr lang="en-US" sz="2000" b="0" dirty="0" smtClean="0"/>
              <a:t> and Location set in previous slide</a:t>
            </a:r>
            <a:endParaRPr lang="en-US" sz="2000" dirty="0" smtClean="0"/>
          </a:p>
          <a:p>
            <a:pPr indent="346075">
              <a:lnSpc>
                <a:spcPct val="150000"/>
              </a:lnSpc>
              <a:spcBef>
                <a:spcPts val="0"/>
              </a:spcBef>
            </a:pPr>
            <a:r>
              <a:rPr lang="en-US" sz="2000" b="0" dirty="0" smtClean="0">
                <a:solidFill>
                  <a:schemeClr val="tx2"/>
                </a:solidFill>
              </a:rPr>
              <a:t>HttpSession session=</a:t>
            </a:r>
            <a:r>
              <a:rPr lang="en-US" sz="2000" b="0" dirty="0" err="1" smtClean="0">
                <a:solidFill>
                  <a:schemeClr val="tx2"/>
                </a:solidFill>
              </a:rPr>
              <a:t>request.getSession</a:t>
            </a:r>
            <a:r>
              <a:rPr lang="en-US" sz="2000" b="0" dirty="0" smtClean="0">
                <a:solidFill>
                  <a:schemeClr val="tx2"/>
                </a:solidFill>
              </a:rPr>
              <a:t>();</a:t>
            </a:r>
          </a:p>
          <a:p>
            <a:pPr indent="346075">
              <a:lnSpc>
                <a:spcPct val="150000"/>
              </a:lnSpc>
              <a:spcBef>
                <a:spcPts val="0"/>
              </a:spcBef>
            </a:pPr>
            <a:r>
              <a:rPr lang="en-US" sz="2000" b="0" dirty="0" smtClean="0">
                <a:solidFill>
                  <a:schemeClr val="tx2"/>
                </a:solidFill>
              </a:rPr>
              <a:t>String </a:t>
            </a:r>
            <a:r>
              <a:rPr lang="en-US" sz="2000" b="0" dirty="0" err="1" smtClean="0">
                <a:solidFill>
                  <a:schemeClr val="tx2"/>
                </a:solidFill>
              </a:rPr>
              <a:t>userName</a:t>
            </a:r>
            <a:r>
              <a:rPr lang="en-US" sz="2000" b="0" dirty="0" smtClean="0">
                <a:solidFill>
                  <a:schemeClr val="tx2"/>
                </a:solidFill>
              </a:rPr>
              <a:t> = (String) </a:t>
            </a:r>
            <a:r>
              <a:rPr lang="en-US" sz="2000" b="0" dirty="0" err="1" smtClean="0">
                <a:solidFill>
                  <a:schemeClr val="tx2"/>
                </a:solidFill>
              </a:rPr>
              <a:t>session.</a:t>
            </a:r>
            <a:r>
              <a:rPr lang="en-US" sz="2000" dirty="0" err="1" smtClean="0">
                <a:solidFill>
                  <a:schemeClr val="tx2"/>
                </a:solidFill>
              </a:rPr>
              <a:t>getAttribute</a:t>
            </a:r>
            <a:r>
              <a:rPr lang="en-US" sz="2000" b="0" dirty="0" smtClean="0">
                <a:solidFill>
                  <a:schemeClr val="tx2"/>
                </a:solidFill>
              </a:rPr>
              <a:t>(“</a:t>
            </a:r>
            <a:r>
              <a:rPr lang="en-US" sz="2000" b="0" dirty="0" smtClean="0">
                <a:solidFill>
                  <a:srgbClr val="C00000"/>
                </a:solidFill>
              </a:rPr>
              <a:t>User</a:t>
            </a:r>
            <a:r>
              <a:rPr lang="en-US" sz="2000" b="0" dirty="0" smtClean="0">
                <a:solidFill>
                  <a:schemeClr val="tx2"/>
                </a:solidFill>
              </a:rPr>
              <a:t>”);</a:t>
            </a:r>
          </a:p>
          <a:p>
            <a:pPr indent="346075">
              <a:lnSpc>
                <a:spcPct val="150000"/>
              </a:lnSpc>
              <a:spcBef>
                <a:spcPts val="0"/>
              </a:spcBef>
            </a:pPr>
            <a:r>
              <a:rPr lang="en-US" sz="2000" b="0" dirty="0" smtClean="0">
                <a:solidFill>
                  <a:schemeClr val="tx2"/>
                </a:solidFill>
              </a:rPr>
              <a:t>String location = (String) </a:t>
            </a:r>
            <a:r>
              <a:rPr lang="en-US" sz="2000" b="0" dirty="0" err="1" smtClean="0">
                <a:solidFill>
                  <a:schemeClr val="tx2"/>
                </a:solidFill>
              </a:rPr>
              <a:t>session.</a:t>
            </a:r>
            <a:r>
              <a:rPr lang="en-US" sz="2000" dirty="0" err="1" smtClean="0">
                <a:solidFill>
                  <a:schemeClr val="tx2"/>
                </a:solidFill>
              </a:rPr>
              <a:t>getAttribute</a:t>
            </a:r>
            <a:r>
              <a:rPr lang="en-US" sz="2000" b="0" dirty="0" smtClean="0">
                <a:solidFill>
                  <a:schemeClr val="tx2"/>
                </a:solidFill>
              </a:rPr>
              <a:t>(“</a:t>
            </a:r>
            <a:r>
              <a:rPr lang="en-US" sz="2000" b="0" dirty="0" smtClean="0">
                <a:solidFill>
                  <a:srgbClr val="C00000"/>
                </a:solidFill>
              </a:rPr>
              <a:t>Location</a:t>
            </a:r>
            <a:r>
              <a:rPr lang="en-US" sz="2000" b="0" dirty="0" smtClean="0">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ox(in)">
                                      <p:cBhvr>
                                        <p:cTn id="7" dur="500"/>
                                        <p:tgtEl>
                                          <p:spTgt spid="6">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box(in)">
                                      <p:cBhvr>
                                        <p:cTn id="10" dur="500"/>
                                        <p:tgtEl>
                                          <p:spTgt spid="6">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box(in)">
                                      <p:cBhvr>
                                        <p:cTn id="13" dur="500"/>
                                        <p:tgtEl>
                                          <p:spTgt spid="6">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box(in)">
                                      <p:cBhvr>
                                        <p:cTn id="1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Removing Attributes </a:t>
            </a:r>
            <a:r>
              <a:rPr lang="en-US" sz="3200" dirty="0" smtClean="0"/>
              <a:t>from Session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55</a:t>
            </a:fld>
            <a:endParaRPr lang="en-US"/>
          </a:p>
        </p:txBody>
      </p:sp>
      <p:sp>
        <p:nvSpPr>
          <p:cNvPr id="6" name="TextBox 5"/>
          <p:cNvSpPr txBox="1"/>
          <p:nvPr/>
        </p:nvSpPr>
        <p:spPr>
          <a:xfrm>
            <a:off x="152400" y="1590468"/>
            <a:ext cx="8686800" cy="5016758"/>
          </a:xfrm>
          <a:prstGeom prst="rect">
            <a:avLst/>
          </a:prstGeom>
          <a:noFill/>
        </p:spPr>
        <p:txBody>
          <a:bodyPr wrap="square" rtlCol="0">
            <a:spAutoFit/>
          </a:bodyPr>
          <a:lstStyle/>
          <a:p>
            <a:pPr>
              <a:lnSpc>
                <a:spcPct val="150000"/>
              </a:lnSpc>
              <a:spcBef>
                <a:spcPts val="1200"/>
              </a:spcBef>
            </a:pPr>
            <a:r>
              <a:rPr lang="en-US" sz="2000" b="0" dirty="0" smtClean="0"/>
              <a:t>Values can be set to the session object using </a:t>
            </a:r>
            <a:r>
              <a:rPr lang="en-US" sz="2000" i="1" dirty="0" err="1" smtClean="0">
                <a:solidFill>
                  <a:srgbClr val="7030A0"/>
                </a:solidFill>
              </a:rPr>
              <a:t>removeAttribute</a:t>
            </a:r>
            <a:r>
              <a:rPr lang="en-US" sz="2000" i="1" dirty="0" smtClean="0">
                <a:solidFill>
                  <a:srgbClr val="7030A0"/>
                </a:solidFill>
              </a:rPr>
              <a:t>()</a:t>
            </a:r>
            <a:r>
              <a:rPr lang="en-US" sz="2000" b="0" dirty="0" smtClean="0"/>
              <a:t> method of the HttpSession interface.</a:t>
            </a:r>
          </a:p>
          <a:p>
            <a:pPr>
              <a:lnSpc>
                <a:spcPct val="150000"/>
              </a:lnSpc>
              <a:spcBef>
                <a:spcPts val="1200"/>
              </a:spcBef>
            </a:pPr>
            <a:r>
              <a:rPr lang="en-US" sz="2000" dirty="0" smtClean="0"/>
              <a:t>Syntax :</a:t>
            </a:r>
          </a:p>
          <a:p>
            <a:pPr indent="346075">
              <a:lnSpc>
                <a:spcPct val="150000"/>
              </a:lnSpc>
              <a:spcBef>
                <a:spcPts val="0"/>
              </a:spcBef>
            </a:pPr>
            <a:r>
              <a:rPr lang="en-US" sz="2000" b="0" dirty="0" smtClean="0">
                <a:solidFill>
                  <a:schemeClr val="tx2"/>
                </a:solidFill>
              </a:rPr>
              <a:t>HttpSession session=</a:t>
            </a:r>
            <a:r>
              <a:rPr lang="en-US" sz="2000" b="0" dirty="0" err="1" smtClean="0">
                <a:solidFill>
                  <a:schemeClr val="tx2"/>
                </a:solidFill>
              </a:rPr>
              <a:t>request.getSession</a:t>
            </a:r>
            <a:r>
              <a:rPr lang="en-US" sz="2000" b="0" dirty="0" smtClean="0">
                <a:solidFill>
                  <a:schemeClr val="tx2"/>
                </a:solidFill>
              </a:rPr>
              <a:t>();</a:t>
            </a:r>
          </a:p>
          <a:p>
            <a:pPr indent="346075">
              <a:lnSpc>
                <a:spcPct val="150000"/>
              </a:lnSpc>
              <a:spcBef>
                <a:spcPts val="0"/>
              </a:spcBef>
            </a:pPr>
            <a:r>
              <a:rPr lang="en-US" sz="2000" b="0" dirty="0" smtClean="0">
                <a:solidFill>
                  <a:schemeClr val="tx2"/>
                </a:solidFill>
              </a:rPr>
              <a:t> </a:t>
            </a:r>
            <a:r>
              <a:rPr lang="en-US" sz="2000" b="0" dirty="0" err="1" smtClean="0">
                <a:solidFill>
                  <a:schemeClr val="tx2"/>
                </a:solidFill>
              </a:rPr>
              <a:t>session.removeAttribute</a:t>
            </a:r>
            <a:r>
              <a:rPr lang="en-US" sz="2000" b="0" dirty="0" smtClean="0">
                <a:solidFill>
                  <a:schemeClr val="tx2"/>
                </a:solidFill>
              </a:rPr>
              <a:t>(</a:t>
            </a:r>
            <a:r>
              <a:rPr lang="en-US" sz="2000" b="0" dirty="0" smtClean="0">
                <a:solidFill>
                  <a:srgbClr val="002060"/>
                </a:solidFill>
              </a:rPr>
              <a:t>String </a:t>
            </a:r>
            <a:r>
              <a:rPr lang="en-US" sz="2000" b="0" dirty="0" err="1" smtClean="0">
                <a:solidFill>
                  <a:srgbClr val="CC3300"/>
                </a:solidFill>
              </a:rPr>
              <a:t>attributeName</a:t>
            </a:r>
            <a:r>
              <a:rPr lang="en-US" sz="2000" b="0" dirty="0" smtClean="0">
                <a:solidFill>
                  <a:schemeClr val="tx2"/>
                </a:solidFill>
              </a:rPr>
              <a:t>);</a:t>
            </a:r>
          </a:p>
          <a:p>
            <a:pPr>
              <a:lnSpc>
                <a:spcPct val="150000"/>
              </a:lnSpc>
              <a:spcBef>
                <a:spcPts val="1200"/>
              </a:spcBef>
            </a:pPr>
            <a:r>
              <a:rPr lang="en-US" sz="2000" dirty="0" smtClean="0"/>
              <a:t>Example: </a:t>
            </a:r>
            <a:r>
              <a:rPr lang="en-US" sz="2000" b="0" dirty="0" smtClean="0"/>
              <a:t> Assume we need to remove the user Name attribute “Tim” from the session, the following API needs to be fired on the Tim’s HTTP request object. </a:t>
            </a:r>
            <a:endParaRPr lang="en-US" sz="2000" dirty="0" smtClean="0"/>
          </a:p>
          <a:p>
            <a:pPr indent="346075">
              <a:lnSpc>
                <a:spcPct val="150000"/>
              </a:lnSpc>
              <a:spcBef>
                <a:spcPts val="0"/>
              </a:spcBef>
            </a:pPr>
            <a:r>
              <a:rPr lang="en-US" sz="2000" b="0" dirty="0" smtClean="0">
                <a:solidFill>
                  <a:schemeClr val="tx2"/>
                </a:solidFill>
              </a:rPr>
              <a:t>HttpSession session=</a:t>
            </a:r>
            <a:r>
              <a:rPr lang="en-US" sz="2000" b="0" dirty="0" err="1" smtClean="0">
                <a:solidFill>
                  <a:schemeClr val="tx2"/>
                </a:solidFill>
              </a:rPr>
              <a:t>request.getSession</a:t>
            </a:r>
            <a:r>
              <a:rPr lang="en-US" sz="2000" b="0" dirty="0" smtClean="0">
                <a:solidFill>
                  <a:schemeClr val="tx2"/>
                </a:solidFill>
              </a:rPr>
              <a:t>();</a:t>
            </a:r>
          </a:p>
          <a:p>
            <a:pPr indent="346075">
              <a:lnSpc>
                <a:spcPct val="150000"/>
              </a:lnSpc>
              <a:spcBef>
                <a:spcPts val="0"/>
              </a:spcBef>
            </a:pPr>
            <a:r>
              <a:rPr lang="en-US" sz="2000" b="0" dirty="0" smtClean="0">
                <a:solidFill>
                  <a:schemeClr val="tx2"/>
                </a:solidFill>
              </a:rPr>
              <a:t> </a:t>
            </a:r>
            <a:r>
              <a:rPr lang="en-US" sz="2000" b="0" dirty="0" err="1" smtClean="0">
                <a:solidFill>
                  <a:schemeClr val="tx2"/>
                </a:solidFill>
              </a:rPr>
              <a:t>session.</a:t>
            </a:r>
            <a:r>
              <a:rPr lang="en-US" sz="2000" dirty="0" err="1" smtClean="0">
                <a:solidFill>
                  <a:schemeClr val="tx2"/>
                </a:solidFill>
              </a:rPr>
              <a:t>removeAttribute</a:t>
            </a:r>
            <a:r>
              <a:rPr lang="en-US" sz="2000" b="0" dirty="0" smtClean="0">
                <a:solidFill>
                  <a:schemeClr val="tx2"/>
                </a:solidFill>
              </a:rPr>
              <a:t>(“</a:t>
            </a:r>
            <a:r>
              <a:rPr lang="en-US" sz="2000" b="0" dirty="0" smtClean="0">
                <a:solidFill>
                  <a:srgbClr val="CC3300"/>
                </a:solidFill>
              </a:rPr>
              <a:t>user</a:t>
            </a:r>
            <a:r>
              <a:rPr lang="en-US" sz="2000" b="0" dirty="0" smtClean="0">
                <a:solidFill>
                  <a:schemeClr val="tx2"/>
                </a:solidFill>
              </a:rPr>
              <a:t>”);</a:t>
            </a:r>
            <a:endParaRPr lang="en-US" sz="2000" b="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ox(in)">
                                      <p:cBhvr>
                                        <p:cTn id="7" dur="500"/>
                                        <p:tgtEl>
                                          <p:spTgt spid="6">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box(in)">
                                      <p:cBhvr>
                                        <p:cTn id="10" dur="500"/>
                                        <p:tgtEl>
                                          <p:spTgt spid="6">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box(in)">
                                      <p:cBhvr>
                                        <p:cTn id="1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invalidate a session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56</a:t>
            </a:fld>
            <a:endParaRPr lang="en-US"/>
          </a:p>
        </p:txBody>
      </p:sp>
      <p:sp>
        <p:nvSpPr>
          <p:cNvPr id="6" name="TextBox 5"/>
          <p:cNvSpPr txBox="1"/>
          <p:nvPr/>
        </p:nvSpPr>
        <p:spPr>
          <a:xfrm>
            <a:off x="228600" y="1600200"/>
            <a:ext cx="8686800" cy="4862870"/>
          </a:xfrm>
          <a:prstGeom prst="rect">
            <a:avLst/>
          </a:prstGeom>
          <a:noFill/>
        </p:spPr>
        <p:txBody>
          <a:bodyPr wrap="square" rtlCol="0">
            <a:spAutoFit/>
          </a:bodyPr>
          <a:lstStyle/>
          <a:p>
            <a:pPr>
              <a:lnSpc>
                <a:spcPct val="150000"/>
              </a:lnSpc>
            </a:pPr>
            <a:r>
              <a:rPr lang="en-US" sz="2000" i="1" dirty="0" smtClean="0"/>
              <a:t>Session invalidating </a:t>
            </a:r>
            <a:r>
              <a:rPr lang="en-US" sz="2000" b="0" dirty="0" smtClean="0"/>
              <a:t>is the process of unbinding the session object from the user thereby removing all the previously stored data in the session and freeing the memory. To invalidate a session we call the </a:t>
            </a:r>
            <a:r>
              <a:rPr lang="en-US" sz="2000" i="1" dirty="0" smtClean="0">
                <a:solidFill>
                  <a:srgbClr val="7030A0"/>
                </a:solidFill>
              </a:rPr>
              <a:t>invalidate()</a:t>
            </a:r>
            <a:r>
              <a:rPr lang="en-US" sz="2000" b="0" i="1" dirty="0" smtClean="0"/>
              <a:t> </a:t>
            </a:r>
            <a:r>
              <a:rPr lang="en-US" sz="2000" b="0" dirty="0" smtClean="0"/>
              <a:t>method.</a:t>
            </a:r>
          </a:p>
          <a:p>
            <a:pPr>
              <a:lnSpc>
                <a:spcPct val="150000"/>
              </a:lnSpc>
            </a:pPr>
            <a:r>
              <a:rPr lang="en-US" sz="2000" dirty="0" smtClean="0"/>
              <a:t>When is this used? </a:t>
            </a:r>
            <a:r>
              <a:rPr lang="en-US" sz="2000" b="0" dirty="0" smtClean="0"/>
              <a:t> </a:t>
            </a:r>
          </a:p>
          <a:p>
            <a:pPr>
              <a:lnSpc>
                <a:spcPct val="150000"/>
              </a:lnSpc>
            </a:pPr>
            <a:r>
              <a:rPr lang="en-US" sz="2000" b="0" dirty="0" smtClean="0"/>
              <a:t>This is typically used when user </a:t>
            </a:r>
            <a:r>
              <a:rPr lang="en-US" sz="2000" b="0" dirty="0" err="1" smtClean="0"/>
              <a:t>loogs</a:t>
            </a:r>
            <a:r>
              <a:rPr lang="en-US" sz="2000" b="0" dirty="0" smtClean="0"/>
              <a:t> off from a web application to free up the memory utilized by the Session object.</a:t>
            </a:r>
            <a:endParaRPr lang="en-US" sz="2000" dirty="0" smtClean="0"/>
          </a:p>
          <a:p>
            <a:pPr>
              <a:lnSpc>
                <a:spcPct val="150000"/>
              </a:lnSpc>
            </a:pPr>
            <a:r>
              <a:rPr lang="en-US" sz="2000" dirty="0" smtClean="0"/>
              <a:t>Syntax :</a:t>
            </a:r>
          </a:p>
          <a:p>
            <a:pPr indent="346075">
              <a:lnSpc>
                <a:spcPct val="150000"/>
              </a:lnSpc>
              <a:spcBef>
                <a:spcPts val="0"/>
              </a:spcBef>
            </a:pPr>
            <a:r>
              <a:rPr lang="en-US" sz="2000" b="0" dirty="0" smtClean="0">
                <a:solidFill>
                  <a:schemeClr val="tx2"/>
                </a:solidFill>
              </a:rPr>
              <a:t>HttpSession session=</a:t>
            </a:r>
            <a:r>
              <a:rPr lang="en-US" sz="2000" b="0" dirty="0" err="1" smtClean="0">
                <a:solidFill>
                  <a:schemeClr val="tx2"/>
                </a:solidFill>
              </a:rPr>
              <a:t>request.getSession</a:t>
            </a:r>
            <a:r>
              <a:rPr lang="en-US" sz="2000" b="0" dirty="0" smtClean="0">
                <a:solidFill>
                  <a:schemeClr val="tx2"/>
                </a:solidFill>
              </a:rPr>
              <a:t>();</a:t>
            </a:r>
          </a:p>
          <a:p>
            <a:pPr>
              <a:lnSpc>
                <a:spcPct val="150000"/>
              </a:lnSpc>
              <a:spcBef>
                <a:spcPts val="0"/>
              </a:spcBef>
            </a:pPr>
            <a:r>
              <a:rPr lang="en-US" sz="2000" dirty="0" smtClean="0">
                <a:solidFill>
                  <a:schemeClr val="tx2"/>
                </a:solidFill>
              </a:rPr>
              <a:t>     </a:t>
            </a:r>
            <a:r>
              <a:rPr lang="en-US" sz="2000" b="0" dirty="0" err="1" smtClean="0">
                <a:solidFill>
                  <a:schemeClr val="tx2"/>
                </a:solidFill>
              </a:rPr>
              <a:t>session.</a:t>
            </a:r>
            <a:r>
              <a:rPr lang="en-US" sz="2000" dirty="0" err="1" smtClean="0">
                <a:solidFill>
                  <a:schemeClr val="tx2"/>
                </a:solidFill>
              </a:rPr>
              <a:t>invalidate</a:t>
            </a:r>
            <a:r>
              <a:rPr lang="en-US" sz="2000" dirty="0" smtClean="0">
                <a:solidFill>
                  <a:schemeClr val="tx2"/>
                </a:solidFill>
              </a:rPr>
              <a:t>()</a:t>
            </a:r>
            <a:r>
              <a:rPr lang="en-US" sz="2000" b="0" dirty="0" smtClean="0">
                <a:solidFill>
                  <a:schemeClr val="tx2"/>
                </a:solidFill>
              </a:rPr>
              <a:t>;</a:t>
            </a:r>
            <a:endParaRPr lang="en-US" sz="2000" b="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ox(in)">
                                      <p:cBhvr>
                                        <p:cTn id="7" dur="500"/>
                                        <p:tgtEl>
                                          <p:spTgt spid="6">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ox(in)">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box(in)">
                                      <p:cBhvr>
                                        <p:cTn id="15" dur="500"/>
                                        <p:tgtEl>
                                          <p:spTgt spid="6">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ox(in)">
                                      <p:cBhvr>
                                        <p:cTn id="18" dur="500"/>
                                        <p:tgtEl>
                                          <p:spTgt spid="6">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box(in)">
                                      <p:cBhvr>
                                        <p:cTn id="2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Using Session object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57</a:t>
            </a:fld>
            <a:endParaRPr lang="en-US"/>
          </a:p>
        </p:txBody>
      </p:sp>
      <p:sp>
        <p:nvSpPr>
          <p:cNvPr id="5" name="TextBox 4"/>
          <p:cNvSpPr txBox="1"/>
          <p:nvPr/>
        </p:nvSpPr>
        <p:spPr>
          <a:xfrm>
            <a:off x="0" y="1440388"/>
            <a:ext cx="8839200" cy="4616648"/>
          </a:xfrm>
          <a:prstGeom prst="rect">
            <a:avLst/>
          </a:prstGeom>
          <a:noFill/>
        </p:spPr>
        <p:txBody>
          <a:bodyPr wrap="square" rtlCol="0">
            <a:spAutoFit/>
          </a:bodyPr>
          <a:lstStyle/>
          <a:p>
            <a:pPr>
              <a:lnSpc>
                <a:spcPct val="150000"/>
              </a:lnSpc>
            </a:pPr>
            <a:r>
              <a:rPr lang="en-US" sz="1600" b="0" dirty="0" smtClean="0"/>
              <a:t>In this demo the associates get familiarized with the technique of session management using </a:t>
            </a:r>
            <a:r>
              <a:rPr lang="en-US" sz="1600" i="1" dirty="0" smtClean="0"/>
              <a:t>HttpSession</a:t>
            </a:r>
            <a:r>
              <a:rPr lang="en-US" sz="1600" b="0" dirty="0" smtClean="0"/>
              <a:t> Object.</a:t>
            </a:r>
          </a:p>
          <a:p>
            <a:pPr>
              <a:lnSpc>
                <a:spcPct val="150000"/>
              </a:lnSpc>
            </a:pPr>
            <a:r>
              <a:rPr lang="en-US" sz="1600" dirty="0" smtClean="0"/>
              <a:t>Scenario: </a:t>
            </a:r>
            <a:r>
              <a:rPr lang="en-US" sz="1600" b="0" dirty="0" smtClean="0"/>
              <a:t>We will use the web mail application that we have used in the URL redirect demo and see how session can solve the problem. We will create an additional link logout for the user to logout of the application and also add a logic to ensure that the user can access his inbox and sent items page only if he has logged in the application.</a:t>
            </a:r>
          </a:p>
          <a:p>
            <a:pPr>
              <a:lnSpc>
                <a:spcPct val="150000"/>
              </a:lnSpc>
            </a:pPr>
            <a:r>
              <a:rPr lang="en-US" sz="1600" dirty="0" smtClean="0"/>
              <a:t>Components :</a:t>
            </a:r>
          </a:p>
          <a:p>
            <a:pPr marL="342900" indent="350838">
              <a:lnSpc>
                <a:spcPct val="150000"/>
              </a:lnSpc>
              <a:buFont typeface="+mj-lt"/>
              <a:buAutoNum type="arabicPeriod"/>
            </a:pPr>
            <a:r>
              <a:rPr lang="en-US" sz="1600" dirty="0" smtClean="0"/>
              <a:t>login.html</a:t>
            </a:r>
            <a:r>
              <a:rPr lang="en-US" sz="1600" b="0" dirty="0" smtClean="0"/>
              <a:t> :- Login page</a:t>
            </a:r>
          </a:p>
          <a:p>
            <a:pPr marL="342900" indent="350838">
              <a:lnSpc>
                <a:spcPct val="150000"/>
              </a:lnSpc>
              <a:buFont typeface="+mj-lt"/>
              <a:buAutoNum type="arabicPeriod"/>
            </a:pPr>
            <a:r>
              <a:rPr lang="en-US" sz="1600" dirty="0" err="1" smtClean="0"/>
              <a:t>LoginServlet</a:t>
            </a:r>
            <a:r>
              <a:rPr lang="en-US" sz="1600" b="0" dirty="0" smtClean="0"/>
              <a:t> :- Action page for the login page</a:t>
            </a:r>
          </a:p>
          <a:p>
            <a:pPr marL="342900" indent="350838">
              <a:lnSpc>
                <a:spcPct val="150000"/>
              </a:lnSpc>
              <a:buFont typeface="+mj-lt"/>
              <a:buAutoNum type="arabicPeriod"/>
            </a:pPr>
            <a:r>
              <a:rPr lang="en-US" sz="1600" dirty="0" smtClean="0"/>
              <a:t>Inbox </a:t>
            </a:r>
            <a:r>
              <a:rPr lang="en-US" sz="1600" dirty="0" err="1" smtClean="0"/>
              <a:t>Servlet</a:t>
            </a:r>
            <a:r>
              <a:rPr lang="en-US" sz="1600" b="0" dirty="0" smtClean="0"/>
              <a:t> :- The inbox of the user</a:t>
            </a:r>
          </a:p>
          <a:p>
            <a:pPr marL="342900" indent="350838">
              <a:lnSpc>
                <a:spcPct val="150000"/>
              </a:lnSpc>
              <a:buFont typeface="+mj-lt"/>
              <a:buAutoNum type="arabicPeriod"/>
            </a:pPr>
            <a:r>
              <a:rPr lang="en-US" sz="1600" dirty="0" err="1" smtClean="0"/>
              <a:t>SentItemsServlet</a:t>
            </a:r>
            <a:r>
              <a:rPr lang="en-US" sz="1600" b="0" dirty="0" smtClean="0"/>
              <a:t> :- The sent items page for the user.</a:t>
            </a:r>
          </a:p>
          <a:p>
            <a:pPr marL="342900" indent="350838">
              <a:lnSpc>
                <a:spcPct val="150000"/>
              </a:lnSpc>
              <a:buFont typeface="+mj-lt"/>
              <a:buAutoNum type="arabicPeriod"/>
            </a:pPr>
            <a:r>
              <a:rPr lang="en-US" sz="1600" dirty="0" smtClean="0"/>
              <a:t>Logout  servlet</a:t>
            </a:r>
            <a:r>
              <a:rPr lang="en-US" sz="1600" b="0" dirty="0" smtClean="0"/>
              <a:t>: For the user to logout.</a:t>
            </a:r>
            <a:endParaRPr lang="en-US" sz="16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Inbox </a:t>
            </a:r>
            <a:r>
              <a:rPr lang="en-US" sz="3200" dirty="0" err="1" smtClean="0"/>
              <a:t>ScreenShot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58</a:t>
            </a:fld>
            <a:endParaRPr lang="en-US"/>
          </a:p>
        </p:txBody>
      </p:sp>
      <p:pic>
        <p:nvPicPr>
          <p:cNvPr id="2050" name="Picture 2"/>
          <p:cNvPicPr>
            <a:picLocks noChangeAspect="1" noChangeArrowheads="1"/>
          </p:cNvPicPr>
          <p:nvPr/>
        </p:nvPicPr>
        <p:blipFill>
          <a:blip r:embed="rId2" cstate="print"/>
          <a:stretch>
            <a:fillRect/>
          </a:stretch>
        </p:blipFill>
        <p:spPr bwMode="auto">
          <a:xfrm>
            <a:off x="762001" y="1600200"/>
            <a:ext cx="6934199" cy="4584752"/>
          </a:xfrm>
          <a:prstGeom prst="rect">
            <a:avLst/>
          </a:prstGeom>
          <a:noFill/>
          <a:ln>
            <a:noFill/>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Sent Items Screenshot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59</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762000" y="2133600"/>
            <a:ext cx="7591425" cy="339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So what is Session Management?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a:p>
        </p:txBody>
      </p:sp>
      <p:sp>
        <p:nvSpPr>
          <p:cNvPr id="5" name="Rectangle 4"/>
          <p:cNvSpPr/>
          <p:nvPr/>
        </p:nvSpPr>
        <p:spPr>
          <a:xfrm>
            <a:off x="228600" y="1600200"/>
            <a:ext cx="8610600" cy="4708981"/>
          </a:xfrm>
          <a:prstGeom prst="rect">
            <a:avLst/>
          </a:prstGeom>
        </p:spPr>
        <p:txBody>
          <a:bodyPr wrap="square">
            <a:spAutoFit/>
          </a:bodyPr>
          <a:lstStyle/>
          <a:p>
            <a:pPr marL="393700" indent="-282575">
              <a:lnSpc>
                <a:spcPct val="150000"/>
              </a:lnSpc>
              <a:spcBef>
                <a:spcPts val="1200"/>
              </a:spcBef>
              <a:buFont typeface="Wingdings" pitchFamily="2" charset="2"/>
              <a:buChar char="§"/>
            </a:pPr>
            <a:r>
              <a:rPr lang="en-US" i="1" dirty="0" smtClean="0"/>
              <a:t>Session</a:t>
            </a:r>
            <a:r>
              <a:rPr lang="en-US" b="0" dirty="0" smtClean="0"/>
              <a:t> </a:t>
            </a:r>
            <a:r>
              <a:rPr lang="en-US" i="1" dirty="0" smtClean="0"/>
              <a:t>Management </a:t>
            </a:r>
            <a:r>
              <a:rPr lang="en-US" b="0" dirty="0" smtClean="0"/>
              <a:t>is a mechanism for maintaining state across multiple HTTP requests. This is managed by the Web container.</a:t>
            </a:r>
          </a:p>
          <a:p>
            <a:pPr marL="393700" indent="-282575">
              <a:lnSpc>
                <a:spcPct val="150000"/>
              </a:lnSpc>
              <a:spcBef>
                <a:spcPts val="1200"/>
              </a:spcBef>
              <a:buFont typeface="Wingdings" pitchFamily="2" charset="2"/>
              <a:buChar char="§"/>
            </a:pPr>
            <a:r>
              <a:rPr lang="en-US" b="0" dirty="0" smtClean="0"/>
              <a:t>In Simple words it is a technique to hold some values passed by user across multiple HTTP requests arising out from a single browser instance. </a:t>
            </a:r>
          </a:p>
          <a:p>
            <a:pPr marL="850900" lvl="1" indent="-282575">
              <a:lnSpc>
                <a:spcPct val="150000"/>
              </a:lnSpc>
              <a:spcBef>
                <a:spcPts val="1200"/>
              </a:spcBef>
              <a:buFont typeface="Wingdings" pitchFamily="2" charset="2"/>
              <a:buChar char="§"/>
            </a:pPr>
            <a:r>
              <a:rPr lang="en-US" dirty="0" smtClean="0"/>
              <a:t>How Tim solved the problem? </a:t>
            </a:r>
            <a:r>
              <a:rPr lang="en-US" b="0" dirty="0" smtClean="0"/>
              <a:t>Tim used session to store the Login name, thus it helped him to preserve the login name and access it from all the pages.</a:t>
            </a:r>
          </a:p>
          <a:p>
            <a:pPr marL="393700" indent="-282575">
              <a:lnSpc>
                <a:spcPct val="150000"/>
              </a:lnSpc>
              <a:spcBef>
                <a:spcPts val="1200"/>
              </a:spcBef>
              <a:buFont typeface="Wingdings" pitchFamily="2" charset="2"/>
              <a:buChar char="§"/>
            </a:pPr>
            <a:r>
              <a:rPr lang="en-US" b="0" dirty="0" smtClean="0"/>
              <a:t>Session life cycle is managed for each web browser instance opened and it exists till the browser is  closed (or) till the session time outs (set in the server configurations).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89782"/>
            <a:ext cx="86868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dirty="0" smtClean="0">
                <a:latin typeface="Arial" pitchFamily="34" charset="0"/>
                <a:cs typeface="Arial" pitchFamily="34" charset="0"/>
              </a:rPr>
              <a:t>Develop the Login HTML as mentioned below, It should have the following fields, </a:t>
            </a:r>
          </a:p>
          <a:p>
            <a:pPr marL="568325" indent="173038">
              <a:buFont typeface="Arial" pitchFamily="34" charset="0"/>
              <a:buChar char="•"/>
            </a:pPr>
            <a:r>
              <a:rPr lang="en-US" sz="1600" b="0" dirty="0" smtClean="0">
                <a:latin typeface="Arial" pitchFamily="34" charset="0"/>
                <a:cs typeface="Arial" pitchFamily="34" charset="0"/>
              </a:rPr>
              <a:t>User Name</a:t>
            </a:r>
          </a:p>
          <a:p>
            <a:pPr marL="568325" indent="173038">
              <a:buFont typeface="Arial" pitchFamily="34" charset="0"/>
              <a:buChar char="•"/>
            </a:pPr>
            <a:r>
              <a:rPr lang="en-US" sz="1600" b="0" dirty="0" smtClean="0">
                <a:latin typeface="Arial" pitchFamily="34" charset="0"/>
                <a:cs typeface="Arial" pitchFamily="34" charset="0"/>
              </a:rPr>
              <a:t>Password</a:t>
            </a:r>
          </a:p>
          <a:p>
            <a:pPr marL="568325" indent="173038">
              <a:buFont typeface="Arial" pitchFamily="34" charset="0"/>
              <a:buChar char="•"/>
            </a:pPr>
            <a:r>
              <a:rPr lang="en-US" sz="1600" b="0" dirty="0" smtClean="0">
                <a:latin typeface="Arial" pitchFamily="34" charset="0"/>
                <a:cs typeface="Arial" pitchFamily="34" charset="0"/>
              </a:rPr>
              <a:t>Location , submit action should be the </a:t>
            </a:r>
            <a:r>
              <a:rPr lang="en-US" sz="1600" b="0" dirty="0" err="1" smtClean="0">
                <a:latin typeface="Arial" pitchFamily="34" charset="0"/>
                <a:cs typeface="Arial" pitchFamily="34" charset="0"/>
              </a:rPr>
              <a:t>LoginServlet</a:t>
            </a:r>
            <a:r>
              <a:rPr lang="en-US" sz="1600" b="0" dirty="0" smtClean="0">
                <a:latin typeface="Arial" pitchFamily="34" charset="0"/>
                <a:cs typeface="Arial" pitchFamily="34" charset="0"/>
              </a:rPr>
              <a:t>.</a:t>
            </a:r>
            <a:endParaRPr lang="en-US" sz="1600" b="0" dirty="0">
              <a:latin typeface="Arial" pitchFamily="34" charset="0"/>
              <a:cs typeface="Arial" pitchFamily="34" charset="0"/>
            </a:endParaRPr>
          </a:p>
        </p:txBody>
      </p:sp>
      <p:sp>
        <p:nvSpPr>
          <p:cNvPr id="2" name="Title 1"/>
          <p:cNvSpPr>
            <a:spLocks noGrp="1"/>
          </p:cNvSpPr>
          <p:nvPr>
            <p:ph type="title"/>
          </p:nvPr>
        </p:nvSpPr>
        <p:spPr/>
        <p:txBody>
          <a:bodyPr/>
          <a:lstStyle/>
          <a:p>
            <a:r>
              <a:rPr lang="en-US" sz="3200" dirty="0" smtClean="0"/>
              <a:t>Lend a Hand: Develop a Login html</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60</a:t>
            </a:fld>
            <a:endParaRPr lang="en-US"/>
          </a:p>
        </p:txBody>
      </p:sp>
      <p:pic>
        <p:nvPicPr>
          <p:cNvPr id="9218" name="Picture 2"/>
          <p:cNvPicPr>
            <a:picLocks noChangeAspect="1" noChangeArrowheads="1"/>
          </p:cNvPicPr>
          <p:nvPr/>
        </p:nvPicPr>
        <p:blipFill>
          <a:blip r:embed="rId2" cstate="print"/>
          <a:srcRect/>
          <a:stretch>
            <a:fillRect/>
          </a:stretch>
        </p:blipFill>
        <p:spPr bwMode="auto">
          <a:xfrm>
            <a:off x="1733550" y="2743200"/>
            <a:ext cx="5505450" cy="3810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4" presetClass="entr" presetSubtype="16"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box(in)">
                                      <p:cBhvr>
                                        <p:cTn id="10"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639669"/>
            <a:ext cx="88392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0" dirty="0" smtClean="0">
                <a:latin typeface="Arial" pitchFamily="34" charset="0"/>
                <a:cs typeface="Arial" pitchFamily="34" charset="0"/>
              </a:rPr>
              <a:t>Develop the login servlet which access the session and sets the attributes user name and location in the session and redirects the request to inbox.</a:t>
            </a:r>
            <a:endParaRPr lang="en-US" b="0" dirty="0">
              <a:latin typeface="Arial" pitchFamily="34" charset="0"/>
              <a:cs typeface="Arial" pitchFamily="34" charset="0"/>
            </a:endParaRPr>
          </a:p>
        </p:txBody>
      </p:sp>
      <p:sp>
        <p:nvSpPr>
          <p:cNvPr id="2" name="Title 1"/>
          <p:cNvSpPr>
            <a:spLocks noGrp="1"/>
          </p:cNvSpPr>
          <p:nvPr>
            <p:ph type="title"/>
          </p:nvPr>
        </p:nvSpPr>
        <p:spPr/>
        <p:txBody>
          <a:bodyPr/>
          <a:lstStyle/>
          <a:p>
            <a:r>
              <a:rPr lang="en-US" sz="2800" dirty="0" smtClean="0"/>
              <a:t>Lend a Hand: Develop a Login Servlet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61</a:t>
            </a:fld>
            <a:endParaRPr lang="en-US"/>
          </a:p>
        </p:txBody>
      </p:sp>
      <p:pic>
        <p:nvPicPr>
          <p:cNvPr id="15" name="Picture 2"/>
          <p:cNvPicPr>
            <a:picLocks noChangeAspect="1" noChangeArrowheads="1"/>
          </p:cNvPicPr>
          <p:nvPr/>
        </p:nvPicPr>
        <p:blipFill>
          <a:blip r:embed="rId2" cstate="print"/>
          <a:srcRect/>
          <a:stretch>
            <a:fillRect/>
          </a:stretch>
        </p:blipFill>
        <p:spPr bwMode="auto">
          <a:xfrm>
            <a:off x="381000" y="1804071"/>
            <a:ext cx="7696200" cy="4520529"/>
          </a:xfrm>
          <a:prstGeom prst="rect">
            <a:avLst/>
          </a:prstGeom>
          <a:noFill/>
          <a:ln w="9525">
            <a:noFill/>
            <a:miter lim="800000"/>
            <a:headEnd/>
            <a:tailEnd/>
          </a:ln>
          <a:effectLst/>
        </p:spPr>
      </p:pic>
      <p:grpSp>
        <p:nvGrpSpPr>
          <p:cNvPr id="16" name="Group 15"/>
          <p:cNvGrpSpPr/>
          <p:nvPr/>
        </p:nvGrpSpPr>
        <p:grpSpPr>
          <a:xfrm>
            <a:off x="5029200" y="4267200"/>
            <a:ext cx="4038600" cy="856565"/>
            <a:chOff x="5029200" y="4267200"/>
            <a:chExt cx="4038600" cy="856565"/>
          </a:xfrm>
        </p:grpSpPr>
        <p:sp>
          <p:nvSpPr>
            <p:cNvPr id="17" name="TextBox 16"/>
            <p:cNvSpPr txBox="1"/>
            <p:nvPr/>
          </p:nvSpPr>
          <p:spPr>
            <a:xfrm>
              <a:off x="5334000" y="4267200"/>
              <a:ext cx="3733800" cy="3231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Gets the session object from the request</a:t>
              </a:r>
              <a:endParaRPr lang="en-US" sz="1500" b="0" dirty="0">
                <a:latin typeface="Arial" pitchFamily="34" charset="0"/>
                <a:cs typeface="Arial" pitchFamily="34" charset="0"/>
              </a:endParaRPr>
            </a:p>
          </p:txBody>
        </p:sp>
        <p:cxnSp>
          <p:nvCxnSpPr>
            <p:cNvPr id="18" name="Straight Arrow Connector 17"/>
            <p:cNvCxnSpPr>
              <a:stCxn id="17" idx="1"/>
            </p:cNvCxnSpPr>
            <p:nvPr/>
          </p:nvCxnSpPr>
          <p:spPr>
            <a:xfrm rot="10800000" flipV="1">
              <a:off x="5029200" y="4428783"/>
              <a:ext cx="304800" cy="6701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Right Brace 18"/>
            <p:cNvSpPr/>
            <p:nvPr/>
          </p:nvSpPr>
          <p:spPr>
            <a:xfrm>
              <a:off x="5105401" y="4724400"/>
              <a:ext cx="152400" cy="381000"/>
            </a:xfrm>
            <a:prstGeom prst="rightBrace">
              <a:avLst/>
            </a:prstGeom>
            <a:noFill/>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5715000" y="4800600"/>
              <a:ext cx="3352800" cy="3231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Sets attribute to session</a:t>
              </a:r>
              <a:endParaRPr lang="en-US" sz="1500" b="0" dirty="0">
                <a:latin typeface="Arial" pitchFamily="34" charset="0"/>
                <a:cs typeface="Arial" pitchFamily="34" charset="0"/>
              </a:endParaRPr>
            </a:p>
          </p:txBody>
        </p:sp>
        <p:cxnSp>
          <p:nvCxnSpPr>
            <p:cNvPr id="21" name="Straight Arrow Connector 20"/>
            <p:cNvCxnSpPr/>
            <p:nvPr/>
          </p:nvCxnSpPr>
          <p:spPr>
            <a:xfrm rot="10800000">
              <a:off x="5257801" y="4943814"/>
              <a:ext cx="457197" cy="918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Develop a Inbox Servlet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62</a:t>
            </a:fld>
            <a:endParaRPr lang="en-US"/>
          </a:p>
        </p:txBody>
      </p:sp>
      <p:sp>
        <p:nvSpPr>
          <p:cNvPr id="7" name="TextBox 6"/>
          <p:cNvSpPr txBox="1"/>
          <p:nvPr/>
        </p:nvSpPr>
        <p:spPr>
          <a:xfrm>
            <a:off x="152400" y="1715869"/>
            <a:ext cx="88392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0" dirty="0" smtClean="0">
                <a:latin typeface="Arial" pitchFamily="34" charset="0"/>
                <a:cs typeface="Arial" pitchFamily="34" charset="0"/>
              </a:rPr>
              <a:t>Inbox Servlet should access the attributes and if the attributes are not set it will redirect to the login page.</a:t>
            </a:r>
            <a:endParaRPr lang="en-US" b="0" dirty="0">
              <a:latin typeface="Arial" pitchFamily="34" charset="0"/>
              <a:cs typeface="Arial" pitchFamily="34" charset="0"/>
            </a:endParaRPr>
          </a:p>
        </p:txBody>
      </p:sp>
      <p:grpSp>
        <p:nvGrpSpPr>
          <p:cNvPr id="10" name="Group 9"/>
          <p:cNvGrpSpPr/>
          <p:nvPr/>
        </p:nvGrpSpPr>
        <p:grpSpPr>
          <a:xfrm>
            <a:off x="228600" y="1752600"/>
            <a:ext cx="8915400" cy="4343400"/>
            <a:chOff x="228600" y="1752600"/>
            <a:chExt cx="8915400" cy="4343400"/>
          </a:xfrm>
        </p:grpSpPr>
        <p:pic>
          <p:nvPicPr>
            <p:cNvPr id="11266" name="Picture 2"/>
            <p:cNvPicPr>
              <a:picLocks noChangeAspect="1" noChangeArrowheads="1"/>
            </p:cNvPicPr>
            <p:nvPr/>
          </p:nvPicPr>
          <p:blipFill>
            <a:blip r:embed="rId2" cstate="print"/>
            <a:srcRect/>
            <a:stretch>
              <a:fillRect/>
            </a:stretch>
          </p:blipFill>
          <p:spPr bwMode="auto">
            <a:xfrm>
              <a:off x="228600" y="1752600"/>
              <a:ext cx="6545263" cy="4343400"/>
            </a:xfrm>
            <a:prstGeom prst="rect">
              <a:avLst/>
            </a:prstGeom>
            <a:noFill/>
            <a:ln w="9525">
              <a:noFill/>
              <a:miter lim="800000"/>
              <a:headEnd/>
              <a:tailEnd/>
            </a:ln>
            <a:effectLst/>
          </p:spPr>
        </p:pic>
        <p:sp>
          <p:nvSpPr>
            <p:cNvPr id="6" name="Line Callout 1 5"/>
            <p:cNvSpPr/>
            <p:nvPr/>
          </p:nvSpPr>
          <p:spPr>
            <a:xfrm>
              <a:off x="5486400" y="2667000"/>
              <a:ext cx="3505200" cy="838200"/>
            </a:xfrm>
            <a:prstGeom prst="borderCallout1">
              <a:avLst>
                <a:gd name="adj1" fmla="val 49630"/>
                <a:gd name="adj2" fmla="val 403"/>
                <a:gd name="adj3" fmla="val 71720"/>
                <a:gd name="adj4" fmla="val -2511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Reads the session attribute. If attribute not set (</a:t>
              </a:r>
              <a:r>
                <a:rPr lang="en-US" sz="1500" dirty="0" smtClean="0">
                  <a:latin typeface="Arial" pitchFamily="34" charset="0"/>
                  <a:cs typeface="Arial" pitchFamily="34" charset="0"/>
                </a:rPr>
                <a:t>user not logged in</a:t>
              </a:r>
              <a:r>
                <a:rPr lang="en-US" sz="1500" b="0" dirty="0" smtClean="0">
                  <a:latin typeface="Arial" pitchFamily="34" charset="0"/>
                  <a:cs typeface="Arial" pitchFamily="34" charset="0"/>
                </a:rPr>
                <a:t>) it redirects to login page. </a:t>
              </a:r>
              <a:endParaRPr lang="en-US" sz="1500" b="0" dirty="0">
                <a:latin typeface="Arial" pitchFamily="34" charset="0"/>
                <a:cs typeface="Arial" pitchFamily="34" charset="0"/>
              </a:endParaRPr>
            </a:p>
          </p:txBody>
        </p:sp>
        <p:sp>
          <p:nvSpPr>
            <p:cNvPr id="8" name="Line Callout 1 7"/>
            <p:cNvSpPr/>
            <p:nvPr/>
          </p:nvSpPr>
          <p:spPr>
            <a:xfrm>
              <a:off x="6019800" y="4114800"/>
              <a:ext cx="3124200" cy="762000"/>
            </a:xfrm>
            <a:prstGeom prst="borderCallout1">
              <a:avLst>
                <a:gd name="adj1" fmla="val 49630"/>
                <a:gd name="adj2" fmla="val 403"/>
                <a:gd name="adj3" fmla="val -33677"/>
                <a:gd name="adj4" fmla="val -851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Reads the session attribute user name/Location and used for displaying it in the page.</a:t>
              </a:r>
              <a:endParaRPr lang="en-US" sz="1500" b="0" dirty="0">
                <a:latin typeface="Arial" pitchFamily="34" charset="0"/>
                <a:cs typeface="Arial" pitchFamily="34" charset="0"/>
              </a:endParaRPr>
            </a:p>
          </p:txBody>
        </p:sp>
        <p:sp>
          <p:nvSpPr>
            <p:cNvPr id="9" name="Right Brace 8"/>
            <p:cNvSpPr/>
            <p:nvPr/>
          </p:nvSpPr>
          <p:spPr>
            <a:xfrm>
              <a:off x="4419600" y="3200400"/>
              <a:ext cx="76200" cy="381000"/>
            </a:xfrm>
            <a:prstGeom prst="rightBrace">
              <a:avLst/>
            </a:prstGeom>
            <a:ln w="28575">
              <a:solidFill>
                <a:srgbClr val="CC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639669"/>
            <a:ext cx="88392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0" dirty="0" smtClean="0">
                <a:latin typeface="Arial" pitchFamily="34" charset="0"/>
                <a:cs typeface="Arial" pitchFamily="34" charset="0"/>
              </a:rPr>
              <a:t>Similar to inbox servlet the sent item servlet read the values from the session, checks for login if not redirects to login HTML and displays the user name and location.</a:t>
            </a:r>
            <a:endParaRPr lang="en-US" b="0" dirty="0">
              <a:latin typeface="Arial" pitchFamily="34" charset="0"/>
              <a:cs typeface="Arial" pitchFamily="34" charset="0"/>
            </a:endParaRPr>
          </a:p>
        </p:txBody>
      </p:sp>
      <p:sp>
        <p:nvSpPr>
          <p:cNvPr id="2" name="Title 1"/>
          <p:cNvSpPr>
            <a:spLocks noGrp="1"/>
          </p:cNvSpPr>
          <p:nvPr>
            <p:ph type="title"/>
          </p:nvPr>
        </p:nvSpPr>
        <p:spPr/>
        <p:txBody>
          <a:bodyPr/>
          <a:lstStyle/>
          <a:p>
            <a:r>
              <a:rPr lang="en-US" sz="2800" dirty="0" smtClean="0"/>
              <a:t>Lend a Hand: Develop a Sent Items Servlet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63</a:t>
            </a:fld>
            <a:endParaRPr lang="en-US"/>
          </a:p>
        </p:txBody>
      </p:sp>
      <p:pic>
        <p:nvPicPr>
          <p:cNvPr id="12290" name="Picture 2"/>
          <p:cNvPicPr>
            <a:picLocks noChangeAspect="1" noChangeArrowheads="1"/>
          </p:cNvPicPr>
          <p:nvPr/>
        </p:nvPicPr>
        <p:blipFill>
          <a:blip r:embed="rId2" cstate="print"/>
          <a:srcRect/>
          <a:stretch>
            <a:fillRect/>
          </a:stretch>
        </p:blipFill>
        <p:spPr bwMode="auto">
          <a:xfrm>
            <a:off x="762000" y="1752600"/>
            <a:ext cx="7065818" cy="4572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ox(in)">
                                      <p:cBhvr>
                                        <p:cTn id="12"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Develop a Logout Servlet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64</a:t>
            </a:fld>
            <a:endParaRPr lang="en-US"/>
          </a:p>
        </p:txBody>
      </p:sp>
      <p:sp>
        <p:nvSpPr>
          <p:cNvPr id="10" name="TextBox 9"/>
          <p:cNvSpPr txBox="1"/>
          <p:nvPr/>
        </p:nvSpPr>
        <p:spPr>
          <a:xfrm>
            <a:off x="152400" y="1639669"/>
            <a:ext cx="88392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0" dirty="0" smtClean="0">
                <a:latin typeface="Arial" pitchFamily="34" charset="0"/>
                <a:cs typeface="Arial" pitchFamily="34" charset="0"/>
              </a:rPr>
              <a:t>When the logout link is clicked this servlet will be accessed and will clear the session using invalidate method and remove the attribute user.</a:t>
            </a:r>
            <a:endParaRPr lang="en-US" b="0" dirty="0">
              <a:latin typeface="Arial" pitchFamily="34" charset="0"/>
              <a:cs typeface="Arial"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533400" y="2590800"/>
            <a:ext cx="6267450" cy="3095625"/>
          </a:xfrm>
          <a:prstGeom prst="rect">
            <a:avLst/>
          </a:prstGeom>
          <a:noFill/>
          <a:ln w="9525">
            <a:noFill/>
            <a:miter lim="800000"/>
            <a:headEnd/>
            <a:tailEnd/>
          </a:ln>
          <a:effectLst/>
        </p:spPr>
      </p:pic>
      <p:sp>
        <p:nvSpPr>
          <p:cNvPr id="12" name="Line Callout 1 11"/>
          <p:cNvSpPr/>
          <p:nvPr/>
        </p:nvSpPr>
        <p:spPr>
          <a:xfrm>
            <a:off x="4419600" y="4114800"/>
            <a:ext cx="4343400" cy="762000"/>
          </a:xfrm>
          <a:prstGeom prst="borderCallout1">
            <a:avLst>
              <a:gd name="adj1" fmla="val 37075"/>
              <a:gd name="adj2" fmla="val 662"/>
              <a:gd name="adj3" fmla="val 14224"/>
              <a:gd name="adj4" fmla="val -3629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0" dirty="0" smtClean="0">
                <a:latin typeface="Arial" pitchFamily="34" charset="0"/>
                <a:cs typeface="Arial" pitchFamily="34" charset="0"/>
              </a:rPr>
              <a:t>Invalidates the session object. Invalidating the session removes the entire session object and hence the entire set of session attributes.</a:t>
            </a:r>
            <a:endParaRPr lang="en-US" sz="1500"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box(in)">
                                      <p:cBhvr>
                                        <p:cTn id="12" dur="500"/>
                                        <p:tgtEl>
                                          <p:spTgt spid="1027"/>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i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Deploy and Run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65</a:t>
            </a:fld>
            <a:endParaRPr lang="en-US"/>
          </a:p>
        </p:txBody>
      </p:sp>
      <p:sp>
        <p:nvSpPr>
          <p:cNvPr id="5" name="TextBox 4"/>
          <p:cNvSpPr txBox="1"/>
          <p:nvPr/>
        </p:nvSpPr>
        <p:spPr>
          <a:xfrm>
            <a:off x="152400" y="1524000"/>
            <a:ext cx="8382000" cy="5078313"/>
          </a:xfrm>
          <a:prstGeom prst="rect">
            <a:avLst/>
          </a:prstGeom>
          <a:noFill/>
        </p:spPr>
        <p:txBody>
          <a:bodyPr wrap="square" rtlCol="0">
            <a:spAutoFit/>
          </a:bodyPr>
          <a:lstStyle/>
          <a:p>
            <a:pPr marL="346075" indent="-234950">
              <a:lnSpc>
                <a:spcPct val="150000"/>
              </a:lnSpc>
            </a:pPr>
            <a:r>
              <a:rPr lang="en-US" dirty="0" smtClean="0"/>
              <a:t>Step 1</a:t>
            </a:r>
            <a:r>
              <a:rPr lang="en-US" b="0" dirty="0" smtClean="0"/>
              <a:t> : Deploy the application.</a:t>
            </a:r>
          </a:p>
          <a:p>
            <a:pPr marL="346075" indent="-234950">
              <a:lnSpc>
                <a:spcPct val="150000"/>
              </a:lnSpc>
            </a:pPr>
            <a:r>
              <a:rPr lang="en-US" dirty="0" smtClean="0"/>
              <a:t>Step 2</a:t>
            </a:r>
            <a:r>
              <a:rPr lang="en-US" b="0" dirty="0" smtClean="0"/>
              <a:t>: Try to call Inbox from browser. </a:t>
            </a:r>
          </a:p>
          <a:p>
            <a:pPr marL="914400">
              <a:lnSpc>
                <a:spcPct val="150000"/>
              </a:lnSpc>
            </a:pPr>
            <a:r>
              <a:rPr lang="en-US" b="0" dirty="0" smtClean="0"/>
              <a:t> </a:t>
            </a:r>
            <a:r>
              <a:rPr lang="en-US" b="0" dirty="0" smtClean="0">
                <a:hlinkClick r:id="rId2"/>
              </a:rPr>
              <a:t>http://localhost:8080/Session/Inbox</a:t>
            </a:r>
            <a:endParaRPr lang="en-US" b="0" dirty="0" smtClean="0"/>
          </a:p>
          <a:p>
            <a:pPr marL="914400">
              <a:lnSpc>
                <a:spcPct val="150000"/>
              </a:lnSpc>
            </a:pPr>
            <a:r>
              <a:rPr lang="en-US" b="0" dirty="0" smtClean="0"/>
              <a:t>You will see that you will be redirected to the login.html page since you haven’t logged in and hence session value is not set.</a:t>
            </a:r>
          </a:p>
          <a:p>
            <a:pPr marL="977900" indent="-866775">
              <a:lnSpc>
                <a:spcPct val="150000"/>
              </a:lnSpc>
            </a:pPr>
            <a:r>
              <a:rPr lang="en-US" dirty="0" smtClean="0"/>
              <a:t>Step 3</a:t>
            </a:r>
            <a:r>
              <a:rPr lang="en-US" b="0" dirty="0" smtClean="0"/>
              <a:t> : Enter the details in login.html and press login. You will be redirected </a:t>
            </a:r>
            <a:r>
              <a:rPr lang="en-US" b="0" dirty="0" smtClean="0"/>
              <a:t>to Inbox </a:t>
            </a:r>
            <a:r>
              <a:rPr lang="en-US" b="0" dirty="0" smtClean="0"/>
              <a:t>page </a:t>
            </a:r>
            <a:r>
              <a:rPr lang="en-US" b="0" dirty="0" smtClean="0"/>
              <a:t>where </a:t>
            </a:r>
            <a:r>
              <a:rPr lang="en-US" b="0" dirty="0" smtClean="0"/>
              <a:t>the welcome message is displayed with the location and user name.</a:t>
            </a:r>
          </a:p>
          <a:p>
            <a:pPr marL="977900" indent="-866775">
              <a:lnSpc>
                <a:spcPct val="150000"/>
              </a:lnSpc>
            </a:pPr>
            <a:r>
              <a:rPr lang="en-US" dirty="0" smtClean="0"/>
              <a:t>Step 4</a:t>
            </a:r>
            <a:r>
              <a:rPr lang="en-US" b="0" dirty="0" smtClean="0"/>
              <a:t> : Click Sent Items link and you can see sent items page where the welcome message is displayed with the location and user name.</a:t>
            </a:r>
          </a:p>
          <a:p>
            <a:pPr marL="346075" indent="-234950">
              <a:lnSpc>
                <a:spcPct val="150000"/>
              </a:lnSpc>
            </a:pPr>
            <a:r>
              <a:rPr lang="en-US" dirty="0" smtClean="0"/>
              <a:t>Step 5</a:t>
            </a:r>
            <a:r>
              <a:rPr lang="en-US" b="0" dirty="0" smtClean="0"/>
              <a:t> : Click logout link in any of the pages. You will be redirected to login.html.</a:t>
            </a:r>
            <a:endParaRPr lang="en-US" b="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on Using Session Object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66</a:t>
            </a:fld>
            <a:endParaRPr lang="en-US"/>
          </a:p>
        </p:txBody>
      </p:sp>
      <p:sp>
        <p:nvSpPr>
          <p:cNvPr id="5" name="TextBox 4"/>
          <p:cNvSpPr txBox="1"/>
          <p:nvPr/>
        </p:nvSpPr>
        <p:spPr>
          <a:xfrm>
            <a:off x="304800" y="2086213"/>
            <a:ext cx="8382000" cy="378565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568325" indent="-395288">
              <a:lnSpc>
                <a:spcPct val="150000"/>
              </a:lnSpc>
              <a:buFont typeface="Wingdings" pitchFamily="2" charset="2"/>
              <a:buChar char="§"/>
            </a:pPr>
            <a:r>
              <a:rPr lang="en-US" sz="2000" b="0" dirty="0" smtClean="0">
                <a:latin typeface="Arial" pitchFamily="34" charset="0"/>
                <a:cs typeface="Arial" pitchFamily="34" charset="0"/>
              </a:rPr>
              <a:t>Session objects are stored in server and it utilizes memory. So store only the needed information in sessions. Avoid bulky objects in session this can result in “</a:t>
            </a:r>
            <a:r>
              <a:rPr lang="en-US" sz="2000" i="1" dirty="0" smtClean="0">
                <a:solidFill>
                  <a:srgbClr val="C00000"/>
                </a:solidFill>
                <a:latin typeface="Arial" pitchFamily="34" charset="0"/>
                <a:cs typeface="Arial" pitchFamily="34" charset="0"/>
              </a:rPr>
              <a:t>out of Memory Error</a:t>
            </a:r>
            <a:r>
              <a:rPr lang="en-US" sz="2000" b="0" dirty="0" smtClean="0">
                <a:latin typeface="Arial" pitchFamily="34" charset="0"/>
                <a:cs typeface="Arial" pitchFamily="34" charset="0"/>
              </a:rPr>
              <a:t>” resulting in a application crash.</a:t>
            </a:r>
          </a:p>
          <a:p>
            <a:pPr marL="568325" indent="-395288">
              <a:lnSpc>
                <a:spcPct val="150000"/>
              </a:lnSpc>
              <a:buFont typeface="Wingdings" pitchFamily="2" charset="2"/>
              <a:buChar char="§"/>
            </a:pPr>
            <a:r>
              <a:rPr lang="en-US" sz="2000" b="0" dirty="0" smtClean="0">
                <a:latin typeface="Arial" pitchFamily="34" charset="0"/>
                <a:cs typeface="Arial" pitchFamily="34" charset="0"/>
              </a:rPr>
              <a:t>Whenever a user closes the browser or logs out of the web application remove the session attributes set using the </a:t>
            </a:r>
            <a:r>
              <a:rPr lang="en-US" sz="2000" i="1" dirty="0" smtClean="0">
                <a:solidFill>
                  <a:schemeClr val="tx2"/>
                </a:solidFill>
                <a:latin typeface="Arial" pitchFamily="34" charset="0"/>
                <a:cs typeface="Arial" pitchFamily="34" charset="0"/>
              </a:rPr>
              <a:t>invalidate() </a:t>
            </a:r>
            <a:r>
              <a:rPr lang="en-US" sz="2000" b="0" dirty="0" smtClean="0">
                <a:latin typeface="Arial" pitchFamily="34" charset="0"/>
                <a:cs typeface="Arial" pitchFamily="34" charset="0"/>
              </a:rPr>
              <a:t>and </a:t>
            </a:r>
            <a:r>
              <a:rPr lang="en-US" sz="2000" i="1" dirty="0" smtClean="0">
                <a:solidFill>
                  <a:schemeClr val="tx2"/>
                </a:solidFill>
                <a:latin typeface="Arial" pitchFamily="34" charset="0"/>
                <a:cs typeface="Arial" pitchFamily="34" charset="0"/>
              </a:rPr>
              <a:t>remove()</a:t>
            </a:r>
            <a:r>
              <a:rPr lang="en-US" sz="2000" b="0" dirty="0" smtClean="0">
                <a:latin typeface="Arial" pitchFamily="34" charset="0"/>
                <a:cs typeface="Arial" pitchFamily="34" charset="0"/>
              </a:rPr>
              <a:t> API’s.</a:t>
            </a:r>
          </a:p>
          <a:p>
            <a:pPr marL="568325" indent="-395288">
              <a:lnSpc>
                <a:spcPct val="150000"/>
              </a:lnSpc>
              <a:buFont typeface="Wingdings" pitchFamily="2" charset="2"/>
              <a:buChar char="§"/>
            </a:pPr>
            <a:endParaRPr lang="en-US" sz="20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Pros and Cons of Using Http Session</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67</a:t>
            </a:fld>
            <a:endParaRPr lang="en-US"/>
          </a:p>
        </p:txBody>
      </p:sp>
      <p:sp>
        <p:nvSpPr>
          <p:cNvPr id="5" name="TextBox 4"/>
          <p:cNvSpPr txBox="1"/>
          <p:nvPr/>
        </p:nvSpPr>
        <p:spPr>
          <a:xfrm>
            <a:off x="228600" y="1781413"/>
            <a:ext cx="8229600" cy="3323987"/>
          </a:xfrm>
          <a:prstGeom prst="rect">
            <a:avLst/>
          </a:prstGeom>
          <a:noFill/>
        </p:spPr>
        <p:txBody>
          <a:bodyPr wrap="square" rtlCol="0">
            <a:spAutoFit/>
          </a:bodyPr>
          <a:lstStyle/>
          <a:p>
            <a:pPr>
              <a:lnSpc>
                <a:spcPct val="150000"/>
              </a:lnSpc>
            </a:pPr>
            <a:r>
              <a:rPr lang="en-US" sz="2000" dirty="0" smtClean="0"/>
              <a:t>Pros :</a:t>
            </a:r>
          </a:p>
          <a:p>
            <a:pPr marL="693738" indent="-300038">
              <a:lnSpc>
                <a:spcPct val="150000"/>
              </a:lnSpc>
              <a:buFont typeface="+mj-lt"/>
              <a:buAutoNum type="arabicPeriod"/>
            </a:pPr>
            <a:r>
              <a:rPr lang="en-US" sz="2000" b="0" dirty="0" smtClean="0"/>
              <a:t>Simple to use since managed in the server.</a:t>
            </a:r>
          </a:p>
          <a:p>
            <a:pPr marL="693738" indent="-300038">
              <a:lnSpc>
                <a:spcPct val="150000"/>
              </a:lnSpc>
              <a:buFont typeface="+mj-lt"/>
              <a:buAutoNum type="arabicPeriod"/>
            </a:pPr>
            <a:r>
              <a:rPr lang="en-US" sz="2000" b="0" dirty="0" smtClean="0"/>
              <a:t>Can function even when the cookie functionality is turned  off in the browser.</a:t>
            </a:r>
          </a:p>
          <a:p>
            <a:pPr marL="342900" indent="-342900">
              <a:lnSpc>
                <a:spcPct val="150000"/>
              </a:lnSpc>
            </a:pPr>
            <a:r>
              <a:rPr lang="en-US" sz="2000" dirty="0" smtClean="0"/>
              <a:t>Cons :</a:t>
            </a:r>
          </a:p>
          <a:p>
            <a:pPr marL="690563" indent="-296863">
              <a:lnSpc>
                <a:spcPct val="150000"/>
              </a:lnSpc>
              <a:buAutoNum type="arabicPeriod"/>
              <a:tabLst>
                <a:tab pos="693738" algn="l"/>
              </a:tabLst>
            </a:pPr>
            <a:r>
              <a:rPr lang="en-US" sz="2000" b="0" dirty="0" smtClean="0"/>
              <a:t>Since session objects are stored in the server the server memory required is more which is costly.</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p>
            <a:r>
              <a:rPr lang="en-US" sz="2400" dirty="0" smtClean="0"/>
              <a:t>General Tips for using session Management Techniques. </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68</a:t>
            </a:fld>
            <a:endParaRPr lang="en-US"/>
          </a:p>
        </p:txBody>
      </p:sp>
      <p:sp>
        <p:nvSpPr>
          <p:cNvPr id="5" name="TextBox 4"/>
          <p:cNvSpPr txBox="1"/>
          <p:nvPr/>
        </p:nvSpPr>
        <p:spPr>
          <a:xfrm>
            <a:off x="381000" y="1936790"/>
            <a:ext cx="8153400" cy="370870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indent="284163">
              <a:spcBef>
                <a:spcPts val="1800"/>
              </a:spcBef>
              <a:spcAft>
                <a:spcPts val="1200"/>
              </a:spcAft>
              <a:buFont typeface="Wingdings" pitchFamily="2" charset="2"/>
              <a:buChar char="§"/>
            </a:pPr>
            <a:r>
              <a:rPr lang="en-US" sz="2000" b="0" dirty="0" smtClean="0">
                <a:latin typeface="Arial" pitchFamily="34" charset="0"/>
                <a:cs typeface="Arial" pitchFamily="34" charset="0"/>
              </a:rPr>
              <a:t>Typically in Projects we use Session technique for holding the user attributes.</a:t>
            </a:r>
          </a:p>
          <a:p>
            <a:pPr indent="284163">
              <a:spcBef>
                <a:spcPts val="1800"/>
              </a:spcBef>
              <a:spcAft>
                <a:spcPts val="1200"/>
              </a:spcAft>
              <a:buFont typeface="Wingdings" pitchFamily="2" charset="2"/>
              <a:buChar char="§"/>
            </a:pPr>
            <a:r>
              <a:rPr lang="en-US" sz="2000" b="0" dirty="0" smtClean="0">
                <a:latin typeface="Arial" pitchFamily="34" charset="0"/>
                <a:cs typeface="Arial" pitchFamily="34" charset="0"/>
              </a:rPr>
              <a:t> Cookies are rarely used as there could be users accessing browsers </a:t>
            </a:r>
            <a:r>
              <a:rPr lang="en-US" sz="2000" b="0" smtClean="0">
                <a:latin typeface="Arial" pitchFamily="34" charset="0"/>
                <a:cs typeface="Arial" pitchFamily="34" charset="0"/>
              </a:rPr>
              <a:t>without cookie </a:t>
            </a:r>
            <a:r>
              <a:rPr lang="en-US" sz="2000" b="0" dirty="0" smtClean="0">
                <a:latin typeface="Arial" pitchFamily="34" charset="0"/>
                <a:cs typeface="Arial" pitchFamily="34" charset="0"/>
              </a:rPr>
              <a:t>support.</a:t>
            </a:r>
          </a:p>
          <a:p>
            <a:pPr indent="284163">
              <a:spcBef>
                <a:spcPts val="1800"/>
              </a:spcBef>
              <a:spcAft>
                <a:spcPts val="1200"/>
              </a:spcAft>
              <a:buFont typeface="Wingdings" pitchFamily="2" charset="2"/>
              <a:buChar char="§"/>
            </a:pPr>
            <a:r>
              <a:rPr lang="en-US" sz="2000" b="0" dirty="0" smtClean="0">
                <a:latin typeface="Arial" pitchFamily="34" charset="0"/>
                <a:cs typeface="Arial" pitchFamily="34" charset="0"/>
              </a:rPr>
              <a:t> If there is some state which is maintained in one or few pages, we use URL rewriting or hidden fields.</a:t>
            </a:r>
          </a:p>
          <a:p>
            <a:pPr indent="284163">
              <a:spcBef>
                <a:spcPts val="1800"/>
              </a:spcBef>
              <a:spcAft>
                <a:spcPts val="1200"/>
              </a:spcAft>
              <a:buFont typeface="Wingdings" pitchFamily="2" charset="2"/>
              <a:buChar char="§"/>
            </a:pPr>
            <a:r>
              <a:rPr lang="en-US" sz="2000" b="0" dirty="0" smtClean="0">
                <a:latin typeface="Arial" pitchFamily="34" charset="0"/>
                <a:cs typeface="Arial" pitchFamily="34" charset="0"/>
              </a:rPr>
              <a:t> Most Importantly never load session object with bulky objects. Load only the states which are used across the web application.</a:t>
            </a:r>
            <a:endParaRPr lang="en-US" sz="20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Scopes in </a:t>
            </a:r>
            <a:r>
              <a:rPr lang="en-US" dirty="0" err="1" smtClean="0"/>
              <a:t>Servlet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69</a:t>
            </a:fld>
            <a:endParaRPr lang="en-US"/>
          </a:p>
        </p:txBody>
      </p:sp>
      <p:graphicFrame>
        <p:nvGraphicFramePr>
          <p:cNvPr id="6" name="Diagram 5"/>
          <p:cNvGraphicFramePr/>
          <p:nvPr/>
        </p:nvGraphicFramePr>
        <p:xfrm>
          <a:off x="381000" y="1752600"/>
          <a:ext cx="8534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the problem statement</a:t>
            </a:r>
            <a:endParaRPr lang="en-US" dirty="0"/>
          </a:p>
        </p:txBody>
      </p:sp>
      <p:sp>
        <p:nvSpPr>
          <p:cNvPr id="4" name="Slide Number Placeholder 3"/>
          <p:cNvSpPr>
            <a:spLocks noGrp="1"/>
          </p:cNvSpPr>
          <p:nvPr>
            <p:ph type="sldNum" sz="quarter" idx="10"/>
          </p:nvPr>
        </p:nvSpPr>
        <p:spPr>
          <a:xfrm>
            <a:off x="8647113" y="6357838"/>
            <a:ext cx="444500" cy="320675"/>
          </a:xfrm>
        </p:spPr>
        <p:txBody>
          <a:bodyPr/>
          <a:lstStyle/>
          <a:p>
            <a:pPr>
              <a:defRPr/>
            </a:pPr>
            <a:fld id="{50EC62AF-8A58-47DB-8277-FFD1CE2A98DE}" type="slidenum">
              <a:rPr lang="en-US" smtClean="0"/>
              <a:pPr>
                <a:defRPr/>
              </a:pPr>
              <a:t>7</a:t>
            </a:fld>
            <a:endParaRPr lang="en-US"/>
          </a:p>
        </p:txBody>
      </p:sp>
      <p:sp>
        <p:nvSpPr>
          <p:cNvPr id="5" name="TextBox 4"/>
          <p:cNvSpPr txBox="1"/>
          <p:nvPr/>
        </p:nvSpPr>
        <p:spPr>
          <a:xfrm>
            <a:off x="228600" y="2017455"/>
            <a:ext cx="8686800" cy="255454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111125">
              <a:lnSpc>
                <a:spcPct val="150000"/>
              </a:lnSpc>
              <a:spcBef>
                <a:spcPts val="1200"/>
              </a:spcBef>
            </a:pPr>
            <a:r>
              <a:rPr lang="en-US" sz="2000" b="0" dirty="0" smtClean="0">
                <a:latin typeface="Arial" pitchFamily="34" charset="0"/>
                <a:cs typeface="Arial" pitchFamily="34" charset="0"/>
              </a:rPr>
              <a:t>Lets See How Tim would have developed it using Session management. </a:t>
            </a:r>
          </a:p>
          <a:p>
            <a:pPr marL="111125">
              <a:lnSpc>
                <a:spcPct val="150000"/>
              </a:lnSpc>
              <a:spcBef>
                <a:spcPts val="1200"/>
              </a:spcBef>
            </a:pPr>
            <a:r>
              <a:rPr lang="en-US" sz="2000" dirty="0" smtClean="0">
                <a:latin typeface="Arial" pitchFamily="34" charset="0"/>
                <a:cs typeface="Arial" pitchFamily="34" charset="0"/>
              </a:rPr>
              <a:t>Scenario: </a:t>
            </a:r>
            <a:r>
              <a:rPr lang="en-US" sz="2000" b="0" dirty="0" smtClean="0">
                <a:latin typeface="Arial" pitchFamily="34" charset="0"/>
                <a:cs typeface="Arial" pitchFamily="34" charset="0"/>
              </a:rPr>
              <a:t>The requirement is the user logs in using a Login page, the user name used during login should be displayed in home page and any other page requested by the user. </a:t>
            </a:r>
            <a:r>
              <a:rPr lang="en-US" sz="2000" dirty="0" smtClean="0">
                <a:latin typeface="Arial" pitchFamily="34" charset="0"/>
                <a:cs typeface="Arial" pitchFamily="34" charset="0"/>
              </a:rPr>
              <a:t>NOTE:</a:t>
            </a:r>
            <a:r>
              <a:rPr lang="en-US" sz="2000" b="0" dirty="0" smtClean="0">
                <a:latin typeface="Arial" pitchFamily="34" charset="0"/>
                <a:cs typeface="Arial" pitchFamily="34" charset="0"/>
              </a:rPr>
              <a:t>  </a:t>
            </a:r>
            <a:r>
              <a:rPr lang="en-US" sz="2000" dirty="0" smtClean="0">
                <a:latin typeface="Arial" pitchFamily="34" charset="0"/>
                <a:cs typeface="Arial" pitchFamily="34" charset="0"/>
              </a:rPr>
              <a:t> </a:t>
            </a:r>
            <a:r>
              <a:rPr lang="en-US" sz="2000" b="0" dirty="0" smtClean="0">
                <a:latin typeface="Arial" pitchFamily="34" charset="0"/>
                <a:cs typeface="Arial" pitchFamily="34" charset="0"/>
              </a:rPr>
              <a:t>User name is not a parameter in the remaining pages.</a:t>
            </a:r>
          </a:p>
        </p:txBody>
      </p:sp>
      <p:sp>
        <p:nvSpPr>
          <p:cNvPr id="6" name="Slide Number Placeholder 3"/>
          <p:cNvSpPr txBox="1">
            <a:spLocks/>
          </p:cNvSpPr>
          <p:nvPr/>
        </p:nvSpPr>
        <p:spPr bwMode="auto">
          <a:xfrm>
            <a:off x="8647113" y="6357838"/>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50EC62AF-8A58-47DB-8277-FFD1CE2A98DE}" type="slidenum">
              <a:rPr kumimoji="0" lang="en-US" sz="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7</a:t>
            </a:fld>
            <a:endParaRPr kumimoji="0" lang="en-US" sz="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9" name="TextBox 8"/>
          <p:cNvSpPr txBox="1"/>
          <p:nvPr/>
        </p:nvSpPr>
        <p:spPr>
          <a:xfrm>
            <a:off x="685800" y="5024735"/>
            <a:ext cx="75438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400" b="0" dirty="0" smtClean="0">
                <a:solidFill>
                  <a:schemeClr val="tx1"/>
                </a:solidFill>
                <a:latin typeface="Arial" pitchFamily="34" charset="0"/>
                <a:cs typeface="Arial" pitchFamily="34" charset="0"/>
              </a:rPr>
              <a:t>Lets see how Tim would have achieved it.</a:t>
            </a:r>
            <a:endParaRPr lang="en-US" sz="2400" b="0" dirty="0" smtClean="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
                                            <p:bg/>
                                          </p:spTgt>
                                        </p:tgtEl>
                                        <p:attrNameLst>
                                          <p:attrName>style.visibility</p:attrName>
                                        </p:attrNameLst>
                                      </p:cBhvr>
                                      <p:to>
                                        <p:strVal val="visible"/>
                                      </p:to>
                                    </p:set>
                                    <p:animEffect transition="in" filter="checkerboard(across)">
                                      <p:cBhvr>
                                        <p:cTn id="15" dur="500"/>
                                        <p:tgtEl>
                                          <p:spTgt spid="9">
                                            <p:bg/>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checkerboard(across)">
                                      <p:cBhvr>
                                        <p:cTn id="18"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rgbClr val="682252"/>
                </a:solidFill>
                <a:latin typeface="Myriad Pro" pitchFamily="34" charset="0"/>
                <a:cs typeface="Arial" pitchFamily="34" charset="0"/>
              </a:rPr>
              <a:t>SERVLETS</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  	Servlet Session Management</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Servlet without session tracking</a:t>
            </a:r>
            <a:endParaRPr lang="en-US" sz="3200" dirty="0"/>
          </a:p>
        </p:txBody>
      </p:sp>
      <p:sp>
        <p:nvSpPr>
          <p:cNvPr id="4" name="Slide Number Placeholder 3"/>
          <p:cNvSpPr>
            <a:spLocks noGrp="1"/>
          </p:cNvSpPr>
          <p:nvPr>
            <p:ph type="sldNum" sz="quarter" idx="10"/>
          </p:nvPr>
        </p:nvSpPr>
        <p:spPr>
          <a:xfrm>
            <a:off x="8534400" y="6248400"/>
            <a:ext cx="444500" cy="320675"/>
          </a:xfrm>
        </p:spPr>
        <p:txBody>
          <a:bodyPr/>
          <a:lstStyle/>
          <a:p>
            <a:pPr>
              <a:defRPr/>
            </a:pPr>
            <a:fld id="{50EC62AF-8A58-47DB-8277-FFD1CE2A98DE}" type="slidenum">
              <a:rPr lang="en-US" smtClean="0"/>
              <a:pPr>
                <a:defRPr/>
              </a:pPr>
              <a:t>8</a:t>
            </a:fld>
            <a:endParaRPr lang="en-US"/>
          </a:p>
        </p:txBody>
      </p:sp>
      <p:sp>
        <p:nvSpPr>
          <p:cNvPr id="46" name="TextBox 45"/>
          <p:cNvSpPr txBox="1"/>
          <p:nvPr/>
        </p:nvSpPr>
        <p:spPr>
          <a:xfrm>
            <a:off x="1143000" y="4953000"/>
            <a:ext cx="7924800" cy="9906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oAutofit/>
          </a:bodyPr>
          <a:lstStyle/>
          <a:p>
            <a:r>
              <a:rPr lang="en-US" b="0" dirty="0" smtClean="0">
                <a:solidFill>
                  <a:schemeClr val="tx1"/>
                </a:solidFill>
                <a:latin typeface="Arial" pitchFamily="34" charset="0"/>
                <a:cs typeface="Arial" pitchFamily="34" charset="0"/>
              </a:rPr>
              <a:t>The second request for Home page, the user is</a:t>
            </a:r>
            <a:r>
              <a:rPr lang="en-US" b="0" dirty="0" smtClean="0">
                <a:solidFill>
                  <a:srgbClr val="C00000"/>
                </a:solidFill>
                <a:latin typeface="Arial" pitchFamily="34" charset="0"/>
                <a:cs typeface="Arial" pitchFamily="34" charset="0"/>
              </a:rPr>
              <a:t> </a:t>
            </a:r>
            <a:r>
              <a:rPr lang="en-US" dirty="0" smtClean="0">
                <a:solidFill>
                  <a:srgbClr val="C00000"/>
                </a:solidFill>
                <a:latin typeface="Arial" pitchFamily="34" charset="0"/>
                <a:cs typeface="Arial" pitchFamily="34" charset="0"/>
              </a:rPr>
              <a:t>NOT </a:t>
            </a:r>
            <a:r>
              <a:rPr lang="en-US" b="0" dirty="0" smtClean="0">
                <a:solidFill>
                  <a:schemeClr val="tx1"/>
                </a:solidFill>
                <a:latin typeface="Arial" pitchFamily="34" charset="0"/>
                <a:cs typeface="Arial" pitchFamily="34" charset="0"/>
              </a:rPr>
              <a:t>passing user name nor the value from request</a:t>
            </a:r>
            <a:r>
              <a:rPr lang="en-US" b="0" dirty="0" smtClean="0">
                <a:solidFill>
                  <a:srgbClr val="C00000"/>
                </a:solidFill>
                <a:latin typeface="Arial" pitchFamily="34" charset="0"/>
                <a:cs typeface="Arial" pitchFamily="34" charset="0"/>
              </a:rPr>
              <a:t> </a:t>
            </a:r>
            <a:r>
              <a:rPr lang="en-US" dirty="0" smtClean="0">
                <a:solidFill>
                  <a:srgbClr val="C00000"/>
                </a:solidFill>
                <a:latin typeface="Arial" pitchFamily="34" charset="0"/>
                <a:cs typeface="Arial" pitchFamily="34" charset="0"/>
              </a:rPr>
              <a:t>R1 </a:t>
            </a:r>
            <a:r>
              <a:rPr lang="en-US" b="0" dirty="0" smtClean="0">
                <a:solidFill>
                  <a:schemeClr val="tx1"/>
                </a:solidFill>
                <a:latin typeface="Arial" pitchFamily="34" charset="0"/>
                <a:cs typeface="Arial" pitchFamily="34" charset="0"/>
              </a:rPr>
              <a:t>is stored anywhere . </a:t>
            </a:r>
          </a:p>
          <a:p>
            <a:pPr algn="ctr"/>
            <a:r>
              <a:rPr lang="en-US" dirty="0" smtClean="0">
                <a:solidFill>
                  <a:srgbClr val="C00000"/>
                </a:solidFill>
                <a:latin typeface="Arial" pitchFamily="34" charset="0"/>
                <a:cs typeface="Arial" pitchFamily="34" charset="0"/>
              </a:rPr>
              <a:t>So home page cannot display the user name.</a:t>
            </a:r>
            <a:endParaRPr lang="en-US" dirty="0">
              <a:solidFill>
                <a:srgbClr val="C00000"/>
              </a:solidFill>
              <a:latin typeface="Arial" pitchFamily="34" charset="0"/>
              <a:cs typeface="Arial" pitchFamily="34" charset="0"/>
            </a:endParaRPr>
          </a:p>
        </p:txBody>
      </p:sp>
      <p:sp>
        <p:nvSpPr>
          <p:cNvPr id="13" name="Rectangle 12"/>
          <p:cNvSpPr/>
          <p:nvPr/>
        </p:nvSpPr>
        <p:spPr>
          <a:xfrm>
            <a:off x="5050970" y="1676400"/>
            <a:ext cx="2721430" cy="3200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600" dirty="0" smtClean="0">
                <a:latin typeface="Arial" pitchFamily="34" charset="0"/>
                <a:cs typeface="Arial" pitchFamily="34" charset="0"/>
              </a:rPr>
              <a:t>Web container</a:t>
            </a:r>
            <a:endParaRPr lang="en-US" sz="1600" dirty="0">
              <a:latin typeface="Arial" pitchFamily="34" charset="0"/>
              <a:cs typeface="Arial" pitchFamily="34" charset="0"/>
            </a:endParaRPr>
          </a:p>
        </p:txBody>
      </p:sp>
      <p:sp>
        <p:nvSpPr>
          <p:cNvPr id="14" name="Rounded Rectangle 13"/>
          <p:cNvSpPr/>
          <p:nvPr/>
        </p:nvSpPr>
        <p:spPr>
          <a:xfrm>
            <a:off x="5506128" y="2362200"/>
            <a:ext cx="137364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Arial" pitchFamily="34" charset="0"/>
                <a:cs typeface="Arial" pitchFamily="34" charset="0"/>
              </a:rPr>
              <a:t>LoginServlet</a:t>
            </a:r>
            <a:endParaRPr lang="en-US" sz="1400" dirty="0">
              <a:latin typeface="Arial" pitchFamily="34" charset="0"/>
              <a:cs typeface="Arial" pitchFamily="34" charset="0"/>
            </a:endParaRPr>
          </a:p>
        </p:txBody>
      </p:sp>
      <p:sp>
        <p:nvSpPr>
          <p:cNvPr id="21" name="Rounded Rectangle 20"/>
          <p:cNvSpPr/>
          <p:nvPr/>
        </p:nvSpPr>
        <p:spPr>
          <a:xfrm>
            <a:off x="5553753" y="3505200"/>
            <a:ext cx="137160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Arial" pitchFamily="34" charset="0"/>
                <a:cs typeface="Arial" pitchFamily="34" charset="0"/>
              </a:rPr>
              <a:t>HomePage</a:t>
            </a:r>
            <a:endParaRPr lang="en-US" sz="1400" dirty="0" smtClean="0">
              <a:latin typeface="Arial" pitchFamily="34" charset="0"/>
              <a:cs typeface="Arial" pitchFamily="34" charset="0"/>
            </a:endParaRPr>
          </a:p>
          <a:p>
            <a:pPr algn="ctr"/>
            <a:r>
              <a:rPr lang="en-US" sz="1400" dirty="0" smtClean="0">
                <a:latin typeface="Arial" pitchFamily="34" charset="0"/>
                <a:cs typeface="Arial" pitchFamily="34" charset="0"/>
              </a:rPr>
              <a:t>Servlet</a:t>
            </a:r>
            <a:endParaRPr lang="en-US" sz="1400" dirty="0">
              <a:latin typeface="Arial" pitchFamily="34" charset="0"/>
              <a:cs typeface="Arial" pitchFamily="34" charset="0"/>
            </a:endParaRPr>
          </a:p>
        </p:txBody>
      </p:sp>
      <p:sp>
        <p:nvSpPr>
          <p:cNvPr id="28" name="TextBox 27"/>
          <p:cNvSpPr txBox="1"/>
          <p:nvPr/>
        </p:nvSpPr>
        <p:spPr>
          <a:xfrm>
            <a:off x="2917370" y="1752600"/>
            <a:ext cx="2111829" cy="738664"/>
          </a:xfrm>
          <a:prstGeom prst="rect">
            <a:avLst/>
          </a:prstGeom>
          <a:noFill/>
        </p:spPr>
        <p:txBody>
          <a:bodyPr wrap="square" rtlCol="0">
            <a:spAutoFit/>
          </a:bodyPr>
          <a:lstStyle/>
          <a:p>
            <a:r>
              <a:rPr lang="en-US" sz="1400" dirty="0" smtClean="0"/>
              <a:t>Tim Log in the application passing user Name (</a:t>
            </a:r>
            <a:r>
              <a:rPr lang="en-US" sz="1400" dirty="0" smtClean="0">
                <a:solidFill>
                  <a:srgbClr val="FF0000"/>
                </a:solidFill>
              </a:rPr>
              <a:t>R1</a:t>
            </a:r>
            <a:r>
              <a:rPr lang="en-US" sz="1400" dirty="0" smtClean="0"/>
              <a:t>)</a:t>
            </a:r>
            <a:endParaRPr lang="en-US" sz="1400" dirty="0"/>
          </a:p>
        </p:txBody>
      </p:sp>
      <p:grpSp>
        <p:nvGrpSpPr>
          <p:cNvPr id="6" name="Group 56"/>
          <p:cNvGrpSpPr/>
          <p:nvPr/>
        </p:nvGrpSpPr>
        <p:grpSpPr>
          <a:xfrm>
            <a:off x="1357422" y="2590800"/>
            <a:ext cx="1279516" cy="1742420"/>
            <a:chOff x="268852" y="3200400"/>
            <a:chExt cx="1279516" cy="1742420"/>
          </a:xfrm>
        </p:grpSpPr>
        <p:pic>
          <p:nvPicPr>
            <p:cNvPr id="1026" name="Picture 2"/>
            <p:cNvPicPr>
              <a:picLocks noChangeAspect="1" noChangeArrowheads="1"/>
            </p:cNvPicPr>
            <p:nvPr/>
          </p:nvPicPr>
          <p:blipFill>
            <a:blip r:embed="rId3" cstate="print"/>
            <a:srcRect/>
            <a:stretch>
              <a:fillRect/>
            </a:stretch>
          </p:blipFill>
          <p:spPr bwMode="auto">
            <a:xfrm>
              <a:off x="457200" y="3200400"/>
              <a:ext cx="1088571" cy="1143000"/>
            </a:xfrm>
            <a:prstGeom prst="rect">
              <a:avLst/>
            </a:prstGeom>
            <a:noFill/>
            <a:ln w="9525">
              <a:noFill/>
              <a:miter lim="800000"/>
              <a:headEnd/>
              <a:tailEnd/>
            </a:ln>
            <a:effectLst/>
          </p:spPr>
        </p:pic>
        <p:sp>
          <p:nvSpPr>
            <p:cNvPr id="51" name="TextBox 50"/>
            <p:cNvSpPr txBox="1"/>
            <p:nvPr/>
          </p:nvSpPr>
          <p:spPr>
            <a:xfrm>
              <a:off x="268852" y="4419600"/>
              <a:ext cx="1279516" cy="523220"/>
            </a:xfrm>
            <a:prstGeom prst="rect">
              <a:avLst/>
            </a:prstGeom>
            <a:noFill/>
          </p:spPr>
          <p:txBody>
            <a:bodyPr wrap="none" rtlCol="0">
              <a:spAutoFit/>
            </a:bodyPr>
            <a:lstStyle/>
            <a:p>
              <a:pPr algn="ctr"/>
              <a:r>
                <a:rPr lang="en-US" sz="1400" dirty="0" smtClean="0"/>
                <a:t>Tim opens a </a:t>
              </a:r>
            </a:p>
            <a:p>
              <a:pPr algn="ctr"/>
              <a:r>
                <a:rPr lang="en-US" sz="1400" dirty="0" smtClean="0"/>
                <a:t>web browser</a:t>
              </a:r>
              <a:endParaRPr lang="en-US" sz="1400" dirty="0"/>
            </a:p>
          </p:txBody>
        </p:sp>
      </p:grpSp>
      <p:cxnSp>
        <p:nvCxnSpPr>
          <p:cNvPr id="53" name="Straight Arrow Connector 52"/>
          <p:cNvCxnSpPr/>
          <p:nvPr/>
        </p:nvCxnSpPr>
        <p:spPr>
          <a:xfrm>
            <a:off x="2634341" y="2514600"/>
            <a:ext cx="2743200" cy="0"/>
          </a:xfrm>
          <a:prstGeom prst="straightConnector1">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634341" y="2819400"/>
            <a:ext cx="2743200" cy="0"/>
          </a:xfrm>
          <a:prstGeom prst="straightConnector1">
            <a:avLst/>
          </a:prstGeom>
          <a:ln w="38100">
            <a:solidFill>
              <a:srgbClr val="EA38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536370" y="2892623"/>
            <a:ext cx="2873829" cy="307777"/>
          </a:xfrm>
          <a:prstGeom prst="rect">
            <a:avLst/>
          </a:prstGeom>
          <a:noFill/>
        </p:spPr>
        <p:txBody>
          <a:bodyPr wrap="square" rtlCol="0">
            <a:spAutoFit/>
          </a:bodyPr>
          <a:lstStyle/>
          <a:p>
            <a:r>
              <a:rPr lang="en-US" sz="1400" dirty="0" smtClean="0"/>
              <a:t>Login servlet responds back.</a:t>
            </a:r>
            <a:endParaRPr lang="en-US" sz="1400" dirty="0"/>
          </a:p>
        </p:txBody>
      </p:sp>
      <p:cxnSp>
        <p:nvCxnSpPr>
          <p:cNvPr id="59" name="Straight Arrow Connector 58"/>
          <p:cNvCxnSpPr/>
          <p:nvPr/>
        </p:nvCxnSpPr>
        <p:spPr>
          <a:xfrm>
            <a:off x="2710541" y="3810000"/>
            <a:ext cx="2743200" cy="0"/>
          </a:xfrm>
          <a:prstGeom prst="straightConnector1">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710541" y="4114800"/>
            <a:ext cx="2743200" cy="0"/>
          </a:xfrm>
          <a:prstGeom prst="straightConnector1">
            <a:avLst/>
          </a:prstGeom>
          <a:ln w="38100">
            <a:solidFill>
              <a:srgbClr val="EA38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688770" y="4201180"/>
            <a:ext cx="2416629" cy="523220"/>
          </a:xfrm>
          <a:prstGeom prst="rect">
            <a:avLst/>
          </a:prstGeom>
          <a:noFill/>
        </p:spPr>
        <p:txBody>
          <a:bodyPr wrap="square" rtlCol="0">
            <a:spAutoFit/>
          </a:bodyPr>
          <a:lstStyle/>
          <a:p>
            <a:r>
              <a:rPr lang="en-US" sz="1400" dirty="0" smtClean="0"/>
              <a:t>Home page displayed but without user name.</a:t>
            </a:r>
            <a:endParaRPr lang="en-US" sz="1400" dirty="0"/>
          </a:p>
        </p:txBody>
      </p:sp>
      <p:sp>
        <p:nvSpPr>
          <p:cNvPr id="62" name="TextBox 61"/>
          <p:cNvSpPr txBox="1"/>
          <p:nvPr/>
        </p:nvSpPr>
        <p:spPr>
          <a:xfrm>
            <a:off x="2841170" y="3276600"/>
            <a:ext cx="2286000" cy="523220"/>
          </a:xfrm>
          <a:prstGeom prst="rect">
            <a:avLst/>
          </a:prstGeom>
          <a:noFill/>
        </p:spPr>
        <p:txBody>
          <a:bodyPr wrap="square" rtlCol="0">
            <a:spAutoFit/>
          </a:bodyPr>
          <a:lstStyle/>
          <a:p>
            <a:r>
              <a:rPr lang="en-US" sz="1400" dirty="0" smtClean="0"/>
              <a:t>Tim Access Home page (</a:t>
            </a:r>
            <a:r>
              <a:rPr lang="en-US" sz="1400" dirty="0" smtClean="0">
                <a:solidFill>
                  <a:srgbClr val="FF0000"/>
                </a:solidFill>
              </a:rPr>
              <a:t>R2)</a:t>
            </a:r>
            <a:endParaRPr lang="en-US" sz="1400" dirty="0"/>
          </a:p>
        </p:txBody>
      </p:sp>
      <p:pic>
        <p:nvPicPr>
          <p:cNvPr id="64" name="Picture 63" descr="ImportantIcon.jpg"/>
          <p:cNvPicPr>
            <a:picLocks noChangeAspect="1"/>
          </p:cNvPicPr>
          <p:nvPr/>
        </p:nvPicPr>
        <p:blipFill>
          <a:blip r:embed="rId4" cstate="print"/>
          <a:stretch>
            <a:fillRect/>
          </a:stretch>
        </p:blipFill>
        <p:spPr>
          <a:xfrm>
            <a:off x="152400" y="5029200"/>
            <a:ext cx="916112"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box(in)">
                                      <p:cBhvr>
                                        <p:cTn id="7" dur="500"/>
                                        <p:tgtEl>
                                          <p:spTgt spid="5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ox(in)">
                                      <p:cBhvr>
                                        <p:cTn id="10" dur="500"/>
                                        <p:tgtEl>
                                          <p:spTgt spid="2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box(in)">
                                      <p:cBhvr>
                                        <p:cTn id="13" dur="500"/>
                                        <p:tgtEl>
                                          <p:spTgt spid="56"/>
                                        </p:tgtEl>
                                      </p:cBhvr>
                                    </p:animEffect>
                                  </p:childTnLst>
                                </p:cTn>
                              </p:par>
                              <p:par>
                                <p:cTn id="14" presetID="4"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box(in)">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box(in)">
                                      <p:cBhvr>
                                        <p:cTn id="21" dur="500"/>
                                        <p:tgtEl>
                                          <p:spTgt spid="62"/>
                                        </p:tgtEl>
                                      </p:cBhvr>
                                    </p:animEffect>
                                  </p:childTnLst>
                                </p:cTn>
                              </p:par>
                              <p:par>
                                <p:cTn id="22" presetID="4" presetClass="entr" presetSubtype="16"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box(in)">
                                      <p:cBhvr>
                                        <p:cTn id="24" dur="500"/>
                                        <p:tgtEl>
                                          <p:spTgt spid="59"/>
                                        </p:tgtEl>
                                      </p:cBhvr>
                                    </p:animEffect>
                                  </p:childTnLst>
                                </p:cTn>
                              </p:par>
                              <p:par>
                                <p:cTn id="25" presetID="4" presetClass="entr" presetSubtype="16"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box(in)">
                                      <p:cBhvr>
                                        <p:cTn id="27" dur="500"/>
                                        <p:tgtEl>
                                          <p:spTgt spid="60"/>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box(in)">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checkerboard(across)">
                                      <p:cBhvr>
                                        <p:cTn id="35" dur="500"/>
                                        <p:tgtEl>
                                          <p:spTgt spid="64"/>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checkerboard(across)">
                                      <p:cBhvr>
                                        <p:cTn id="3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8" grpId="0"/>
      <p:bldP spid="56" grpId="0"/>
      <p:bldP spid="61" grpId="0"/>
      <p:bldP spid="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Servlet with session tracking</a:t>
            </a:r>
            <a:endParaRPr lang="en-US" sz="3200" dirty="0"/>
          </a:p>
        </p:txBody>
      </p:sp>
      <p:sp>
        <p:nvSpPr>
          <p:cNvPr id="4" name="Slide Number Placeholder 3"/>
          <p:cNvSpPr>
            <a:spLocks noGrp="1"/>
          </p:cNvSpPr>
          <p:nvPr>
            <p:ph type="sldNum" sz="quarter" idx="10"/>
          </p:nvPr>
        </p:nvSpPr>
        <p:spPr>
          <a:xfrm>
            <a:off x="8534400" y="6248400"/>
            <a:ext cx="444500" cy="320675"/>
          </a:xfrm>
        </p:spPr>
        <p:txBody>
          <a:bodyPr/>
          <a:lstStyle/>
          <a:p>
            <a:pPr>
              <a:defRPr/>
            </a:pPr>
            <a:fld id="{50EC62AF-8A58-47DB-8277-FFD1CE2A98DE}" type="slidenum">
              <a:rPr lang="en-US" smtClean="0"/>
              <a:pPr>
                <a:defRPr/>
              </a:pPr>
              <a:t>9</a:t>
            </a:fld>
            <a:endParaRPr lang="en-US"/>
          </a:p>
        </p:txBody>
      </p:sp>
      <p:sp>
        <p:nvSpPr>
          <p:cNvPr id="46" name="TextBox 45"/>
          <p:cNvSpPr txBox="1"/>
          <p:nvPr/>
        </p:nvSpPr>
        <p:spPr>
          <a:xfrm>
            <a:off x="1143000" y="4953000"/>
            <a:ext cx="7924800" cy="9906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oAutofit/>
          </a:bodyPr>
          <a:lstStyle/>
          <a:p>
            <a:r>
              <a:rPr lang="en-US" b="0" dirty="0" smtClean="0">
                <a:solidFill>
                  <a:srgbClr val="C00000"/>
                </a:solidFill>
                <a:latin typeface="Arial" pitchFamily="34" charset="0"/>
                <a:cs typeface="Arial" pitchFamily="34" charset="0"/>
              </a:rPr>
              <a:t>In the above example if Tim opens a new browser and access Home page servlet the user Name </a:t>
            </a:r>
            <a:r>
              <a:rPr lang="en-US" dirty="0" smtClean="0">
                <a:solidFill>
                  <a:srgbClr val="C00000"/>
                </a:solidFill>
                <a:latin typeface="Arial" pitchFamily="34" charset="0"/>
                <a:cs typeface="Arial" pitchFamily="34" charset="0"/>
              </a:rPr>
              <a:t>cannot</a:t>
            </a:r>
            <a:r>
              <a:rPr lang="en-US" b="0" dirty="0" smtClean="0">
                <a:solidFill>
                  <a:srgbClr val="C00000"/>
                </a:solidFill>
                <a:latin typeface="Arial" pitchFamily="34" charset="0"/>
                <a:cs typeface="Arial" pitchFamily="34" charset="0"/>
              </a:rPr>
              <a:t> be accessed since a new HTTP Session object is created.</a:t>
            </a:r>
            <a:endParaRPr lang="en-US" b="0" dirty="0">
              <a:solidFill>
                <a:srgbClr val="C00000"/>
              </a:solidFill>
              <a:latin typeface="Arial" pitchFamily="34" charset="0"/>
              <a:cs typeface="Arial" pitchFamily="34" charset="0"/>
            </a:endParaRPr>
          </a:p>
        </p:txBody>
      </p:sp>
      <p:sp>
        <p:nvSpPr>
          <p:cNvPr id="13" name="Rectangle 12"/>
          <p:cNvSpPr/>
          <p:nvPr/>
        </p:nvSpPr>
        <p:spPr>
          <a:xfrm>
            <a:off x="4060370" y="1676400"/>
            <a:ext cx="4931230" cy="3200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600" dirty="0" smtClean="0">
                <a:latin typeface="Arial" pitchFamily="34" charset="0"/>
                <a:cs typeface="Arial" pitchFamily="34" charset="0"/>
              </a:rPr>
              <a:t>Web container</a:t>
            </a:r>
            <a:endParaRPr lang="en-US" sz="1600" dirty="0">
              <a:latin typeface="Arial" pitchFamily="34" charset="0"/>
              <a:cs typeface="Arial" pitchFamily="34" charset="0"/>
            </a:endParaRPr>
          </a:p>
        </p:txBody>
      </p:sp>
      <p:sp>
        <p:nvSpPr>
          <p:cNvPr id="14" name="Rounded Rectangle 13"/>
          <p:cNvSpPr/>
          <p:nvPr/>
        </p:nvSpPr>
        <p:spPr>
          <a:xfrm>
            <a:off x="4493758" y="2362200"/>
            <a:ext cx="137364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Arial" pitchFamily="34" charset="0"/>
                <a:cs typeface="Arial" pitchFamily="34" charset="0"/>
              </a:rPr>
              <a:t>LoginServlet</a:t>
            </a:r>
            <a:endParaRPr lang="en-US" sz="1400" dirty="0">
              <a:latin typeface="Arial" pitchFamily="34" charset="0"/>
              <a:cs typeface="Arial" pitchFamily="34" charset="0"/>
            </a:endParaRPr>
          </a:p>
        </p:txBody>
      </p:sp>
      <p:sp>
        <p:nvSpPr>
          <p:cNvPr id="21" name="Rounded Rectangle 20"/>
          <p:cNvSpPr/>
          <p:nvPr/>
        </p:nvSpPr>
        <p:spPr>
          <a:xfrm>
            <a:off x="4541383" y="3505200"/>
            <a:ext cx="137160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Arial" pitchFamily="34" charset="0"/>
                <a:cs typeface="Arial" pitchFamily="34" charset="0"/>
              </a:rPr>
              <a:t>HomePage</a:t>
            </a:r>
            <a:endParaRPr lang="en-US" sz="1400" dirty="0" smtClean="0">
              <a:latin typeface="Arial" pitchFamily="34" charset="0"/>
              <a:cs typeface="Arial" pitchFamily="34" charset="0"/>
            </a:endParaRPr>
          </a:p>
          <a:p>
            <a:pPr algn="ctr"/>
            <a:r>
              <a:rPr lang="en-US" sz="1400" dirty="0" smtClean="0">
                <a:latin typeface="Arial" pitchFamily="34" charset="0"/>
                <a:cs typeface="Arial" pitchFamily="34" charset="0"/>
              </a:rPr>
              <a:t>Servlet</a:t>
            </a:r>
            <a:endParaRPr lang="en-US" sz="1400" dirty="0">
              <a:latin typeface="Arial" pitchFamily="34" charset="0"/>
              <a:cs typeface="Arial" pitchFamily="34" charset="0"/>
            </a:endParaRPr>
          </a:p>
        </p:txBody>
      </p:sp>
      <p:grpSp>
        <p:nvGrpSpPr>
          <p:cNvPr id="3" name="Group 32"/>
          <p:cNvGrpSpPr/>
          <p:nvPr/>
        </p:nvGrpSpPr>
        <p:grpSpPr>
          <a:xfrm>
            <a:off x="7215187" y="2286000"/>
            <a:ext cx="1624013" cy="1524000"/>
            <a:chOff x="6986586" y="3429000"/>
            <a:chExt cx="1624013" cy="1524000"/>
          </a:xfrm>
        </p:grpSpPr>
        <p:sp>
          <p:nvSpPr>
            <p:cNvPr id="22" name="Rectangle 21"/>
            <p:cNvSpPr/>
            <p:nvPr/>
          </p:nvSpPr>
          <p:spPr>
            <a:xfrm>
              <a:off x="6986586" y="3429000"/>
              <a:ext cx="1624013" cy="1524000"/>
            </a:xfrm>
            <a:prstGeom prst="rect">
              <a:avLst/>
            </a:prstGeom>
            <a:solidFill>
              <a:srgbClr val="A3E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r>
                <a:rPr lang="en-US" sz="1400" dirty="0" smtClean="0">
                  <a:solidFill>
                    <a:srgbClr val="002060"/>
                  </a:solidFill>
                  <a:latin typeface="Arial" pitchFamily="34" charset="0"/>
                  <a:cs typeface="Arial" pitchFamily="34" charset="0"/>
                </a:rPr>
                <a:t>Session</a:t>
              </a: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smtClean="0">
                <a:solidFill>
                  <a:srgbClr val="002060"/>
                </a:solidFill>
                <a:latin typeface="Arial" pitchFamily="34" charset="0"/>
                <a:cs typeface="Arial" pitchFamily="34" charset="0"/>
              </a:endParaRPr>
            </a:p>
            <a:p>
              <a:pPr algn="ctr"/>
              <a:endParaRPr lang="en-US" sz="1400" dirty="0">
                <a:solidFill>
                  <a:srgbClr val="002060"/>
                </a:solidFill>
                <a:latin typeface="Arial" pitchFamily="34" charset="0"/>
                <a:cs typeface="Arial" pitchFamily="34" charset="0"/>
              </a:endParaRPr>
            </a:p>
          </p:txBody>
        </p:sp>
        <p:sp>
          <p:nvSpPr>
            <p:cNvPr id="23" name="Rectangle 22"/>
            <p:cNvSpPr/>
            <p:nvPr/>
          </p:nvSpPr>
          <p:spPr>
            <a:xfrm>
              <a:off x="7215186" y="4038600"/>
              <a:ext cx="1319213"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latin typeface="Arial" pitchFamily="34" charset="0"/>
                  <a:cs typeface="Arial" pitchFamily="34" charset="0"/>
                </a:rPr>
                <a:t>User Name = “Tim”</a:t>
              </a:r>
              <a:endParaRPr lang="en-US" sz="1400" dirty="0">
                <a:solidFill>
                  <a:srgbClr val="002060"/>
                </a:solidFill>
                <a:latin typeface="Arial" pitchFamily="34" charset="0"/>
                <a:cs typeface="Arial" pitchFamily="34" charset="0"/>
              </a:endParaRPr>
            </a:p>
          </p:txBody>
        </p:sp>
      </p:grpSp>
      <p:sp>
        <p:nvSpPr>
          <p:cNvPr id="28" name="TextBox 27"/>
          <p:cNvSpPr txBox="1"/>
          <p:nvPr/>
        </p:nvSpPr>
        <p:spPr>
          <a:xfrm>
            <a:off x="1926771" y="1981200"/>
            <a:ext cx="1600200" cy="523220"/>
          </a:xfrm>
          <a:prstGeom prst="rect">
            <a:avLst/>
          </a:prstGeom>
          <a:noFill/>
        </p:spPr>
        <p:txBody>
          <a:bodyPr wrap="square" rtlCol="0">
            <a:spAutoFit/>
          </a:bodyPr>
          <a:lstStyle/>
          <a:p>
            <a:r>
              <a:rPr lang="en-US" sz="1400" dirty="0" smtClean="0"/>
              <a:t>Tim Log in the application</a:t>
            </a:r>
            <a:endParaRPr lang="en-US" sz="1400" dirty="0"/>
          </a:p>
        </p:txBody>
      </p:sp>
      <p:cxnSp>
        <p:nvCxnSpPr>
          <p:cNvPr id="35" name="Elbow Connector 34"/>
          <p:cNvCxnSpPr>
            <a:stCxn id="14" idx="3"/>
            <a:endCxn id="23" idx="1"/>
          </p:cNvCxnSpPr>
          <p:nvPr/>
        </p:nvCxnSpPr>
        <p:spPr>
          <a:xfrm>
            <a:off x="5867400" y="2667000"/>
            <a:ext cx="1576387" cy="571500"/>
          </a:xfrm>
          <a:prstGeom prst="bentConnector3">
            <a:avLst>
              <a:gd name="adj1" fmla="val 50000"/>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1" idx="3"/>
            <a:endCxn id="23" idx="1"/>
          </p:cNvCxnSpPr>
          <p:nvPr/>
        </p:nvCxnSpPr>
        <p:spPr>
          <a:xfrm flipV="1">
            <a:off x="5912983" y="3238500"/>
            <a:ext cx="1530804" cy="586740"/>
          </a:xfrm>
          <a:prstGeom prst="bentConnector3">
            <a:avLst>
              <a:gd name="adj1" fmla="val 50000"/>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56"/>
          <p:cNvGrpSpPr/>
          <p:nvPr/>
        </p:nvGrpSpPr>
        <p:grpSpPr>
          <a:xfrm>
            <a:off x="345052" y="2590800"/>
            <a:ext cx="1279516" cy="1742420"/>
            <a:chOff x="268852" y="3200400"/>
            <a:chExt cx="1279516" cy="1742420"/>
          </a:xfrm>
        </p:grpSpPr>
        <p:pic>
          <p:nvPicPr>
            <p:cNvPr id="1026" name="Picture 2"/>
            <p:cNvPicPr>
              <a:picLocks noChangeAspect="1" noChangeArrowheads="1"/>
            </p:cNvPicPr>
            <p:nvPr/>
          </p:nvPicPr>
          <p:blipFill>
            <a:blip r:embed="rId2" cstate="print"/>
            <a:srcRect/>
            <a:stretch>
              <a:fillRect/>
            </a:stretch>
          </p:blipFill>
          <p:spPr bwMode="auto">
            <a:xfrm>
              <a:off x="457200" y="3200400"/>
              <a:ext cx="1088571" cy="1143000"/>
            </a:xfrm>
            <a:prstGeom prst="rect">
              <a:avLst/>
            </a:prstGeom>
            <a:noFill/>
            <a:ln w="9525">
              <a:noFill/>
              <a:miter lim="800000"/>
              <a:headEnd/>
              <a:tailEnd/>
            </a:ln>
            <a:effectLst/>
          </p:spPr>
        </p:pic>
        <p:sp>
          <p:nvSpPr>
            <p:cNvPr id="51" name="TextBox 50"/>
            <p:cNvSpPr txBox="1"/>
            <p:nvPr/>
          </p:nvSpPr>
          <p:spPr>
            <a:xfrm>
              <a:off x="268852" y="4419600"/>
              <a:ext cx="1279516" cy="523220"/>
            </a:xfrm>
            <a:prstGeom prst="rect">
              <a:avLst/>
            </a:prstGeom>
            <a:noFill/>
          </p:spPr>
          <p:txBody>
            <a:bodyPr wrap="none" rtlCol="0">
              <a:spAutoFit/>
            </a:bodyPr>
            <a:lstStyle/>
            <a:p>
              <a:pPr algn="ctr"/>
              <a:r>
                <a:rPr lang="en-US" sz="1400" dirty="0" smtClean="0"/>
                <a:t>Tim opens a </a:t>
              </a:r>
            </a:p>
            <a:p>
              <a:pPr algn="ctr"/>
              <a:r>
                <a:rPr lang="en-US" sz="1400" dirty="0" smtClean="0"/>
                <a:t>web browser</a:t>
              </a:r>
              <a:endParaRPr lang="en-US" sz="1400" dirty="0"/>
            </a:p>
          </p:txBody>
        </p:sp>
      </p:grpSp>
      <p:cxnSp>
        <p:nvCxnSpPr>
          <p:cNvPr id="53" name="Straight Arrow Connector 52"/>
          <p:cNvCxnSpPr/>
          <p:nvPr/>
        </p:nvCxnSpPr>
        <p:spPr>
          <a:xfrm>
            <a:off x="1621971" y="2514600"/>
            <a:ext cx="2743200" cy="0"/>
          </a:xfrm>
          <a:prstGeom prst="straightConnector1">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621971" y="2819400"/>
            <a:ext cx="2743200" cy="0"/>
          </a:xfrm>
          <a:prstGeom prst="straightConnector1">
            <a:avLst/>
          </a:prstGeom>
          <a:ln w="38100">
            <a:solidFill>
              <a:srgbClr val="EA38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774371" y="2782282"/>
            <a:ext cx="2514600" cy="523220"/>
          </a:xfrm>
          <a:prstGeom prst="rect">
            <a:avLst/>
          </a:prstGeom>
          <a:noFill/>
        </p:spPr>
        <p:txBody>
          <a:bodyPr wrap="square" rtlCol="0">
            <a:spAutoFit/>
          </a:bodyPr>
          <a:lstStyle/>
          <a:p>
            <a:r>
              <a:rPr lang="en-US" sz="1400" dirty="0" smtClean="0"/>
              <a:t>Login servlet responds back.</a:t>
            </a:r>
            <a:endParaRPr lang="en-US" sz="1400" dirty="0"/>
          </a:p>
        </p:txBody>
      </p:sp>
      <p:cxnSp>
        <p:nvCxnSpPr>
          <p:cNvPr id="59" name="Straight Arrow Connector 58"/>
          <p:cNvCxnSpPr/>
          <p:nvPr/>
        </p:nvCxnSpPr>
        <p:spPr>
          <a:xfrm>
            <a:off x="1698171" y="3810000"/>
            <a:ext cx="2743200" cy="0"/>
          </a:xfrm>
          <a:prstGeom prst="straightConnector1">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1698171" y="4114800"/>
            <a:ext cx="2743200" cy="0"/>
          </a:xfrm>
          <a:prstGeom prst="straightConnector1">
            <a:avLst/>
          </a:prstGeom>
          <a:ln w="38100">
            <a:solidFill>
              <a:srgbClr val="EA38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676400" y="4201180"/>
            <a:ext cx="2416629" cy="523220"/>
          </a:xfrm>
          <a:prstGeom prst="rect">
            <a:avLst/>
          </a:prstGeom>
          <a:noFill/>
        </p:spPr>
        <p:txBody>
          <a:bodyPr wrap="square" rtlCol="0">
            <a:spAutoFit/>
          </a:bodyPr>
          <a:lstStyle/>
          <a:p>
            <a:r>
              <a:rPr lang="en-US" sz="1400" dirty="0" smtClean="0"/>
              <a:t>Home page displayed with user name displayed.</a:t>
            </a:r>
            <a:endParaRPr lang="en-US" sz="1400" dirty="0"/>
          </a:p>
        </p:txBody>
      </p:sp>
      <p:sp>
        <p:nvSpPr>
          <p:cNvPr id="62" name="TextBox 61"/>
          <p:cNvSpPr txBox="1"/>
          <p:nvPr/>
        </p:nvSpPr>
        <p:spPr>
          <a:xfrm>
            <a:off x="1828800" y="3505200"/>
            <a:ext cx="2286000" cy="307777"/>
          </a:xfrm>
          <a:prstGeom prst="rect">
            <a:avLst/>
          </a:prstGeom>
          <a:noFill/>
        </p:spPr>
        <p:txBody>
          <a:bodyPr wrap="square" rtlCol="0">
            <a:spAutoFit/>
          </a:bodyPr>
          <a:lstStyle/>
          <a:p>
            <a:r>
              <a:rPr lang="en-US" sz="1400" dirty="0" smtClean="0"/>
              <a:t>Tim Access Home page</a:t>
            </a:r>
            <a:endParaRPr lang="en-US" sz="1400" dirty="0"/>
          </a:p>
        </p:txBody>
      </p:sp>
      <p:pic>
        <p:nvPicPr>
          <p:cNvPr id="64" name="Picture 63" descr="ImportantIcon.jpg"/>
          <p:cNvPicPr>
            <a:picLocks noChangeAspect="1"/>
          </p:cNvPicPr>
          <p:nvPr/>
        </p:nvPicPr>
        <p:blipFill>
          <a:blip r:embed="rId3" cstate="print"/>
          <a:stretch>
            <a:fillRect/>
          </a:stretch>
        </p:blipFill>
        <p:spPr>
          <a:xfrm>
            <a:off x="152400" y="5029200"/>
            <a:ext cx="916112" cy="762000"/>
          </a:xfrm>
          <a:prstGeom prst="rect">
            <a:avLst/>
          </a:prstGeom>
        </p:spPr>
      </p:pic>
      <p:sp>
        <p:nvSpPr>
          <p:cNvPr id="32" name="TextBox 31"/>
          <p:cNvSpPr txBox="1"/>
          <p:nvPr/>
        </p:nvSpPr>
        <p:spPr>
          <a:xfrm>
            <a:off x="5791200" y="1944469"/>
            <a:ext cx="1600200" cy="646331"/>
          </a:xfrm>
          <a:prstGeom prst="rect">
            <a:avLst/>
          </a:prstGeom>
          <a:noFill/>
        </p:spPr>
        <p:txBody>
          <a:bodyPr wrap="square" rtlCol="0">
            <a:spAutoFit/>
          </a:bodyPr>
          <a:lstStyle/>
          <a:p>
            <a:r>
              <a:rPr lang="en-US" sz="1200" dirty="0" smtClean="0"/>
              <a:t>Servlet stores the  user name in session</a:t>
            </a:r>
            <a:endParaRPr lang="en-US" sz="1200" dirty="0"/>
          </a:p>
        </p:txBody>
      </p:sp>
      <p:sp>
        <p:nvSpPr>
          <p:cNvPr id="37" name="TextBox 36"/>
          <p:cNvSpPr txBox="1"/>
          <p:nvPr/>
        </p:nvSpPr>
        <p:spPr>
          <a:xfrm>
            <a:off x="5867400" y="3925669"/>
            <a:ext cx="2895600" cy="646331"/>
          </a:xfrm>
          <a:prstGeom prst="rect">
            <a:avLst/>
          </a:prstGeom>
          <a:noFill/>
        </p:spPr>
        <p:txBody>
          <a:bodyPr wrap="square" rtlCol="0">
            <a:spAutoFit/>
          </a:bodyPr>
          <a:lstStyle/>
          <a:p>
            <a:r>
              <a:rPr lang="en-US" sz="1200" dirty="0" smtClean="0"/>
              <a:t>Though the user name is </a:t>
            </a:r>
            <a:r>
              <a:rPr lang="en-US" sz="1200" u="sng" dirty="0" smtClean="0">
                <a:solidFill>
                  <a:srgbClr val="FF0000"/>
                </a:solidFill>
              </a:rPr>
              <a:t>NOT</a:t>
            </a:r>
            <a:r>
              <a:rPr lang="en-US" sz="1200" dirty="0" smtClean="0"/>
              <a:t> in the request it can print the user name by accessing the session.</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ox(in)">
                                      <p:cBhvr>
                                        <p:cTn id="7" dur="500"/>
                                        <p:tgtEl>
                                          <p:spTgt spid="28"/>
                                        </p:tgtEl>
                                      </p:cBhvr>
                                    </p:animEffect>
                                  </p:childTnLst>
                                </p:cTn>
                              </p:par>
                              <p:par>
                                <p:cTn id="8" presetID="4" presetClass="entr" presetSubtype="16"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box(in)">
                                      <p:cBhvr>
                                        <p:cTn id="10" dur="500"/>
                                        <p:tgtEl>
                                          <p:spTgt spid="53"/>
                                        </p:tgtEl>
                                      </p:cBhvr>
                                    </p:animEffect>
                                  </p:childTnLst>
                                </p:cTn>
                              </p:par>
                              <p:par>
                                <p:cTn id="11" presetID="4" presetClass="entr" presetSubtype="16"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ox(in)">
                                      <p:cBhvr>
                                        <p:cTn id="16" dur="500"/>
                                        <p:tgtEl>
                                          <p:spTgt spid="32"/>
                                        </p:tgtEl>
                                      </p:cBhvr>
                                    </p:animEffect>
                                  </p:childTnLst>
                                </p:cTn>
                              </p:par>
                              <p:par>
                                <p:cTn id="17" presetID="4" presetClass="entr" presetSubtype="16"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box(in)">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box(in)">
                                      <p:cBhvr>
                                        <p:cTn id="24" dur="500"/>
                                        <p:tgtEl>
                                          <p:spTgt spid="55"/>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box(in)">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box(in)">
                                      <p:cBhvr>
                                        <p:cTn id="32" dur="500"/>
                                        <p:tgtEl>
                                          <p:spTgt spid="62"/>
                                        </p:tgtEl>
                                      </p:cBhvr>
                                    </p:animEffect>
                                  </p:childTnLst>
                                </p:cTn>
                              </p:par>
                              <p:par>
                                <p:cTn id="33" presetID="4" presetClass="entr" presetSubtype="16"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box(in)">
                                      <p:cBhvr>
                                        <p:cTn id="35" dur="500"/>
                                        <p:tgtEl>
                                          <p:spTgt spid="59"/>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box(in)">
                                      <p:cBhvr>
                                        <p:cTn id="40" dur="500"/>
                                        <p:tgtEl>
                                          <p:spTgt spid="4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ox(in)">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box(in)">
                                      <p:cBhvr>
                                        <p:cTn id="48" dur="500"/>
                                        <p:tgtEl>
                                          <p:spTgt spid="60"/>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ox(in)">
                                      <p:cBhvr>
                                        <p:cTn id="51" dur="500"/>
                                        <p:tgtEl>
                                          <p:spTgt spid="61"/>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checkerboard(across)">
                                      <p:cBhvr>
                                        <p:cTn id="56" dur="500"/>
                                        <p:tgtEl>
                                          <p:spTgt spid="64"/>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checkerboard(across)">
                                      <p:cBhvr>
                                        <p:cTn id="5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8" grpId="0"/>
      <p:bldP spid="56" grpId="0"/>
      <p:bldP spid="61" grpId="0"/>
      <p:bldP spid="62" grpId="0"/>
      <p:bldP spid="32" grpId="0"/>
      <p:bldP spid="37" grpId="0"/>
    </p:bldLst>
  </p:timing>
</p:sld>
</file>

<file path=ppt/theme/theme1.xml><?xml version="1.0" encoding="utf-8"?>
<a:theme xmlns:a="http://schemas.openxmlformats.org/drawingml/2006/main" name="CATP_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51B6D4D3094E747B8B545B5FF6CDFA5" ma:contentTypeVersion="0" ma:contentTypeDescription="Create a new document." ma:contentTypeScope="" ma:versionID="fd8225ad450e0e719d9276b01a56706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CE3420-51B5-45D0-AA94-470C87CA3DB9}"/>
</file>

<file path=customXml/itemProps2.xml><?xml version="1.0" encoding="utf-8"?>
<ds:datastoreItem xmlns:ds="http://schemas.openxmlformats.org/officeDocument/2006/customXml" ds:itemID="{B765E0DE-1A6C-4121-A7BA-0076EF450259}"/>
</file>

<file path=customXml/itemProps3.xml><?xml version="1.0" encoding="utf-8"?>
<ds:datastoreItem xmlns:ds="http://schemas.openxmlformats.org/officeDocument/2006/customXml" ds:itemID="{6D2042C2-A9C3-41C8-A778-0CB8ECA6EC09}"/>
</file>

<file path=docProps/app.xml><?xml version="1.0" encoding="utf-8"?>
<Properties xmlns="http://schemas.openxmlformats.org/officeDocument/2006/extended-properties" xmlns:vt="http://schemas.openxmlformats.org/officeDocument/2006/docPropsVTypes">
  <Template>CATP_2.1</Template>
  <TotalTime>42468</TotalTime>
  <Words>4563</Words>
  <Application>Microsoft Office PowerPoint</Application>
  <PresentationFormat>On-screen Show (4:3)</PresentationFormat>
  <Paragraphs>551</Paragraphs>
  <Slides>70</Slides>
  <Notes>4</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CATP_2.1</vt:lpstr>
      <vt:lpstr>PowerPoint Presentation</vt:lpstr>
      <vt:lpstr>About the Author</vt:lpstr>
      <vt:lpstr>PowerPoint Presentation</vt:lpstr>
      <vt:lpstr>Objectives</vt:lpstr>
      <vt:lpstr>A Problem statement</vt:lpstr>
      <vt:lpstr>So what is Session Management?</vt:lpstr>
      <vt:lpstr>Back to the problem statement</vt:lpstr>
      <vt:lpstr>Servlet without session tracking</vt:lpstr>
      <vt:lpstr>Servlet with session tracking</vt:lpstr>
      <vt:lpstr>Need for Session ?</vt:lpstr>
      <vt:lpstr>How is Session Tracked for a User ?</vt:lpstr>
      <vt:lpstr>Session management techniques</vt:lpstr>
      <vt:lpstr>Session Management Technique # 1 : Using Hidden Field</vt:lpstr>
      <vt:lpstr>Hidden Field Implementation?</vt:lpstr>
      <vt:lpstr>Lend a hand: Hidden field</vt:lpstr>
      <vt:lpstr>Lend a Hand : Screen Shot – personal Details HTML</vt:lpstr>
      <vt:lpstr>Lend a Hand : Screen Shot – Professional Details</vt:lpstr>
      <vt:lpstr>Lend a Hand : Screen Shot - Registration Success</vt:lpstr>
      <vt:lpstr>Lend a Hand : Developing Personal Details HTML</vt:lpstr>
      <vt:lpstr>Lend a Hand : Developing Professional Details Servlet</vt:lpstr>
      <vt:lpstr>Lend a Hand : Developing Registration Success Servlet</vt:lpstr>
      <vt:lpstr>Lend a Hand- Deploy and Run</vt:lpstr>
      <vt:lpstr>Pros and Cons of hidden field</vt:lpstr>
      <vt:lpstr>Session Management Technique # 2: URL Rewriting</vt:lpstr>
      <vt:lpstr>Lend a Hand : Demo on URL rewriting</vt:lpstr>
      <vt:lpstr>Lend a Hand : Screen Shot login.html</vt:lpstr>
      <vt:lpstr>Lend a Hand : Screen Shot  Inbox </vt:lpstr>
      <vt:lpstr>Lend a Hand : Screen Shot Sent Items</vt:lpstr>
      <vt:lpstr>Lend a Hand : Develop Login html</vt:lpstr>
      <vt:lpstr>Lend a Hand – Develop Login Servlet</vt:lpstr>
      <vt:lpstr>Lend a Hand – Develop Inbox Servlet</vt:lpstr>
      <vt:lpstr>Lend a Hand – Develop  Sent items servlet</vt:lpstr>
      <vt:lpstr>Lend a Hand – Deploy and Run </vt:lpstr>
      <vt:lpstr>Pros and Cons of URL rewriting</vt:lpstr>
      <vt:lpstr>Session Management Technique # 3: Cookies</vt:lpstr>
      <vt:lpstr>Steps for Using Cookie</vt:lpstr>
      <vt:lpstr>How to Create Cookie ?</vt:lpstr>
      <vt:lpstr>Setting Cookies to the HTTP Response.</vt:lpstr>
      <vt:lpstr>Reading Cookie Values from request.</vt:lpstr>
      <vt:lpstr>Lend a Hand - Cookie</vt:lpstr>
      <vt:lpstr>Lend a Hand : Develop Login Html</vt:lpstr>
      <vt:lpstr>Lend a Hand: Develop a Login Servlet</vt:lpstr>
      <vt:lpstr>Lend a Hand: Develop a Inbox Servlet</vt:lpstr>
      <vt:lpstr>Lend a Hand: Develop Sent Items Servlet</vt:lpstr>
      <vt:lpstr>Lend a Hand: Deploy and Run </vt:lpstr>
      <vt:lpstr>Pros and Cons of using Cookie</vt:lpstr>
      <vt:lpstr>Session Management Technique # 4: Http Session Object</vt:lpstr>
      <vt:lpstr>Servlet with session tracking</vt:lpstr>
      <vt:lpstr>How are Session value stored?</vt:lpstr>
      <vt:lpstr>Http Session Important API’s</vt:lpstr>
      <vt:lpstr>Http Session Important API’s (Cont)</vt:lpstr>
      <vt:lpstr>How to access the Session Object</vt:lpstr>
      <vt:lpstr>How to set values in HTTP Session </vt:lpstr>
      <vt:lpstr>Retrieve attributes from Session</vt:lpstr>
      <vt:lpstr>Removing Attributes from Session ?</vt:lpstr>
      <vt:lpstr>How to invalidate a session ?</vt:lpstr>
      <vt:lpstr>Lend a Hand- Using Session object</vt:lpstr>
      <vt:lpstr>Lend a Hand- Inbox ScreenShot</vt:lpstr>
      <vt:lpstr>Lend a Hand – Sent Items Screenshot</vt:lpstr>
      <vt:lpstr>Lend a Hand: Develop a Login html</vt:lpstr>
      <vt:lpstr>Lend a Hand: Develop a Login Servlet</vt:lpstr>
      <vt:lpstr>Lend a Hand: Develop a Inbox Servlet</vt:lpstr>
      <vt:lpstr>Lend a Hand: Develop a Sent Items Servlet</vt:lpstr>
      <vt:lpstr>Lend a Hand: Develop a Logout Servlet</vt:lpstr>
      <vt:lpstr>Lend a Hand: Deploy and Run </vt:lpstr>
      <vt:lpstr>Tips on Using Session Object</vt:lpstr>
      <vt:lpstr>Pros and Cons of Using Http Session</vt:lpstr>
      <vt:lpstr>General Tips for using session Management Techniques. </vt:lpstr>
      <vt:lpstr>Attribute Scopes in Servlet</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Session_management</dc:title>
  <dc:creator>121246</dc:creator>
  <cp:lastModifiedBy>124294</cp:lastModifiedBy>
  <cp:revision>2115</cp:revision>
  <dcterms:created xsi:type="dcterms:W3CDTF">2006-08-07T10:58:16Z</dcterms:created>
  <dcterms:modified xsi:type="dcterms:W3CDTF">2012-10-11T06:07:52Z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0x010100851B6D4D3094E747B8B545B5FF6CDFA5</vt:lpwstr>
  </property>
</Properties>
</file>