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6"/>
  </p:notesMasterIdLst>
  <p:sldIdLst>
    <p:sldId id="257" r:id="rId5"/>
    <p:sldId id="261" r:id="rId6"/>
    <p:sldId id="258" r:id="rId7"/>
    <p:sldId id="281" r:id="rId8"/>
    <p:sldId id="282" r:id="rId9"/>
    <p:sldId id="283" r:id="rId10"/>
    <p:sldId id="360" r:id="rId11"/>
    <p:sldId id="263" r:id="rId12"/>
    <p:sldId id="365" r:id="rId13"/>
    <p:sldId id="357" r:id="rId14"/>
    <p:sldId id="358" r:id="rId15"/>
    <p:sldId id="284" r:id="rId16"/>
    <p:sldId id="352" r:id="rId17"/>
    <p:sldId id="359" r:id="rId18"/>
    <p:sldId id="265" r:id="rId19"/>
    <p:sldId id="361" r:id="rId20"/>
    <p:sldId id="288" r:id="rId21"/>
    <p:sldId id="285" r:id="rId22"/>
    <p:sldId id="287" r:id="rId23"/>
    <p:sldId id="363" r:id="rId24"/>
    <p:sldId id="302" r:id="rId25"/>
    <p:sldId id="366" r:id="rId26"/>
    <p:sldId id="303" r:id="rId27"/>
    <p:sldId id="364" r:id="rId28"/>
    <p:sldId id="304" r:id="rId29"/>
    <p:sldId id="305" r:id="rId30"/>
    <p:sldId id="354" r:id="rId31"/>
    <p:sldId id="306" r:id="rId32"/>
    <p:sldId id="307" r:id="rId33"/>
    <p:sldId id="308" r:id="rId34"/>
    <p:sldId id="355" r:id="rId35"/>
    <p:sldId id="309" r:id="rId36"/>
    <p:sldId id="310" r:id="rId37"/>
    <p:sldId id="311" r:id="rId38"/>
    <p:sldId id="312" r:id="rId39"/>
    <p:sldId id="313" r:id="rId40"/>
    <p:sldId id="314" r:id="rId41"/>
    <p:sldId id="315" r:id="rId42"/>
    <p:sldId id="316" r:id="rId43"/>
    <p:sldId id="319" r:id="rId44"/>
    <p:sldId id="320" r:id="rId45"/>
    <p:sldId id="351" r:id="rId46"/>
    <p:sldId id="321" r:id="rId47"/>
    <p:sldId id="322" r:id="rId48"/>
    <p:sldId id="323" r:id="rId49"/>
    <p:sldId id="324" r:id="rId50"/>
    <p:sldId id="325" r:id="rId51"/>
    <p:sldId id="326" r:id="rId52"/>
    <p:sldId id="327" r:id="rId53"/>
    <p:sldId id="328" r:id="rId54"/>
    <p:sldId id="329" r:id="rId55"/>
    <p:sldId id="330" r:id="rId56"/>
    <p:sldId id="331" r:id="rId57"/>
    <p:sldId id="332" r:id="rId58"/>
    <p:sldId id="333" r:id="rId59"/>
    <p:sldId id="334" r:id="rId60"/>
    <p:sldId id="335" r:id="rId61"/>
    <p:sldId id="336" r:id="rId62"/>
    <p:sldId id="337" r:id="rId63"/>
    <p:sldId id="338" r:id="rId64"/>
    <p:sldId id="339" r:id="rId65"/>
    <p:sldId id="340" r:id="rId66"/>
    <p:sldId id="341" r:id="rId67"/>
    <p:sldId id="356" r:id="rId68"/>
    <p:sldId id="342" r:id="rId69"/>
    <p:sldId id="343" r:id="rId70"/>
    <p:sldId id="344" r:id="rId71"/>
    <p:sldId id="346" r:id="rId72"/>
    <p:sldId id="347" r:id="rId73"/>
    <p:sldId id="348" r:id="rId74"/>
    <p:sldId id="349" r:id="rId7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/Sv6QhoszR1qtfE8Qs+JDQ==" hashData="shleF2OOHMJmJSskhC89T50LEui3GEA55o17lAoVff5PS/ow54ozlNqUzoqKx250ip9PHqLZjV3tqZ4KwbWJEg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2D56"/>
    <a:srgbClr val="682252"/>
    <a:srgbClr val="933F79"/>
    <a:srgbClr val="A44687"/>
    <a:srgbClr val="008080"/>
    <a:srgbClr val="5E20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91" autoAdjust="0"/>
  </p:normalViewPr>
  <p:slideViewPr>
    <p:cSldViewPr>
      <p:cViewPr varScale="1">
        <p:scale>
          <a:sx n="70" d="100"/>
          <a:sy n="70" d="100"/>
        </p:scale>
        <p:origin x="138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70D5B7-3B21-4215-A1A3-0C20271C21C5}" type="doc">
      <dgm:prSet loTypeId="urn:microsoft.com/office/officeart/2005/8/layout/vList6" loCatId="process" qsTypeId="urn:microsoft.com/office/officeart/2005/8/quickstyle/simple4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87009CA6-957F-45C4-B0AB-B14985FF78E7}">
      <dgm:prSet custT="1"/>
      <dgm:spPr/>
      <dgm:t>
        <a:bodyPr/>
        <a:lstStyle/>
        <a:p>
          <a:pPr algn="l" rtl="0"/>
          <a:r>
            <a:rPr lang="en-US" sz="1400" dirty="0" smtClean="0"/>
            <a:t>1. Order product</a:t>
          </a:r>
          <a:endParaRPr lang="en-US" sz="1400" dirty="0"/>
        </a:p>
      </dgm:t>
    </dgm:pt>
    <dgm:pt modelId="{1E301175-8A61-428C-AF8D-1426869A5482}" type="parTrans" cxnId="{EB394D1C-2C3F-4EBA-893B-2A0D439593F9}">
      <dgm:prSet/>
      <dgm:spPr/>
      <dgm:t>
        <a:bodyPr/>
        <a:lstStyle/>
        <a:p>
          <a:endParaRPr lang="en-US"/>
        </a:p>
      </dgm:t>
    </dgm:pt>
    <dgm:pt modelId="{0EC59C07-E7F7-4213-B8C5-CB9475B50B97}" type="sibTrans" cxnId="{EB394D1C-2C3F-4EBA-893B-2A0D439593F9}">
      <dgm:prSet/>
      <dgm:spPr/>
      <dgm:t>
        <a:bodyPr/>
        <a:lstStyle/>
        <a:p>
          <a:endParaRPr lang="en-US"/>
        </a:p>
      </dgm:t>
    </dgm:pt>
    <dgm:pt modelId="{D056C67B-7B71-4CCA-87B1-4234485D7920}" type="pres">
      <dgm:prSet presAssocID="{2270D5B7-3B21-4215-A1A3-0C20271C21C5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0CB5D7B-112A-43BB-8989-007BA66E6C1A}" type="pres">
      <dgm:prSet presAssocID="{87009CA6-957F-45C4-B0AB-B14985FF78E7}" presName="linNode" presStyleCnt="0"/>
      <dgm:spPr/>
    </dgm:pt>
    <dgm:pt modelId="{D8B3AF0F-1803-4FBF-9BAB-42204069FFB0}" type="pres">
      <dgm:prSet presAssocID="{87009CA6-957F-45C4-B0AB-B14985FF78E7}" presName="parentShp" presStyleLbl="node1" presStyleIdx="0" presStyleCnt="1" custScaleX="139252" custLinFactNeighborX="3442" custLinFactNeighborY="29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0EE8F3-0419-474D-B535-EA3DB3A9E627}" type="pres">
      <dgm:prSet presAssocID="{87009CA6-957F-45C4-B0AB-B14985FF78E7}" presName="childShp" presStyleLbl="bgAccFollowNode1" presStyleIdx="0" presStyleCnt="1" custLinFactNeighborX="10510" custLinFactNeighborY="-10760">
        <dgm:presLayoutVars>
          <dgm:bulletEnabled val="1"/>
        </dgm:presLayoutVars>
      </dgm:prSet>
      <dgm:spPr/>
    </dgm:pt>
  </dgm:ptLst>
  <dgm:cxnLst>
    <dgm:cxn modelId="{D112BE7C-B6CE-4A96-AAF5-4D6A2F085B00}" type="presOf" srcId="{87009CA6-957F-45C4-B0AB-B14985FF78E7}" destId="{D8B3AF0F-1803-4FBF-9BAB-42204069FFB0}" srcOrd="0" destOrd="0" presId="urn:microsoft.com/office/officeart/2005/8/layout/vList6"/>
    <dgm:cxn modelId="{EB394D1C-2C3F-4EBA-893B-2A0D439593F9}" srcId="{2270D5B7-3B21-4215-A1A3-0C20271C21C5}" destId="{87009CA6-957F-45C4-B0AB-B14985FF78E7}" srcOrd="0" destOrd="0" parTransId="{1E301175-8A61-428C-AF8D-1426869A5482}" sibTransId="{0EC59C07-E7F7-4213-B8C5-CB9475B50B97}"/>
    <dgm:cxn modelId="{D933946E-A878-4F98-809B-DF966A8ABAB7}" type="presOf" srcId="{2270D5B7-3B21-4215-A1A3-0C20271C21C5}" destId="{D056C67B-7B71-4CCA-87B1-4234485D7920}" srcOrd="0" destOrd="0" presId="urn:microsoft.com/office/officeart/2005/8/layout/vList6"/>
    <dgm:cxn modelId="{E8D727BC-859A-4A56-ACF1-F7285DC09B71}" type="presParOf" srcId="{D056C67B-7B71-4CCA-87B1-4234485D7920}" destId="{C0CB5D7B-112A-43BB-8989-007BA66E6C1A}" srcOrd="0" destOrd="0" presId="urn:microsoft.com/office/officeart/2005/8/layout/vList6"/>
    <dgm:cxn modelId="{2F4FB874-5CFE-47DB-9AE9-8D568F15EFD3}" type="presParOf" srcId="{C0CB5D7B-112A-43BB-8989-007BA66E6C1A}" destId="{D8B3AF0F-1803-4FBF-9BAB-42204069FFB0}" srcOrd="0" destOrd="0" presId="urn:microsoft.com/office/officeart/2005/8/layout/vList6"/>
    <dgm:cxn modelId="{BBC2E994-330E-436D-AF5A-95BDDDE6CECD}" type="presParOf" srcId="{C0CB5D7B-112A-43BB-8989-007BA66E6C1A}" destId="{B30EE8F3-0419-474D-B535-EA3DB3A9E627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40E582-98FB-42EB-AF47-03F643C93ECE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F5DAFDB-7371-4A15-87AC-933BAA66649D}">
      <dgm:prSet phldrT="[Text]" custT="1"/>
      <dgm:spPr/>
      <dgm:t>
        <a:bodyPr/>
        <a:lstStyle/>
        <a:p>
          <a:endParaRPr lang="en-US" sz="1400" b="1" dirty="0"/>
        </a:p>
      </dgm:t>
    </dgm:pt>
    <dgm:pt modelId="{873FC309-1ECD-49FD-9917-F0230A7141E1}" type="parTrans" cxnId="{8B897128-308F-4113-A473-5C6B199F0CD1}">
      <dgm:prSet/>
      <dgm:spPr/>
      <dgm:t>
        <a:bodyPr/>
        <a:lstStyle/>
        <a:p>
          <a:endParaRPr lang="en-US"/>
        </a:p>
      </dgm:t>
    </dgm:pt>
    <dgm:pt modelId="{974E4660-D6D8-4306-9C57-E9C11EE9C187}" type="sibTrans" cxnId="{8B897128-308F-4113-A473-5C6B199F0CD1}">
      <dgm:prSet/>
      <dgm:spPr/>
      <dgm:t>
        <a:bodyPr/>
        <a:lstStyle/>
        <a:p>
          <a:endParaRPr lang="en-US"/>
        </a:p>
      </dgm:t>
    </dgm:pt>
    <dgm:pt modelId="{83856CCC-F601-475A-B303-7C5295BEC52D}">
      <dgm:prSet phldrT="[Text]" custT="1"/>
      <dgm:spPr/>
      <dgm:t>
        <a:bodyPr/>
        <a:lstStyle/>
        <a:p>
          <a:r>
            <a:rPr lang="en-US" sz="1600" b="1" dirty="0" smtClean="0"/>
            <a:t>Web Services</a:t>
          </a:r>
          <a:endParaRPr lang="en-US" sz="1600" b="1" dirty="0"/>
        </a:p>
      </dgm:t>
    </dgm:pt>
    <dgm:pt modelId="{D85D1214-BA2B-4362-BD95-8BD3BCBF6E21}" type="parTrans" cxnId="{A905EFEB-C05F-4E70-AF52-85812AD52B8C}">
      <dgm:prSet/>
      <dgm:spPr/>
      <dgm:t>
        <a:bodyPr/>
        <a:lstStyle/>
        <a:p>
          <a:endParaRPr lang="en-US"/>
        </a:p>
      </dgm:t>
    </dgm:pt>
    <dgm:pt modelId="{191E5C13-43C1-4217-AD87-6E97318FFC0A}" type="sibTrans" cxnId="{A905EFEB-C05F-4E70-AF52-85812AD52B8C}">
      <dgm:prSet/>
      <dgm:spPr/>
      <dgm:t>
        <a:bodyPr/>
        <a:lstStyle/>
        <a:p>
          <a:endParaRPr lang="en-US"/>
        </a:p>
      </dgm:t>
    </dgm:pt>
    <dgm:pt modelId="{283D7237-3A9E-4321-8D57-C77696A78DA5}">
      <dgm:prSet phldrT="[Text]"/>
      <dgm:spPr/>
      <dgm:t>
        <a:bodyPr/>
        <a:lstStyle/>
        <a:p>
          <a:endParaRPr lang="en-US" b="1" dirty="0"/>
        </a:p>
      </dgm:t>
    </dgm:pt>
    <dgm:pt modelId="{A2E71BC8-9BB4-4808-86B3-B0FDA7E729AE}" type="parTrans" cxnId="{694557D0-A6FB-4B3C-830C-9F21A07FD3CA}">
      <dgm:prSet/>
      <dgm:spPr/>
      <dgm:t>
        <a:bodyPr/>
        <a:lstStyle/>
        <a:p>
          <a:endParaRPr lang="en-US"/>
        </a:p>
      </dgm:t>
    </dgm:pt>
    <dgm:pt modelId="{582A5EE8-95A0-4567-976A-8127D96DD740}" type="sibTrans" cxnId="{694557D0-A6FB-4B3C-830C-9F21A07FD3CA}">
      <dgm:prSet/>
      <dgm:spPr/>
      <dgm:t>
        <a:bodyPr/>
        <a:lstStyle/>
        <a:p>
          <a:endParaRPr lang="en-US"/>
        </a:p>
      </dgm:t>
    </dgm:pt>
    <dgm:pt modelId="{DA6FDBEF-3EBD-4C99-81BC-E00E09BEFBDF}">
      <dgm:prSet/>
      <dgm:spPr/>
      <dgm:t>
        <a:bodyPr/>
        <a:lstStyle/>
        <a:p>
          <a:endParaRPr lang="en-US"/>
        </a:p>
      </dgm:t>
    </dgm:pt>
    <dgm:pt modelId="{94CFF46C-E1B3-43B0-BB56-B51DF667E92C}" type="parTrans" cxnId="{4B27742E-1701-4445-923E-90E9EE7D1F8F}">
      <dgm:prSet/>
      <dgm:spPr/>
      <dgm:t>
        <a:bodyPr/>
        <a:lstStyle/>
        <a:p>
          <a:endParaRPr lang="en-US"/>
        </a:p>
      </dgm:t>
    </dgm:pt>
    <dgm:pt modelId="{9A10D791-0530-4220-8AD8-96B5AB89BD59}" type="sibTrans" cxnId="{4B27742E-1701-4445-923E-90E9EE7D1F8F}">
      <dgm:prSet/>
      <dgm:spPr/>
      <dgm:t>
        <a:bodyPr/>
        <a:lstStyle/>
        <a:p>
          <a:endParaRPr lang="en-US"/>
        </a:p>
      </dgm:t>
    </dgm:pt>
    <dgm:pt modelId="{0E8D23B9-9A15-4A2C-9EE7-6AAF6AFB7200}" type="pres">
      <dgm:prSet presAssocID="{F040E582-98FB-42EB-AF47-03F643C93ECE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E1F3C3B-F003-4DAE-9A2A-C90F07E2E049}" type="pres">
      <dgm:prSet presAssocID="{2F5DAFDB-7371-4A15-87AC-933BAA66649D}" presName="composite" presStyleCnt="0"/>
      <dgm:spPr/>
    </dgm:pt>
    <dgm:pt modelId="{8BB953FD-6061-4948-9D16-22B921B705D9}" type="pres">
      <dgm:prSet presAssocID="{2F5DAFDB-7371-4A15-87AC-933BAA66649D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A4A059-CA97-408A-89BB-2EF7A640E7B2}" type="pres">
      <dgm:prSet presAssocID="{2F5DAFDB-7371-4A15-87AC-933BAA66649D}" presName="Childtext1" presStyleLbl="revTx" presStyleIdx="0" presStyleCnt="4">
        <dgm:presLayoutVars>
          <dgm:chMax val="0"/>
          <dgm:chPref val="0"/>
          <dgm:bulletEnabled val="1"/>
        </dgm:presLayoutVars>
      </dgm:prSet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80452F26-498A-46A5-B4C4-E7ADE24FE571}" type="pres">
      <dgm:prSet presAssocID="{2F5DAFDB-7371-4A15-87AC-933BAA66649D}" presName="BalanceSpacing" presStyleCnt="0"/>
      <dgm:spPr/>
    </dgm:pt>
    <dgm:pt modelId="{BBA745C3-8F45-4193-93DC-586BFDA195F0}" type="pres">
      <dgm:prSet presAssocID="{2F5DAFDB-7371-4A15-87AC-933BAA66649D}" presName="BalanceSpacing1" presStyleCnt="0"/>
      <dgm:spPr/>
    </dgm:pt>
    <dgm:pt modelId="{8F7A5561-7B9F-4911-807F-D693DFB2F6CF}" type="pres">
      <dgm:prSet presAssocID="{974E4660-D6D8-4306-9C57-E9C11EE9C187}" presName="Accent1Text" presStyleLbl="node1" presStyleIdx="1" presStyleCnt="8"/>
      <dgm:spPr/>
      <dgm:t>
        <a:bodyPr/>
        <a:lstStyle/>
        <a:p>
          <a:endParaRPr lang="en-US"/>
        </a:p>
      </dgm:t>
    </dgm:pt>
    <dgm:pt modelId="{63E7E9F1-B81A-4C10-A06A-C4396DF8D2C9}" type="pres">
      <dgm:prSet presAssocID="{974E4660-D6D8-4306-9C57-E9C11EE9C187}" presName="spaceBetweenRectangles" presStyleCnt="0"/>
      <dgm:spPr/>
    </dgm:pt>
    <dgm:pt modelId="{C18E3342-E7CA-4C7D-AFA0-F0784A0BFA75}" type="pres">
      <dgm:prSet presAssocID="{83856CCC-F601-475A-B303-7C5295BEC52D}" presName="composite" presStyleCnt="0"/>
      <dgm:spPr/>
    </dgm:pt>
    <dgm:pt modelId="{33ECB966-DA97-4BC9-AFCF-C10AAB7B7ED4}" type="pres">
      <dgm:prSet presAssocID="{83856CCC-F601-475A-B303-7C5295BEC52D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E4CEA9-1A81-440E-97C2-5C5EB829E766}" type="pres">
      <dgm:prSet presAssocID="{83856CCC-F601-475A-B303-7C5295BEC52D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BC5C17-D0B5-4281-A70A-718DC6B67175}" type="pres">
      <dgm:prSet presAssocID="{83856CCC-F601-475A-B303-7C5295BEC52D}" presName="BalanceSpacing" presStyleCnt="0"/>
      <dgm:spPr/>
    </dgm:pt>
    <dgm:pt modelId="{0EFEFC0A-F416-4DC8-999A-6AE86D00C95D}" type="pres">
      <dgm:prSet presAssocID="{83856CCC-F601-475A-B303-7C5295BEC52D}" presName="BalanceSpacing1" presStyleCnt="0"/>
      <dgm:spPr/>
    </dgm:pt>
    <dgm:pt modelId="{CE9A80DD-522D-4D3C-829F-31FDF1FA72D3}" type="pres">
      <dgm:prSet presAssocID="{191E5C13-43C1-4217-AD87-6E97318FFC0A}" presName="Accent1Text" presStyleLbl="node1" presStyleIdx="3" presStyleCnt="8" custLinFactX="-100000" custLinFactNeighborX="-113075" custLinFactNeighborY="-1988"/>
      <dgm:spPr/>
      <dgm:t>
        <a:bodyPr/>
        <a:lstStyle/>
        <a:p>
          <a:endParaRPr lang="en-US"/>
        </a:p>
      </dgm:t>
    </dgm:pt>
    <dgm:pt modelId="{8E075150-E25A-4861-BD1E-95BDEE7DA4E1}" type="pres">
      <dgm:prSet presAssocID="{191E5C13-43C1-4217-AD87-6E97318FFC0A}" presName="spaceBetweenRectangles" presStyleCnt="0"/>
      <dgm:spPr/>
    </dgm:pt>
    <dgm:pt modelId="{3A17861F-C9A7-4973-B7AC-C81594490E33}" type="pres">
      <dgm:prSet presAssocID="{DA6FDBEF-3EBD-4C99-81BC-E00E09BEFBDF}" presName="composite" presStyleCnt="0"/>
      <dgm:spPr/>
    </dgm:pt>
    <dgm:pt modelId="{3FE1D87B-F848-4ECF-94BA-E668A296062C}" type="pres">
      <dgm:prSet presAssocID="{DA6FDBEF-3EBD-4C99-81BC-E00E09BEFBDF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E7C9EA-942C-452B-ACA3-44E1019AFC56}" type="pres">
      <dgm:prSet presAssocID="{DA6FDBEF-3EBD-4C99-81BC-E00E09BEFBDF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BF71DBF0-EE74-4EEA-8167-4DDDFE8149AE}" type="pres">
      <dgm:prSet presAssocID="{DA6FDBEF-3EBD-4C99-81BC-E00E09BEFBDF}" presName="BalanceSpacing" presStyleCnt="0"/>
      <dgm:spPr/>
    </dgm:pt>
    <dgm:pt modelId="{6D0ECB25-8B7A-4FEA-85E9-18ADC2C720D2}" type="pres">
      <dgm:prSet presAssocID="{DA6FDBEF-3EBD-4C99-81BC-E00E09BEFBDF}" presName="BalanceSpacing1" presStyleCnt="0"/>
      <dgm:spPr/>
    </dgm:pt>
    <dgm:pt modelId="{2D53D1E8-A147-4AAA-88C8-B9320047689B}" type="pres">
      <dgm:prSet presAssocID="{9A10D791-0530-4220-8AD8-96B5AB89BD59}" presName="Accent1Text" presStyleLbl="node1" presStyleIdx="5" presStyleCnt="8"/>
      <dgm:spPr/>
      <dgm:t>
        <a:bodyPr/>
        <a:lstStyle/>
        <a:p>
          <a:endParaRPr lang="en-US"/>
        </a:p>
      </dgm:t>
    </dgm:pt>
    <dgm:pt modelId="{BD6EA94C-A694-461C-88EA-38A4E682796D}" type="pres">
      <dgm:prSet presAssocID="{9A10D791-0530-4220-8AD8-96B5AB89BD59}" presName="spaceBetweenRectangles" presStyleCnt="0"/>
      <dgm:spPr/>
    </dgm:pt>
    <dgm:pt modelId="{1AA46541-8954-4CDD-87E0-34492B475972}" type="pres">
      <dgm:prSet presAssocID="{283D7237-3A9E-4321-8D57-C77696A78DA5}" presName="composite" presStyleCnt="0"/>
      <dgm:spPr/>
    </dgm:pt>
    <dgm:pt modelId="{362B74A1-D602-438A-AF8B-B54994071F03}" type="pres">
      <dgm:prSet presAssocID="{283D7237-3A9E-4321-8D57-C77696A78DA5}" presName="Parent1" presStyleLbl="node1" presStyleIdx="6" presStyleCnt="8" custLinFactX="1583" custLinFactY="-71468" custLinFactNeighborX="100000" custLinFactNeighborY="-10000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209589-C2C8-49F0-8CD1-D6E174EC92B6}" type="pres">
      <dgm:prSet presAssocID="{283D7237-3A9E-4321-8D57-C77696A78DA5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C633FF-68CC-436B-A35C-F38A03481DE4}" type="pres">
      <dgm:prSet presAssocID="{283D7237-3A9E-4321-8D57-C77696A78DA5}" presName="BalanceSpacing" presStyleCnt="0"/>
      <dgm:spPr/>
    </dgm:pt>
    <dgm:pt modelId="{69A5EB15-5136-4F62-B9A6-91AE8C3269A4}" type="pres">
      <dgm:prSet presAssocID="{283D7237-3A9E-4321-8D57-C77696A78DA5}" presName="BalanceSpacing1" presStyleCnt="0"/>
      <dgm:spPr/>
    </dgm:pt>
    <dgm:pt modelId="{C618F9DA-5C18-4567-AA64-4F06355ADC78}" type="pres">
      <dgm:prSet presAssocID="{582A5EE8-95A0-4567-976A-8127D96DD740}" presName="Accent1Text" presStyleLbl="node1" presStyleIdx="7" presStyleCnt="8" custLinFactNeighborX="-51282" custLinFactNeighborY="-86588"/>
      <dgm:spPr/>
      <dgm:t>
        <a:bodyPr/>
        <a:lstStyle/>
        <a:p>
          <a:endParaRPr lang="en-US"/>
        </a:p>
      </dgm:t>
    </dgm:pt>
  </dgm:ptLst>
  <dgm:cxnLst>
    <dgm:cxn modelId="{CF4AD06B-A28E-45CE-8ABC-CE8FD76E6186}" type="presOf" srcId="{DA6FDBEF-3EBD-4C99-81BC-E00E09BEFBDF}" destId="{3FE1D87B-F848-4ECF-94BA-E668A296062C}" srcOrd="0" destOrd="0" presId="urn:microsoft.com/office/officeart/2008/layout/AlternatingHexagons"/>
    <dgm:cxn modelId="{BD7763A7-2BE2-452A-BD3F-8DF88A824398}" type="presOf" srcId="{83856CCC-F601-475A-B303-7C5295BEC52D}" destId="{33ECB966-DA97-4BC9-AFCF-C10AAB7B7ED4}" srcOrd="0" destOrd="0" presId="urn:microsoft.com/office/officeart/2008/layout/AlternatingHexagons"/>
    <dgm:cxn modelId="{FD86DCAF-9417-4BCD-B735-B48FECEDD843}" type="presOf" srcId="{974E4660-D6D8-4306-9C57-E9C11EE9C187}" destId="{8F7A5561-7B9F-4911-807F-D693DFB2F6CF}" srcOrd="0" destOrd="0" presId="urn:microsoft.com/office/officeart/2008/layout/AlternatingHexagons"/>
    <dgm:cxn modelId="{8B80B443-7EA8-489C-8B79-EC155A41DE62}" type="presOf" srcId="{283D7237-3A9E-4321-8D57-C77696A78DA5}" destId="{362B74A1-D602-438A-AF8B-B54994071F03}" srcOrd="0" destOrd="0" presId="urn:microsoft.com/office/officeart/2008/layout/AlternatingHexagons"/>
    <dgm:cxn modelId="{632A1E8A-1581-41A8-9244-53C1B5D658BD}" type="presOf" srcId="{2F5DAFDB-7371-4A15-87AC-933BAA66649D}" destId="{8BB953FD-6061-4948-9D16-22B921B705D9}" srcOrd="0" destOrd="0" presId="urn:microsoft.com/office/officeart/2008/layout/AlternatingHexagons"/>
    <dgm:cxn modelId="{69B957A0-4FC6-4FD0-9F37-CEB463F2E0B0}" type="presOf" srcId="{F040E582-98FB-42EB-AF47-03F643C93ECE}" destId="{0E8D23B9-9A15-4A2C-9EE7-6AAF6AFB7200}" srcOrd="0" destOrd="0" presId="urn:microsoft.com/office/officeart/2008/layout/AlternatingHexagons"/>
    <dgm:cxn modelId="{4B27742E-1701-4445-923E-90E9EE7D1F8F}" srcId="{F040E582-98FB-42EB-AF47-03F643C93ECE}" destId="{DA6FDBEF-3EBD-4C99-81BC-E00E09BEFBDF}" srcOrd="2" destOrd="0" parTransId="{94CFF46C-E1B3-43B0-BB56-B51DF667E92C}" sibTransId="{9A10D791-0530-4220-8AD8-96B5AB89BD59}"/>
    <dgm:cxn modelId="{A905EFEB-C05F-4E70-AF52-85812AD52B8C}" srcId="{F040E582-98FB-42EB-AF47-03F643C93ECE}" destId="{83856CCC-F601-475A-B303-7C5295BEC52D}" srcOrd="1" destOrd="0" parTransId="{D85D1214-BA2B-4362-BD95-8BD3BCBF6E21}" sibTransId="{191E5C13-43C1-4217-AD87-6E97318FFC0A}"/>
    <dgm:cxn modelId="{8618D42A-5EA3-4D53-888E-DB1A309BF3B2}" type="presOf" srcId="{191E5C13-43C1-4217-AD87-6E97318FFC0A}" destId="{CE9A80DD-522D-4D3C-829F-31FDF1FA72D3}" srcOrd="0" destOrd="0" presId="urn:microsoft.com/office/officeart/2008/layout/AlternatingHexagons"/>
    <dgm:cxn modelId="{C2FE40D3-352D-48D8-9B22-16045154B326}" type="presOf" srcId="{9A10D791-0530-4220-8AD8-96B5AB89BD59}" destId="{2D53D1E8-A147-4AAA-88C8-B9320047689B}" srcOrd="0" destOrd="0" presId="urn:microsoft.com/office/officeart/2008/layout/AlternatingHexagons"/>
    <dgm:cxn modelId="{D9860AD4-1713-47A4-BFC6-6352712F0426}" type="presOf" srcId="{582A5EE8-95A0-4567-976A-8127D96DD740}" destId="{C618F9DA-5C18-4567-AA64-4F06355ADC78}" srcOrd="0" destOrd="0" presId="urn:microsoft.com/office/officeart/2008/layout/AlternatingHexagons"/>
    <dgm:cxn modelId="{8B897128-308F-4113-A473-5C6B199F0CD1}" srcId="{F040E582-98FB-42EB-AF47-03F643C93ECE}" destId="{2F5DAFDB-7371-4A15-87AC-933BAA66649D}" srcOrd="0" destOrd="0" parTransId="{873FC309-1ECD-49FD-9917-F0230A7141E1}" sibTransId="{974E4660-D6D8-4306-9C57-E9C11EE9C187}"/>
    <dgm:cxn modelId="{694557D0-A6FB-4B3C-830C-9F21A07FD3CA}" srcId="{F040E582-98FB-42EB-AF47-03F643C93ECE}" destId="{283D7237-3A9E-4321-8D57-C77696A78DA5}" srcOrd="3" destOrd="0" parTransId="{A2E71BC8-9BB4-4808-86B3-B0FDA7E729AE}" sibTransId="{582A5EE8-95A0-4567-976A-8127D96DD740}"/>
    <dgm:cxn modelId="{A799A4A9-DA92-4798-8991-B696FD77078F}" type="presParOf" srcId="{0E8D23B9-9A15-4A2C-9EE7-6AAF6AFB7200}" destId="{2E1F3C3B-F003-4DAE-9A2A-C90F07E2E049}" srcOrd="0" destOrd="0" presId="urn:microsoft.com/office/officeart/2008/layout/AlternatingHexagons"/>
    <dgm:cxn modelId="{175FFF1B-AB64-4994-9FEB-A3FD17F74C2B}" type="presParOf" srcId="{2E1F3C3B-F003-4DAE-9A2A-C90F07E2E049}" destId="{8BB953FD-6061-4948-9D16-22B921B705D9}" srcOrd="0" destOrd="0" presId="urn:microsoft.com/office/officeart/2008/layout/AlternatingHexagons"/>
    <dgm:cxn modelId="{B5C6CBB4-6D1F-44AF-99D7-CF609031B260}" type="presParOf" srcId="{2E1F3C3B-F003-4DAE-9A2A-C90F07E2E049}" destId="{E6A4A059-CA97-408A-89BB-2EF7A640E7B2}" srcOrd="1" destOrd="0" presId="urn:microsoft.com/office/officeart/2008/layout/AlternatingHexagons"/>
    <dgm:cxn modelId="{DDCCBA35-4478-43FF-8645-2E8C44596C67}" type="presParOf" srcId="{2E1F3C3B-F003-4DAE-9A2A-C90F07E2E049}" destId="{80452F26-498A-46A5-B4C4-E7ADE24FE571}" srcOrd="2" destOrd="0" presId="urn:microsoft.com/office/officeart/2008/layout/AlternatingHexagons"/>
    <dgm:cxn modelId="{C9C01AE3-F912-4B18-9270-A89A6188CA6A}" type="presParOf" srcId="{2E1F3C3B-F003-4DAE-9A2A-C90F07E2E049}" destId="{BBA745C3-8F45-4193-93DC-586BFDA195F0}" srcOrd="3" destOrd="0" presId="urn:microsoft.com/office/officeart/2008/layout/AlternatingHexagons"/>
    <dgm:cxn modelId="{6696B33C-6888-4A3D-B421-2D2797D96CDB}" type="presParOf" srcId="{2E1F3C3B-F003-4DAE-9A2A-C90F07E2E049}" destId="{8F7A5561-7B9F-4911-807F-D693DFB2F6CF}" srcOrd="4" destOrd="0" presId="urn:microsoft.com/office/officeart/2008/layout/AlternatingHexagons"/>
    <dgm:cxn modelId="{E001DAB7-957E-4979-8E3D-9B4553C9F7B7}" type="presParOf" srcId="{0E8D23B9-9A15-4A2C-9EE7-6AAF6AFB7200}" destId="{63E7E9F1-B81A-4C10-A06A-C4396DF8D2C9}" srcOrd="1" destOrd="0" presId="urn:microsoft.com/office/officeart/2008/layout/AlternatingHexagons"/>
    <dgm:cxn modelId="{337A058C-8AD2-4A61-B1B4-9F6FCB85FBA1}" type="presParOf" srcId="{0E8D23B9-9A15-4A2C-9EE7-6AAF6AFB7200}" destId="{C18E3342-E7CA-4C7D-AFA0-F0784A0BFA75}" srcOrd="2" destOrd="0" presId="urn:microsoft.com/office/officeart/2008/layout/AlternatingHexagons"/>
    <dgm:cxn modelId="{6B649016-3FB6-4F69-A6A9-554077B937C0}" type="presParOf" srcId="{C18E3342-E7CA-4C7D-AFA0-F0784A0BFA75}" destId="{33ECB966-DA97-4BC9-AFCF-C10AAB7B7ED4}" srcOrd="0" destOrd="0" presId="urn:microsoft.com/office/officeart/2008/layout/AlternatingHexagons"/>
    <dgm:cxn modelId="{8677C247-BA97-49DD-A630-BCA9887F7230}" type="presParOf" srcId="{C18E3342-E7CA-4C7D-AFA0-F0784A0BFA75}" destId="{54E4CEA9-1A81-440E-97C2-5C5EB829E766}" srcOrd="1" destOrd="0" presId="urn:microsoft.com/office/officeart/2008/layout/AlternatingHexagons"/>
    <dgm:cxn modelId="{9C198E49-C5E7-4083-A942-B9B804FBCFE8}" type="presParOf" srcId="{C18E3342-E7CA-4C7D-AFA0-F0784A0BFA75}" destId="{01BC5C17-D0B5-4281-A70A-718DC6B67175}" srcOrd="2" destOrd="0" presId="urn:microsoft.com/office/officeart/2008/layout/AlternatingHexagons"/>
    <dgm:cxn modelId="{F51B64C8-CC65-4ED9-AA6F-326BEA420F92}" type="presParOf" srcId="{C18E3342-E7CA-4C7D-AFA0-F0784A0BFA75}" destId="{0EFEFC0A-F416-4DC8-999A-6AE86D00C95D}" srcOrd="3" destOrd="0" presId="urn:microsoft.com/office/officeart/2008/layout/AlternatingHexagons"/>
    <dgm:cxn modelId="{33779CDE-62B2-4474-9495-A19AEE549BAB}" type="presParOf" srcId="{C18E3342-E7CA-4C7D-AFA0-F0784A0BFA75}" destId="{CE9A80DD-522D-4D3C-829F-31FDF1FA72D3}" srcOrd="4" destOrd="0" presId="urn:microsoft.com/office/officeart/2008/layout/AlternatingHexagons"/>
    <dgm:cxn modelId="{57404705-2357-49C6-A119-9AB97953F1E5}" type="presParOf" srcId="{0E8D23B9-9A15-4A2C-9EE7-6AAF6AFB7200}" destId="{8E075150-E25A-4861-BD1E-95BDEE7DA4E1}" srcOrd="3" destOrd="0" presId="urn:microsoft.com/office/officeart/2008/layout/AlternatingHexagons"/>
    <dgm:cxn modelId="{2647DEF4-29B4-452F-A713-3E11311DE5DA}" type="presParOf" srcId="{0E8D23B9-9A15-4A2C-9EE7-6AAF6AFB7200}" destId="{3A17861F-C9A7-4973-B7AC-C81594490E33}" srcOrd="4" destOrd="0" presId="urn:microsoft.com/office/officeart/2008/layout/AlternatingHexagons"/>
    <dgm:cxn modelId="{ED1F77E7-68EA-40C4-9AE8-E4F497BA2487}" type="presParOf" srcId="{3A17861F-C9A7-4973-B7AC-C81594490E33}" destId="{3FE1D87B-F848-4ECF-94BA-E668A296062C}" srcOrd="0" destOrd="0" presId="urn:microsoft.com/office/officeart/2008/layout/AlternatingHexagons"/>
    <dgm:cxn modelId="{2FCF299D-6D77-45D0-B57B-A5A351D2DE3F}" type="presParOf" srcId="{3A17861F-C9A7-4973-B7AC-C81594490E33}" destId="{DFE7C9EA-942C-452B-ACA3-44E1019AFC56}" srcOrd="1" destOrd="0" presId="urn:microsoft.com/office/officeart/2008/layout/AlternatingHexagons"/>
    <dgm:cxn modelId="{272CF660-753E-4274-BC7D-B1D3B2B73D67}" type="presParOf" srcId="{3A17861F-C9A7-4973-B7AC-C81594490E33}" destId="{BF71DBF0-EE74-4EEA-8167-4DDDFE8149AE}" srcOrd="2" destOrd="0" presId="urn:microsoft.com/office/officeart/2008/layout/AlternatingHexagons"/>
    <dgm:cxn modelId="{110758CF-E0E5-4A4F-9CE9-7C909ACAE2B0}" type="presParOf" srcId="{3A17861F-C9A7-4973-B7AC-C81594490E33}" destId="{6D0ECB25-8B7A-4FEA-85E9-18ADC2C720D2}" srcOrd="3" destOrd="0" presId="urn:microsoft.com/office/officeart/2008/layout/AlternatingHexagons"/>
    <dgm:cxn modelId="{417F6886-C656-420D-B495-E14E39DF6428}" type="presParOf" srcId="{3A17861F-C9A7-4973-B7AC-C81594490E33}" destId="{2D53D1E8-A147-4AAA-88C8-B9320047689B}" srcOrd="4" destOrd="0" presId="urn:microsoft.com/office/officeart/2008/layout/AlternatingHexagons"/>
    <dgm:cxn modelId="{77F7EA68-CA8F-4FBA-9D1F-0F48A7FFADD5}" type="presParOf" srcId="{0E8D23B9-9A15-4A2C-9EE7-6AAF6AFB7200}" destId="{BD6EA94C-A694-461C-88EA-38A4E682796D}" srcOrd="5" destOrd="0" presId="urn:microsoft.com/office/officeart/2008/layout/AlternatingHexagons"/>
    <dgm:cxn modelId="{79C058EF-F394-41E3-8BE0-30CDD1701829}" type="presParOf" srcId="{0E8D23B9-9A15-4A2C-9EE7-6AAF6AFB7200}" destId="{1AA46541-8954-4CDD-87E0-34492B475972}" srcOrd="6" destOrd="0" presId="urn:microsoft.com/office/officeart/2008/layout/AlternatingHexagons"/>
    <dgm:cxn modelId="{07DF9A0A-0201-4D87-9F2F-44D2CFF1D879}" type="presParOf" srcId="{1AA46541-8954-4CDD-87E0-34492B475972}" destId="{362B74A1-D602-438A-AF8B-B54994071F03}" srcOrd="0" destOrd="0" presId="urn:microsoft.com/office/officeart/2008/layout/AlternatingHexagons"/>
    <dgm:cxn modelId="{849673FC-E8B9-4A5C-BBEE-1A99E0B49DBC}" type="presParOf" srcId="{1AA46541-8954-4CDD-87E0-34492B475972}" destId="{49209589-C2C8-49F0-8CD1-D6E174EC92B6}" srcOrd="1" destOrd="0" presId="urn:microsoft.com/office/officeart/2008/layout/AlternatingHexagons"/>
    <dgm:cxn modelId="{250D9484-DD85-44CB-856D-F52178F83139}" type="presParOf" srcId="{1AA46541-8954-4CDD-87E0-34492B475972}" destId="{22C633FF-68CC-436B-A35C-F38A03481DE4}" srcOrd="2" destOrd="0" presId="urn:microsoft.com/office/officeart/2008/layout/AlternatingHexagons"/>
    <dgm:cxn modelId="{787D1091-4D74-4310-A310-59B010E8264B}" type="presParOf" srcId="{1AA46541-8954-4CDD-87E0-34492B475972}" destId="{69A5EB15-5136-4F62-B9A6-91AE8C3269A4}" srcOrd="3" destOrd="0" presId="urn:microsoft.com/office/officeart/2008/layout/AlternatingHexagons"/>
    <dgm:cxn modelId="{8D06B231-F864-4107-8972-4AA90869E2BF}" type="presParOf" srcId="{1AA46541-8954-4CDD-87E0-34492B475972}" destId="{C618F9DA-5C18-4567-AA64-4F06355ADC78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377618-DC6E-46AA-BFEF-A9EC74D16E3E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53D6AA-1763-4C10-A05A-F4727425CD8D}">
      <dgm:prSet phldrT="[Text]"/>
      <dgm:spPr/>
      <dgm:t>
        <a:bodyPr/>
        <a:lstStyle/>
        <a:p>
          <a:pPr algn="ctr"/>
          <a:r>
            <a:rPr lang="en-US" dirty="0" smtClean="0"/>
            <a:t>Java Web Services</a:t>
          </a:r>
          <a:endParaRPr lang="en-US" dirty="0"/>
        </a:p>
      </dgm:t>
    </dgm:pt>
    <dgm:pt modelId="{96DA6EE4-CC8F-4B87-B910-07D6C89FEFAD}" type="parTrans" cxnId="{C429D2A3-8ABF-4F07-8BE5-7103B9FA86B3}">
      <dgm:prSet/>
      <dgm:spPr/>
      <dgm:t>
        <a:bodyPr/>
        <a:lstStyle/>
        <a:p>
          <a:pPr algn="ctr"/>
          <a:endParaRPr lang="en-US"/>
        </a:p>
      </dgm:t>
    </dgm:pt>
    <dgm:pt modelId="{9D973330-4515-4581-A390-3286B3A7AB78}" type="sibTrans" cxnId="{C429D2A3-8ABF-4F07-8BE5-7103B9FA86B3}">
      <dgm:prSet/>
      <dgm:spPr/>
      <dgm:t>
        <a:bodyPr/>
        <a:lstStyle/>
        <a:p>
          <a:pPr algn="ctr"/>
          <a:endParaRPr lang="en-US"/>
        </a:p>
      </dgm:t>
    </dgm:pt>
    <dgm:pt modelId="{967FEE5F-7BF2-4D8B-A365-2E9FE39FD12C}">
      <dgm:prSet phldrT="[Text]"/>
      <dgm:spPr/>
      <dgm:t>
        <a:bodyPr/>
        <a:lstStyle/>
        <a:p>
          <a:pPr algn="ctr"/>
          <a:r>
            <a:rPr lang="en-US" dirty="0" smtClean="0"/>
            <a:t>SOAP based</a:t>
          </a:r>
          <a:endParaRPr lang="en-US" dirty="0"/>
        </a:p>
      </dgm:t>
    </dgm:pt>
    <dgm:pt modelId="{BD1ABDB3-EA95-472B-A9D2-517F98D5AD87}" type="parTrans" cxnId="{AF647719-93FA-4DE4-93EA-A7EF0D37A7F3}">
      <dgm:prSet/>
      <dgm:spPr/>
      <dgm:t>
        <a:bodyPr/>
        <a:lstStyle/>
        <a:p>
          <a:pPr algn="ctr"/>
          <a:endParaRPr lang="en-US"/>
        </a:p>
      </dgm:t>
    </dgm:pt>
    <dgm:pt modelId="{49F9EC55-5FE5-4290-9833-AED996B0F90A}" type="sibTrans" cxnId="{AF647719-93FA-4DE4-93EA-A7EF0D37A7F3}">
      <dgm:prSet/>
      <dgm:spPr/>
      <dgm:t>
        <a:bodyPr/>
        <a:lstStyle/>
        <a:p>
          <a:pPr algn="ctr"/>
          <a:endParaRPr lang="en-US"/>
        </a:p>
      </dgm:t>
    </dgm:pt>
    <dgm:pt modelId="{F58AA1EF-FB1B-40CC-93A9-4A2DF05C9D47}">
      <dgm:prSet phldrT="[Text]"/>
      <dgm:spPr/>
      <dgm:t>
        <a:bodyPr/>
        <a:lstStyle/>
        <a:p>
          <a:pPr algn="ctr"/>
          <a:r>
            <a:rPr lang="en-US" dirty="0" smtClean="0"/>
            <a:t>RESTful</a:t>
          </a:r>
          <a:endParaRPr lang="en-US" dirty="0"/>
        </a:p>
      </dgm:t>
    </dgm:pt>
    <dgm:pt modelId="{D07A6910-AE3A-47A1-90F0-80414B7533C6}" type="parTrans" cxnId="{BB5B0257-3C0A-4AA3-9A48-385C136FC7BF}">
      <dgm:prSet/>
      <dgm:spPr/>
      <dgm:t>
        <a:bodyPr/>
        <a:lstStyle/>
        <a:p>
          <a:pPr algn="ctr"/>
          <a:endParaRPr lang="en-US"/>
        </a:p>
      </dgm:t>
    </dgm:pt>
    <dgm:pt modelId="{08152266-1E3A-4368-8F43-A25CCD446EED}" type="sibTrans" cxnId="{BB5B0257-3C0A-4AA3-9A48-385C136FC7BF}">
      <dgm:prSet/>
      <dgm:spPr/>
      <dgm:t>
        <a:bodyPr/>
        <a:lstStyle/>
        <a:p>
          <a:pPr algn="ctr"/>
          <a:endParaRPr lang="en-US"/>
        </a:p>
      </dgm:t>
    </dgm:pt>
    <dgm:pt modelId="{064844C5-D53D-419C-A064-C5F057A1B316}" type="pres">
      <dgm:prSet presAssocID="{1E377618-DC6E-46AA-BFEF-A9EC74D16E3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A4AD4A4-6F73-4BA0-AD4A-B8F2BED100B3}" type="pres">
      <dgm:prSet presAssocID="{3D53D6AA-1763-4C10-A05A-F4727425CD8D}" presName="root" presStyleCnt="0"/>
      <dgm:spPr/>
    </dgm:pt>
    <dgm:pt modelId="{3425F607-A19F-4FD6-9364-1D3405DD8B39}" type="pres">
      <dgm:prSet presAssocID="{3D53D6AA-1763-4C10-A05A-F4727425CD8D}" presName="rootComposite" presStyleCnt="0"/>
      <dgm:spPr/>
    </dgm:pt>
    <dgm:pt modelId="{7507B90B-F713-4E54-A8B2-9F1A824D9254}" type="pres">
      <dgm:prSet presAssocID="{3D53D6AA-1763-4C10-A05A-F4727425CD8D}" presName="rootText" presStyleLbl="node1" presStyleIdx="0" presStyleCnt="1"/>
      <dgm:spPr/>
      <dgm:t>
        <a:bodyPr/>
        <a:lstStyle/>
        <a:p>
          <a:endParaRPr lang="en-US"/>
        </a:p>
      </dgm:t>
    </dgm:pt>
    <dgm:pt modelId="{74CA7E96-0646-4B5D-8476-81E2D5A24293}" type="pres">
      <dgm:prSet presAssocID="{3D53D6AA-1763-4C10-A05A-F4727425CD8D}" presName="rootConnector" presStyleLbl="node1" presStyleIdx="0" presStyleCnt="1"/>
      <dgm:spPr/>
      <dgm:t>
        <a:bodyPr/>
        <a:lstStyle/>
        <a:p>
          <a:endParaRPr lang="en-US"/>
        </a:p>
      </dgm:t>
    </dgm:pt>
    <dgm:pt modelId="{B81A44F7-36C9-4110-8B01-89BCDC2F43F4}" type="pres">
      <dgm:prSet presAssocID="{3D53D6AA-1763-4C10-A05A-F4727425CD8D}" presName="childShape" presStyleCnt="0"/>
      <dgm:spPr/>
    </dgm:pt>
    <dgm:pt modelId="{B2B396A9-E707-404B-83B7-2D3E6AEF9BEB}" type="pres">
      <dgm:prSet presAssocID="{BD1ABDB3-EA95-472B-A9D2-517F98D5AD87}" presName="Name13" presStyleLbl="parChTrans1D2" presStyleIdx="0" presStyleCnt="2"/>
      <dgm:spPr/>
      <dgm:t>
        <a:bodyPr/>
        <a:lstStyle/>
        <a:p>
          <a:endParaRPr lang="en-US"/>
        </a:p>
      </dgm:t>
    </dgm:pt>
    <dgm:pt modelId="{0FE45352-748D-411D-B047-BB01D77C9008}" type="pres">
      <dgm:prSet presAssocID="{967FEE5F-7BF2-4D8B-A365-2E9FE39FD12C}" presName="childText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CC252B-6D3D-4989-AB0D-C81C83F63692}" type="pres">
      <dgm:prSet presAssocID="{D07A6910-AE3A-47A1-90F0-80414B7533C6}" presName="Name13" presStyleLbl="parChTrans1D2" presStyleIdx="1" presStyleCnt="2"/>
      <dgm:spPr/>
      <dgm:t>
        <a:bodyPr/>
        <a:lstStyle/>
        <a:p>
          <a:endParaRPr lang="en-US"/>
        </a:p>
      </dgm:t>
    </dgm:pt>
    <dgm:pt modelId="{6524DEF9-B225-452E-9F26-29A1DEF4CD6B}" type="pres">
      <dgm:prSet presAssocID="{F58AA1EF-FB1B-40CC-93A9-4A2DF05C9D47}" presName="childText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C5937C-1634-4128-B5D7-4629B338EC20}" type="presOf" srcId="{1E377618-DC6E-46AA-BFEF-A9EC74D16E3E}" destId="{064844C5-D53D-419C-A064-C5F057A1B316}" srcOrd="0" destOrd="0" presId="urn:microsoft.com/office/officeart/2005/8/layout/hierarchy3"/>
    <dgm:cxn modelId="{C429D2A3-8ABF-4F07-8BE5-7103B9FA86B3}" srcId="{1E377618-DC6E-46AA-BFEF-A9EC74D16E3E}" destId="{3D53D6AA-1763-4C10-A05A-F4727425CD8D}" srcOrd="0" destOrd="0" parTransId="{96DA6EE4-CC8F-4B87-B910-07D6C89FEFAD}" sibTransId="{9D973330-4515-4581-A390-3286B3A7AB78}"/>
    <dgm:cxn modelId="{3119BDD7-1559-4CFB-A849-7A7B26E2FFE3}" type="presOf" srcId="{F58AA1EF-FB1B-40CC-93A9-4A2DF05C9D47}" destId="{6524DEF9-B225-452E-9F26-29A1DEF4CD6B}" srcOrd="0" destOrd="0" presId="urn:microsoft.com/office/officeart/2005/8/layout/hierarchy3"/>
    <dgm:cxn modelId="{230CA13B-C405-45B3-A592-53EABE6357AA}" type="presOf" srcId="{D07A6910-AE3A-47A1-90F0-80414B7533C6}" destId="{C5CC252B-6D3D-4989-AB0D-C81C83F63692}" srcOrd="0" destOrd="0" presId="urn:microsoft.com/office/officeart/2005/8/layout/hierarchy3"/>
    <dgm:cxn modelId="{A43C31A1-0999-42DF-894F-47A4983241A5}" type="presOf" srcId="{3D53D6AA-1763-4C10-A05A-F4727425CD8D}" destId="{74CA7E96-0646-4B5D-8476-81E2D5A24293}" srcOrd="1" destOrd="0" presId="urn:microsoft.com/office/officeart/2005/8/layout/hierarchy3"/>
    <dgm:cxn modelId="{BB5B0257-3C0A-4AA3-9A48-385C136FC7BF}" srcId="{3D53D6AA-1763-4C10-A05A-F4727425CD8D}" destId="{F58AA1EF-FB1B-40CC-93A9-4A2DF05C9D47}" srcOrd="1" destOrd="0" parTransId="{D07A6910-AE3A-47A1-90F0-80414B7533C6}" sibTransId="{08152266-1E3A-4368-8F43-A25CCD446EED}"/>
    <dgm:cxn modelId="{43EE94A6-5DBE-4B03-A0A2-9A5672FF4778}" type="presOf" srcId="{3D53D6AA-1763-4C10-A05A-F4727425CD8D}" destId="{7507B90B-F713-4E54-A8B2-9F1A824D9254}" srcOrd="0" destOrd="0" presId="urn:microsoft.com/office/officeart/2005/8/layout/hierarchy3"/>
    <dgm:cxn modelId="{14022D8F-3FDA-4804-B00E-1932DBBC5B1B}" type="presOf" srcId="{967FEE5F-7BF2-4D8B-A365-2E9FE39FD12C}" destId="{0FE45352-748D-411D-B047-BB01D77C9008}" srcOrd="0" destOrd="0" presId="urn:microsoft.com/office/officeart/2005/8/layout/hierarchy3"/>
    <dgm:cxn modelId="{AF647719-93FA-4DE4-93EA-A7EF0D37A7F3}" srcId="{3D53D6AA-1763-4C10-A05A-F4727425CD8D}" destId="{967FEE5F-7BF2-4D8B-A365-2E9FE39FD12C}" srcOrd="0" destOrd="0" parTransId="{BD1ABDB3-EA95-472B-A9D2-517F98D5AD87}" sibTransId="{49F9EC55-5FE5-4290-9833-AED996B0F90A}"/>
    <dgm:cxn modelId="{9B76B0FE-6703-4391-8128-DD8F83172594}" type="presOf" srcId="{BD1ABDB3-EA95-472B-A9D2-517F98D5AD87}" destId="{B2B396A9-E707-404B-83B7-2D3E6AEF9BEB}" srcOrd="0" destOrd="0" presId="urn:microsoft.com/office/officeart/2005/8/layout/hierarchy3"/>
    <dgm:cxn modelId="{DB8C8564-CB46-4F69-ABF7-16807271374E}" type="presParOf" srcId="{064844C5-D53D-419C-A064-C5F057A1B316}" destId="{AA4AD4A4-6F73-4BA0-AD4A-B8F2BED100B3}" srcOrd="0" destOrd="0" presId="urn:microsoft.com/office/officeart/2005/8/layout/hierarchy3"/>
    <dgm:cxn modelId="{3E03F606-E825-4882-A060-75C4FA4F7630}" type="presParOf" srcId="{AA4AD4A4-6F73-4BA0-AD4A-B8F2BED100B3}" destId="{3425F607-A19F-4FD6-9364-1D3405DD8B39}" srcOrd="0" destOrd="0" presId="urn:microsoft.com/office/officeart/2005/8/layout/hierarchy3"/>
    <dgm:cxn modelId="{5AB1792D-0C7F-4FF7-94E4-355648EF9A5D}" type="presParOf" srcId="{3425F607-A19F-4FD6-9364-1D3405DD8B39}" destId="{7507B90B-F713-4E54-A8B2-9F1A824D9254}" srcOrd="0" destOrd="0" presId="urn:microsoft.com/office/officeart/2005/8/layout/hierarchy3"/>
    <dgm:cxn modelId="{4E1B2174-C0C9-4AF0-BB23-8750487D14D2}" type="presParOf" srcId="{3425F607-A19F-4FD6-9364-1D3405DD8B39}" destId="{74CA7E96-0646-4B5D-8476-81E2D5A24293}" srcOrd="1" destOrd="0" presId="urn:microsoft.com/office/officeart/2005/8/layout/hierarchy3"/>
    <dgm:cxn modelId="{B743899B-7D85-4BFE-8B61-2B2E58CC8911}" type="presParOf" srcId="{AA4AD4A4-6F73-4BA0-AD4A-B8F2BED100B3}" destId="{B81A44F7-36C9-4110-8B01-89BCDC2F43F4}" srcOrd="1" destOrd="0" presId="urn:microsoft.com/office/officeart/2005/8/layout/hierarchy3"/>
    <dgm:cxn modelId="{D9BA020B-A20B-4630-A927-7D055C52DCEA}" type="presParOf" srcId="{B81A44F7-36C9-4110-8B01-89BCDC2F43F4}" destId="{B2B396A9-E707-404B-83B7-2D3E6AEF9BEB}" srcOrd="0" destOrd="0" presId="urn:microsoft.com/office/officeart/2005/8/layout/hierarchy3"/>
    <dgm:cxn modelId="{ED75E3C8-EA51-446E-84B8-7AC43269ACF6}" type="presParOf" srcId="{B81A44F7-36C9-4110-8B01-89BCDC2F43F4}" destId="{0FE45352-748D-411D-B047-BB01D77C9008}" srcOrd="1" destOrd="0" presId="urn:microsoft.com/office/officeart/2005/8/layout/hierarchy3"/>
    <dgm:cxn modelId="{6A5E7F06-E157-420C-9102-46E03A37C08E}" type="presParOf" srcId="{B81A44F7-36C9-4110-8B01-89BCDC2F43F4}" destId="{C5CC252B-6D3D-4989-AB0D-C81C83F63692}" srcOrd="2" destOrd="0" presId="urn:microsoft.com/office/officeart/2005/8/layout/hierarchy3"/>
    <dgm:cxn modelId="{99FC4485-AD23-497D-B9EB-CAF200984347}" type="presParOf" srcId="{B81A44F7-36C9-4110-8B01-89BCDC2F43F4}" destId="{6524DEF9-B225-452E-9F26-29A1DEF4CD6B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3A1FB-12CB-49E6-809F-DA2D2089BF59}" type="datetimeFigureOut">
              <a:rPr lang="en-US" smtClean="0"/>
              <a:pPr/>
              <a:t>9/16/2016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B6E77-EC63-4CD7-8F8A-914122582C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14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XML and HTML are for different purposes. XML – data</a:t>
            </a:r>
            <a:r>
              <a:rPr lang="en-US" baseline="0" dirty="0" smtClean="0"/>
              <a:t> representation, HTML – data display; HTML uses fixed set of tags, XML – you can create your own tags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a. XML declaration which has the version in the top, b. document type declaration where it has the XSD or DTD specified and 3. XML content, which has the actual data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Yes, because every HTTP request is handled independently without any knowledge of the previous requests serviced.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57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01688" lvl="1" indent="-457200">
              <a:spcBef>
                <a:spcPts val="600"/>
              </a:spcBef>
            </a:pPr>
            <a:r>
              <a:rPr lang="en-US" sz="2000" dirty="0" smtClean="0"/>
              <a:t>Server may process the data from a database or file system</a:t>
            </a:r>
          </a:p>
          <a:p>
            <a:pPr marL="801688" lvl="1" indent="-457200">
              <a:spcBef>
                <a:spcPts val="600"/>
              </a:spcBef>
            </a:pPr>
            <a:r>
              <a:rPr lang="en-US" sz="2000" dirty="0" smtClean="0"/>
              <a:t>Server may return the data in form of Plain Old Java Object (POJO) or XML or PLAIN TEXT or XHTML or JSON or JPEG or PDF etc.</a:t>
            </a:r>
          </a:p>
          <a:p>
            <a:pPr marL="801688" lvl="1" indent="-457200">
              <a:spcBef>
                <a:spcPts val="600"/>
              </a:spcBef>
            </a:pPr>
            <a:r>
              <a:rPr lang="en-US" sz="2000" dirty="0" smtClean="0"/>
              <a:t>Client may require the data in any other format irrespective of what server returns back</a:t>
            </a:r>
          </a:p>
          <a:p>
            <a:pPr marL="801688" lvl="1" indent="-457200">
              <a:spcBef>
                <a:spcPts val="600"/>
              </a:spcBef>
            </a:pPr>
            <a:r>
              <a:rPr lang="en-US" sz="2000" dirty="0" smtClean="0"/>
              <a:t>REST allows clients to get their content in a variety of formats as they require</a:t>
            </a:r>
          </a:p>
          <a:p>
            <a:pPr marL="801688" lvl="1" indent="-457200">
              <a:spcBef>
                <a:spcPts val="600"/>
              </a:spcBef>
            </a:pPr>
            <a:r>
              <a:rPr lang="en-US" sz="2000" dirty="0" smtClean="0"/>
              <a:t>Meta data will also be available to clients, which can be used for access control, caching, to detect transmission errors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21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request,</a:t>
            </a:r>
            <a:r>
              <a:rPr lang="en-US" baseline="0" dirty="0" smtClean="0"/>
              <a:t> should be fully packed and independent of other requests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53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Instruction</a:t>
            </a:r>
            <a:r>
              <a:rPr lang="en-US" baseline="0" dirty="0" smtClean="0"/>
              <a:t>s to Trainer:</a:t>
            </a:r>
          </a:p>
          <a:p>
            <a:r>
              <a:rPr lang="en-US" baseline="0" dirty="0" smtClean="0"/>
              <a:t>Explain the scenario and ask questions to participants… Give options to make them speak up</a:t>
            </a:r>
          </a:p>
          <a:p>
            <a:r>
              <a:rPr lang="en-US" baseline="0" dirty="0" smtClean="0"/>
              <a:t>Options can be: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Repeat same algorithm in 10 applications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Attach the code / class as a jar file, and make a call to the method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Web Services (system – system interaction), give the benefits like interoperability, reuse etc.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Instructions to Facilitator: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68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Component Based Development – A “component” manages is</a:t>
            </a:r>
            <a:r>
              <a:rPr lang="en-US" baseline="0" dirty="0" smtClean="0"/>
              <a:t> reusable and manages its lifecycle on its own (example: a rectangle control in </a:t>
            </a:r>
            <a:r>
              <a:rPr lang="en-US" baseline="0" dirty="0" err="1" smtClean="0"/>
              <a:t>Ms</a:t>
            </a:r>
            <a:r>
              <a:rPr lang="en-US" baseline="0" dirty="0" smtClean="0"/>
              <a:t>-paint) – like a component, a web service can be consumed – where the lifecycle of the web service is not an overhead of consumer</a:t>
            </a:r>
          </a:p>
          <a:p>
            <a:r>
              <a:rPr lang="en-US" baseline="0" dirty="0" smtClean="0"/>
              <a:t>Black box functionality – the consumer need not know what is the logic or how it provides the response – it’s a black box </a:t>
            </a:r>
          </a:p>
          <a:p>
            <a:r>
              <a:rPr lang="en-US" baseline="0" dirty="0" smtClean="0"/>
              <a:t>Not a Programming language or tool – the software by its behavior, it is called as web service</a:t>
            </a:r>
          </a:p>
          <a:p>
            <a:r>
              <a:rPr lang="en-US" baseline="0" dirty="0" smtClean="0"/>
              <a:t>Not tied to any OS / programming languages – a web service can be written or hosted in any language or OS &amp; consumed from any OS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62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change</a:t>
            </a:r>
            <a:r>
              <a:rPr lang="en-US" baseline="0" dirty="0" smtClean="0"/>
              <a:t> in the parameters list of a web service method, will definitely need a change in consumer code. Unless there is a change in service name, parameters or return type (the description part) the loose-coupling is achieved.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38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38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APIs are provided by Sun Micro</a:t>
            </a:r>
            <a:r>
              <a:rPr lang="en-US" baseline="0" dirty="0" smtClean="0"/>
              <a:t> systems. JAX-RPC  is another API used for SOAP based applications, but in recent applications, JAX-WS is widely 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38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38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SOAP - </a:t>
            </a:r>
            <a:r>
              <a:rPr lang="en-US" dirty="0" smtClean="0"/>
              <a:t>Messaging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UDDI - </a:t>
            </a:r>
            <a:r>
              <a:rPr lang="en-US" dirty="0" smtClean="0"/>
              <a:t>Service</a:t>
            </a:r>
            <a:r>
              <a:rPr lang="en-US" baseline="0" dirty="0" smtClean="0"/>
              <a:t> Discovery</a:t>
            </a:r>
            <a:endParaRPr lang="en-US" dirty="0" smtClean="0"/>
          </a:p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WSDL - </a:t>
            </a:r>
            <a:r>
              <a:rPr lang="en-US" smtClean="0"/>
              <a:t>Service</a:t>
            </a:r>
            <a:r>
              <a:rPr lang="en-US" baseline="0" smtClean="0"/>
              <a:t> Description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SMTP - </a:t>
            </a:r>
            <a:r>
              <a:rPr lang="en-US" dirty="0" smtClean="0"/>
              <a:t>Service Transport</a:t>
            </a:r>
          </a:p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FTP - </a:t>
            </a:r>
            <a:r>
              <a:rPr lang="en-US" dirty="0" smtClean="0"/>
              <a:t>Service Transport</a:t>
            </a: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 - </a:t>
            </a:r>
            <a:r>
              <a:rPr lang="en-US" dirty="0" smtClean="0"/>
              <a:t>Messaging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- </a:t>
            </a:r>
            <a:r>
              <a:rPr lang="en-US" dirty="0" smtClean="0"/>
              <a:t>Service Transport</a:t>
            </a:r>
          </a:p>
          <a:p>
            <a:pPr rtl="0" eaLnBrk="1" fontAlgn="t" latinLnBrk="0" hangingPunct="1"/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389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XML and JSON data will</a:t>
            </a:r>
            <a:r>
              <a:rPr lang="en-US" baseline="0" dirty="0" smtClean="0"/>
              <a:t> be passed over </a:t>
            </a:r>
            <a:r>
              <a:rPr lang="en-US" baseline="0" smtClean="0"/>
              <a:t>HTTP network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78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_Slid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b="1" kern="1200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9144000" cy="1219200"/>
          </a:xfrm>
          <a:prstGeom prst="rect">
            <a:avLst/>
          </a:prstGeom>
          <a:solidFill>
            <a:srgbClr val="692D5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Myriad Pro" pitchFamily="34" charset="0"/>
            </a:endParaRPr>
          </a:p>
        </p:txBody>
      </p:sp>
      <p:pic>
        <p:nvPicPr>
          <p:cNvPr id="6" name="Picture 5" descr="picture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5792788" y="1752600"/>
            <a:ext cx="3046412" cy="27035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ives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>
                <a:latin typeface="+mn-lt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52400" y="6427787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 sz="1400" b="0">
                <a:solidFill>
                  <a:srgbClr val="A44687"/>
                </a:solidFill>
              </a:defRPr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urse_Completion_Pag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b="1" kern="1200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9144000" cy="1219200"/>
          </a:xfrm>
          <a:prstGeom prst="rect">
            <a:avLst/>
          </a:prstGeom>
          <a:solidFill>
            <a:srgbClr val="692D5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kern="1200" dirty="0">
              <a:solidFill>
                <a:schemeClr val="lt1"/>
              </a:solidFill>
              <a:latin typeface="Myriad Pro" pitchFamily="34" charset="0"/>
              <a:ea typeface="+mn-ea"/>
              <a:cs typeface="+mn-cs"/>
            </a:endParaRPr>
          </a:p>
        </p:txBody>
      </p:sp>
      <p:pic>
        <p:nvPicPr>
          <p:cNvPr id="4" name="Picture 8" descr="present-1_03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1712913"/>
            <a:ext cx="3048000" cy="2706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A44687"/>
                </a:solidFill>
              </a:defRPr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5735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971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5735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971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A44687"/>
                </a:solidFill>
              </a:defRPr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_the_Author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73952"/>
            <a:ext cx="457200" cy="2769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44687"/>
                </a:solidFill>
              </a:defRPr>
            </a:lvl1pPr>
          </a:lstStyle>
          <a:p>
            <a:fld id="{A04AFBC5-2B20-4E0B-9DFE-D04369A198D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524000" y="0"/>
            <a:ext cx="68580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0" dirty="0" smtClean="0">
                <a:latin typeface="Verdana" pitchFamily="34" charset="0"/>
              </a:rPr>
              <a:t>About the Author</a:t>
            </a:r>
            <a:endParaRPr lang="en-US" sz="3600" b="0" dirty="0">
              <a:latin typeface="Verdana" pitchFamily="34" charset="0"/>
            </a:endParaRPr>
          </a:p>
        </p:txBody>
      </p:sp>
      <p:graphicFrame>
        <p:nvGraphicFramePr>
          <p:cNvPr id="8" name="Group 81"/>
          <p:cNvGraphicFramePr>
            <a:graphicFrameLocks noGrp="1"/>
          </p:cNvGraphicFramePr>
          <p:nvPr userDrawn="1"/>
        </p:nvGraphicFramePr>
        <p:xfrm>
          <a:off x="533400" y="2286000"/>
          <a:ext cx="8153400" cy="1828800"/>
        </p:xfrm>
        <a:graphic>
          <a:graphicData uri="http://schemas.openxmlformats.org/drawingml/2006/table">
            <a:tbl>
              <a:tblPr/>
              <a:tblGrid>
                <a:gridCol w="1676400"/>
                <a:gridCol w="64770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Created By: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Credential Information: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Version and Date: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 userDrawn="1"/>
        </p:nvSpPr>
        <p:spPr>
          <a:xfrm>
            <a:off x="1252240" y="4648200"/>
            <a:ext cx="64404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b="1" kern="10" dirty="0">
                <a:ln w="9525">
                  <a:solidFill>
                    <a:srgbClr val="3366FF"/>
                  </a:solidFill>
                  <a:round/>
                  <a:headEnd/>
                  <a:tailEnd/>
                </a:ln>
                <a:solidFill>
                  <a:srgbClr val="3188B4"/>
                </a:solidFill>
                <a:latin typeface="Tw Cen MT Condensed"/>
              </a:rPr>
              <a:t>Cognizant Certified Official Curriculum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2209800" y="2286000"/>
            <a:ext cx="6477000" cy="609600"/>
          </a:xfrm>
        </p:spPr>
        <p:txBody>
          <a:bodyPr/>
          <a:lstStyle>
            <a:lvl1pPr>
              <a:buNone/>
              <a:defRPr sz="1600" baseline="0"/>
            </a:lvl1pPr>
          </a:lstStyle>
          <a:p>
            <a:pPr lvl="0"/>
            <a:r>
              <a:rPr lang="en-US" dirty="0" smtClean="0"/>
              <a:t>Click to edit Created By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2209800" y="2895600"/>
            <a:ext cx="6477000" cy="609600"/>
          </a:xfrm>
        </p:spPr>
        <p:txBody>
          <a:bodyPr/>
          <a:lstStyle>
            <a:lvl1pPr>
              <a:buNone/>
              <a:defRPr sz="1600"/>
            </a:lvl1pPr>
          </a:lstStyle>
          <a:p>
            <a:pPr lvl="0"/>
            <a:r>
              <a:rPr lang="en-US" dirty="0" smtClean="0"/>
              <a:t>Click to edit Credentials</a:t>
            </a:r>
            <a:endParaRPr lang="en-GB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2209800" y="3505200"/>
            <a:ext cx="6477000" cy="609600"/>
          </a:xfrm>
        </p:spPr>
        <p:txBody>
          <a:bodyPr/>
          <a:lstStyle>
            <a:lvl1pPr>
              <a:buNone/>
              <a:defRPr sz="1600"/>
            </a:lvl1pPr>
          </a:lstStyle>
          <a:p>
            <a:pPr lvl="0"/>
            <a:r>
              <a:rPr lang="en-US" dirty="0" smtClean="0"/>
              <a:t>Click to edit Version and Date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Learn_How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dirty="0" smtClean="0"/>
              <a:t>Click to edit Slide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/>
            </a:lvl1pPr>
          </a:lstStyle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+mn-lt"/>
              </a:rPr>
              <a:t>Add text here. (Topic slide starts from here)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+mn-lt"/>
              </a:rPr>
              <a:t>You can add a picture, chart, or other content in the right column by clicking the appropriate button.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+mn-lt"/>
              </a:rPr>
              <a:t>You may need more than one slide for each topic. To add a slide, click </a:t>
            </a:r>
            <a:r>
              <a:rPr lang="en-US" sz="3200" b="1" dirty="0" smtClean="0">
                <a:latin typeface="+mn-lt"/>
              </a:rPr>
              <a:t>New Slide</a:t>
            </a:r>
            <a:r>
              <a:rPr lang="en-US" sz="3200" dirty="0" smtClean="0">
                <a:latin typeface="+mn-lt"/>
              </a:rPr>
              <a:t> on the </a:t>
            </a:r>
            <a:r>
              <a:rPr lang="en-US" sz="3200" b="1" dirty="0" smtClean="0">
                <a:latin typeface="+mn-lt"/>
              </a:rPr>
              <a:t>Insert</a:t>
            </a:r>
            <a:r>
              <a:rPr lang="en-US" sz="3200" dirty="0" smtClean="0">
                <a:latin typeface="+mn-lt"/>
              </a:rPr>
              <a:t> menu, or press CTRL+M </a:t>
            </a:r>
            <a:r>
              <a:rPr lang="en-US" sz="3200" b="1" dirty="0" smtClean="0">
                <a:latin typeface="+mn-lt"/>
              </a:rPr>
              <a:t>and add a suitable slide depending upon the content</a:t>
            </a:r>
            <a:endParaRPr lang="en-US" sz="3200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73952"/>
            <a:ext cx="457200" cy="2769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44687"/>
                </a:solidFill>
              </a:defRPr>
            </a:lvl1pPr>
          </a:lstStyle>
          <a:p>
            <a:fld id="{A04AFBC5-2B20-4E0B-9DFE-D04369A198D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/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52400" y="6461257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 sz="1400" b="0">
                <a:solidFill>
                  <a:srgbClr val="953735"/>
                </a:solidFill>
              </a:defRPr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378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Objectives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>
                <a:latin typeface="+mn-lt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52400" y="6427787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 sz="1400" b="0">
                <a:solidFill>
                  <a:srgbClr val="A44687"/>
                </a:solidFill>
              </a:defRPr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30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143000"/>
            <a:ext cx="9144000" cy="1524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b="1" kern="1200" baseline="-25000" dirty="0">
              <a:solidFill>
                <a:schemeClr val="bg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609725"/>
            <a:ext cx="8686800" cy="494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8" name="Rectangle 7"/>
          <p:cNvSpPr/>
          <p:nvPr/>
        </p:nvSpPr>
        <p:spPr>
          <a:xfrm>
            <a:off x="0" y="1295400"/>
            <a:ext cx="9144000" cy="228600"/>
          </a:xfrm>
          <a:prstGeom prst="rect">
            <a:avLst/>
          </a:prstGeom>
          <a:gradFill flip="none" rotWithShape="1">
            <a:gsLst>
              <a:gs pos="0">
                <a:srgbClr val="682252"/>
              </a:gs>
              <a:gs pos="50000">
                <a:srgbClr val="933F79">
                  <a:shade val="67500"/>
                  <a:satMod val="115000"/>
                </a:srgbClr>
              </a:gs>
              <a:gs pos="100000">
                <a:srgbClr val="933F79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Myriad Pro" pitchFamily="34" charset="0"/>
            </a:endParaRPr>
          </a:p>
        </p:txBody>
      </p:sp>
      <p:pic>
        <p:nvPicPr>
          <p:cNvPr id="9" name="Picture 13" descr="picture.jpg"/>
          <p:cNvPicPr>
            <a:picLocks noChangeAspect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0"/>
            <a:ext cx="14605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5" r:id="rId2"/>
    <p:sldLayoutId id="2147483668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GB" sz="3600" kern="1200" dirty="0">
          <a:solidFill>
            <a:srgbClr val="FFFFFF"/>
          </a:solidFill>
          <a:latin typeface="Verdana" pitchFamily="34" charset="0"/>
          <a:ea typeface="+mn-ea"/>
          <a:cs typeface="+mn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lang="en-US" sz="26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lang="en-GB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microsoft.com/office/2007/relationships/hdphoto" Target="../media/hdphoto1.wdp"/><Relationship Id="rId7" Type="http://schemas.openxmlformats.org/officeDocument/2006/relationships/diagramData" Target="../diagrams/data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11" Type="http://schemas.microsoft.com/office/2007/relationships/diagramDrawing" Target="../diagrams/drawing1.xml"/><Relationship Id="rId5" Type="http://schemas.openxmlformats.org/officeDocument/2006/relationships/image" Target="../media/image10.jpeg"/><Relationship Id="rId10" Type="http://schemas.openxmlformats.org/officeDocument/2006/relationships/diagramColors" Target="../diagrams/colors1.xml"/><Relationship Id="rId4" Type="http://schemas.openxmlformats.org/officeDocument/2006/relationships/image" Target="../media/image9.jpeg"/><Relationship Id="rId9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dotnetslackers.com/Community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restcorp.com/get/search" TargetMode="External"/><Relationship Id="rId2" Type="http://schemas.openxmlformats.org/officeDocument/2006/relationships/hyperlink" Target="http://restcorp.com/loginuser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bookstore.com/catalogue/books" TargetMode="External"/><Relationship Id="rId2" Type="http://schemas.openxmlformats.org/officeDocument/2006/relationships/hyperlink" Target="http://bookstore.com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://localhost:8087/MyFirstRestWS/myrest/hello" TargetMode="Externa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3.wmf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1905000"/>
            <a:ext cx="5781675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 smtClean="0">
                <a:solidFill>
                  <a:schemeClr val="tx1"/>
                </a:solidFill>
                <a:latin typeface="Myriad Pro" pitchFamily="34" charset="0"/>
                <a:cs typeface="Arial" pitchFamily="34" charset="0"/>
              </a:rPr>
              <a:t>RESTFul Web Services</a:t>
            </a:r>
            <a:endParaRPr lang="en-US" sz="2200" b="1" dirty="0">
              <a:solidFill>
                <a:schemeClr val="tx1"/>
              </a:solidFill>
              <a:latin typeface="Myriad Pro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575441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rPr>
              <a:t>Day 1 – Introduction</a:t>
            </a:r>
            <a:endParaRPr lang="en-US" sz="2400" dirty="0">
              <a:solidFill>
                <a:schemeClr val="bg1"/>
              </a:solidFill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8797" y="4733925"/>
            <a:ext cx="2190751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692D56"/>
                </a:solidFill>
                <a:effectLst/>
                <a:uLnTx/>
                <a:uFillTx/>
                <a:latin typeface="Arial Narrow" pitchFamily="34" charset="0"/>
                <a:cs typeface="Arial" pitchFamily="34" charset="0"/>
              </a:rPr>
              <a:t>LEVEL – </a:t>
            </a:r>
            <a:r>
              <a:rPr lang="en-US" sz="1400" b="1" dirty="0" smtClean="0">
                <a:solidFill>
                  <a:srgbClr val="692D56"/>
                </a:solidFill>
                <a:latin typeface="Arial Narrow" pitchFamily="34" charset="0"/>
                <a:cs typeface="Arial" pitchFamily="34" charset="0"/>
              </a:rPr>
              <a:t>PRACTITIONER</a:t>
            </a:r>
            <a:endParaRPr kumimoji="0" lang="en-GB" sz="1400" b="1" u="none" strike="noStrike" kern="1200" cap="none" spc="0" normalizeH="0" baseline="0" noProof="0" dirty="0">
              <a:ln>
                <a:noFill/>
              </a:ln>
              <a:solidFill>
                <a:srgbClr val="692D56"/>
              </a:solidFill>
              <a:effectLst/>
              <a:uLnTx/>
              <a:uFillTx/>
              <a:latin typeface="Arial Narrow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sz="2400" dirty="0"/>
              <a:t>“Service” -  a self contained unit of business logic</a:t>
            </a:r>
          </a:p>
          <a:p>
            <a:pPr marL="285750" indent="-285750"/>
            <a:r>
              <a:rPr lang="en-US" sz="2400" dirty="0"/>
              <a:t>Service Oriented Architecture (SOA) is a software architecture talks about providing the functionality of any application as “services” to other applications</a:t>
            </a:r>
          </a:p>
          <a:p>
            <a:pPr marL="285750" indent="-285750"/>
            <a:r>
              <a:rPr lang="en-US" sz="2400" dirty="0"/>
              <a:t>SOA describes how disparate applications interact with each other, irrespective of OS / programming languages / protocols etc.</a:t>
            </a:r>
          </a:p>
          <a:p>
            <a:pPr marL="285750" indent="-285750"/>
            <a:r>
              <a:rPr lang="en-US" sz="2400" dirty="0"/>
              <a:t>They share a common registry (storage) to publish (make an entry) and lookup (find) a service over network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Oriented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34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1400" dirty="0" smtClean="0"/>
          </a:p>
          <a:p>
            <a:r>
              <a:rPr lang="en-US" sz="2400" dirty="0" smtClean="0"/>
              <a:t>Benefits </a:t>
            </a:r>
            <a:r>
              <a:rPr lang="en-US" sz="2400" dirty="0"/>
              <a:t>of SOA</a:t>
            </a:r>
          </a:p>
          <a:p>
            <a:pPr lvl="1"/>
            <a:r>
              <a:rPr lang="en-US" sz="1800" dirty="0"/>
              <a:t>Reusability of functionality</a:t>
            </a:r>
          </a:p>
          <a:p>
            <a:pPr lvl="1"/>
            <a:r>
              <a:rPr lang="en-US" sz="1800" dirty="0"/>
              <a:t>Better Interoperability</a:t>
            </a:r>
          </a:p>
          <a:p>
            <a:pPr lvl="1"/>
            <a:r>
              <a:rPr lang="en-US" sz="1800" dirty="0"/>
              <a:t>Cost Effectiveness </a:t>
            </a:r>
          </a:p>
          <a:p>
            <a:pPr lvl="1"/>
            <a:r>
              <a:rPr lang="en-US" sz="1800" dirty="0"/>
              <a:t>Increased Responsiveness</a:t>
            </a:r>
          </a:p>
          <a:p>
            <a:pPr lvl="1"/>
            <a:r>
              <a:rPr lang="en-US" sz="1800" dirty="0"/>
              <a:t>Ease of Transformation</a:t>
            </a:r>
          </a:p>
          <a:p>
            <a:pPr lvl="1"/>
            <a:r>
              <a:rPr lang="en-US" sz="1800" dirty="0"/>
              <a:t>Enhanced Optimization</a:t>
            </a:r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Oriented Architecture – contd.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838200" y="1790987"/>
            <a:ext cx="6394944" cy="2095213"/>
            <a:chOff x="1237683" y="3811228"/>
            <a:chExt cx="6394944" cy="2095213"/>
          </a:xfrm>
        </p:grpSpPr>
        <p:sp>
          <p:nvSpPr>
            <p:cNvPr id="7" name="TextBox 6"/>
            <p:cNvSpPr txBox="1"/>
            <p:nvPr/>
          </p:nvSpPr>
          <p:spPr>
            <a:xfrm>
              <a:off x="3937819" y="3811228"/>
              <a:ext cx="1066801" cy="64633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Service Registry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37683" y="5048865"/>
              <a:ext cx="1869935" cy="36933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shade val="51000"/>
                    <a:satMod val="130000"/>
                  </a:schemeClr>
                </a:gs>
                <a:gs pos="80000">
                  <a:schemeClr val="accent5">
                    <a:shade val="93000"/>
                    <a:satMod val="130000"/>
                  </a:schemeClr>
                </a:gs>
                <a:gs pos="100000">
                  <a:schemeClr val="accent5">
                    <a:shade val="94000"/>
                    <a:satMod val="1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Service Consumer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67400" y="5034117"/>
              <a:ext cx="1765227" cy="369332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Service Producer</a:t>
              </a:r>
              <a:endParaRPr lang="en-US" dirty="0"/>
            </a:p>
          </p:txBody>
        </p:sp>
        <p:sp>
          <p:nvSpPr>
            <p:cNvPr id="10" name="Explosion 1 9"/>
            <p:cNvSpPr/>
            <p:nvPr/>
          </p:nvSpPr>
          <p:spPr>
            <a:xfrm>
              <a:off x="3657600" y="4970981"/>
              <a:ext cx="1676400" cy="589935"/>
            </a:xfrm>
            <a:prstGeom prst="irregularSeal1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network</a:t>
              </a:r>
              <a:endParaRPr lang="en-US" sz="1600" dirty="0"/>
            </a:p>
          </p:txBody>
        </p:sp>
        <p:cxnSp>
          <p:nvCxnSpPr>
            <p:cNvPr id="11" name="Straight Arrow Connector 10"/>
            <p:cNvCxnSpPr>
              <a:stCxn id="8" idx="3"/>
              <a:endCxn id="10" idx="1"/>
            </p:cNvCxnSpPr>
            <p:nvPr/>
          </p:nvCxnSpPr>
          <p:spPr>
            <a:xfrm flipV="1">
              <a:off x="3107618" y="5206272"/>
              <a:ext cx="549982" cy="2725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endCxn id="9" idx="1"/>
            </p:cNvCxnSpPr>
            <p:nvPr/>
          </p:nvCxnSpPr>
          <p:spPr>
            <a:xfrm>
              <a:off x="5303865" y="5200329"/>
              <a:ext cx="563535" cy="1845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8" idx="0"/>
            </p:cNvCxnSpPr>
            <p:nvPr/>
          </p:nvCxnSpPr>
          <p:spPr>
            <a:xfrm flipV="1">
              <a:off x="2172651" y="4223267"/>
              <a:ext cx="1765168" cy="82559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9" idx="0"/>
            </p:cNvCxnSpPr>
            <p:nvPr/>
          </p:nvCxnSpPr>
          <p:spPr>
            <a:xfrm flipH="1" flipV="1">
              <a:off x="5004629" y="4223267"/>
              <a:ext cx="1745385" cy="81085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019800" y="4269813"/>
              <a:ext cx="8963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register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81200" y="4272893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find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71303" y="5537109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request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5577" y="5504843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response</a:t>
              </a:r>
              <a:endParaRPr lang="en-US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6096000" y="1470575"/>
            <a:ext cx="308783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Architecture</a:t>
            </a:r>
            <a:endParaRPr lang="en-US" sz="36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966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Web Service?</a:t>
            </a:r>
          </a:p>
          <a:p>
            <a:pPr marL="0" indent="0">
              <a:buNone/>
            </a:pPr>
            <a:endParaRPr lang="en-US" sz="1000" dirty="0"/>
          </a:p>
          <a:p>
            <a:pPr lvl="1"/>
            <a:r>
              <a:rPr lang="en-US" dirty="0"/>
              <a:t>It can be considered as piece of software that is accessible using standard Internet protocols such as HTTP, XML. </a:t>
            </a:r>
          </a:p>
          <a:p>
            <a:pPr lvl="1"/>
            <a:r>
              <a:rPr lang="en-US" dirty="0"/>
              <a:t>It provides a standard way of interoperating between software applications that are running on different platforms and frameworks.</a:t>
            </a:r>
          </a:p>
          <a:p>
            <a:pPr marL="457200" lvl="1" indent="0">
              <a:buNone/>
            </a:pPr>
            <a:endParaRPr lang="en-US" sz="1200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800" dirty="0"/>
              <a:t>Component-based development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800" dirty="0"/>
              <a:t>Black-box functionality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800" dirty="0"/>
              <a:t>Not a programming language or tool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800" dirty="0"/>
              <a:t>Not tied to OS / Programming Languages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75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Service: To a novice user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2" descr="http://www.seedworkshops.com/221-298-thickbox/java-web-services-training-pu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82336">
            <a:off x="7097822" y="1618422"/>
            <a:ext cx="2190423" cy="1905001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1403" y="1646152"/>
            <a:ext cx="7233224" cy="5847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Question:  What is a web service?</a:t>
            </a:r>
          </a:p>
          <a:p>
            <a:r>
              <a:rPr lang="en-US" sz="1600" dirty="0" smtClean="0"/>
              <a:t>Answer:    It is a service (some business logic) available over the internet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710891" y="2271030"/>
            <a:ext cx="5883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“Amazon” shopping application needs to contact “Paypal” for payment services, during </a:t>
            </a:r>
            <a:r>
              <a:rPr lang="en-US" sz="1400" dirty="0"/>
              <a:t>online purchase </a:t>
            </a:r>
            <a:r>
              <a:rPr lang="en-US" sz="1400" dirty="0" smtClean="0"/>
              <a:t>of products by a customer</a:t>
            </a:r>
            <a:endParaRPr lang="en-US" sz="1400" dirty="0"/>
          </a:p>
        </p:txBody>
      </p:sp>
      <p:pic>
        <p:nvPicPr>
          <p:cNvPr id="8" name="Picture 8" descr="http://dannyirvine.co/danny-content/uploads/2012/11/Paypal-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649" y="5382401"/>
            <a:ext cx="2678835" cy="13096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9" name="Picture 10" descr="http://t3.gstatic.com/images?q=tbn:ANd9GcS45AyiY_7WW_kE-Q4f-wXAW9lQOtNrdShpiEZGNT0M6Yw6WsVz3EpOkiDS1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137" y="2815488"/>
            <a:ext cx="2261936" cy="11478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" name="Picture 18" descr="http://t3.gstatic.com/images?q=tbn:ANd9GcRAdjDst0YE2wlehc3iWQYfK2xp7bHfIacnXnRzm8K9dfb1geMA0p0gJ8r33Q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91" y="2964501"/>
            <a:ext cx="1292349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14462" y="2297739"/>
            <a:ext cx="177166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all" dirty="0" smtClean="0">
                <a:ln w="0"/>
                <a:solidFill>
                  <a:srgbClr val="00B050"/>
                </a:solidFill>
                <a:effectLst>
                  <a:reflection blurRad="12700" stA="50000" endPos="50000" dist="5000" dir="5400000" sy="-100000" rotWithShape="0"/>
                </a:effectLst>
              </a:rPr>
              <a:t>scenario</a:t>
            </a:r>
            <a:endParaRPr lang="en-US" sz="2800" b="1" cap="all" dirty="0">
              <a:ln w="0"/>
              <a:solidFill>
                <a:srgbClr val="00B05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7324" y="4032718"/>
            <a:ext cx="166206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1200" b="1" dirty="0" smtClean="0">
                <a:ln>
                  <a:solidFill>
                    <a:srgbClr val="3333FF"/>
                  </a:solidFill>
                  <a:prstDash val="solid"/>
                </a:ln>
                <a:solidFill>
                  <a:srgbClr val="3333FF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Customer orders a product from laptop</a:t>
            </a:r>
            <a:endParaRPr lang="en-US" sz="1200" b="1" dirty="0">
              <a:ln>
                <a:solidFill>
                  <a:srgbClr val="3333FF"/>
                </a:solidFill>
                <a:prstDash val="solid"/>
              </a:ln>
              <a:solidFill>
                <a:srgbClr val="3333FF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grpSp>
        <p:nvGrpSpPr>
          <p:cNvPr id="13" name="Group 12"/>
          <p:cNvGrpSpPr/>
          <p:nvPr/>
        </p:nvGrpSpPr>
        <p:grpSpPr>
          <a:xfrm rot="21311893">
            <a:off x="4974908" y="4324978"/>
            <a:ext cx="2717459" cy="1007729"/>
            <a:chOff x="4811490" y="2956591"/>
            <a:chExt cx="2363360" cy="1007729"/>
          </a:xfrm>
        </p:grpSpPr>
        <p:sp>
          <p:nvSpPr>
            <p:cNvPr id="14" name="Right Arrow 13"/>
            <p:cNvSpPr/>
            <p:nvPr/>
          </p:nvSpPr>
          <p:spPr>
            <a:xfrm rot="8629958">
              <a:off x="4811490" y="3456470"/>
              <a:ext cx="1677262" cy="507850"/>
            </a:xfrm>
            <a:prstGeom prst="rightArrow">
              <a:avLst>
                <a:gd name="adj1" fmla="val 75000"/>
                <a:gd name="adj2" fmla="val 50000"/>
              </a:avLst>
            </a:prstGeom>
          </p:spPr>
          <p:style>
            <a:lnRef idx="1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55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5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15" name="Group 14"/>
            <p:cNvGrpSpPr/>
            <p:nvPr/>
          </p:nvGrpSpPr>
          <p:grpSpPr>
            <a:xfrm rot="19403982">
              <a:off x="5505788" y="2956591"/>
              <a:ext cx="1669062" cy="460802"/>
              <a:chOff x="678581" y="-16351"/>
              <a:chExt cx="1669062" cy="338554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811804" y="-16351"/>
                <a:ext cx="1535839" cy="338554"/>
              </a:xfrm>
              <a:prstGeom prst="round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shade val="5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shade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7" name="Rounded Rectangle 5"/>
              <p:cNvSpPr/>
              <p:nvPr/>
            </p:nvSpPr>
            <p:spPr>
              <a:xfrm>
                <a:off x="678581" y="959"/>
                <a:ext cx="1494263" cy="3055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30480" rIns="60960" bIns="30480" numCol="1" spcCol="1270" anchor="ctr" anchorCtr="0">
                <a:noAutofit/>
              </a:bodyPr>
              <a:lstStyle/>
              <a:p>
                <a:pPr lvl="0" algn="ctr" defTabSz="7112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 dirty="0" smtClean="0"/>
                  <a:t>2. Request for payment service</a:t>
                </a:r>
                <a:endParaRPr lang="en-US" sz="1400" kern="1200" dirty="0"/>
              </a:p>
            </p:txBody>
          </p:sp>
        </p:grpSp>
      </p:grpSp>
      <p:sp>
        <p:nvSpPr>
          <p:cNvPr id="18" name="Rectangle 17"/>
          <p:cNvSpPr/>
          <p:nvPr/>
        </p:nvSpPr>
        <p:spPr>
          <a:xfrm>
            <a:off x="5242605" y="5713874"/>
            <a:ext cx="1934805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1200" b="1" dirty="0" smtClean="0">
                <a:ln>
                  <a:solidFill>
                    <a:srgbClr val="3333FF"/>
                  </a:solidFill>
                  <a:prstDash val="solid"/>
                </a:ln>
                <a:solidFill>
                  <a:srgbClr val="3333FF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Paypal Software runs on Windows 2003 server @ China</a:t>
            </a:r>
          </a:p>
          <a:p>
            <a:r>
              <a:rPr lang="en-US" sz="1200" b="1" dirty="0" smtClean="0">
                <a:ln>
                  <a:solidFill>
                    <a:srgbClr val="3333FF"/>
                  </a:solidFill>
                  <a:prstDash val="solid"/>
                </a:ln>
                <a:solidFill>
                  <a:srgbClr val="3333FF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(written in .NET language)</a:t>
            </a:r>
            <a:endParaRPr lang="en-US" sz="1200" b="1" dirty="0">
              <a:ln>
                <a:solidFill>
                  <a:srgbClr val="3333FF"/>
                </a:solidFill>
                <a:prstDash val="solid"/>
              </a:ln>
              <a:solidFill>
                <a:srgbClr val="3333FF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19" name="Right Arrow 18"/>
          <p:cNvSpPr/>
          <p:nvPr/>
        </p:nvSpPr>
        <p:spPr>
          <a:xfrm rot="19279838">
            <a:off x="3201547" y="4431074"/>
            <a:ext cx="2786366" cy="507850"/>
          </a:xfrm>
          <a:prstGeom prst="rightArrow">
            <a:avLst>
              <a:gd name="adj1" fmla="val 75000"/>
              <a:gd name="adj2" fmla="val 50000"/>
            </a:avLst>
          </a:prstGeom>
        </p:spPr>
        <p:style>
          <a:lnRef idx="1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28132613"/>
              </p:ext>
            </p:extLst>
          </p:nvPr>
        </p:nvGraphicFramePr>
        <p:xfrm>
          <a:off x="1957000" y="3040486"/>
          <a:ext cx="3346188" cy="401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3241861" y="4761298"/>
            <a:ext cx="1858588" cy="445563"/>
            <a:chOff x="3241861" y="4761298"/>
            <a:chExt cx="1858588" cy="445563"/>
          </a:xfrm>
        </p:grpSpPr>
        <p:sp>
          <p:nvSpPr>
            <p:cNvPr id="20" name="Rounded Rectangle 19"/>
            <p:cNvSpPr/>
            <p:nvPr/>
          </p:nvSpPr>
          <p:spPr>
            <a:xfrm rot="19293843">
              <a:off x="3241861" y="4761298"/>
              <a:ext cx="1790152" cy="445563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ounded Rectangle 4"/>
            <p:cNvSpPr/>
            <p:nvPr/>
          </p:nvSpPr>
          <p:spPr>
            <a:xfrm rot="19229218">
              <a:off x="3357442" y="4804381"/>
              <a:ext cx="1743007" cy="4020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28575" rIns="57150" bIns="28575" numCol="1" spcCol="1270" anchor="ctr" anchorCtr="0">
              <a:noAutofit/>
            </a:bodyPr>
            <a:lstStyle/>
            <a:p>
              <a:pPr lvl="0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3. Provide Service</a:t>
              </a:r>
              <a:endParaRPr lang="en-US" sz="1500" kern="1200" dirty="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5333236" y="3535836"/>
            <a:ext cx="143272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1200" b="1" dirty="0" smtClean="0">
                <a:ln>
                  <a:solidFill>
                    <a:srgbClr val="3333FF"/>
                  </a:solidFill>
                  <a:prstDash val="solid"/>
                </a:ln>
                <a:solidFill>
                  <a:srgbClr val="3333FF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Amazon Software runs on UNIX server @ New Jersey</a:t>
            </a:r>
          </a:p>
          <a:p>
            <a:r>
              <a:rPr lang="en-US" sz="1200" b="1" dirty="0" smtClean="0">
                <a:ln>
                  <a:solidFill>
                    <a:srgbClr val="3333FF"/>
                  </a:solidFill>
                  <a:prstDash val="solid"/>
                </a:ln>
                <a:solidFill>
                  <a:srgbClr val="3333FF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(written in Java language)</a:t>
            </a:r>
            <a:endParaRPr lang="en-US" sz="1200" b="1" dirty="0">
              <a:ln>
                <a:solidFill>
                  <a:srgbClr val="3333FF"/>
                </a:solidFill>
                <a:prstDash val="solid"/>
              </a:ln>
              <a:solidFill>
                <a:srgbClr val="3333FF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24" name="Right Arrow 23"/>
          <p:cNvSpPr/>
          <p:nvPr/>
        </p:nvSpPr>
        <p:spPr>
          <a:xfrm rot="10800000">
            <a:off x="1931368" y="3507952"/>
            <a:ext cx="2786366" cy="429297"/>
          </a:xfrm>
          <a:prstGeom prst="rightArrow">
            <a:avLst>
              <a:gd name="adj1" fmla="val 75000"/>
              <a:gd name="adj2" fmla="val 50000"/>
            </a:avLst>
          </a:prstGeom>
        </p:spPr>
        <p:style>
          <a:lnRef idx="1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5" name="Group 24"/>
          <p:cNvGrpSpPr/>
          <p:nvPr/>
        </p:nvGrpSpPr>
        <p:grpSpPr>
          <a:xfrm>
            <a:off x="3489596" y="3477819"/>
            <a:ext cx="1806606" cy="439230"/>
            <a:chOff x="3581400" y="2297952"/>
            <a:chExt cx="1571195" cy="344396"/>
          </a:xfrm>
        </p:grpSpPr>
        <p:sp>
          <p:nvSpPr>
            <p:cNvPr id="26" name="Rounded Rectangle 25"/>
            <p:cNvSpPr/>
            <p:nvPr/>
          </p:nvSpPr>
          <p:spPr>
            <a:xfrm>
              <a:off x="3581400" y="2297952"/>
              <a:ext cx="1524582" cy="344396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TextBox 26"/>
            <p:cNvSpPr txBox="1"/>
            <p:nvPr/>
          </p:nvSpPr>
          <p:spPr>
            <a:xfrm>
              <a:off x="3675909" y="2334103"/>
              <a:ext cx="14766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4. Payment Status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7" name="Rounded Rectangle 4"/>
          <p:cNvSpPr/>
          <p:nvPr/>
        </p:nvSpPr>
        <p:spPr>
          <a:xfrm>
            <a:off x="823515" y="5041732"/>
            <a:ext cx="1915650" cy="43209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lvl="0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kern="1200" dirty="0" smtClean="0"/>
              <a:t>If more than one system need to interoperate with less maintenance cost</a:t>
            </a:r>
            <a:endParaRPr lang="en-US" sz="1200" kern="1200" dirty="0"/>
          </a:p>
        </p:txBody>
      </p:sp>
    </p:spTree>
    <p:extLst>
      <p:ext uri="{BB962C8B-B14F-4D97-AF65-F5344CB8AC3E}">
        <p14:creationId xmlns:p14="http://schemas.microsoft.com/office/powerpoint/2010/main" val="353463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web service will have a producer, who is responsible for writing the business logic &amp; publishing it to the world</a:t>
            </a:r>
          </a:p>
          <a:p>
            <a:r>
              <a:rPr lang="en-US" dirty="0"/>
              <a:t>A web service will have a consumer, who is responsible for using the service into their own software bundle.</a:t>
            </a:r>
          </a:p>
          <a:p>
            <a:r>
              <a:rPr lang="en-US" dirty="0"/>
              <a:t>Producer and Consumer will exchange request and response information, in a standard way without knowing the technological capabilities of each other</a:t>
            </a:r>
          </a:p>
          <a:p>
            <a:pPr marL="0" indent="0">
              <a:buNone/>
            </a:pPr>
            <a:endParaRPr lang="en-US" sz="105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 &amp; Consumer of Web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4800600"/>
            <a:ext cx="6324601" cy="1480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190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 Services – at a glimpse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  <a:ln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rgbClr val="A4468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64963D-DBC0-402F-8B19-ECEAB37FECDA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gray">
          <a:xfrm>
            <a:off x="7048500" y="2411413"/>
            <a:ext cx="685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b="0">
                <a:solidFill>
                  <a:schemeClr val="bg1"/>
                </a:solidFill>
                <a:latin typeface="Verdana" pitchFamily="34" charset="0"/>
              </a:rPr>
              <a:t>Text</a:t>
            </a:r>
          </a:p>
        </p:txBody>
      </p:sp>
      <p:sp>
        <p:nvSpPr>
          <p:cNvPr id="17" name="TextBox 22"/>
          <p:cNvSpPr txBox="1">
            <a:spLocks noChangeArrowheads="1"/>
          </p:cNvSpPr>
          <p:nvPr/>
        </p:nvSpPr>
        <p:spPr bwMode="auto">
          <a:xfrm>
            <a:off x="6576291" y="3495964"/>
            <a:ext cx="1295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Invoked</a:t>
            </a:r>
          </a:p>
        </p:txBody>
      </p:sp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35400013"/>
              </p:ext>
            </p:extLst>
          </p:nvPr>
        </p:nvGraphicFramePr>
        <p:xfrm>
          <a:off x="145812" y="1574390"/>
          <a:ext cx="8998188" cy="505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419600" y="2133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Published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3000" y="329682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Consumed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19600" y="443434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Bound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48000" y="442943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Found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38400" y="331459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Described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48000" y="2133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Tested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845675" y="5748477"/>
            <a:ext cx="55026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ACTION Verbs associated</a:t>
            </a:r>
            <a:endParaRPr lang="en-US" sz="36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 smtClean="0"/>
              <a:t>Why do you need web services?</a:t>
            </a:r>
            <a:endParaRPr lang="en-US" sz="20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dirty="0"/>
          </a:p>
          <a:p>
            <a:pPr lvl="1">
              <a:spcBef>
                <a:spcPts val="600"/>
              </a:spcBef>
            </a:pPr>
            <a:r>
              <a:rPr lang="en-US" sz="2000" dirty="0"/>
              <a:t>Platform and language independent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Use XML and web based protocols – Pervasive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Simplify the process of making apps talk to each other – less expensive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RPC/CORBA/RMI/DCOM – tightly coupled connections, web services are loosely coupled </a:t>
            </a:r>
            <a:r>
              <a:rPr lang="en-US" sz="2000" dirty="0" smtClean="0"/>
              <a:t>(to an extent!)</a:t>
            </a:r>
            <a:endParaRPr lang="en-US" sz="2000" dirty="0"/>
          </a:p>
          <a:p>
            <a:pPr lvl="1">
              <a:spcBef>
                <a:spcPts val="600"/>
              </a:spcBef>
            </a:pPr>
            <a:r>
              <a:rPr lang="en-US" sz="2000" dirty="0"/>
              <a:t>Minimizes impact of changes to the application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Web service interface provides a layer of abstraction</a:t>
            </a:r>
          </a:p>
          <a:p>
            <a:pPr lvl="2">
              <a:spcBef>
                <a:spcPts val="600"/>
              </a:spcBef>
            </a:pPr>
            <a:r>
              <a:rPr lang="en-US" sz="1800" dirty="0"/>
              <a:t>Promotes reuse</a:t>
            </a:r>
          </a:p>
          <a:p>
            <a:pPr lvl="2">
              <a:spcBef>
                <a:spcPts val="600"/>
              </a:spcBef>
            </a:pPr>
            <a:r>
              <a:rPr lang="en-US" sz="1800" dirty="0"/>
              <a:t>Reduces maintenance costs</a:t>
            </a:r>
          </a:p>
          <a:p>
            <a:pPr lvl="2">
              <a:spcBef>
                <a:spcPts val="600"/>
              </a:spcBef>
            </a:pPr>
            <a:r>
              <a:rPr lang="en-US" sz="1800" dirty="0"/>
              <a:t>Promotes 100% interoperability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for Web 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0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Web services </a:t>
            </a:r>
            <a:r>
              <a:rPr lang="en-US" dirty="0"/>
              <a:t>are classified into two types: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Plain Web Service (or) SOAP based Web Service (or) Big Web Service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RESTful Web Service</a:t>
            </a:r>
          </a:p>
          <a:p>
            <a:pPr lvl="1"/>
            <a:endParaRPr lang="en-US" sz="1800" dirty="0"/>
          </a:p>
          <a:p>
            <a:pPr marL="0" indent="0">
              <a:buNone/>
            </a:pPr>
            <a:r>
              <a:rPr lang="en-US" sz="1600" b="1" i="1" dirty="0"/>
              <a:t>Note: </a:t>
            </a:r>
            <a:r>
              <a:rPr lang="en-US" sz="1600" i="1" dirty="0"/>
              <a:t>The term “Big Web Service” comes from Java EE 6 tutorial of Sun Microsystems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Web 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05790213"/>
              </p:ext>
            </p:extLst>
          </p:nvPr>
        </p:nvGraphicFramePr>
        <p:xfrm>
          <a:off x="3505200" y="4191000"/>
          <a:ext cx="2057400" cy="2397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9599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Java </a:t>
            </a:r>
            <a:r>
              <a:rPr lang="en-US" b="1" dirty="0"/>
              <a:t>API for XML Web Services </a:t>
            </a:r>
            <a:r>
              <a:rPr lang="en-US" dirty="0"/>
              <a:t>(JAX-WS)</a:t>
            </a:r>
          </a:p>
          <a:p>
            <a:pPr lvl="2"/>
            <a:r>
              <a:rPr lang="en-US" dirty="0"/>
              <a:t>This API supports to build &amp; consume web services using XML based protocol SOAP, which confirms to a standard format as described in </a:t>
            </a:r>
            <a:r>
              <a:rPr lang="en-US" dirty="0" smtClean="0"/>
              <a:t>WSDL.</a:t>
            </a:r>
          </a:p>
          <a:p>
            <a:r>
              <a:rPr lang="en-US" b="1" dirty="0" smtClean="0"/>
              <a:t>Java </a:t>
            </a:r>
            <a:r>
              <a:rPr lang="en-US" b="1" dirty="0"/>
              <a:t>API for RESTful Web Services </a:t>
            </a:r>
            <a:r>
              <a:rPr lang="en-US" dirty="0"/>
              <a:t>(JAX-RS)</a:t>
            </a:r>
          </a:p>
          <a:p>
            <a:pPr lvl="2"/>
            <a:r>
              <a:rPr lang="en-US" dirty="0"/>
              <a:t>This API supports creating  &amp; consuming Web Services according to “REST” architectural pattern. This  is an alternative to SOAP / WSDL based web services and hence it has become very simpler to use.</a:t>
            </a:r>
          </a:p>
          <a:p>
            <a:pPr lvl="2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Web Services 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50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Below are some of the popular implementations available in market: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Implementations available on market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67000"/>
            <a:ext cx="7811284" cy="285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233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720954"/>
              </p:ext>
            </p:extLst>
          </p:nvPr>
        </p:nvGraphicFramePr>
        <p:xfrm>
          <a:off x="2209800" y="2286000"/>
          <a:ext cx="6477000" cy="1847088"/>
        </p:xfrm>
        <a:graphic>
          <a:graphicData uri="http://schemas.openxmlformats.org/drawingml/2006/table">
            <a:tbl>
              <a:tblPr/>
              <a:tblGrid>
                <a:gridCol w="64770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Srilakshmi Jayaraman (222805)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7+ years of experience in Java / J2EE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Role: Facilitator, Academy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1.0 / January 3, 2014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52400" y="6428601"/>
            <a:ext cx="457200" cy="276999"/>
          </a:xfrm>
        </p:spPr>
        <p:txBody>
          <a:bodyPr/>
          <a:lstStyle/>
          <a:p>
            <a:pPr>
              <a:defRPr/>
            </a:pPr>
            <a:fld id="{ACB22A88-73BA-4B00-905C-A309951F5147}" type="slidenum">
              <a:rPr lang="en-US" sz="1400" smtClean="0"/>
              <a:pPr>
                <a:defRPr/>
              </a:pPr>
              <a:t>2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Introduction to </a:t>
            </a:r>
            <a:r>
              <a:rPr lang="en-US" dirty="0" smtClean="0"/>
              <a:t>SOAP based</a:t>
            </a:r>
            <a:r>
              <a:rPr lang="en-US" sz="3600" dirty="0" smtClean="0"/>
              <a:t> Web Services – Contd.</a:t>
            </a:r>
            <a:endParaRPr lang="en-US" sz="3600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94347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 smtClean="0"/>
              <a:t>SOAP </a:t>
            </a:r>
            <a:r>
              <a:rPr lang="en-US" sz="2400" dirty="0"/>
              <a:t>(</a:t>
            </a:r>
            <a:r>
              <a:rPr lang="en-US" sz="2400" b="1" dirty="0"/>
              <a:t>Simple Object Access Protocol</a:t>
            </a:r>
            <a:r>
              <a:rPr lang="en-US" sz="2400" dirty="0"/>
              <a:t>) is a simple XML-based protocol to let applications </a:t>
            </a:r>
            <a:r>
              <a:rPr lang="en-US" sz="2400" b="1" dirty="0"/>
              <a:t>exchange information over </a:t>
            </a:r>
            <a:r>
              <a:rPr lang="en-US" sz="2400" b="1" dirty="0" smtClean="0"/>
              <a:t>HTTP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It provides </a:t>
            </a:r>
            <a:r>
              <a:rPr lang="en-US" sz="2400" dirty="0"/>
              <a:t>a way to communicate between applications running on different operating systems, </a:t>
            </a:r>
            <a:r>
              <a:rPr lang="en-US" sz="2400" b="1" dirty="0"/>
              <a:t>with different technologies and programming </a:t>
            </a:r>
            <a:r>
              <a:rPr lang="en-US" sz="2400" b="1" dirty="0" smtClean="0"/>
              <a:t>languages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This kind of web services follow the SOA standards and serves </a:t>
            </a:r>
            <a:r>
              <a:rPr lang="en-US" sz="2400" b="1" dirty="0" smtClean="0"/>
              <a:t>enterprise wide </a:t>
            </a:r>
            <a:r>
              <a:rPr lang="en-US" sz="2400" dirty="0" smtClean="0"/>
              <a:t>web services needs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Uses “Web Services Definition Language (</a:t>
            </a:r>
            <a:r>
              <a:rPr lang="en-US" sz="2400" b="1" dirty="0" smtClean="0"/>
              <a:t>WSDL</a:t>
            </a:r>
            <a:r>
              <a:rPr lang="en-US" sz="2400" dirty="0" smtClean="0"/>
              <a:t>)” as a </a:t>
            </a:r>
            <a:r>
              <a:rPr lang="en-US" sz="2400" b="1" dirty="0" smtClean="0"/>
              <a:t>contract</a:t>
            </a:r>
            <a:r>
              <a:rPr lang="en-US" sz="2400" dirty="0" smtClean="0"/>
              <a:t> for exchanging information about web services</a:t>
            </a:r>
          </a:p>
          <a:p>
            <a:pPr>
              <a:spcBef>
                <a:spcPts val="600"/>
              </a:spcBef>
            </a:pPr>
            <a:r>
              <a:rPr lang="en-US" sz="2400" dirty="0" smtClean="0"/>
              <a:t>Universal Description, Discovery and Integration (</a:t>
            </a:r>
            <a:r>
              <a:rPr lang="en-US" sz="2400" b="1" dirty="0" smtClean="0"/>
              <a:t>UDDI</a:t>
            </a:r>
            <a:r>
              <a:rPr lang="en-US" sz="2400" dirty="0" smtClean="0"/>
              <a:t>) is the service </a:t>
            </a:r>
            <a:r>
              <a:rPr lang="en-US" sz="2400" b="1" dirty="0" smtClean="0"/>
              <a:t>registry</a:t>
            </a:r>
            <a:r>
              <a:rPr lang="en-US" sz="2400" dirty="0" smtClean="0"/>
              <a:t> used for registering and look up of services</a:t>
            </a:r>
            <a:endParaRPr lang="en-US" sz="2400" dirty="0"/>
          </a:p>
          <a:p>
            <a:pPr>
              <a:spcBef>
                <a:spcPts val="600"/>
              </a:spcBef>
            </a:pPr>
            <a:endParaRPr lang="en-US" sz="2400" dirty="0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</p:spPr>
        <p:txBody>
          <a:bodyPr/>
          <a:lstStyle/>
          <a:p>
            <a:fld id="{A612187D-95C7-41A3-9A13-3B21028C8074}" type="slidenum">
              <a:rPr lang="en-US" smtClean="0"/>
              <a:pPr/>
              <a:t>20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6016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SOAP based services - architecture</a:t>
            </a:r>
            <a:endParaRPr lang="en-US" sz="360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</p:spPr>
        <p:txBody>
          <a:bodyPr/>
          <a:lstStyle/>
          <a:p>
            <a:fld id="{A612187D-95C7-41A3-9A13-3B21028C8074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47113" y="6689725"/>
            <a:ext cx="444500" cy="320675"/>
          </a:xfrm>
          <a:prstGeom prst="rect">
            <a:avLst/>
          </a:prstGeom>
          <a:noFill/>
        </p:spPr>
        <p:txBody>
          <a:bodyPr/>
          <a:lstStyle/>
          <a:p>
            <a:fld id="{1B3A1494-6BFE-44A9-B5C5-C148352E2D2E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609600" y="4348162"/>
            <a:ext cx="1422400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Service Consumer</a:t>
            </a:r>
          </a:p>
          <a:p>
            <a:pPr>
              <a:defRPr/>
            </a:pP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7239000" y="4271962"/>
            <a:ext cx="1422400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Service </a:t>
            </a:r>
            <a:r>
              <a:rPr lang="en-US" dirty="0" smtClean="0"/>
              <a:t>Provider</a:t>
            </a:r>
            <a:endParaRPr lang="en-US" dirty="0"/>
          </a:p>
          <a:p>
            <a:pPr>
              <a:defRPr/>
            </a:pP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8" name="Can 7"/>
          <p:cNvSpPr/>
          <p:nvPr/>
        </p:nvSpPr>
        <p:spPr bwMode="auto">
          <a:xfrm>
            <a:off x="3962400" y="1681162"/>
            <a:ext cx="1143000" cy="914400"/>
          </a:xfrm>
          <a:prstGeom prst="can">
            <a:avLst/>
          </a:prstGeom>
          <a:solidFill>
            <a:srgbClr val="FFE7E7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Service Registry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cxnSpLocks noChangeShapeType="1"/>
            <a:stCxn id="7" idx="0"/>
            <a:endCxn id="8" idx="4"/>
          </p:cNvCxnSpPr>
          <p:nvPr/>
        </p:nvCxnSpPr>
        <p:spPr bwMode="auto">
          <a:xfrm rot="16200000" flipV="1">
            <a:off x="5461000" y="1782762"/>
            <a:ext cx="2133600" cy="284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" name="Cloud 9"/>
          <p:cNvSpPr/>
          <p:nvPr/>
        </p:nvSpPr>
        <p:spPr bwMode="auto">
          <a:xfrm>
            <a:off x="3657600" y="4119562"/>
            <a:ext cx="1676400" cy="1295400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i="1" dirty="0" smtClean="0">
              <a:solidFill>
                <a:schemeClr val="tx1"/>
              </a:solidFill>
              <a:latin typeface="Times" pitchFamily="18" charset="0"/>
            </a:endParaRPr>
          </a:p>
          <a:p>
            <a:pPr>
              <a:defRPr/>
            </a:pPr>
            <a:r>
              <a:rPr lang="en-US" i="1" dirty="0" smtClean="0">
                <a:solidFill>
                  <a:schemeClr val="tx1"/>
                </a:solidFill>
                <a:latin typeface="Times" pitchFamily="18" charset="0"/>
              </a:rPr>
              <a:t>Network</a:t>
            </a:r>
            <a:endParaRPr lang="en-US" i="1" dirty="0">
              <a:solidFill>
                <a:schemeClr val="tx1"/>
              </a:solidFill>
              <a:latin typeface="Times" pitchFamily="18" charset="0"/>
            </a:endParaRPr>
          </a:p>
        </p:txBody>
      </p:sp>
      <p:cxnSp>
        <p:nvCxnSpPr>
          <p:cNvPr id="11" name="Straight Arrow Connector 10"/>
          <p:cNvCxnSpPr>
            <a:cxnSpLocks noChangeShapeType="1"/>
            <a:stCxn id="6" idx="0"/>
            <a:endCxn id="8" idx="2"/>
          </p:cNvCxnSpPr>
          <p:nvPr/>
        </p:nvCxnSpPr>
        <p:spPr bwMode="auto">
          <a:xfrm rot="5400000" flipH="1" flipV="1">
            <a:off x="1536700" y="1922462"/>
            <a:ext cx="2209800" cy="2641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" name="Straight Arrow Connector 11"/>
          <p:cNvCxnSpPr>
            <a:cxnSpLocks noChangeShapeType="1"/>
            <a:stCxn id="6" idx="3"/>
            <a:endCxn id="10" idx="2"/>
          </p:cNvCxnSpPr>
          <p:nvPr/>
        </p:nvCxnSpPr>
        <p:spPr bwMode="auto">
          <a:xfrm flipV="1">
            <a:off x="2032000" y="4767262"/>
            <a:ext cx="1630800" cy="381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" name="Straight Arrow Connector 12"/>
          <p:cNvCxnSpPr>
            <a:cxnSpLocks noChangeShapeType="1"/>
            <a:stCxn id="10" idx="0"/>
            <a:endCxn id="7" idx="1"/>
          </p:cNvCxnSpPr>
          <p:nvPr/>
        </p:nvCxnSpPr>
        <p:spPr bwMode="auto">
          <a:xfrm flipV="1">
            <a:off x="5332603" y="4729162"/>
            <a:ext cx="1906397" cy="381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4" name="TextBox 13"/>
          <p:cNvSpPr txBox="1"/>
          <p:nvPr/>
        </p:nvSpPr>
        <p:spPr>
          <a:xfrm rot="2255204">
            <a:off x="5858493" y="2653912"/>
            <a:ext cx="1660525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cs typeface="Arial" charset="0"/>
              </a:rPr>
              <a:t>1.Publish Service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52400" y="5338762"/>
            <a:ext cx="2590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Verdana" pitchFamily="34" charset="0"/>
                <a:cs typeface="Arial" charset="0"/>
              </a:rPr>
              <a:t>Invokes service according to contract (SOAP)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 rot="19049297">
            <a:off x="1445987" y="2662950"/>
            <a:ext cx="225511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Verdana" pitchFamily="34" charset="0"/>
                <a:cs typeface="Arial" charset="0"/>
              </a:rPr>
              <a:t>2a.Find Service (SOAP)</a:t>
            </a:r>
          </a:p>
        </p:txBody>
      </p:sp>
      <p:sp>
        <p:nvSpPr>
          <p:cNvPr id="17" name="TextBox 16"/>
          <p:cNvSpPr txBox="1"/>
          <p:nvPr/>
        </p:nvSpPr>
        <p:spPr>
          <a:xfrm rot="19049297">
            <a:off x="2329134" y="3103368"/>
            <a:ext cx="19799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cs typeface="Arial" charset="0"/>
              </a:rPr>
              <a:t>2b.Return the Service Contract</a:t>
            </a:r>
          </a:p>
        </p:txBody>
      </p: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 flipH="1">
            <a:off x="1676399" y="2443162"/>
            <a:ext cx="2286001" cy="189054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019800" y="5305424"/>
            <a:ext cx="3200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Verdana" pitchFamily="34" charset="0"/>
                <a:cs typeface="Arial" charset="0"/>
              </a:rPr>
              <a:t>SOAP Request reaches  </a:t>
            </a:r>
            <a:r>
              <a:rPr lang="en-US" dirty="0" smtClean="0">
                <a:latin typeface="Verdana" pitchFamily="34" charset="0"/>
                <a:cs typeface="Arial" charset="0"/>
              </a:rPr>
              <a:t>Provider</a:t>
            </a:r>
            <a:endParaRPr lang="en-US" dirty="0">
              <a:latin typeface="Verdana" pitchFamily="34" charset="0"/>
              <a:cs typeface="Arial" charset="0"/>
            </a:endParaRPr>
          </a:p>
        </p:txBody>
      </p:sp>
      <p:sp>
        <p:nvSpPr>
          <p:cNvPr id="20" name="Can 19"/>
          <p:cNvSpPr/>
          <p:nvPr/>
        </p:nvSpPr>
        <p:spPr bwMode="auto">
          <a:xfrm>
            <a:off x="3962400" y="1681162"/>
            <a:ext cx="1143000" cy="914400"/>
          </a:xfrm>
          <a:prstGeom prst="can">
            <a:avLst/>
          </a:prstGeom>
          <a:solidFill>
            <a:srgbClr val="FFE7E7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UDDI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14400" y="2366962"/>
            <a:ext cx="1159740" cy="523220"/>
          </a:xfrm>
          <a:prstGeom prst="rect">
            <a:avLst/>
          </a:prstGeom>
          <a:ln/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WSDL</a:t>
            </a:r>
            <a:endParaRPr lang="en-US" sz="28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010400" y="2366962"/>
            <a:ext cx="1159740" cy="523220"/>
          </a:xfrm>
          <a:prstGeom prst="rect">
            <a:avLst/>
          </a:prstGeom>
          <a:ln/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WSDL</a:t>
            </a:r>
            <a:endParaRPr lang="en-US" sz="28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886200" y="5643562"/>
            <a:ext cx="1059393" cy="523220"/>
          </a:xfrm>
          <a:prstGeom prst="rect">
            <a:avLst/>
          </a:prstGeom>
          <a:ln/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SOAP</a:t>
            </a:r>
            <a:endParaRPr lang="en-US" sz="28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694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150"/>
                            </p:stCondLst>
                            <p:childTnLst>
                              <p:par>
                                <p:cTn id="50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150"/>
                            </p:stCondLst>
                            <p:childTnLst>
                              <p:par>
                                <p:cTn id="57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150"/>
                            </p:stCondLst>
                            <p:childTnLst>
                              <p:par>
                                <p:cTn id="64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9" grpId="0"/>
      <p:bldP spid="20" grpId="0" animBg="1"/>
      <p:bldP spid="21" grpId="0" animBg="1"/>
      <p:bldP spid="22" grpId="0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 smtClean="0"/>
              <a:t>Match the following:</a:t>
            </a:r>
          </a:p>
          <a:p>
            <a:pPr lvl="1">
              <a:lnSpc>
                <a:spcPct val="80000"/>
              </a:lnSpc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</a:rPr>
              <a:t>Quiz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438630"/>
              </p:ext>
            </p:extLst>
          </p:nvPr>
        </p:nvGraphicFramePr>
        <p:xfrm>
          <a:off x="1219200" y="2514600"/>
          <a:ext cx="6096000" cy="296672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Protocol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Web</a:t>
                      </a:r>
                      <a:r>
                        <a:rPr lang="en-US" baseline="0" dirty="0" smtClean="0"/>
                        <a:t> Service Layers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Service Transport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UDDI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Messaging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WSDL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Service</a:t>
                      </a:r>
                      <a:r>
                        <a:rPr lang="en-US" baseline="0" dirty="0" smtClean="0"/>
                        <a:t> Discovery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SMTP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Service 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FTP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Messaging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Service Transport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HTTP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Messaging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86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Introduction to </a:t>
            </a:r>
            <a:r>
              <a:rPr lang="en-US" sz="3600" dirty="0" smtClean="0"/>
              <a:t>RESTful Web Services</a:t>
            </a:r>
            <a:endParaRPr lang="en-US" sz="3600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494347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 smtClean="0"/>
              <a:t>What </a:t>
            </a:r>
            <a:r>
              <a:rPr lang="en-US" sz="2400" dirty="0"/>
              <a:t>is REST?</a:t>
            </a:r>
          </a:p>
          <a:p>
            <a:pPr>
              <a:spcBef>
                <a:spcPts val="600"/>
              </a:spcBef>
            </a:pPr>
            <a:endParaRPr lang="en-US" sz="2400" dirty="0"/>
          </a:p>
          <a:p>
            <a:pPr>
              <a:spcBef>
                <a:spcPts val="600"/>
              </a:spcBef>
            </a:pPr>
            <a:endParaRPr lang="en-US" sz="2400" dirty="0" smtClean="0"/>
          </a:p>
          <a:p>
            <a:pPr lvl="1">
              <a:spcBef>
                <a:spcPts val="600"/>
              </a:spcBef>
            </a:pPr>
            <a:r>
              <a:rPr lang="en-US" sz="2000" dirty="0" smtClean="0"/>
              <a:t>REST is an architectural style developed by W3C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In this architectural style, we consider the data and the business logic as </a:t>
            </a:r>
            <a:r>
              <a:rPr lang="en-US" sz="2000" i="1" dirty="0" smtClean="0"/>
              <a:t>resources</a:t>
            </a:r>
            <a:r>
              <a:rPr lang="en-US" sz="2000" dirty="0" smtClean="0"/>
              <a:t> that are accessed over internet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These resources will be accessed via </a:t>
            </a:r>
            <a:r>
              <a:rPr lang="en-US" sz="2000" i="1" dirty="0" smtClean="0"/>
              <a:t>URIs</a:t>
            </a:r>
            <a:r>
              <a:rPr lang="en-US" sz="2000" dirty="0" smtClean="0"/>
              <a:t> (Uniform Resource Identifiers)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REST uses a </a:t>
            </a:r>
            <a:r>
              <a:rPr lang="en-US" sz="2000" i="1" dirty="0" smtClean="0"/>
              <a:t>stateless</a:t>
            </a:r>
            <a:r>
              <a:rPr lang="en-US" sz="2000" dirty="0" smtClean="0"/>
              <a:t> communication protocol such as HTTP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The architecture will be of type “</a:t>
            </a:r>
            <a:r>
              <a:rPr lang="en-US" sz="2000" i="1" dirty="0" smtClean="0"/>
              <a:t>client-server</a:t>
            </a:r>
            <a:r>
              <a:rPr lang="en-US" sz="2000" dirty="0" smtClean="0"/>
              <a:t>”</a:t>
            </a:r>
          </a:p>
          <a:p>
            <a:pPr lvl="1">
              <a:spcBef>
                <a:spcPts val="600"/>
              </a:spcBef>
            </a:pPr>
            <a:r>
              <a:rPr lang="en-US" sz="2000" b="1" dirty="0" smtClean="0"/>
              <a:t>In summary, REST architecture enforces the clients and servers to exchange “representations” of resources via stateless protocols like HTTP.</a:t>
            </a:r>
            <a:r>
              <a:rPr lang="en-US" sz="2400" dirty="0"/>
              <a:t>	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</p:spPr>
        <p:txBody>
          <a:bodyPr/>
          <a:lstStyle/>
          <a:p>
            <a:fld id="{A612187D-95C7-41A3-9A13-3B21028C8074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gray">
          <a:xfrm>
            <a:off x="1020618" y="2057400"/>
            <a:ext cx="7620000" cy="533400"/>
          </a:xfrm>
          <a:prstGeom prst="roundRect">
            <a:avLst>
              <a:gd name="adj" fmla="val 19046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28575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pPr>
              <a:defRPr/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REST stands for Representational State Transfer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90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RESTful architecture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2133600"/>
            <a:ext cx="1600200" cy="4062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algn="ctr"/>
            <a:r>
              <a:rPr lang="en-US" dirty="0" smtClean="0"/>
              <a:t>Client Application</a:t>
            </a:r>
          </a:p>
          <a:p>
            <a:pPr algn="ctr"/>
            <a:r>
              <a:rPr lang="en-US" sz="1400" dirty="0" smtClean="0"/>
              <a:t>(could be Java / Python / ASP .NET / Mainframe)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66999" y="2179766"/>
            <a:ext cx="4724401" cy="39703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Application Server </a:t>
            </a:r>
            <a:r>
              <a:rPr lang="en-US" sz="1400" dirty="0" smtClean="0"/>
              <a:t>(could be Tomcat / GlassFish / WAS)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                              				      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76056" y="2590800"/>
            <a:ext cx="3091343" cy="34163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JAX-RS / Jersey Framework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0" y="3149263"/>
            <a:ext cx="1117600" cy="255454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pPr algn="ctr"/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Marshaller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&amp;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Unmarshaller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(Jersey</a:t>
            </a:r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en-US" sz="1400" dirty="0" smtClean="0"/>
          </a:p>
          <a:p>
            <a:endParaRPr lang="en-US" sz="1400" dirty="0"/>
          </a:p>
          <a:p>
            <a:endParaRPr lang="en-US" sz="1200" dirty="0"/>
          </a:p>
          <a:p>
            <a:endParaRPr lang="en-US" sz="14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4419600" y="3149263"/>
            <a:ext cx="1224197" cy="26161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 smtClean="0"/>
          </a:p>
          <a:p>
            <a:pPr algn="ctr"/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REST services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(WAR / EAR packaging)</a:t>
            </a:r>
            <a:endParaRPr lang="en-US" sz="12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33" name="Left-Right Arrow 32"/>
          <p:cNvSpPr/>
          <p:nvPr/>
        </p:nvSpPr>
        <p:spPr>
          <a:xfrm>
            <a:off x="3835400" y="3982844"/>
            <a:ext cx="660400" cy="364162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Java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172200" y="2590800"/>
            <a:ext cx="990600" cy="34163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pPr algn="ctr"/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</a:rPr>
              <a:t>Further Layers of application</a:t>
            </a:r>
          </a:p>
          <a:p>
            <a:pPr algn="ctr"/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</p:txBody>
      </p:sp>
      <p:sp>
        <p:nvSpPr>
          <p:cNvPr id="35" name="Left-Right Arrow 34"/>
          <p:cNvSpPr/>
          <p:nvPr/>
        </p:nvSpPr>
        <p:spPr>
          <a:xfrm>
            <a:off x="5632402" y="3982844"/>
            <a:ext cx="660400" cy="364162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Java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981200" y="3581400"/>
            <a:ext cx="7994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GET</a:t>
            </a:r>
          </a:p>
          <a:p>
            <a:r>
              <a:rPr lang="en-US" sz="1400" dirty="0" smtClean="0"/>
              <a:t>POST</a:t>
            </a:r>
          </a:p>
          <a:p>
            <a:r>
              <a:rPr lang="en-US" sz="1400" dirty="0" smtClean="0"/>
              <a:t>PUT</a:t>
            </a:r>
          </a:p>
          <a:p>
            <a:r>
              <a:rPr lang="en-US" sz="1400" dirty="0" smtClean="0"/>
              <a:t>DELETE</a:t>
            </a:r>
            <a:endParaRPr lang="en-US" sz="1400" dirty="0"/>
          </a:p>
        </p:txBody>
      </p:sp>
      <p:sp>
        <p:nvSpPr>
          <p:cNvPr id="22" name="Left-Right Arrow 21"/>
          <p:cNvSpPr/>
          <p:nvPr/>
        </p:nvSpPr>
        <p:spPr>
          <a:xfrm>
            <a:off x="1828800" y="4876800"/>
            <a:ext cx="990600" cy="507324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4" name="Left-Right Arrow 3"/>
          <p:cNvSpPr/>
          <p:nvPr/>
        </p:nvSpPr>
        <p:spPr>
          <a:xfrm>
            <a:off x="1828800" y="2895601"/>
            <a:ext cx="990600" cy="507324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81200" y="4495800"/>
            <a:ext cx="73924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HTTP</a:t>
            </a:r>
            <a:endParaRPr lang="en-US" sz="28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863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5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RESTful service fits in?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3" y="2133600"/>
            <a:ext cx="6762750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565581" y="1645546"/>
            <a:ext cx="766401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/>
              <a:t>This is how RESTful Web Service will fit in a multi-layered environment:</a:t>
            </a:r>
          </a:p>
          <a:p>
            <a:endParaRPr lang="en-US" dirty="0"/>
          </a:p>
          <a:p>
            <a:endParaRPr lang="en-US" b="0" dirty="0" smtClean="0"/>
          </a:p>
          <a:p>
            <a:endParaRPr lang="en-US" dirty="0"/>
          </a:p>
          <a:p>
            <a:endParaRPr lang="en-US" b="0" dirty="0" smtClean="0"/>
          </a:p>
          <a:p>
            <a:endParaRPr lang="en-US" dirty="0"/>
          </a:p>
          <a:p>
            <a:endParaRPr lang="en-US" b="0" dirty="0" smtClean="0"/>
          </a:p>
          <a:p>
            <a:endParaRPr lang="en-US" dirty="0"/>
          </a:p>
          <a:p>
            <a:endParaRPr lang="en-US" b="0" dirty="0" smtClean="0"/>
          </a:p>
          <a:p>
            <a:endParaRPr lang="en-US" dirty="0"/>
          </a:p>
          <a:p>
            <a:endParaRPr lang="en-US" b="0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b="0" dirty="0" smtClean="0"/>
          </a:p>
          <a:p>
            <a:endParaRPr lang="en-US" dirty="0"/>
          </a:p>
          <a:p>
            <a:r>
              <a:rPr lang="en-US" b="0" dirty="0" smtClean="0"/>
              <a:t>REST sits in Presentation / Web tier, handles incoming request and delegates to business tier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49102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5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RESTful Web Service – in short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914400" y="1647855"/>
            <a:ext cx="6470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0" dirty="0" smtClean="0">
                <a:latin typeface="+mn-lt"/>
              </a:rPr>
              <a:t>It has 3 major elements which is described below:</a:t>
            </a:r>
            <a:endParaRPr lang="en-US" sz="2000" b="0" dirty="0">
              <a:latin typeface="+mn-lt"/>
            </a:endParaRPr>
          </a:p>
        </p:txBody>
      </p:sp>
      <p:pic>
        <p:nvPicPr>
          <p:cNvPr id="5" name="Picture 2" descr="http://dotnetslackers.com/Community/blogs/xun/re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050274"/>
            <a:ext cx="3326606" cy="367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66800" y="5916309"/>
            <a:ext cx="4817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Courtesy: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dotnetslackers.com/Community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84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Principles of REST</a:t>
            </a:r>
            <a:endParaRPr lang="en-US" sz="3600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943475"/>
          </a:xfrm>
        </p:spPr>
        <p:txBody>
          <a:bodyPr/>
          <a:lstStyle/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dirty="0" smtClean="0"/>
              <a:t>Everything is a “RESOURCE”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Any data and functionality that is planned to expose to outside world as a “service” – is called as a resource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US" sz="2000" dirty="0" smtClean="0"/>
          </a:p>
          <a:p>
            <a:pPr lvl="1">
              <a:spcBef>
                <a:spcPts val="600"/>
              </a:spcBef>
            </a:pPr>
            <a:endParaRPr lang="en-US" dirty="0" smtClean="0"/>
          </a:p>
          <a:p>
            <a:pPr lvl="1">
              <a:spcBef>
                <a:spcPts val="600"/>
              </a:spcBef>
            </a:pPr>
            <a:endParaRPr lang="en-US" dirty="0" smtClean="0"/>
          </a:p>
          <a:p>
            <a:pPr lvl="1"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	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</p:spPr>
        <p:txBody>
          <a:bodyPr/>
          <a:lstStyle/>
          <a:p>
            <a:fld id="{A612187D-95C7-41A3-9A13-3B21028C8074}" type="slidenum">
              <a:rPr lang="en-US" smtClean="0"/>
              <a:pPr/>
              <a:t>27</a:t>
            </a:fld>
            <a:endParaRPr lang="en-US" smtClean="0"/>
          </a:p>
        </p:txBody>
      </p:sp>
      <p:pic>
        <p:nvPicPr>
          <p:cNvPr id="5" name="Picture 2" descr="http://www.passiveincomechannel.com/wp-content/uploads/2012/11/resource_ic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429000"/>
            <a:ext cx="1741119" cy="130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60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5410200"/>
            <a:ext cx="1433944" cy="990600"/>
          </a:xfrm>
          <a:prstGeom prst="rect">
            <a:avLst/>
          </a:prstGeom>
          <a:noFill/>
        </p:spPr>
        <p:txBody>
          <a:bodyPr wrap="none" rtlCol="0">
            <a:prstTxWarp prst="textButton">
              <a:avLst/>
            </a:prstTxWarp>
            <a:spAutoFit/>
          </a:bodyPr>
          <a:lstStyle/>
          <a:p>
            <a:r>
              <a:rPr lang="en-US" sz="199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URI</a:t>
            </a:r>
            <a:endParaRPr lang="en-US" sz="199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Principles of </a:t>
            </a:r>
            <a:r>
              <a:rPr lang="en-US" dirty="0"/>
              <a:t>REST – contd.</a:t>
            </a:r>
            <a:endParaRPr lang="en-US" sz="3600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943475"/>
          </a:xfrm>
        </p:spPr>
        <p:txBody>
          <a:bodyPr/>
          <a:lstStyle/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spcBef>
                <a:spcPts val="600"/>
              </a:spcBef>
              <a:buFont typeface="+mj-lt"/>
              <a:buAutoNum type="arabicPeriod" startAt="2"/>
            </a:pPr>
            <a:r>
              <a:rPr lang="en-US" dirty="0" smtClean="0"/>
              <a:t>Resources are discovered using “URIs”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Uniform Resource Identifiers are used to access any resource in REST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This provides a global addressing space for interaction of client and server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The structure of URI should be easily understood and predictable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US" sz="2000" dirty="0" smtClean="0"/>
          </a:p>
          <a:p>
            <a:pPr marL="457200" lvl="1" indent="0">
              <a:spcBef>
                <a:spcPts val="600"/>
              </a:spcBef>
              <a:buNone/>
            </a:pPr>
            <a:endParaRPr lang="en-US" dirty="0" smtClean="0"/>
          </a:p>
          <a:p>
            <a:pPr lvl="1">
              <a:spcBef>
                <a:spcPts val="600"/>
              </a:spcBef>
            </a:pPr>
            <a:endParaRPr lang="en-US" dirty="0" smtClean="0"/>
          </a:p>
          <a:p>
            <a:pPr lvl="1"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	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</p:spPr>
        <p:txBody>
          <a:bodyPr/>
          <a:lstStyle/>
          <a:p>
            <a:fld id="{A612187D-95C7-41A3-9A13-3B21028C8074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3" name="TextBox 2"/>
          <p:cNvSpPr txBox="1"/>
          <p:nvPr/>
        </p:nvSpPr>
        <p:spPr>
          <a:xfrm>
            <a:off x="3352800" y="4787979"/>
            <a:ext cx="59335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Examples:</a:t>
            </a:r>
          </a:p>
          <a:p>
            <a:endParaRPr lang="en-US" sz="1600" dirty="0" smtClean="0"/>
          </a:p>
          <a:p>
            <a:r>
              <a:rPr lang="en-US" sz="1600" b="1" dirty="0" smtClean="0"/>
              <a:t>LoginService</a:t>
            </a:r>
            <a:r>
              <a:rPr lang="en-US" sz="1600" dirty="0" smtClean="0"/>
              <a:t> – will be available @ </a:t>
            </a:r>
            <a:r>
              <a:rPr lang="en-US" sz="1600" dirty="0" smtClean="0">
                <a:hlinkClick r:id="rId2"/>
              </a:rPr>
              <a:t>http://restcorp.com/get/loginuser</a:t>
            </a:r>
            <a:r>
              <a:rPr lang="en-US" sz="1600" dirty="0" smtClean="0"/>
              <a:t> </a:t>
            </a:r>
          </a:p>
          <a:p>
            <a:r>
              <a:rPr lang="en-US" sz="1600" b="1" dirty="0" smtClean="0"/>
              <a:t>SearchService</a:t>
            </a:r>
            <a:r>
              <a:rPr lang="en-US" sz="1600" dirty="0" smtClean="0"/>
              <a:t> – will be available @ </a:t>
            </a:r>
            <a:r>
              <a:rPr lang="en-US" sz="1600" dirty="0" smtClean="0">
                <a:hlinkClick r:id="rId3"/>
              </a:rPr>
              <a:t>http://restcorp.com/get/search</a:t>
            </a:r>
            <a:r>
              <a:rPr lang="en-US" sz="1600" dirty="0" smtClean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8859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howtodoinjava.com/wp-content/uploads/java-best-practice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0471" y1="61348" x2="40471" y2="61348"/>
                        <a14:foregroundMark x1="50588" y1="31560" x2="50588" y2="31560"/>
                        <a14:foregroundMark x1="31294" y1="28723" x2="31294" y2="28723"/>
                        <a14:foregroundMark x1="21412" y1="31560" x2="21412" y2="31560"/>
                        <a14:foregroundMark x1="24941" y1="36879" x2="24941" y2="36879"/>
                        <a14:foregroundMark x1="19765" y1="64894" x2="19765" y2="64894"/>
                        <a14:foregroundMark x1="31294" y1="74468" x2="31294" y2="74468"/>
                        <a14:foregroundMark x1="34353" y1="71631" x2="34353" y2="71631"/>
                        <a14:foregroundMark x1="73882" y1="64894" x2="73882" y2="64894"/>
                        <a14:foregroundMark x1="76471" y1="58865" x2="76471" y2="588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532197"/>
            <a:ext cx="3505200" cy="232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Principles of </a:t>
            </a:r>
            <a:r>
              <a:rPr lang="en-US" dirty="0"/>
              <a:t>REST – contd.</a:t>
            </a:r>
            <a:endParaRPr lang="en-US" sz="3600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94347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/>
              <a:t>Guidelines to define a URI in REST:</a:t>
            </a:r>
          </a:p>
          <a:p>
            <a:pPr lvl="2">
              <a:spcBef>
                <a:spcPts val="600"/>
              </a:spcBef>
            </a:pPr>
            <a:r>
              <a:rPr lang="en-US" sz="1800" dirty="0"/>
              <a:t>Use only lowercase</a:t>
            </a:r>
          </a:p>
          <a:p>
            <a:pPr lvl="2">
              <a:spcBef>
                <a:spcPts val="600"/>
              </a:spcBef>
            </a:pPr>
            <a:r>
              <a:rPr lang="en-US" sz="1800" dirty="0"/>
              <a:t>Avoid using query strings</a:t>
            </a:r>
          </a:p>
          <a:p>
            <a:pPr lvl="2">
              <a:spcBef>
                <a:spcPts val="600"/>
              </a:spcBef>
            </a:pPr>
            <a:r>
              <a:rPr lang="en-US" sz="1800" dirty="0"/>
              <a:t>Avoid using spaces, use underscores or hyphens instead. (Example “user login” can be defined as “user-login”</a:t>
            </a:r>
          </a:p>
          <a:p>
            <a:pPr lvl="2">
              <a:spcBef>
                <a:spcPts val="600"/>
              </a:spcBef>
            </a:pPr>
            <a:r>
              <a:rPr lang="en-US" sz="1800" dirty="0" smtClean="0"/>
              <a:t>Don't </a:t>
            </a:r>
            <a:r>
              <a:rPr lang="en-US" sz="1800" dirty="0"/>
              <a:t>add file extensions </a:t>
            </a:r>
            <a:r>
              <a:rPr lang="en-US" sz="1800" dirty="0" smtClean="0"/>
              <a:t>to your URIs like </a:t>
            </a:r>
            <a:r>
              <a:rPr lang="en-US" sz="1800" dirty="0"/>
              <a:t>“login.xhtml or login.php”</a:t>
            </a:r>
            <a:br>
              <a:rPr lang="en-US" sz="1800" dirty="0"/>
            </a:br>
            <a:r>
              <a:rPr lang="en-US" sz="1800" dirty="0"/>
              <a:t>Customize your program such that if requested URI is not found, provide a default response back to the user, instead of HTTP </a:t>
            </a:r>
            <a:r>
              <a:rPr lang="en-US" sz="1800" dirty="0" smtClean="0"/>
              <a:t>404</a:t>
            </a:r>
          </a:p>
          <a:p>
            <a:pPr lvl="2">
              <a:spcBef>
                <a:spcPts val="600"/>
              </a:spcBef>
            </a:pPr>
            <a:r>
              <a:rPr lang="en-US" sz="1800" dirty="0" smtClean="0"/>
              <a:t>Avoid changing the URIs often, because this will return failure when end user access the page using older bookmarks.</a:t>
            </a:r>
            <a:endParaRPr lang="en-US" sz="180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</p:spPr>
        <p:txBody>
          <a:bodyPr/>
          <a:lstStyle/>
          <a:p>
            <a:fld id="{A612187D-95C7-41A3-9A13-3B21028C8074}" type="slidenum">
              <a:rPr lang="en-US" smtClean="0"/>
              <a:pPr/>
              <a:t>29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994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800" dirty="0"/>
              <a:t>The objective of this </a:t>
            </a:r>
            <a:r>
              <a:rPr lang="en-US" sz="2800" dirty="0" smtClean="0"/>
              <a:t>session is </a:t>
            </a:r>
            <a:r>
              <a:rPr lang="en-US" sz="2800" dirty="0"/>
              <a:t>to elaborate the features of Web Services, its types and to narrow down to the details of RESTful Web Services. </a:t>
            </a:r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r>
              <a:rPr lang="en-US" sz="2800" dirty="0"/>
              <a:t>This presentation is a good kick-starter to create a RESTful Web Service step-by-step.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you expect from this session?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Principles of </a:t>
            </a:r>
            <a:r>
              <a:rPr lang="en-US" dirty="0"/>
              <a:t>REST – contd.</a:t>
            </a:r>
            <a:endParaRPr lang="en-US" sz="3600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4943475"/>
          </a:xfrm>
        </p:spPr>
        <p:txBody>
          <a:bodyPr/>
          <a:lstStyle/>
          <a:p>
            <a:pPr marL="457200" indent="-457200">
              <a:spcBef>
                <a:spcPts val="600"/>
              </a:spcBef>
              <a:buFont typeface="+mj-lt"/>
              <a:buAutoNum type="arabicPeriod" startAt="3"/>
            </a:pPr>
            <a:r>
              <a:rPr lang="en-US" sz="2400" dirty="0" smtClean="0"/>
              <a:t>Behavior of Resource is controlled by HTTP methods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REST developers need to use the typical HTTP methods</a:t>
            </a:r>
          </a:p>
          <a:p>
            <a:pPr lvl="1">
              <a:spcBef>
                <a:spcPts val="600"/>
              </a:spcBef>
            </a:pPr>
            <a:endParaRPr lang="en-US" sz="1600" dirty="0" smtClean="0"/>
          </a:p>
          <a:p>
            <a:pPr lvl="1">
              <a:spcBef>
                <a:spcPts val="600"/>
              </a:spcBef>
            </a:pPr>
            <a:endParaRPr lang="en-US" sz="1600" dirty="0"/>
          </a:p>
          <a:p>
            <a:pPr lvl="1">
              <a:spcBef>
                <a:spcPts val="600"/>
              </a:spcBef>
            </a:pPr>
            <a:endParaRPr lang="en-US" sz="1600" dirty="0" smtClean="0"/>
          </a:p>
          <a:p>
            <a:pPr lvl="1">
              <a:spcBef>
                <a:spcPts val="600"/>
              </a:spcBef>
            </a:pPr>
            <a:endParaRPr lang="en-US" sz="1600" dirty="0"/>
          </a:p>
          <a:p>
            <a:pPr lvl="1">
              <a:spcBef>
                <a:spcPts val="600"/>
              </a:spcBef>
            </a:pPr>
            <a:endParaRPr lang="en-US" sz="1600" dirty="0" smtClean="0"/>
          </a:p>
          <a:p>
            <a:pPr lvl="1">
              <a:spcBef>
                <a:spcPts val="600"/>
              </a:spcBef>
            </a:pPr>
            <a:endParaRPr lang="en-US" sz="1600" dirty="0"/>
          </a:p>
          <a:p>
            <a:pPr lvl="1">
              <a:spcBef>
                <a:spcPts val="600"/>
              </a:spcBef>
            </a:pPr>
            <a:endParaRPr lang="en-US" sz="1600" dirty="0" smtClean="0"/>
          </a:p>
          <a:p>
            <a:pPr lvl="1">
              <a:spcBef>
                <a:spcPts val="600"/>
              </a:spcBef>
            </a:pPr>
            <a:endParaRPr lang="en-US" sz="1600" dirty="0"/>
          </a:p>
          <a:p>
            <a:pPr lvl="1">
              <a:spcBef>
                <a:spcPts val="600"/>
              </a:spcBef>
            </a:pPr>
            <a:endParaRPr lang="en-US" sz="1600" dirty="0" smtClean="0"/>
          </a:p>
          <a:p>
            <a:pPr lvl="1">
              <a:spcBef>
                <a:spcPts val="600"/>
              </a:spcBef>
            </a:pPr>
            <a:endParaRPr lang="en-US" sz="1600" dirty="0"/>
          </a:p>
          <a:p>
            <a:pPr lvl="1">
              <a:spcBef>
                <a:spcPts val="600"/>
              </a:spcBef>
            </a:pPr>
            <a:endParaRPr lang="en-US" sz="1600" dirty="0" smtClean="0"/>
          </a:p>
          <a:p>
            <a:pPr lvl="1">
              <a:spcBef>
                <a:spcPts val="600"/>
              </a:spcBef>
            </a:pPr>
            <a:r>
              <a:rPr lang="en-US" sz="2000" dirty="0"/>
              <a:t>This ensures uniform interface exposed to clients</a:t>
            </a:r>
          </a:p>
          <a:p>
            <a:pPr lvl="1">
              <a:spcBef>
                <a:spcPts val="600"/>
              </a:spcBef>
            </a:pPr>
            <a:endParaRPr lang="en-US" sz="1600" dirty="0" smtClean="0"/>
          </a:p>
          <a:p>
            <a:pPr lvl="1">
              <a:spcBef>
                <a:spcPts val="600"/>
              </a:spcBef>
            </a:pPr>
            <a:endParaRPr lang="en-US" sz="160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27762" y="6320495"/>
            <a:ext cx="444500" cy="320675"/>
          </a:xfrm>
          <a:prstGeom prst="rect">
            <a:avLst/>
          </a:prstGeom>
          <a:noFill/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A612187D-95C7-41A3-9A13-3B21028C8074}" type="slidenum">
              <a:rPr lang="en-US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pPr/>
              <a:t>30</a:t>
            </a:fld>
            <a:endParaRPr lang="en-US" b="1" cap="all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52249" y="3786123"/>
            <a:ext cx="1191880" cy="685800"/>
          </a:xfrm>
          <a:prstGeom prst="rect">
            <a:avLst/>
          </a:prstGeom>
          <a:noFill/>
        </p:spPr>
        <p:txBody>
          <a:bodyPr wrap="none" rtlCol="0">
            <a:prstTxWarp prst="textButton">
              <a:avLst/>
            </a:prstTxWarp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13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GET</a:t>
            </a:r>
            <a:endParaRPr lang="en-US" sz="13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91663" y="4387734"/>
            <a:ext cx="1639455" cy="743342"/>
          </a:xfrm>
          <a:prstGeom prst="rect">
            <a:avLst/>
          </a:prstGeom>
        </p:spPr>
        <p:txBody>
          <a:bodyPr wrap="none">
            <a:prstTxWarp prst="textArchDown">
              <a:avLst/>
            </a:prstTxWarp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13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POST</a:t>
            </a:r>
            <a:endParaRPr lang="en-US" sz="13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09649" y="3786123"/>
            <a:ext cx="1301742" cy="888755"/>
          </a:xfrm>
          <a:prstGeom prst="rect">
            <a:avLst/>
          </a:prstGeom>
        </p:spPr>
        <p:txBody>
          <a:bodyPr wrap="none">
            <a:prstTxWarp prst="textArchUp">
              <a:avLst/>
            </a:prstTxWarp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13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PUT</a:t>
            </a:r>
            <a:endParaRPr lang="en-US" sz="13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5999" y="3770713"/>
            <a:ext cx="2116259" cy="1360363"/>
          </a:xfrm>
          <a:prstGeom prst="rect">
            <a:avLst/>
          </a:prstGeom>
        </p:spPr>
        <p:txBody>
          <a:bodyPr wrap="none">
            <a:prstTxWarp prst="textArchDown">
              <a:avLst/>
            </a:prstTxWarp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13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DELETE</a:t>
            </a:r>
            <a:endParaRPr lang="en-US" sz="13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781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Principles of REST – contd.</a:t>
            </a:r>
            <a:endParaRPr lang="en-US" sz="3600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494347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800" dirty="0" smtClean="0"/>
              <a:t>Following are the HTTP methods and the corresponding “Request Method Designators” supported by JAX-RS</a:t>
            </a:r>
          </a:p>
          <a:p>
            <a:pPr lvl="1">
              <a:spcBef>
                <a:spcPts val="600"/>
              </a:spcBef>
            </a:pPr>
            <a:endParaRPr lang="en-US" sz="1600" dirty="0"/>
          </a:p>
          <a:p>
            <a:pPr lvl="1">
              <a:spcBef>
                <a:spcPts val="600"/>
              </a:spcBef>
            </a:pPr>
            <a:endParaRPr lang="en-US" sz="1600" dirty="0" smtClean="0"/>
          </a:p>
          <a:p>
            <a:pPr lvl="1">
              <a:spcBef>
                <a:spcPts val="600"/>
              </a:spcBef>
            </a:pPr>
            <a:endParaRPr lang="en-US" sz="1600" dirty="0"/>
          </a:p>
          <a:p>
            <a:pPr lvl="1">
              <a:spcBef>
                <a:spcPts val="600"/>
              </a:spcBef>
            </a:pPr>
            <a:endParaRPr lang="en-US" sz="1600" dirty="0" smtClean="0"/>
          </a:p>
          <a:p>
            <a:pPr lvl="1">
              <a:spcBef>
                <a:spcPts val="600"/>
              </a:spcBef>
            </a:pPr>
            <a:endParaRPr lang="en-US" sz="1600" dirty="0"/>
          </a:p>
          <a:p>
            <a:pPr lvl="1">
              <a:spcBef>
                <a:spcPts val="600"/>
              </a:spcBef>
            </a:pPr>
            <a:endParaRPr lang="en-US" sz="1600" dirty="0" smtClean="0"/>
          </a:p>
          <a:p>
            <a:pPr lvl="1">
              <a:spcBef>
                <a:spcPts val="600"/>
              </a:spcBef>
            </a:pPr>
            <a:endParaRPr lang="en-US" sz="1600" dirty="0"/>
          </a:p>
          <a:p>
            <a:pPr lvl="1">
              <a:spcBef>
                <a:spcPts val="600"/>
              </a:spcBef>
            </a:pPr>
            <a:endParaRPr lang="en-US" sz="1600" dirty="0" smtClean="0"/>
          </a:p>
          <a:p>
            <a:pPr lvl="1">
              <a:spcBef>
                <a:spcPts val="600"/>
              </a:spcBef>
            </a:pPr>
            <a:endParaRPr lang="en-US" sz="1600" dirty="0"/>
          </a:p>
          <a:p>
            <a:pPr lvl="1">
              <a:spcBef>
                <a:spcPts val="600"/>
              </a:spcBef>
            </a:pPr>
            <a:endParaRPr lang="en-US" sz="1600" dirty="0" smtClean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600" dirty="0" smtClean="0"/>
              <a:t>We can also create our own request method designators – which is an out of scope of this presentation.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</p:spPr>
        <p:txBody>
          <a:bodyPr/>
          <a:lstStyle/>
          <a:p>
            <a:fld id="{A612187D-95C7-41A3-9A13-3B21028C8074}" type="slidenum">
              <a:rPr lang="en-US" smtClean="0"/>
              <a:pPr/>
              <a:t>31</a:t>
            </a:fld>
            <a:endParaRPr lang="en-US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918744"/>
              </p:ext>
            </p:extLst>
          </p:nvPr>
        </p:nvGraphicFramePr>
        <p:xfrm>
          <a:off x="1219200" y="2438400"/>
          <a:ext cx="693420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1447800"/>
                <a:gridCol w="1828800"/>
                <a:gridCol w="3124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Sl. No.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HTTP method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(JAX-RS) supported </a:t>
                      </a:r>
                    </a:p>
                    <a:p>
                      <a:r>
                        <a:rPr lang="en-US" sz="1400" dirty="0" smtClean="0"/>
                        <a:t>REST designator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 retrieve</a:t>
                      </a:r>
                      <a:r>
                        <a:rPr lang="en-US" sz="1400" baseline="0" dirty="0" smtClean="0"/>
                        <a:t> resource from server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@GET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 create</a:t>
                      </a:r>
                      <a:r>
                        <a:rPr lang="en-US" sz="1400" baseline="0" dirty="0" smtClean="0"/>
                        <a:t> a resource on server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@POST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 modify or change</a:t>
                      </a:r>
                      <a:r>
                        <a:rPr lang="en-US" sz="1400" baseline="0" dirty="0" smtClean="0"/>
                        <a:t> the state of any resource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@PUT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DELETE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 delete / remove a resource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@DELETE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221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Principles of </a:t>
            </a:r>
            <a:r>
              <a:rPr lang="en-US" dirty="0"/>
              <a:t>REST – contd.</a:t>
            </a:r>
            <a:endParaRPr lang="en-US" sz="3600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4714875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sz="2400" dirty="0" smtClean="0"/>
              <a:t>Case study</a:t>
            </a:r>
          </a:p>
          <a:p>
            <a:pPr marL="0" indent="0">
              <a:spcBef>
                <a:spcPts val="600"/>
              </a:spcBef>
              <a:buNone/>
            </a:pPr>
            <a:endParaRPr lang="en-US" sz="2400" dirty="0"/>
          </a:p>
          <a:p>
            <a:pPr>
              <a:spcBef>
                <a:spcPts val="600"/>
              </a:spcBef>
            </a:pPr>
            <a:r>
              <a:rPr lang="en-US" sz="2400" dirty="0" smtClean="0"/>
              <a:t>A software developer is given with the following requirement: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There is a JAVA application for employees to update their personal information like DOB, Address, Email ID, Phone number etc. The application follows MVC architecture, where the controller is a Servlet.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A user attempts to update his email id, and clicks on update button.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Which method of the servlet will handle this user request? GET / POST?</a:t>
            </a:r>
          </a:p>
          <a:p>
            <a:pPr lvl="2">
              <a:spcBef>
                <a:spcPts val="600"/>
              </a:spcBef>
            </a:pPr>
            <a:r>
              <a:rPr lang="en-US" sz="1800" dirty="0" smtClean="0"/>
              <a:t>GET can also get the request parameters and update the database</a:t>
            </a:r>
            <a:endParaRPr lang="en-US" sz="180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</p:spPr>
        <p:txBody>
          <a:bodyPr/>
          <a:lstStyle/>
          <a:p>
            <a:fld id="{A612187D-95C7-41A3-9A13-3B21028C8074}" type="slidenum">
              <a:rPr lang="en-US" smtClean="0"/>
              <a:pPr/>
              <a:t>32</a:t>
            </a:fld>
            <a:endParaRPr lang="en-US" smtClean="0"/>
          </a:p>
        </p:txBody>
      </p:sp>
      <p:sp useBgFill="1">
        <p:nvSpPr>
          <p:cNvPr id="2" name="Flowchart: Summing Junction 1"/>
          <p:cNvSpPr/>
          <p:nvPr/>
        </p:nvSpPr>
        <p:spPr bwMode="auto">
          <a:xfrm>
            <a:off x="2743200" y="5029200"/>
            <a:ext cx="990600" cy="990600"/>
          </a:xfrm>
          <a:prstGeom prst="flowChartSummingJunction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38600" y="5201334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It is a design flaw according to HTTP protocol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64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Principles of </a:t>
            </a:r>
            <a:r>
              <a:rPr lang="en-US" dirty="0"/>
              <a:t>REST – contd.</a:t>
            </a:r>
            <a:endParaRPr lang="en-US" sz="3600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943475"/>
          </a:xfrm>
        </p:spPr>
        <p:txBody>
          <a:bodyPr/>
          <a:lstStyle/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Take away from the given case study:</a:t>
            </a:r>
          </a:p>
          <a:p>
            <a:pPr lvl="1">
              <a:spcBef>
                <a:spcPts val="600"/>
              </a:spcBef>
            </a:pPr>
            <a:r>
              <a:rPr lang="en-US" sz="1800" dirty="0" smtClean="0"/>
              <a:t>In the given case study, GET method is not used “RESTfully”</a:t>
            </a:r>
          </a:p>
          <a:p>
            <a:pPr lvl="1">
              <a:spcBef>
                <a:spcPts val="600"/>
              </a:spcBef>
            </a:pPr>
            <a:r>
              <a:rPr lang="en-US" sz="1800" dirty="0" smtClean="0"/>
              <a:t>No state change transactions like addition / deletion or modification of any data - should be coded in GET method</a:t>
            </a:r>
          </a:p>
          <a:p>
            <a:pPr lvl="1">
              <a:spcBef>
                <a:spcPts val="600"/>
              </a:spcBef>
            </a:pPr>
            <a:r>
              <a:rPr lang="en-US" sz="1800" dirty="0" smtClean="0"/>
              <a:t>Always GET operation should be free of side-effects</a:t>
            </a:r>
            <a:endParaRPr lang="en-US" sz="160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</p:spPr>
        <p:txBody>
          <a:bodyPr/>
          <a:lstStyle/>
          <a:p>
            <a:fld id="{A612187D-95C7-41A3-9A13-3B21028C8074}" type="slidenum">
              <a:rPr lang="en-US" smtClean="0"/>
              <a:pPr/>
              <a:t>33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2982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http://t0.gstatic.com/images?q=tbn:ANd9GcQ8MneHWzZFLZPjTkX-aGLK_taGjbJJYdhjrTjWDBCjx5vt_dVJ7AWHXvG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632" y="3625724"/>
            <a:ext cx="1394377" cy="109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blog.7l.com/wp-content/uploads/2012/11/large-SL800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799" y="2530349"/>
            <a:ext cx="3308367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9to5mac.files.wordpress.com/2012/10/ipadmin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0" y="2514600"/>
            <a:ext cx="3276600" cy="331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Principles of REST – Contd.</a:t>
            </a:r>
            <a:endParaRPr lang="en-US" sz="3600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4943475"/>
          </a:xfrm>
        </p:spPr>
        <p:txBody>
          <a:bodyPr/>
          <a:lstStyle/>
          <a:p>
            <a:pPr marL="457200" indent="-457200">
              <a:spcBef>
                <a:spcPts val="600"/>
              </a:spcBef>
              <a:buFont typeface="+mj-lt"/>
              <a:buAutoNum type="arabicPeriod" startAt="4"/>
            </a:pPr>
            <a:r>
              <a:rPr lang="en-US" sz="2400" dirty="0" smtClean="0"/>
              <a:t>Minimized coupling of data representation between client and server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</p:spPr>
        <p:txBody>
          <a:bodyPr/>
          <a:lstStyle/>
          <a:p>
            <a:fld id="{A612187D-95C7-41A3-9A13-3B21028C8074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7" name="Right Arrow 6"/>
          <p:cNvSpPr/>
          <p:nvPr/>
        </p:nvSpPr>
        <p:spPr>
          <a:xfrm>
            <a:off x="2362200" y="3048000"/>
            <a:ext cx="3733800" cy="60960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/searchCatalog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5381334" y="5528395"/>
            <a:ext cx="3048000" cy="705825"/>
            <a:chOff x="4800600" y="5172074"/>
            <a:chExt cx="3048000" cy="705825"/>
          </a:xfrm>
        </p:grpSpPr>
        <p:pic>
          <p:nvPicPr>
            <p:cNvPr id="20" name="Picture 6" descr="http://t0.gstatic.com/images?q=tbn:ANd9GcQ8MneHWzZFLZPjTkX-aGLK_taGjbJJYdhjrTjWDBCjx5vt_dVJ7AWHXvG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600" y="5172075"/>
              <a:ext cx="762000" cy="691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6" descr="http://t0.gstatic.com/images?q=tbn:ANd9GcQ8MneHWzZFLZPjTkX-aGLK_taGjbJJYdhjrTjWDBCjx5vt_dVJ7AWHXvG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600" y="5172074"/>
              <a:ext cx="762000" cy="691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6" descr="http://t0.gstatic.com/images?q=tbn:ANd9GcQ8MneHWzZFLZPjTkX-aGLK_taGjbJJYdhjrTjWDBCjx5vt_dVJ7AWHXvG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4600" y="5186254"/>
              <a:ext cx="762000" cy="691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http://t0.gstatic.com/images?q=tbn:ANd9GcQ8MneHWzZFLZPjTkX-aGLK_taGjbJJYdhjrTjWDBCjx5vt_dVJ7AWHXvG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5181600"/>
              <a:ext cx="762000" cy="691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4946600" y="5438001"/>
              <a:ext cx="4347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>
                      <a:lumMod val="95000"/>
                    </a:schemeClr>
                  </a:solidFill>
                </a:rPr>
                <a:t>PDF</a:t>
              </a:r>
              <a:endParaRPr lang="en-US" sz="14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49393" y="5423821"/>
              <a:ext cx="5132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>
                      <a:lumMod val="95000"/>
                    </a:schemeClr>
                  </a:solidFill>
                </a:rPr>
                <a:t>JSON</a:t>
              </a:r>
              <a:endParaRPr lang="en-US" sz="14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488233" y="5438001"/>
              <a:ext cx="4700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>
                      <a:lumMod val="95000"/>
                    </a:schemeClr>
                  </a:solidFill>
                </a:rPr>
                <a:t>XML</a:t>
              </a:r>
              <a:endParaRPr lang="en-US" sz="14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199017" y="5438001"/>
              <a:ext cx="5597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>
                      <a:lumMod val="95000"/>
                    </a:schemeClr>
                  </a:solidFill>
                </a:rPr>
                <a:t>HTML</a:t>
              </a:r>
              <a:endParaRPr lang="en-US" sz="14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2" name="Left Arrow 11"/>
          <p:cNvSpPr/>
          <p:nvPr/>
        </p:nvSpPr>
        <p:spPr>
          <a:xfrm>
            <a:off x="2266950" y="4724400"/>
            <a:ext cx="3752850" cy="533400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REST response in XML format</a:t>
            </a:r>
            <a:endParaRPr lang="en-US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352675" y="3871969"/>
            <a:ext cx="102875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</a:rPr>
              <a:t>Send XML</a:t>
            </a:r>
          </a:p>
          <a:p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</a:rPr>
              <a:t>Receive XML</a:t>
            </a:r>
            <a:endParaRPr lang="en-US" sz="1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1" name="Picture 6" descr="http://t0.gstatic.com/images?q=tbn:ANd9GcQ8MneHWzZFLZPjTkX-aGLK_taGjbJJYdhjrTjWDBCjx5vt_dVJ7AWHXvG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5563195"/>
            <a:ext cx="762000" cy="69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4572000" y="5829121"/>
            <a:ext cx="552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</a:rPr>
              <a:t>META</a:t>
            </a:r>
            <a:endParaRPr lang="en-US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63132" y="577888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+</a:t>
            </a:r>
            <a:endParaRPr lang="en-US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163456" y="6302108"/>
            <a:ext cx="48170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REST allows clients to get their data in variety of formats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4339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974213" y="2667000"/>
            <a:ext cx="3169787" cy="2897250"/>
            <a:chOff x="5638800" y="1981200"/>
            <a:chExt cx="3276600" cy="3049650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8800" y="1981200"/>
              <a:ext cx="3276600" cy="3049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6397907" y="3130953"/>
              <a:ext cx="19720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50800" dist="38100" dir="18900000" algn="bl" rotWithShape="0">
                      <a:prstClr val="black">
                        <a:alpha val="40000"/>
                      </a:prstClr>
                    </a:outerShdw>
                  </a:effectLst>
                  <a:latin typeface="Britannic Bold" pitchFamily="34" charset="0"/>
                </a:rPr>
                <a:t>Responsibilities</a:t>
              </a:r>
            </a:p>
            <a:p>
              <a:pPr algn="ctr"/>
              <a:r>
                <a:rPr lang="en-US" sz="2000" dirty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50800" dist="38100" dir="18900000" algn="bl" rotWithShape="0">
                      <a:prstClr val="black">
                        <a:alpha val="40000"/>
                      </a:prstClr>
                    </a:outerShdw>
                  </a:effectLst>
                  <a:latin typeface="Britannic Bold" pitchFamily="34" charset="0"/>
                </a:rPr>
                <a:t>Well-defined</a:t>
              </a:r>
              <a:endParaRPr lang="en-US" sz="2000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Britannic Bold" pitchFamily="34" charset="0"/>
              </a:endParaRPr>
            </a:p>
          </p:txBody>
        </p:sp>
      </p:grpSp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Principles of REST – Contd.</a:t>
            </a:r>
            <a:endParaRPr lang="en-US" sz="3600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943475"/>
          </a:xfrm>
        </p:spPr>
        <p:txBody>
          <a:bodyPr/>
          <a:lstStyle/>
          <a:p>
            <a:pPr marL="457200" indent="-457200">
              <a:spcBef>
                <a:spcPts val="600"/>
              </a:spcBef>
              <a:buFont typeface="+mj-lt"/>
              <a:buAutoNum type="arabicPeriod" startAt="4"/>
            </a:pPr>
            <a:r>
              <a:rPr lang="en-US" sz="2400" dirty="0" smtClean="0"/>
              <a:t>REST is Stateless</a:t>
            </a:r>
          </a:p>
          <a:p>
            <a:pPr marL="801688" lvl="1" indent="-457200">
              <a:spcBef>
                <a:spcPts val="600"/>
              </a:spcBef>
            </a:pPr>
            <a:r>
              <a:rPr lang="en-US" sz="2000" dirty="0" smtClean="0"/>
              <a:t>Responsibility of Server:</a:t>
            </a:r>
          </a:p>
          <a:p>
            <a:pPr marL="1257300" lvl="2" indent="-457200">
              <a:spcBef>
                <a:spcPts val="600"/>
              </a:spcBef>
            </a:pPr>
            <a:r>
              <a:rPr lang="en-US" sz="1800" dirty="0" smtClean="0"/>
              <a:t>Provides a uniform interface for any client to send a request</a:t>
            </a:r>
          </a:p>
          <a:p>
            <a:pPr marL="1257300" lvl="2" indent="-457200">
              <a:spcBef>
                <a:spcPts val="600"/>
              </a:spcBef>
            </a:pPr>
            <a:r>
              <a:rPr lang="en-US" sz="1800" dirty="0" smtClean="0"/>
              <a:t>Processes the request</a:t>
            </a:r>
          </a:p>
          <a:p>
            <a:pPr marL="1257300" lvl="2" indent="-457200">
              <a:spcBef>
                <a:spcPts val="600"/>
              </a:spcBef>
            </a:pPr>
            <a:r>
              <a:rPr lang="en-US" sz="1800" dirty="0" smtClean="0"/>
              <a:t>Returns the response back</a:t>
            </a:r>
          </a:p>
          <a:p>
            <a:pPr marL="1257300" lvl="2" indent="-457200">
              <a:spcBef>
                <a:spcPts val="600"/>
              </a:spcBef>
            </a:pPr>
            <a:r>
              <a:rPr lang="en-US" sz="1800" dirty="0" smtClean="0"/>
              <a:t>Hence the server is stateless</a:t>
            </a:r>
          </a:p>
          <a:p>
            <a:pPr marL="801688" lvl="1" indent="-457200">
              <a:spcBef>
                <a:spcPts val="600"/>
              </a:spcBef>
            </a:pPr>
            <a:r>
              <a:rPr lang="en-US" sz="2000" dirty="0" smtClean="0"/>
              <a:t>Responsibility of Client:</a:t>
            </a:r>
          </a:p>
          <a:p>
            <a:pPr marL="1257300" lvl="2" indent="-457200">
              <a:spcBef>
                <a:spcPts val="600"/>
              </a:spcBef>
            </a:pPr>
            <a:r>
              <a:rPr lang="en-US" sz="1800" dirty="0" smtClean="0"/>
              <a:t>Construct the request</a:t>
            </a:r>
          </a:p>
          <a:p>
            <a:pPr marL="1257300" lvl="2" indent="-457200">
              <a:spcBef>
                <a:spcPts val="600"/>
              </a:spcBef>
            </a:pPr>
            <a:r>
              <a:rPr lang="en-US" sz="1800" dirty="0" smtClean="0"/>
              <a:t>Make the service call</a:t>
            </a:r>
          </a:p>
          <a:p>
            <a:pPr marL="1257300" lvl="2" indent="-457200">
              <a:spcBef>
                <a:spcPts val="600"/>
              </a:spcBef>
            </a:pPr>
            <a:r>
              <a:rPr lang="en-US" sz="1800" dirty="0" smtClean="0"/>
              <a:t>Get the response and process</a:t>
            </a:r>
          </a:p>
          <a:p>
            <a:pPr marL="1257300" lvl="2" indent="-457200">
              <a:spcBef>
                <a:spcPts val="600"/>
              </a:spcBef>
            </a:pPr>
            <a:r>
              <a:rPr lang="en-US" sz="1800" dirty="0" smtClean="0"/>
              <a:t>Client is responsible for application state management</a:t>
            </a:r>
          </a:p>
          <a:p>
            <a:pPr marL="1257300" lvl="2" indent="-457200">
              <a:spcBef>
                <a:spcPts val="600"/>
              </a:spcBef>
            </a:pPr>
            <a:endParaRPr lang="en-US" sz="180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</p:spPr>
        <p:txBody>
          <a:bodyPr/>
          <a:lstStyle/>
          <a:p>
            <a:fld id="{A612187D-95C7-41A3-9A13-3B21028C8074}" type="slidenum">
              <a:rPr lang="en-US" smtClean="0"/>
              <a:pPr/>
              <a:t>35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3694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Principles of REST – Contd.</a:t>
            </a:r>
            <a:endParaRPr lang="en-US" sz="3600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4943475"/>
          </a:xfrm>
        </p:spPr>
        <p:txBody>
          <a:bodyPr/>
          <a:lstStyle/>
          <a:p>
            <a:pPr marL="457200" indent="-457200">
              <a:spcBef>
                <a:spcPts val="600"/>
              </a:spcBef>
              <a:buFont typeface="+mj-lt"/>
              <a:buAutoNum type="arabicPeriod" startAt="4"/>
            </a:pPr>
            <a:r>
              <a:rPr lang="en-US" sz="2400" dirty="0" smtClean="0"/>
              <a:t>REST is Stateless – Contd.</a:t>
            </a:r>
          </a:p>
          <a:p>
            <a:pPr marL="801688" lvl="1" indent="-457200">
              <a:spcBef>
                <a:spcPts val="600"/>
              </a:spcBef>
            </a:pPr>
            <a:r>
              <a:rPr lang="en-US" sz="2000" dirty="0" smtClean="0"/>
              <a:t>Every interaction with a resource is stateless</a:t>
            </a:r>
          </a:p>
          <a:p>
            <a:pPr marL="801688" lvl="1" indent="-457200">
              <a:spcBef>
                <a:spcPts val="600"/>
              </a:spcBef>
            </a:pPr>
            <a:r>
              <a:rPr lang="en-US" sz="1800" dirty="0" smtClean="0"/>
              <a:t>The </a:t>
            </a:r>
            <a:r>
              <a:rPr lang="en-US" sz="2000" dirty="0" smtClean="0"/>
              <a:t>HTTP request is self-contained, it will hold all the information about data, context, request parameters etc., that is required by the server to process the request.</a:t>
            </a:r>
          </a:p>
          <a:p>
            <a:pPr marL="801688" lvl="1" indent="-457200">
              <a:spcBef>
                <a:spcPts val="600"/>
              </a:spcBef>
            </a:pPr>
            <a:r>
              <a:rPr lang="en-US" sz="2000" dirty="0" smtClean="0"/>
              <a:t>The conversational state will be held on the client and transferred to server on “per-request” basis</a:t>
            </a:r>
          </a:p>
          <a:p>
            <a:pPr marL="801688" lvl="1" indent="-457200">
              <a:spcBef>
                <a:spcPts val="600"/>
              </a:spcBef>
            </a:pPr>
            <a:r>
              <a:rPr lang="en-US" sz="2000" dirty="0" smtClean="0"/>
              <a:t>Simplifies the design of server side components</a:t>
            </a:r>
          </a:p>
          <a:p>
            <a:pPr marL="801688" lvl="1" indent="-457200">
              <a:spcBef>
                <a:spcPts val="600"/>
              </a:spcBef>
            </a:pPr>
            <a:r>
              <a:rPr lang="en-US" sz="2000" dirty="0" smtClean="0"/>
              <a:t>Very easy to deploy the application in load-balancing servers</a:t>
            </a:r>
          </a:p>
          <a:p>
            <a:pPr marL="801688" lvl="1" indent="-457200">
              <a:spcBef>
                <a:spcPts val="600"/>
              </a:spcBef>
            </a:pPr>
            <a:r>
              <a:rPr lang="en-US" sz="2000" dirty="0" smtClean="0"/>
              <a:t>If the interaction needs to be stateful, developer need to handle it explicitly (techniques like cookies, hidden form fields etc. can be used)</a:t>
            </a:r>
          </a:p>
          <a:p>
            <a:pPr marL="801688" lvl="1" indent="-457200">
              <a:spcBef>
                <a:spcPts val="600"/>
              </a:spcBef>
            </a:pPr>
            <a:endParaRPr lang="en-US" sz="2000" dirty="0" smtClean="0"/>
          </a:p>
          <a:p>
            <a:pPr marL="801688" lvl="1" indent="-457200">
              <a:spcBef>
                <a:spcPts val="600"/>
              </a:spcBef>
            </a:pPr>
            <a:endParaRPr lang="en-US" sz="180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</p:spPr>
        <p:txBody>
          <a:bodyPr/>
          <a:lstStyle/>
          <a:p>
            <a:fld id="{A612187D-95C7-41A3-9A13-3B21028C8074}" type="slidenum">
              <a:rPr lang="en-US" smtClean="0"/>
              <a:pPr/>
              <a:t>36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0291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Advantages of REST world</a:t>
            </a:r>
            <a:endParaRPr lang="en-US" sz="3600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63867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 smtClean="0"/>
              <a:t>REST is simplified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Nothing to install, maintain or upgrade</a:t>
            </a:r>
          </a:p>
          <a:p>
            <a:pPr lvl="1">
              <a:spcBef>
                <a:spcPts val="600"/>
              </a:spcBef>
            </a:pPr>
            <a:r>
              <a:rPr lang="en-US" sz="1600" dirty="0" smtClean="0"/>
              <a:t>No stubs you have to generate and distribute</a:t>
            </a:r>
          </a:p>
          <a:p>
            <a:pPr lvl="1">
              <a:spcBef>
                <a:spcPts val="600"/>
              </a:spcBef>
            </a:pPr>
            <a:r>
              <a:rPr lang="en-US" sz="1600" dirty="0" smtClean="0"/>
              <a:t>No need to pay big bucks to vendors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REST is ubiquitous</a:t>
            </a:r>
          </a:p>
          <a:p>
            <a:pPr lvl="1">
              <a:spcBef>
                <a:spcPts val="600"/>
              </a:spcBef>
            </a:pPr>
            <a:r>
              <a:rPr lang="en-US" sz="1600" dirty="0" smtClean="0"/>
              <a:t>Most (? all) applications will have a HTTP library</a:t>
            </a:r>
          </a:p>
          <a:p>
            <a:pPr lvl="1">
              <a:spcBef>
                <a:spcPts val="600"/>
              </a:spcBef>
            </a:pPr>
            <a:r>
              <a:rPr lang="en-US" sz="1600" dirty="0" smtClean="0"/>
              <a:t>HTTP is a stable protocol with constrained interface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REST has familiarity</a:t>
            </a:r>
          </a:p>
          <a:p>
            <a:pPr lvl="1">
              <a:spcBef>
                <a:spcPts val="600"/>
              </a:spcBef>
            </a:pPr>
            <a:r>
              <a:rPr lang="en-US" sz="1600" dirty="0" smtClean="0"/>
              <a:t>Leverages existing tools and infrastructure 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REST is intuitive</a:t>
            </a:r>
          </a:p>
          <a:p>
            <a:pPr lvl="1">
              <a:spcBef>
                <a:spcPts val="600"/>
              </a:spcBef>
            </a:pPr>
            <a:r>
              <a:rPr lang="en-US" sz="1600" dirty="0" smtClean="0"/>
              <a:t>We know the various operations supported 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REST is predictable</a:t>
            </a:r>
          </a:p>
          <a:p>
            <a:pPr lvl="1">
              <a:spcBef>
                <a:spcPts val="600"/>
              </a:spcBef>
            </a:pPr>
            <a:r>
              <a:rPr lang="en-US" sz="1600" dirty="0" smtClean="0"/>
              <a:t>Much easier for clients to access the resources</a:t>
            </a:r>
            <a:br>
              <a:rPr lang="en-US" sz="1600" dirty="0" smtClean="0"/>
            </a:br>
            <a:endParaRPr lang="en-US" sz="160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</p:spPr>
        <p:txBody>
          <a:bodyPr/>
          <a:lstStyle/>
          <a:p>
            <a:fld id="{A612187D-95C7-41A3-9A13-3B21028C8074}" type="slidenum">
              <a:rPr lang="en-US" smtClean="0"/>
              <a:pPr/>
              <a:t>37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0237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Useful Annotations of JAX-RS</a:t>
            </a:r>
            <a:endParaRPr lang="en-US" sz="3600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63867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/>
              <a:t>How to create a RESTful resource?</a:t>
            </a:r>
            <a:endParaRPr lang="en-US" sz="1600" dirty="0" smtClean="0"/>
          </a:p>
          <a:p>
            <a:pPr lvl="1">
              <a:spcBef>
                <a:spcPts val="600"/>
              </a:spcBef>
            </a:pPr>
            <a:r>
              <a:rPr lang="en-US" i="1" dirty="0" smtClean="0"/>
              <a:t>A RESTful resource (in specific, called as </a:t>
            </a:r>
            <a:r>
              <a:rPr lang="en-US" b="1" i="1" dirty="0" smtClean="0"/>
              <a:t>root</a:t>
            </a:r>
            <a:r>
              <a:rPr lang="en-US" i="1" dirty="0" smtClean="0"/>
              <a:t> resource) is a Java </a:t>
            </a:r>
            <a:r>
              <a:rPr lang="en-US" i="1" u="sng" dirty="0" smtClean="0"/>
              <a:t>Class</a:t>
            </a:r>
            <a:r>
              <a:rPr lang="en-US" i="1" dirty="0" smtClean="0"/>
              <a:t> that is annotated with </a:t>
            </a:r>
            <a:r>
              <a:rPr lang="en-US" b="1" i="1" dirty="0" smtClean="0"/>
              <a:t>@Path </a:t>
            </a:r>
            <a:r>
              <a:rPr lang="en-US" i="1" dirty="0" smtClean="0"/>
              <a:t>designator.</a:t>
            </a:r>
          </a:p>
          <a:p>
            <a:pPr lvl="1">
              <a:spcBef>
                <a:spcPts val="600"/>
              </a:spcBef>
            </a:pPr>
            <a:r>
              <a:rPr lang="en-US" i="1" dirty="0" smtClean="0"/>
              <a:t>A RESTful method is the Java method that is annotated with request method designators like @GET, @POST, @PUT and @DELETE</a:t>
            </a:r>
          </a:p>
          <a:p>
            <a:pPr lvl="1">
              <a:spcBef>
                <a:spcPts val="600"/>
              </a:spcBef>
            </a:pPr>
            <a:endParaRPr lang="en-US" dirty="0"/>
          </a:p>
          <a:p>
            <a:pPr lvl="1">
              <a:spcBef>
                <a:spcPts val="600"/>
              </a:spcBef>
            </a:pPr>
            <a:endParaRPr lang="en-US" sz="140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</p:spPr>
        <p:txBody>
          <a:bodyPr/>
          <a:lstStyle/>
          <a:p>
            <a:fld id="{A612187D-95C7-41A3-9A13-3B21028C8074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2" name="TextBox 1"/>
          <p:cNvSpPr txBox="1"/>
          <p:nvPr/>
        </p:nvSpPr>
        <p:spPr>
          <a:xfrm>
            <a:off x="992909" y="4267314"/>
            <a:ext cx="3154216" cy="19159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400" b="0" dirty="0">
                <a:solidFill>
                  <a:srgbClr val="FF0000"/>
                </a:solidFill>
                <a:effectLst/>
                <a:latin typeface="+mn-lt"/>
              </a:rPr>
              <a:t>@Path</a:t>
            </a:r>
            <a:r>
              <a:rPr lang="en-US" sz="1400" b="0" dirty="0" smtClean="0">
                <a:latin typeface="+mn-lt"/>
              </a:rPr>
              <a:t>(“books") </a:t>
            </a:r>
          </a:p>
          <a:p>
            <a:pPr algn="l"/>
            <a:r>
              <a:rPr lang="en-US" sz="1400" b="0" dirty="0" smtClean="0">
                <a:latin typeface="+mn-lt"/>
              </a:rPr>
              <a:t>public </a:t>
            </a:r>
            <a:r>
              <a:rPr lang="en-US" sz="1400" b="0" dirty="0">
                <a:latin typeface="+mn-lt"/>
              </a:rPr>
              <a:t>class </a:t>
            </a:r>
            <a:r>
              <a:rPr lang="en-US" sz="1400" b="0" dirty="0" smtClean="0">
                <a:latin typeface="+mn-lt"/>
              </a:rPr>
              <a:t>SearchBooks {</a:t>
            </a:r>
          </a:p>
          <a:p>
            <a:pPr algn="l"/>
            <a:endParaRPr lang="en-US" sz="600" b="0" dirty="0" smtClean="0">
              <a:latin typeface="+mn-lt"/>
            </a:endParaRPr>
          </a:p>
          <a:p>
            <a:pPr algn="l"/>
            <a:r>
              <a:rPr lang="en-US" sz="1400" b="0" dirty="0" smtClean="0">
                <a:solidFill>
                  <a:srgbClr val="FF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+mn-lt"/>
              </a:rPr>
              <a:t> </a:t>
            </a:r>
            <a:r>
              <a:rPr lang="en-US" sz="1400" b="0" dirty="0">
                <a:solidFill>
                  <a:srgbClr val="FF0000"/>
                </a:solidFill>
                <a:effectLst/>
                <a:latin typeface="+mn-lt"/>
              </a:rPr>
              <a:t>@GET </a:t>
            </a:r>
            <a:endParaRPr lang="en-US" sz="1400" b="0" dirty="0" smtClean="0">
              <a:solidFill>
                <a:srgbClr val="FF0000"/>
              </a:solidFill>
              <a:effectLst/>
              <a:latin typeface="+mn-lt"/>
            </a:endParaRPr>
          </a:p>
          <a:p>
            <a:pPr algn="l"/>
            <a:r>
              <a:rPr lang="en-US" sz="1400" b="0" dirty="0" smtClean="0">
                <a:latin typeface="+mn-lt"/>
              </a:rPr>
              <a:t>List getBooks () {</a:t>
            </a:r>
          </a:p>
          <a:p>
            <a:pPr algn="l"/>
            <a:r>
              <a:rPr lang="en-US" sz="1400" b="0" dirty="0" smtClean="0">
                <a:latin typeface="+mn-lt"/>
              </a:rPr>
              <a:t> // return some list</a:t>
            </a:r>
          </a:p>
          <a:p>
            <a:pPr algn="l"/>
            <a:r>
              <a:rPr lang="en-US" sz="1400" b="0" dirty="0" smtClean="0">
                <a:latin typeface="+mn-lt"/>
              </a:rPr>
              <a:t>} </a:t>
            </a:r>
          </a:p>
          <a:p>
            <a:pPr algn="l"/>
            <a:endParaRPr lang="en-US" sz="400" b="0" dirty="0">
              <a:latin typeface="+mn-lt"/>
            </a:endParaRPr>
          </a:p>
          <a:p>
            <a:pPr algn="l"/>
            <a:endParaRPr lang="en-US" sz="1050" b="0" dirty="0">
              <a:latin typeface="+mn-lt"/>
            </a:endParaRPr>
          </a:p>
          <a:p>
            <a:pPr algn="l"/>
            <a:r>
              <a:rPr lang="en-US" sz="1400" b="0" dirty="0" smtClean="0">
                <a:latin typeface="+mn-lt"/>
              </a:rPr>
              <a:t>}</a:t>
            </a:r>
            <a:endParaRPr lang="en-US" sz="1400" b="0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76800" y="4442555"/>
            <a:ext cx="358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u="sng" dirty="0" smtClean="0">
                <a:solidFill>
                  <a:srgbClr val="0066FF"/>
                </a:solidFill>
                <a:latin typeface="+mn-lt"/>
              </a:rPr>
              <a:t>http://bookstore.com/catalogue/books</a:t>
            </a:r>
            <a:endParaRPr lang="en-US" sz="1400" u="sng" dirty="0">
              <a:solidFill>
                <a:srgbClr val="0066FF"/>
              </a:solidFill>
              <a:latin typeface="+mn-lt"/>
            </a:endParaRPr>
          </a:p>
        </p:txBody>
      </p:sp>
      <p:cxnSp>
        <p:nvCxnSpPr>
          <p:cNvPr id="6" name="Straight Arrow Connector 5"/>
          <p:cNvCxnSpPr>
            <a:stCxn id="3" idx="2"/>
            <a:endCxn id="2" idx="3"/>
          </p:cNvCxnSpPr>
          <p:nvPr/>
        </p:nvCxnSpPr>
        <p:spPr bwMode="auto">
          <a:xfrm flipH="1">
            <a:off x="4147125" y="4750332"/>
            <a:ext cx="2520375" cy="4749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5201393" y="5225269"/>
            <a:ext cx="2932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D9F01"/>
                </a:solidFill>
              </a:rPr>
              <a:t>t</a:t>
            </a:r>
            <a:r>
              <a:rPr lang="en-US" sz="1200" dirty="0" smtClean="0">
                <a:solidFill>
                  <a:srgbClr val="2D9F01"/>
                </a:solidFill>
              </a:rPr>
              <a:t>his request is handled by getBooks()</a:t>
            </a:r>
            <a:endParaRPr lang="en-US" sz="1200" dirty="0">
              <a:solidFill>
                <a:srgbClr val="2D9F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21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Useful Annotations of JAX-RS</a:t>
            </a:r>
            <a:endParaRPr lang="en-US" sz="3600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448627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/>
              <a:t>@Path</a:t>
            </a:r>
          </a:p>
          <a:p>
            <a:pPr lvl="1">
              <a:spcBef>
                <a:spcPts val="600"/>
              </a:spcBef>
            </a:pPr>
            <a:r>
              <a:rPr lang="en-US" sz="1800" dirty="0" smtClean="0"/>
              <a:t>Holds a relative URI, which indicates where the java class will be hosted. </a:t>
            </a:r>
          </a:p>
          <a:p>
            <a:pPr lvl="1">
              <a:spcBef>
                <a:spcPts val="600"/>
              </a:spcBef>
            </a:pPr>
            <a:r>
              <a:rPr lang="en-US" sz="1800" dirty="0" smtClean="0"/>
              <a:t>The base path is the application path (which you will give in Servlet Mapping)</a:t>
            </a:r>
          </a:p>
          <a:p>
            <a:pPr>
              <a:spcBef>
                <a:spcPts val="600"/>
              </a:spcBef>
            </a:pPr>
            <a:r>
              <a:rPr lang="en-US" sz="2200" dirty="0" smtClean="0"/>
              <a:t>@GET</a:t>
            </a:r>
          </a:p>
          <a:p>
            <a:pPr lvl="1">
              <a:spcBef>
                <a:spcPts val="600"/>
              </a:spcBef>
            </a:pPr>
            <a:r>
              <a:rPr lang="en-US" sz="1800" dirty="0" smtClean="0"/>
              <a:t>It’s a request method designator, indicates that the annotated Java method will handle all HTTP GET requests.</a:t>
            </a:r>
          </a:p>
          <a:p>
            <a:pPr>
              <a:spcBef>
                <a:spcPts val="600"/>
              </a:spcBef>
            </a:pPr>
            <a:r>
              <a:rPr lang="en-US" sz="2200" dirty="0" smtClean="0"/>
              <a:t>In the above example, if catalogue is the application path given in deployment descriptor and if application should have been deployed at </a:t>
            </a:r>
            <a:r>
              <a:rPr lang="en-US" sz="2200" dirty="0" smtClean="0">
                <a:hlinkClick r:id="rId2"/>
              </a:rPr>
              <a:t>http://bookstore.com</a:t>
            </a:r>
            <a:r>
              <a:rPr lang="en-US" sz="2200" dirty="0" smtClean="0"/>
              <a:t>, then</a:t>
            </a:r>
          </a:p>
          <a:p>
            <a:pPr lvl="1">
              <a:spcBef>
                <a:spcPts val="600"/>
              </a:spcBef>
            </a:pPr>
            <a:r>
              <a:rPr lang="en-US" sz="1800" dirty="0" smtClean="0"/>
              <a:t>the GET requests for </a:t>
            </a:r>
            <a:r>
              <a:rPr lang="en-US" sz="1800" dirty="0" smtClean="0">
                <a:hlinkClick r:id="rId3"/>
              </a:rPr>
              <a:t>http://bookstore.com/catalogue/books</a:t>
            </a:r>
            <a:r>
              <a:rPr lang="en-US" sz="1800" dirty="0" smtClean="0"/>
              <a:t> will be handled by getBooks() method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US" sz="1800" dirty="0" smtClean="0"/>
          </a:p>
          <a:p>
            <a:pPr lvl="1">
              <a:spcBef>
                <a:spcPts val="600"/>
              </a:spcBef>
            </a:pPr>
            <a:endParaRPr lang="en-US" sz="1800" dirty="0"/>
          </a:p>
          <a:p>
            <a:pPr lvl="1">
              <a:spcBef>
                <a:spcPts val="600"/>
              </a:spcBef>
            </a:pPr>
            <a:endParaRPr lang="en-US" sz="180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</p:spPr>
        <p:txBody>
          <a:bodyPr/>
          <a:lstStyle/>
          <a:p>
            <a:fld id="{A612187D-95C7-41A3-9A13-3B21028C8074}" type="slidenum">
              <a:rPr lang="en-US" smtClean="0"/>
              <a:pPr/>
              <a:t>39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6872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800" dirty="0"/>
              <a:t>The target audience of this presentation includes J2EE developers / Solution Architects / Designers who need to be involved in knowing the “know-hows” of implementing RESTful Web Services.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Intended Audience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90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Useful Annotations of JAX-RS</a:t>
            </a:r>
            <a:endParaRPr lang="en-US" sz="3600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448627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/>
              <a:t>@PathParam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This annotation injects the parameters from the request URI, to the method parameter.</a:t>
            </a:r>
          </a:p>
          <a:p>
            <a:pPr lvl="1">
              <a:spcBef>
                <a:spcPts val="600"/>
              </a:spcBef>
            </a:pPr>
            <a:endParaRPr lang="en-US" dirty="0"/>
          </a:p>
          <a:p>
            <a:pPr lvl="1">
              <a:spcBef>
                <a:spcPts val="600"/>
              </a:spcBef>
            </a:pPr>
            <a:endParaRPr lang="en-US" sz="140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</p:spPr>
        <p:txBody>
          <a:bodyPr/>
          <a:lstStyle/>
          <a:p>
            <a:fld id="{A612187D-95C7-41A3-9A13-3B21028C8074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6" name="TextBox 5"/>
          <p:cNvSpPr txBox="1"/>
          <p:nvPr/>
        </p:nvSpPr>
        <p:spPr>
          <a:xfrm>
            <a:off x="1981200" y="3352800"/>
            <a:ext cx="4560672" cy="29931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1400" b="0" dirty="0">
                <a:solidFill>
                  <a:srgbClr val="FF0000"/>
                </a:solidFill>
                <a:effectLst/>
                <a:latin typeface="+mn-lt"/>
              </a:rPr>
              <a:t>@Path</a:t>
            </a:r>
            <a:r>
              <a:rPr lang="en-US" sz="1400" b="0" dirty="0" smtClean="0">
                <a:latin typeface="+mn-lt"/>
              </a:rPr>
              <a:t>(“books") </a:t>
            </a:r>
          </a:p>
          <a:p>
            <a:pPr algn="l"/>
            <a:r>
              <a:rPr lang="en-US" sz="1400" b="0" dirty="0" smtClean="0">
                <a:latin typeface="+mn-lt"/>
              </a:rPr>
              <a:t>public </a:t>
            </a:r>
            <a:r>
              <a:rPr lang="en-US" sz="1400" b="0" dirty="0">
                <a:latin typeface="+mn-lt"/>
              </a:rPr>
              <a:t>class </a:t>
            </a:r>
            <a:r>
              <a:rPr lang="en-US" sz="1400" b="0" dirty="0" smtClean="0">
                <a:latin typeface="+mn-lt"/>
              </a:rPr>
              <a:t>SearchBooks {</a:t>
            </a:r>
          </a:p>
          <a:p>
            <a:pPr algn="l"/>
            <a:endParaRPr lang="en-US" sz="600" b="0" dirty="0" smtClean="0">
              <a:latin typeface="+mn-lt"/>
            </a:endParaRPr>
          </a:p>
          <a:p>
            <a:pPr algn="l"/>
            <a:r>
              <a:rPr lang="en-US" sz="1400" b="0" dirty="0" smtClean="0">
                <a:solidFill>
                  <a:srgbClr val="FF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+mn-lt"/>
              </a:rPr>
              <a:t> </a:t>
            </a:r>
            <a:r>
              <a:rPr lang="en-US" sz="1400" b="0" dirty="0">
                <a:solidFill>
                  <a:srgbClr val="FF0000"/>
                </a:solidFill>
                <a:effectLst/>
                <a:latin typeface="+mn-lt"/>
              </a:rPr>
              <a:t>@GET </a:t>
            </a:r>
            <a:endParaRPr lang="en-US" sz="1400" b="0" dirty="0" smtClean="0">
              <a:solidFill>
                <a:srgbClr val="FF0000"/>
              </a:solidFill>
              <a:effectLst/>
              <a:latin typeface="+mn-lt"/>
            </a:endParaRPr>
          </a:p>
          <a:p>
            <a:pPr algn="l"/>
            <a:r>
              <a:rPr lang="en-US" sz="1400" b="0" dirty="0" smtClean="0">
                <a:latin typeface="+mn-lt"/>
              </a:rPr>
              <a:t>List getBooks () {</a:t>
            </a:r>
          </a:p>
          <a:p>
            <a:pPr algn="l"/>
            <a:r>
              <a:rPr lang="en-US" sz="1400" b="0" dirty="0" smtClean="0">
                <a:latin typeface="+mn-lt"/>
              </a:rPr>
              <a:t> // return some list</a:t>
            </a:r>
          </a:p>
          <a:p>
            <a:pPr algn="l"/>
            <a:r>
              <a:rPr lang="en-US" sz="1400" b="0" dirty="0" smtClean="0">
                <a:latin typeface="+mn-lt"/>
              </a:rPr>
              <a:t>} </a:t>
            </a:r>
          </a:p>
          <a:p>
            <a:pPr algn="l"/>
            <a:endParaRPr lang="en-US" sz="400" b="0" dirty="0">
              <a:latin typeface="+mn-lt"/>
            </a:endParaRPr>
          </a:p>
          <a:p>
            <a:pPr algn="l"/>
            <a:r>
              <a:rPr lang="en-US" sz="1400" b="0" dirty="0" smtClean="0">
                <a:solidFill>
                  <a:srgbClr val="FF0000"/>
                </a:solidFill>
                <a:effectLst/>
                <a:latin typeface="+mn-lt"/>
              </a:rPr>
              <a:t>@</a:t>
            </a:r>
            <a:r>
              <a:rPr lang="en-US" sz="1400" b="0" dirty="0">
                <a:solidFill>
                  <a:srgbClr val="FF0000"/>
                </a:solidFill>
                <a:effectLst/>
                <a:latin typeface="+mn-lt"/>
              </a:rPr>
              <a:t>Path</a:t>
            </a:r>
            <a:r>
              <a:rPr lang="en-US" sz="1400" b="0" dirty="0" smtClean="0">
                <a:solidFill>
                  <a:schemeClr val="tx1"/>
                </a:solidFill>
                <a:effectLst/>
                <a:latin typeface="+mn-lt"/>
              </a:rPr>
              <a:t>("{</a:t>
            </a:r>
            <a:r>
              <a:rPr lang="en-US" sz="1400" b="0" dirty="0" err="1" smtClean="0">
                <a:solidFill>
                  <a:schemeClr val="tx1"/>
                </a:solidFill>
                <a:effectLst/>
                <a:latin typeface="+mn-lt"/>
              </a:rPr>
              <a:t>ed</a:t>
            </a:r>
            <a:r>
              <a:rPr lang="en-US" sz="1400" b="0" dirty="0">
                <a:solidFill>
                  <a:schemeClr val="tx1"/>
                </a:solidFill>
                <a:effectLst/>
                <a:latin typeface="+mn-lt"/>
              </a:rPr>
              <a:t>}") </a:t>
            </a:r>
            <a:endParaRPr lang="en-US" sz="1400" b="0" dirty="0" smtClean="0">
              <a:solidFill>
                <a:schemeClr val="tx1"/>
              </a:solidFill>
              <a:effectLst/>
              <a:latin typeface="+mn-lt"/>
            </a:endParaRPr>
          </a:p>
          <a:p>
            <a:r>
              <a:rPr lang="en-US" sz="1400" dirty="0">
                <a:solidFill>
                  <a:srgbClr val="FF0000"/>
                </a:solidFill>
                <a:effectLst/>
              </a:rPr>
              <a:t> @GET </a:t>
            </a:r>
          </a:p>
          <a:p>
            <a:pPr algn="l"/>
            <a:r>
              <a:rPr lang="en-US" sz="1400" b="0" dirty="0" smtClean="0">
                <a:latin typeface="+mn-lt"/>
              </a:rPr>
              <a:t>String </a:t>
            </a:r>
            <a:r>
              <a:rPr lang="en-US" sz="1400" b="0" dirty="0" err="1" smtClean="0">
                <a:latin typeface="+mn-lt"/>
              </a:rPr>
              <a:t>getBookByEdition</a:t>
            </a:r>
            <a:r>
              <a:rPr lang="en-US" sz="1400" b="0" dirty="0" smtClean="0">
                <a:solidFill>
                  <a:srgbClr val="FF0000"/>
                </a:solidFill>
                <a:effectLst/>
                <a:latin typeface="+mn-lt"/>
              </a:rPr>
              <a:t>(@</a:t>
            </a:r>
            <a:r>
              <a:rPr lang="en-US" sz="1400" b="0" dirty="0">
                <a:solidFill>
                  <a:srgbClr val="FF0000"/>
                </a:solidFill>
                <a:effectLst/>
                <a:latin typeface="+mn-lt"/>
              </a:rPr>
              <a:t>PathParam</a:t>
            </a:r>
            <a:r>
              <a:rPr lang="en-US" sz="1400" b="0" dirty="0" smtClean="0">
                <a:solidFill>
                  <a:schemeClr val="tx1"/>
                </a:solidFill>
                <a:effectLst/>
                <a:latin typeface="+mn-lt"/>
              </a:rPr>
              <a:t>(“</a:t>
            </a:r>
            <a:r>
              <a:rPr lang="en-US" sz="1400" b="0" dirty="0" err="1" smtClean="0">
                <a:solidFill>
                  <a:schemeClr val="tx1"/>
                </a:solidFill>
                <a:effectLst/>
                <a:latin typeface="+mn-lt"/>
              </a:rPr>
              <a:t>ed</a:t>
            </a:r>
            <a:r>
              <a:rPr lang="en-US" sz="1400" b="0" dirty="0" smtClean="0">
                <a:solidFill>
                  <a:schemeClr val="tx1"/>
                </a:solidFill>
                <a:latin typeface="+mn-lt"/>
              </a:rPr>
              <a:t>") </a:t>
            </a:r>
            <a:r>
              <a:rPr lang="en-US" sz="1400" b="0" dirty="0">
                <a:latin typeface="+mn-lt"/>
              </a:rPr>
              <a:t>String </a:t>
            </a:r>
            <a:r>
              <a:rPr lang="en-US" sz="1400" b="0" dirty="0" smtClean="0">
                <a:latin typeface="+mn-lt"/>
              </a:rPr>
              <a:t>edition) {</a:t>
            </a:r>
          </a:p>
          <a:p>
            <a:pPr algn="l"/>
            <a:r>
              <a:rPr lang="en-US" sz="1400" b="0" dirty="0" smtClean="0">
                <a:latin typeface="+mn-lt"/>
              </a:rPr>
              <a:t> // return some book name</a:t>
            </a:r>
            <a:endParaRPr lang="en-US" sz="1400" b="0" dirty="0">
              <a:latin typeface="+mn-lt"/>
            </a:endParaRPr>
          </a:p>
          <a:p>
            <a:pPr algn="l"/>
            <a:r>
              <a:rPr lang="en-US" sz="1400" b="0" dirty="0" smtClean="0">
                <a:latin typeface="+mn-lt"/>
              </a:rPr>
              <a:t>} </a:t>
            </a:r>
          </a:p>
          <a:p>
            <a:pPr algn="l"/>
            <a:endParaRPr lang="en-US" sz="1050" b="0" dirty="0">
              <a:latin typeface="+mn-lt"/>
            </a:endParaRPr>
          </a:p>
          <a:p>
            <a:pPr algn="l"/>
            <a:r>
              <a:rPr lang="en-US" sz="1400" b="0" dirty="0" smtClean="0">
                <a:latin typeface="+mn-lt"/>
              </a:rPr>
              <a:t>}</a:t>
            </a:r>
            <a:endParaRPr lang="en-US" sz="14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6648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Introduction to Jersey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JAX-RS API is used to develop RESTful </a:t>
            </a:r>
            <a:r>
              <a:rPr lang="en-US" dirty="0"/>
              <a:t>Web services and their clients in </a:t>
            </a:r>
            <a:r>
              <a:rPr lang="en-US" dirty="0" smtClean="0"/>
              <a:t>Java.</a:t>
            </a:r>
          </a:p>
          <a:p>
            <a:r>
              <a:rPr lang="en-US" dirty="0" smtClean="0"/>
              <a:t>Jersey </a:t>
            </a:r>
            <a:r>
              <a:rPr lang="en-US" dirty="0"/>
              <a:t>RESTful Web Services framework is open </a:t>
            </a:r>
            <a:r>
              <a:rPr lang="en-US" dirty="0" smtClean="0"/>
              <a:t>source  </a:t>
            </a:r>
            <a:r>
              <a:rPr lang="en-US" dirty="0"/>
              <a:t>framework for developing RESTful Web Services in Java that provides support for JAX-RS APIs and serves as a JAX-RS </a:t>
            </a:r>
            <a:r>
              <a:rPr lang="en-US" dirty="0" smtClean="0"/>
              <a:t>Reference </a:t>
            </a:r>
            <a:r>
              <a:rPr lang="en-US" dirty="0"/>
              <a:t>Implementation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Jersey has its own API with additional features to simplify RESTful Web </a:t>
            </a:r>
            <a:r>
              <a:rPr lang="en-US" dirty="0"/>
              <a:t>service </a:t>
            </a:r>
            <a:r>
              <a:rPr lang="en-US" dirty="0" smtClean="0"/>
              <a:t>development</a:t>
            </a:r>
          </a:p>
          <a:p>
            <a:r>
              <a:rPr lang="en-US" dirty="0" smtClean="0"/>
              <a:t>Jersey</a:t>
            </a:r>
            <a:r>
              <a:rPr lang="en-US" dirty="0"/>
              <a:t> 2.4.1, that implements </a:t>
            </a:r>
            <a:r>
              <a:rPr lang="en-US" dirty="0" smtClean="0"/>
              <a:t>JAX-RS 2.0 API </a:t>
            </a:r>
            <a:r>
              <a:rPr lang="en-US" dirty="0"/>
              <a:t>is the most recent release of Jersey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2F8C63D-8746-45BB-BB1F-25D3DA5547D1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5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a Break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5" name="Picture 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2743200"/>
            <a:ext cx="963613" cy="1066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1899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Welcome to the world of REST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2F8C63D-8746-45BB-BB1F-25D3DA5547D1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pic>
        <p:nvPicPr>
          <p:cNvPr id="2050" name="Picture 2" descr="http://www.trade-schools.net/graphics/learn-computer-programm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657600"/>
            <a:ext cx="3810000" cy="253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28600" y="1561237"/>
            <a:ext cx="8392682" cy="155448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Writing my first</a:t>
            </a:r>
          </a:p>
          <a:p>
            <a:pPr algn="ctr"/>
            <a:r>
              <a:rPr lang="en-US" sz="54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RESTful Web service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81800" y="5105400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demo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95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Software requirements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sz="2000" dirty="0" smtClean="0"/>
              <a:t>We use the following software in our demo:</a:t>
            </a:r>
            <a:endParaRPr lang="en-US" sz="2000" dirty="0"/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JDK 1.7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Spring Tool Suite 3.4.0 RELEASE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In-built Vmware vFabric tc Server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Developer Edition v2.9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Jersey API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800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2F8C63D-8746-45BB-BB1F-25D3DA5547D1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4098" name="Picture 2" descr="http://www.techlearnit.org/prerequisite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286000"/>
            <a:ext cx="209735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0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Software requirements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dirty="0" smtClean="0"/>
              <a:t>Jersey in classpath: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jersey-server-1.7.jar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jersey-core-1.7.jar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jersey-servlet-1.11.jar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asm-3.3.jar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800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2F8C63D-8746-45BB-BB1F-25D3DA5547D1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pic>
        <p:nvPicPr>
          <p:cNvPr id="4098" name="Picture 2" descr="http://www.techlearnit.org/prerequisite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286000"/>
            <a:ext cx="209735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62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Software requirements</a:t>
            </a:r>
          </a:p>
          <a:p>
            <a:pPr marL="0" indent="0">
              <a:buNone/>
            </a:pPr>
            <a:r>
              <a:rPr lang="en-US" dirty="0" smtClean="0"/>
              <a:t>If you are using a mavenized project, below dependencies are required: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sz="2800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2F8C63D-8746-45BB-BB1F-25D3DA5547D1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pic>
        <p:nvPicPr>
          <p:cNvPr id="4098" name="Picture 2" descr="http://www.techlearnit.org/prerequisite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075" y="2971800"/>
            <a:ext cx="209735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800" y="3140839"/>
            <a:ext cx="457199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3F7F7F"/>
                </a:solidFill>
                <a:latin typeface="Consolas"/>
              </a:rPr>
              <a:t>dependency</a:t>
            </a:r>
            <a:r>
              <a:rPr lang="en-US" sz="12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algn="l"/>
            <a:r>
              <a:rPr lang="en-US" sz="1200" dirty="0">
                <a:solidFill>
                  <a:srgbClr val="00808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   &lt;</a:t>
            </a:r>
            <a:r>
              <a:rPr lang="en-US" sz="1200" dirty="0">
                <a:solidFill>
                  <a:srgbClr val="3F7F7F"/>
                </a:solidFill>
                <a:latin typeface="Consolas"/>
              </a:rPr>
              <a:t>groupId</a:t>
            </a:r>
            <a:r>
              <a:rPr lang="en-US" sz="120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com.sun.jersey</a:t>
            </a:r>
            <a:r>
              <a:rPr lang="en-US" sz="12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 dirty="0">
                <a:solidFill>
                  <a:srgbClr val="3F7F7F"/>
                </a:solidFill>
                <a:latin typeface="Consolas"/>
              </a:rPr>
              <a:t>groupId</a:t>
            </a:r>
            <a:r>
              <a:rPr lang="en-US" sz="12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algn="l"/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    &lt;</a:t>
            </a:r>
            <a:r>
              <a:rPr lang="en-US" sz="1200" dirty="0">
                <a:solidFill>
                  <a:srgbClr val="3F7F7F"/>
                </a:solidFill>
                <a:latin typeface="Consolas"/>
              </a:rPr>
              <a:t>artifactId</a:t>
            </a:r>
            <a:r>
              <a:rPr lang="en-US" sz="120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jersey-server</a:t>
            </a:r>
            <a:r>
              <a:rPr lang="en-US" sz="12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 dirty="0">
                <a:solidFill>
                  <a:srgbClr val="3F7F7F"/>
                </a:solidFill>
                <a:latin typeface="Consolas"/>
              </a:rPr>
              <a:t>artifactId</a:t>
            </a:r>
            <a:r>
              <a:rPr lang="en-US" sz="12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algn="l"/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    &lt;</a:t>
            </a:r>
            <a:r>
              <a:rPr lang="en-US" sz="1200" dirty="0">
                <a:solidFill>
                  <a:srgbClr val="3F7F7F"/>
                </a:solidFill>
                <a:latin typeface="Consolas"/>
              </a:rPr>
              <a:t>version</a:t>
            </a:r>
            <a:r>
              <a:rPr lang="en-US" sz="120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1.17.1</a:t>
            </a:r>
            <a:r>
              <a:rPr lang="en-US" sz="12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 dirty="0">
                <a:solidFill>
                  <a:srgbClr val="3F7F7F"/>
                </a:solidFill>
                <a:latin typeface="Consolas"/>
              </a:rPr>
              <a:t>version</a:t>
            </a:r>
            <a:r>
              <a:rPr lang="en-US" sz="12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algn="l"/>
            <a:r>
              <a:rPr lang="en-US" sz="12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 dirty="0">
                <a:solidFill>
                  <a:srgbClr val="3F7F7F"/>
                </a:solidFill>
                <a:latin typeface="Consolas"/>
              </a:rPr>
              <a:t>dependency</a:t>
            </a:r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algn="l"/>
            <a:endParaRPr lang="en-US" sz="1200" dirty="0">
              <a:solidFill>
                <a:srgbClr val="008080"/>
              </a:solidFill>
              <a:latin typeface="Consolas"/>
            </a:endParaRPr>
          </a:p>
          <a:p>
            <a:pPr algn="l"/>
            <a:r>
              <a:rPr lang="en-US" sz="12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3F7F7F"/>
                </a:solidFill>
                <a:latin typeface="Consolas"/>
              </a:rPr>
              <a:t>dependency</a:t>
            </a:r>
            <a:r>
              <a:rPr lang="en-US" sz="12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algn="l"/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    &lt;</a:t>
            </a:r>
            <a:r>
              <a:rPr lang="en-US" sz="1200" dirty="0">
                <a:solidFill>
                  <a:srgbClr val="3F7F7F"/>
                </a:solidFill>
                <a:latin typeface="Consolas"/>
              </a:rPr>
              <a:t>groupId</a:t>
            </a:r>
            <a:r>
              <a:rPr lang="en-US" sz="120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com.sun.jersey</a:t>
            </a:r>
            <a:r>
              <a:rPr lang="en-US" sz="12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 dirty="0">
                <a:solidFill>
                  <a:srgbClr val="3F7F7F"/>
                </a:solidFill>
                <a:latin typeface="Consolas"/>
              </a:rPr>
              <a:t>groupId</a:t>
            </a:r>
            <a:r>
              <a:rPr lang="en-US" sz="12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algn="l"/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    &lt;</a:t>
            </a:r>
            <a:r>
              <a:rPr lang="en-US" sz="1200" dirty="0">
                <a:solidFill>
                  <a:srgbClr val="3F7F7F"/>
                </a:solidFill>
                <a:latin typeface="Consolas"/>
              </a:rPr>
              <a:t>artifactId</a:t>
            </a:r>
            <a:r>
              <a:rPr lang="en-US" sz="120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jersey-core</a:t>
            </a:r>
            <a:r>
              <a:rPr lang="en-US" sz="12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 dirty="0">
                <a:solidFill>
                  <a:srgbClr val="3F7F7F"/>
                </a:solidFill>
                <a:latin typeface="Consolas"/>
              </a:rPr>
              <a:t>artifactId</a:t>
            </a:r>
            <a:r>
              <a:rPr lang="en-US" sz="12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algn="l"/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    &lt;</a:t>
            </a:r>
            <a:r>
              <a:rPr lang="en-US" sz="1200" dirty="0">
                <a:solidFill>
                  <a:srgbClr val="3F7F7F"/>
                </a:solidFill>
                <a:latin typeface="Consolas"/>
              </a:rPr>
              <a:t>version</a:t>
            </a:r>
            <a:r>
              <a:rPr lang="en-US" sz="120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1.17.1</a:t>
            </a:r>
            <a:r>
              <a:rPr lang="en-US" sz="12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 dirty="0">
                <a:solidFill>
                  <a:srgbClr val="3F7F7F"/>
                </a:solidFill>
                <a:latin typeface="Consolas"/>
              </a:rPr>
              <a:t>version</a:t>
            </a:r>
            <a:r>
              <a:rPr lang="en-US" sz="12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algn="l"/>
            <a:r>
              <a:rPr lang="en-US" sz="12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 dirty="0">
                <a:solidFill>
                  <a:srgbClr val="3F7F7F"/>
                </a:solidFill>
                <a:latin typeface="Consolas"/>
              </a:rPr>
              <a:t>dependency</a:t>
            </a:r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algn="l"/>
            <a:endParaRPr lang="en-US" sz="1200" dirty="0">
              <a:solidFill>
                <a:srgbClr val="008080"/>
              </a:solidFill>
              <a:latin typeface="Consolas"/>
            </a:endParaRPr>
          </a:p>
          <a:p>
            <a:pPr algn="l"/>
            <a:r>
              <a:rPr lang="en-US" sz="12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200" dirty="0">
                <a:solidFill>
                  <a:srgbClr val="3F7F7F"/>
                </a:solidFill>
                <a:latin typeface="Consolas"/>
              </a:rPr>
              <a:t>dependency</a:t>
            </a:r>
            <a:r>
              <a:rPr lang="en-US" sz="12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algn="l"/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    &lt;</a:t>
            </a:r>
            <a:r>
              <a:rPr lang="en-US" sz="1200" dirty="0">
                <a:solidFill>
                  <a:srgbClr val="3F7F7F"/>
                </a:solidFill>
                <a:latin typeface="Consolas"/>
              </a:rPr>
              <a:t>groupId</a:t>
            </a:r>
            <a:r>
              <a:rPr lang="en-US" sz="120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com.sun.jersey</a:t>
            </a:r>
            <a:r>
              <a:rPr lang="en-US" sz="12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 dirty="0">
                <a:solidFill>
                  <a:srgbClr val="3F7F7F"/>
                </a:solidFill>
                <a:latin typeface="Consolas"/>
              </a:rPr>
              <a:t>groupId</a:t>
            </a:r>
            <a:r>
              <a:rPr lang="en-US" sz="12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algn="l"/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    &lt;</a:t>
            </a:r>
            <a:r>
              <a:rPr lang="en-US" sz="1200" dirty="0">
                <a:solidFill>
                  <a:srgbClr val="3F7F7F"/>
                </a:solidFill>
                <a:latin typeface="Consolas"/>
              </a:rPr>
              <a:t>artifactId</a:t>
            </a:r>
            <a:r>
              <a:rPr lang="en-US" sz="120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jersey-</a:t>
            </a:r>
            <a:r>
              <a:rPr lang="en-US" sz="1200" u="sng" dirty="0">
                <a:solidFill>
                  <a:srgbClr val="000000"/>
                </a:solidFill>
                <a:latin typeface="Consolas"/>
              </a:rPr>
              <a:t>servlet</a:t>
            </a:r>
            <a:r>
              <a:rPr lang="en-US" sz="1200" u="sng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 u="sng" dirty="0">
                <a:solidFill>
                  <a:srgbClr val="3F7F7F"/>
                </a:solidFill>
                <a:latin typeface="Consolas"/>
              </a:rPr>
              <a:t>artifactId</a:t>
            </a:r>
            <a:r>
              <a:rPr lang="en-US" sz="1200" u="sng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algn="l"/>
            <a:r>
              <a:rPr lang="en-US" sz="1200" dirty="0" smtClean="0">
                <a:solidFill>
                  <a:srgbClr val="008080"/>
                </a:solidFill>
                <a:latin typeface="Consolas"/>
              </a:rPr>
              <a:t>    &lt;</a:t>
            </a:r>
            <a:r>
              <a:rPr lang="en-US" sz="1200" dirty="0">
                <a:solidFill>
                  <a:srgbClr val="3F7F7F"/>
                </a:solidFill>
                <a:latin typeface="Consolas"/>
              </a:rPr>
              <a:t>version</a:t>
            </a:r>
            <a:r>
              <a:rPr lang="en-US" sz="120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1.17.1</a:t>
            </a:r>
            <a:r>
              <a:rPr lang="en-US" sz="12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 dirty="0">
                <a:solidFill>
                  <a:srgbClr val="3F7F7F"/>
                </a:solidFill>
                <a:latin typeface="Consolas"/>
              </a:rPr>
              <a:t>version</a:t>
            </a:r>
            <a:r>
              <a:rPr lang="en-US" sz="12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algn="l"/>
            <a:r>
              <a:rPr lang="en-US" sz="12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200" dirty="0">
                <a:solidFill>
                  <a:srgbClr val="3F7F7F"/>
                </a:solidFill>
                <a:latin typeface="Consolas"/>
              </a:rPr>
              <a:t>dependency</a:t>
            </a:r>
            <a:r>
              <a:rPr lang="en-US" sz="1200" dirty="0">
                <a:solidFill>
                  <a:srgbClr val="008080"/>
                </a:solidFill>
                <a:latin typeface="Consolas"/>
              </a:rPr>
              <a:t>&gt;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5998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Software </a:t>
            </a:r>
            <a:r>
              <a:rPr lang="en-US" sz="32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requirements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Check whether Java 1.7 is installed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Check if JAVA_HOME is set to JAVA 1.7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 smtClean="0"/>
              <a:t>Check if PATH is set to JDK1.7\bin</a:t>
            </a:r>
          </a:p>
          <a:p>
            <a:pPr marL="0" indent="0">
              <a:buNone/>
            </a:pPr>
            <a:endParaRPr lang="en-US" sz="20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2F8C63D-8746-45BB-BB1F-25D3DA5547D1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pic>
        <p:nvPicPr>
          <p:cNvPr id="5" name="Picture 2" descr="http://www.techlearnit.org/prerequisite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590800"/>
            <a:ext cx="209735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48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867275"/>
          </a:xfrm>
        </p:spPr>
        <p:txBody>
          <a:bodyPr/>
          <a:lstStyle/>
          <a:p>
            <a:r>
              <a:rPr lang="en-US" dirty="0" smtClean="0"/>
              <a:t>Create a new Dynamic Web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2F8C63D-8746-45BB-BB1F-25D3DA5547D1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6553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882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4791075"/>
          </a:xfrm>
        </p:spPr>
        <p:txBody>
          <a:bodyPr/>
          <a:lstStyle/>
          <a:p>
            <a:r>
              <a:rPr lang="en-US" dirty="0" smtClean="0"/>
              <a:t>Provide the project name &amp; follow the wizard: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2F8C63D-8746-45BB-BB1F-25D3DA5547D1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918" y="2124670"/>
            <a:ext cx="4419600" cy="4504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 bwMode="auto">
          <a:xfrm flipH="1">
            <a:off x="5486400" y="3048000"/>
            <a:ext cx="1600200" cy="838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6781800" y="212467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Dynamic Web Module version is 3.0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32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700" dirty="0"/>
              <a:t>Introduction </a:t>
            </a:r>
            <a:r>
              <a:rPr lang="en-US" sz="1700" dirty="0" smtClean="0"/>
              <a:t>to SOA</a:t>
            </a:r>
          </a:p>
          <a:p>
            <a:r>
              <a:rPr lang="en-US" sz="1700" dirty="0" smtClean="0"/>
              <a:t>Web Services Overview</a:t>
            </a:r>
            <a:endParaRPr lang="en-US" sz="1700" dirty="0"/>
          </a:p>
          <a:p>
            <a:r>
              <a:rPr lang="en-US" sz="1700" dirty="0"/>
              <a:t>Types of Web Services</a:t>
            </a:r>
          </a:p>
          <a:p>
            <a:r>
              <a:rPr lang="en-US" sz="1700" dirty="0" smtClean="0"/>
              <a:t>Implementations</a:t>
            </a:r>
          </a:p>
          <a:p>
            <a:r>
              <a:rPr lang="en-US" sz="1700" dirty="0" smtClean="0"/>
              <a:t>Introduction to SOAP based Web Services (JAX-WS)</a:t>
            </a:r>
            <a:endParaRPr lang="en-US" sz="1700" dirty="0"/>
          </a:p>
          <a:p>
            <a:r>
              <a:rPr lang="en-US" sz="1700" dirty="0" smtClean="0"/>
              <a:t>Introduction </a:t>
            </a:r>
            <a:r>
              <a:rPr lang="en-US" sz="1700" dirty="0"/>
              <a:t>to RESTful Web Services (JAX-RS)</a:t>
            </a:r>
          </a:p>
          <a:p>
            <a:pPr lvl="1"/>
            <a:r>
              <a:rPr lang="en-US" sz="1700" dirty="0"/>
              <a:t>Architecture</a:t>
            </a:r>
          </a:p>
          <a:p>
            <a:pPr lvl="1"/>
            <a:r>
              <a:rPr lang="en-US" sz="1700" dirty="0"/>
              <a:t>Principles of REST</a:t>
            </a:r>
          </a:p>
          <a:p>
            <a:pPr lvl="1"/>
            <a:r>
              <a:rPr lang="en-US" sz="1700" dirty="0"/>
              <a:t>Annotations of JAX-RS API</a:t>
            </a:r>
          </a:p>
          <a:p>
            <a:pPr lvl="1"/>
            <a:r>
              <a:rPr lang="en-US" sz="1700" dirty="0"/>
              <a:t>Introduction to Jersey</a:t>
            </a:r>
          </a:p>
          <a:p>
            <a:pPr lvl="1"/>
            <a:r>
              <a:rPr lang="en-US" sz="1700" dirty="0"/>
              <a:t>Writing my first RESTful Web Service (step-by-step)</a:t>
            </a:r>
          </a:p>
          <a:p>
            <a:r>
              <a:rPr lang="en-US" sz="1700" dirty="0"/>
              <a:t>Compare and Contrast JAX-WS and JAX-RS</a:t>
            </a:r>
          </a:p>
          <a:p>
            <a:r>
              <a:rPr lang="en-US" sz="1700" dirty="0"/>
              <a:t>Questions &amp; </a:t>
            </a:r>
            <a:r>
              <a:rPr lang="en-US" sz="1700" dirty="0" smtClean="0"/>
              <a:t>Answers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16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4791075"/>
          </a:xfrm>
        </p:spPr>
        <p:txBody>
          <a:bodyPr/>
          <a:lstStyle/>
          <a:p>
            <a:r>
              <a:rPr lang="en-US" dirty="0" smtClean="0"/>
              <a:t>Check the option provided to generate web.xml file &amp; click “Finish”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2F8C63D-8746-45BB-BB1F-25D3DA5547D1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133600"/>
            <a:ext cx="4162425" cy="4505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 bwMode="auto">
          <a:xfrm flipH="1" flipV="1">
            <a:off x="3733800" y="2819400"/>
            <a:ext cx="3352800" cy="228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55694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5095875"/>
          </a:xfrm>
        </p:spPr>
        <p:txBody>
          <a:bodyPr/>
          <a:lstStyle/>
          <a:p>
            <a:r>
              <a:rPr lang="en-US" dirty="0" smtClean="0"/>
              <a:t>Click on “Window -&gt; Preferences” to create a user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2F8C63D-8746-45BB-BB1F-25D3DA5547D1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709" y="2133600"/>
            <a:ext cx="4388063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31205" y="2534166"/>
            <a:ext cx="24079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on “New” and provide the library name as “RESTFUL_WS”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77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4638675"/>
          </a:xfrm>
        </p:spPr>
        <p:txBody>
          <a:bodyPr/>
          <a:lstStyle/>
          <a:p>
            <a:r>
              <a:rPr lang="en-US" dirty="0" smtClean="0"/>
              <a:t>Click on “Add External Jars” to add the Jersey libraries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2F8C63D-8746-45BB-BB1F-25D3DA5547D1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31205" y="2534166"/>
            <a:ext cx="2407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Jars will be provided in a share path during demo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087" y="2209800"/>
            <a:ext cx="3969771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301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2133600" cy="5095875"/>
          </a:xfrm>
        </p:spPr>
        <p:txBody>
          <a:bodyPr/>
          <a:lstStyle/>
          <a:p>
            <a:r>
              <a:rPr lang="en-US" dirty="0" smtClean="0"/>
              <a:t>After adding JARS, click 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2F8C63D-8746-45BB-BB1F-25D3DA5547D1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00200"/>
            <a:ext cx="4324656" cy="5153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653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" y="3124200"/>
            <a:ext cx="2438400" cy="208597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Create a new package “com.cts.rest” under source folder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2F8C63D-8746-45BB-BB1F-25D3DA5547D1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752600"/>
            <a:ext cx="4997712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171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68118" y="3124200"/>
            <a:ext cx="2552700" cy="208597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Create a new class “</a:t>
            </a:r>
            <a:r>
              <a:rPr lang="en-US" sz="2000" dirty="0" err="1" smtClean="0"/>
              <a:t>SayHello</a:t>
            </a:r>
            <a:r>
              <a:rPr lang="en-US" sz="2000" dirty="0" smtClean="0"/>
              <a:t>” under the package “com.cts.rest”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2F8C63D-8746-45BB-BB1F-25D3DA5547D1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676400"/>
            <a:ext cx="4820995" cy="4975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77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28800"/>
            <a:ext cx="20193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Mark this class as a resource &amp; write a method that handles HTTP GET requests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Note: </a:t>
            </a:r>
            <a:r>
              <a:rPr lang="en-US" sz="2000" dirty="0" smtClean="0"/>
              <a:t>still dependency jars are not added, hence build path errors exist!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2F8C63D-8746-45BB-BB1F-25D3DA5547D1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11616"/>
            <a:ext cx="5638800" cy="4688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817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28800"/>
            <a:ext cx="25908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Right Click on the project, select “BuildPath -&gt; Configure BuildPath. Click on “Add Library” option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Select “User Library” and click on “Next”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2F8C63D-8746-45BB-BB1F-25D3DA5547D1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752600"/>
            <a:ext cx="4476750" cy="458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105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28800"/>
            <a:ext cx="25908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Select the user library which we created in previous steps “RESTFUL_WS” and click on Finish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Note: after adding libraries, organize the imports in the Java Class “SayHello.java” to resolve dependency errors.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2F8C63D-8746-45BB-BB1F-25D3DA5547D1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676401"/>
            <a:ext cx="4572000" cy="4686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936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72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Configure the deployment descriptor to add JAX-RS Servlet (in web.xml)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2F8C63D-8746-45BB-BB1F-25D3DA5547D1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33600"/>
            <a:ext cx="6687015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328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For effective understanding of the topic, it will be better if the audience have an idea in the following areas: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 - requisites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074" name="Picture 2" descr="https://blog.apigee.com/sites/blog/files/xml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44860">
            <a:off x="1282228" y="2785736"/>
            <a:ext cx="23812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theivrytower.com/htt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749340"/>
            <a:ext cx="1428751" cy="95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gyaanexchange.com/wp-content/uploads/2013/12/JR-learn-java_coreJav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111421"/>
            <a:ext cx="1489876" cy="1683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32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0955"/>
            <a:ext cx="8229600" cy="4572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JAX-RS Servlet configuration: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2F8C63D-8746-45BB-BB1F-25D3DA5547D1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199" y="2175465"/>
            <a:ext cx="853619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3F7F7F"/>
                </a:solidFill>
                <a:latin typeface="Consolas"/>
              </a:rPr>
              <a:t>servlet</a:t>
            </a:r>
            <a:r>
              <a:rPr lang="en-US" sz="16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 algn="l"/>
            <a:r>
              <a:rPr lang="en-US" sz="16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600" dirty="0" smtClean="0">
                <a:solidFill>
                  <a:srgbClr val="3F7F7F"/>
                </a:solidFill>
                <a:latin typeface="Consolas"/>
              </a:rPr>
              <a:t>servlet-name</a:t>
            </a:r>
            <a:r>
              <a:rPr lang="en-US" sz="1600" dirty="0" smtClean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JAX-RS Servlet</a:t>
            </a:r>
            <a:r>
              <a:rPr lang="en-US" sz="16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3F7F7F"/>
                </a:solidFill>
                <a:latin typeface="Consolas"/>
              </a:rPr>
              <a:t>servlet-name</a:t>
            </a:r>
            <a:r>
              <a:rPr lang="en-US" sz="16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 algn="l"/>
            <a:r>
              <a:rPr lang="en-US" sz="16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600" dirty="0" smtClean="0">
                <a:solidFill>
                  <a:srgbClr val="3F7F7F"/>
                </a:solidFill>
                <a:latin typeface="Consolas"/>
              </a:rPr>
              <a:t>servlet-class</a:t>
            </a:r>
            <a:r>
              <a:rPr lang="en-US" sz="1600" dirty="0" smtClean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 algn="l"/>
            <a:r>
              <a:rPr lang="en-US" sz="160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com.sun.jersey.spi.container.servlet.ServletContainer</a:t>
            </a:r>
            <a:endParaRPr lang="en-US" sz="1600" dirty="0" smtClean="0">
              <a:solidFill>
                <a:srgbClr val="000000"/>
              </a:solidFill>
              <a:latin typeface="Consolas"/>
            </a:endParaRPr>
          </a:p>
          <a:p>
            <a:pPr lvl="1" algn="l"/>
            <a:r>
              <a:rPr lang="en-US" sz="1600" dirty="0" smtClean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3F7F7F"/>
                </a:solidFill>
                <a:latin typeface="Consolas"/>
              </a:rPr>
              <a:t>servlet-class</a:t>
            </a:r>
            <a:r>
              <a:rPr lang="en-US" sz="16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 algn="l"/>
            <a:r>
              <a:rPr lang="en-US" sz="16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3F7F7F"/>
                </a:solidFill>
                <a:latin typeface="Consolas"/>
              </a:rPr>
              <a:t>init-param</a:t>
            </a:r>
            <a:r>
              <a:rPr lang="en-US" sz="16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 algn="l"/>
            <a:r>
              <a:rPr lang="en-US" sz="16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3F7F7F"/>
                </a:solidFill>
                <a:latin typeface="Consolas"/>
              </a:rPr>
              <a:t>param</a:t>
            </a:r>
            <a:r>
              <a:rPr lang="en-US" sz="1600" dirty="0">
                <a:solidFill>
                  <a:srgbClr val="3F7F7F"/>
                </a:solidFill>
                <a:latin typeface="Consolas"/>
              </a:rPr>
              <a:t>-name</a:t>
            </a:r>
            <a:r>
              <a:rPr lang="en-US" sz="160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com.sun.jersey.config.property.packages</a:t>
            </a:r>
            <a:r>
              <a:rPr lang="en-US" sz="16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600" dirty="0" err="1">
                <a:solidFill>
                  <a:srgbClr val="3F7F7F"/>
                </a:solidFill>
                <a:latin typeface="Consolas"/>
              </a:rPr>
              <a:t>param</a:t>
            </a:r>
            <a:r>
              <a:rPr lang="en-US" sz="1600" dirty="0">
                <a:solidFill>
                  <a:srgbClr val="3F7F7F"/>
                </a:solidFill>
                <a:latin typeface="Consolas"/>
              </a:rPr>
              <a:t>-name</a:t>
            </a:r>
            <a:r>
              <a:rPr lang="en-US" sz="16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 algn="l"/>
            <a:r>
              <a:rPr lang="en-US" sz="16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600" dirty="0" err="1" smtClean="0">
                <a:solidFill>
                  <a:srgbClr val="3F7F7F"/>
                </a:solidFill>
                <a:latin typeface="Consolas"/>
              </a:rPr>
              <a:t>param</a:t>
            </a:r>
            <a:r>
              <a:rPr lang="en-US" sz="1600" dirty="0" smtClean="0">
                <a:solidFill>
                  <a:srgbClr val="3F7F7F"/>
                </a:solidFill>
                <a:latin typeface="Consolas"/>
              </a:rPr>
              <a:t>-value</a:t>
            </a:r>
            <a:r>
              <a:rPr lang="en-US" sz="1600" dirty="0" smtClean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600" dirty="0" smtClean="0">
                <a:latin typeface="Consolas"/>
              </a:rPr>
              <a:t>com.cts.rest</a:t>
            </a:r>
            <a:r>
              <a:rPr lang="en-US" sz="16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600" dirty="0" err="1">
                <a:solidFill>
                  <a:srgbClr val="3F7F7F"/>
                </a:solidFill>
                <a:latin typeface="Consolas"/>
              </a:rPr>
              <a:t>param</a:t>
            </a:r>
            <a:r>
              <a:rPr lang="en-US" sz="1600" dirty="0">
                <a:solidFill>
                  <a:srgbClr val="3F7F7F"/>
                </a:solidFill>
                <a:latin typeface="Consolas"/>
              </a:rPr>
              <a:t>-value</a:t>
            </a:r>
            <a:r>
              <a:rPr lang="en-US" sz="16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 algn="l"/>
            <a:r>
              <a:rPr lang="en-US" sz="16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600" dirty="0" err="1">
                <a:solidFill>
                  <a:srgbClr val="3F7F7F"/>
                </a:solidFill>
                <a:latin typeface="Consolas"/>
              </a:rPr>
              <a:t>init-param</a:t>
            </a:r>
            <a:r>
              <a:rPr lang="en-US" sz="16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 algn="l"/>
            <a:r>
              <a:rPr lang="en-US" sz="16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3F7F7F"/>
                </a:solidFill>
                <a:latin typeface="Consolas"/>
              </a:rPr>
              <a:t>load-on-startup</a:t>
            </a:r>
            <a:r>
              <a:rPr lang="en-US" sz="160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3F7F7F"/>
                </a:solidFill>
                <a:latin typeface="Consolas"/>
              </a:rPr>
              <a:t>load-on-startup</a:t>
            </a:r>
            <a:r>
              <a:rPr lang="en-US" sz="16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algn="l"/>
            <a:r>
              <a:rPr lang="en-US" sz="16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3F7F7F"/>
                </a:solidFill>
                <a:latin typeface="Consolas"/>
              </a:rPr>
              <a:t>servlet</a:t>
            </a:r>
            <a:r>
              <a:rPr lang="en-US" sz="16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algn="l"/>
            <a:r>
              <a:rPr lang="en-US" sz="16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3F7F7F"/>
                </a:solidFill>
                <a:latin typeface="Consolas"/>
              </a:rPr>
              <a:t>servlet-mapping</a:t>
            </a:r>
            <a:r>
              <a:rPr lang="en-US" sz="16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 algn="l"/>
            <a:r>
              <a:rPr lang="en-US" sz="16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3F7F7F"/>
                </a:solidFill>
                <a:latin typeface="Consolas"/>
              </a:rPr>
              <a:t>servlet-name</a:t>
            </a:r>
            <a:r>
              <a:rPr lang="en-US" sz="160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JAX-RS Servlet</a:t>
            </a:r>
            <a:r>
              <a:rPr lang="en-US" sz="16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3F7F7F"/>
                </a:solidFill>
                <a:latin typeface="Consolas"/>
              </a:rPr>
              <a:t>servlet-name</a:t>
            </a:r>
            <a:r>
              <a:rPr lang="en-US" sz="16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lvl="1" algn="l"/>
            <a:r>
              <a:rPr lang="en-US" sz="1600" dirty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3F7F7F"/>
                </a:solidFill>
                <a:latin typeface="Consolas"/>
              </a:rPr>
              <a:t>url</a:t>
            </a:r>
            <a:r>
              <a:rPr lang="en-US" sz="1600" dirty="0">
                <a:solidFill>
                  <a:srgbClr val="3F7F7F"/>
                </a:solidFill>
                <a:latin typeface="Consolas"/>
              </a:rPr>
              <a:t>-pattern</a:t>
            </a:r>
            <a:r>
              <a:rPr lang="en-US" sz="1600" dirty="0">
                <a:solidFill>
                  <a:srgbClr val="008080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/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myrest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/*</a:t>
            </a:r>
            <a:r>
              <a:rPr lang="en-US" sz="16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600" dirty="0" err="1">
                <a:solidFill>
                  <a:srgbClr val="3F7F7F"/>
                </a:solidFill>
                <a:latin typeface="Consolas"/>
              </a:rPr>
              <a:t>url</a:t>
            </a:r>
            <a:r>
              <a:rPr lang="en-US" sz="1600" dirty="0">
                <a:solidFill>
                  <a:srgbClr val="3F7F7F"/>
                </a:solidFill>
                <a:latin typeface="Consolas"/>
              </a:rPr>
              <a:t>-pattern</a:t>
            </a:r>
            <a:r>
              <a:rPr lang="en-US" sz="1600" dirty="0">
                <a:solidFill>
                  <a:srgbClr val="008080"/>
                </a:solidFill>
                <a:latin typeface="Consolas"/>
              </a:rPr>
              <a:t>&gt;</a:t>
            </a:r>
          </a:p>
          <a:p>
            <a:pPr algn="l"/>
            <a:r>
              <a:rPr lang="en-US" sz="1600" dirty="0">
                <a:solidFill>
                  <a:srgbClr val="008080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3F7F7F"/>
                </a:solidFill>
                <a:latin typeface="Consolas"/>
              </a:rPr>
              <a:t>servlet-mapping</a:t>
            </a:r>
            <a:r>
              <a:rPr lang="en-US" sz="1600" dirty="0">
                <a:solidFill>
                  <a:srgbClr val="008080"/>
                </a:solidFill>
                <a:latin typeface="Consolas"/>
              </a:rPr>
              <a:t>&gt;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572892" y="4097923"/>
            <a:ext cx="1754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smtClean="0">
                <a:solidFill>
                  <a:srgbClr val="2D9F01"/>
                </a:solidFill>
              </a:rPr>
              <a:t>Package name</a:t>
            </a:r>
            <a:endParaRPr lang="en-US" sz="1600" dirty="0">
              <a:solidFill>
                <a:srgbClr val="2D9F0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 flipV="1">
            <a:off x="3581400" y="3869382"/>
            <a:ext cx="2971800" cy="39781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10704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0964"/>
            <a:ext cx="8229600" cy="7620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Do a project-&gt;clean, followed by build &amp; deploy it in server. Publish the project and start the server. Console should give the following output: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2F8C63D-8746-45BB-BB1F-25D3DA5547D1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62200"/>
            <a:ext cx="8001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223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229600" cy="7620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Open the browser and type the below URL:</a:t>
            </a:r>
          </a:p>
          <a:p>
            <a:pPr marL="0" indent="0">
              <a:buNone/>
            </a:pPr>
            <a:r>
              <a:rPr lang="en-US" sz="1600" dirty="0" smtClean="0">
                <a:hlinkClick r:id="rId2"/>
              </a:rPr>
              <a:t>http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localhost:8087/MyFirstRestWS/myrest/hello</a:t>
            </a:r>
            <a:endParaRPr lang="en-US" sz="1600" dirty="0" smtClean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2F8C63D-8746-45BB-BB1F-25D3DA5547D1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309" y="2286000"/>
            <a:ext cx="5334000" cy="4207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99096" y="2667000"/>
            <a:ext cx="22440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smtClean="0">
                <a:solidFill>
                  <a:srgbClr val="2D9F01"/>
                </a:solidFill>
              </a:rPr>
              <a:t>Note: </a:t>
            </a:r>
          </a:p>
          <a:p>
            <a:pPr algn="l"/>
            <a:r>
              <a:rPr lang="en-US" sz="1600" b="0" dirty="0" smtClean="0">
                <a:solidFill>
                  <a:srgbClr val="2D9F01"/>
                </a:solidFill>
              </a:rPr>
              <a:t>The port number, project name, URL pattern &amp; resource path should match the data you have given in your project!</a:t>
            </a:r>
            <a:endParaRPr lang="en-US" sz="1600" b="0" dirty="0">
              <a:solidFill>
                <a:srgbClr val="2D9F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95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648200"/>
            <a:ext cx="8229600" cy="762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1800" b="1" dirty="0" smtClean="0">
                <a:ln w="1905"/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You have successfully published and consumed a RESTful Web Service!</a:t>
            </a:r>
            <a:endParaRPr lang="en-US" sz="1800" b="1" dirty="0">
              <a:ln w="1905"/>
              <a:solidFill>
                <a:schemeClr val="accent6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2F8C63D-8746-45BB-BB1F-25D3DA5547D1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  <p:pic>
        <p:nvPicPr>
          <p:cNvPr id="19458" name="Picture 2" descr="http://www.helenacollege.wa.edu.au/wp-content/uploads/2013/08/Congratulation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00201"/>
            <a:ext cx="5334000" cy="288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08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Objective: </a:t>
            </a:r>
            <a:r>
              <a:rPr lang="en-US" dirty="0"/>
              <a:t>A simple RESTful web service that calculates area and perimeter of </a:t>
            </a:r>
            <a:r>
              <a:rPr lang="en-US" dirty="0" smtClean="0"/>
              <a:t>circle.</a:t>
            </a:r>
            <a:endParaRPr lang="en-US" dirty="0"/>
          </a:p>
          <a:p>
            <a:endParaRPr lang="en-US" sz="1600" dirty="0" smtClean="0"/>
          </a:p>
          <a:p>
            <a:pPr lvl="0"/>
            <a:r>
              <a:rPr lang="en-US" sz="2000" dirty="0" smtClean="0"/>
              <a:t>Create </a:t>
            </a:r>
            <a:r>
              <a:rPr lang="en-US" sz="2000" dirty="0"/>
              <a:t>a resource called “Circle.java</a:t>
            </a:r>
            <a:r>
              <a:rPr lang="en-US" sz="2000" dirty="0" smtClean="0"/>
              <a:t>”. </a:t>
            </a:r>
          </a:p>
          <a:p>
            <a:pPr lvl="0"/>
            <a:r>
              <a:rPr lang="en-US" sz="2000" dirty="0" smtClean="0"/>
              <a:t>A </a:t>
            </a:r>
            <a:r>
              <a:rPr lang="en-US" sz="2000" dirty="0"/>
              <a:t>web method that handles the HTTP GET requests, which accepts radius of a circle and produces area in a PLAIN_TEXT </a:t>
            </a:r>
            <a:r>
              <a:rPr lang="en-US" sz="2000" dirty="0" smtClean="0"/>
              <a:t>format</a:t>
            </a:r>
          </a:p>
          <a:p>
            <a:pPr lvl="0"/>
            <a:r>
              <a:rPr lang="en-US" sz="2000" dirty="0" smtClean="0"/>
              <a:t>A </a:t>
            </a:r>
            <a:r>
              <a:rPr lang="en-US" sz="2000" dirty="0"/>
              <a:t>web method that handles the HTTP GET requests, which accepts radius of a circle and produces perimeter in HTML format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AFBC5-2B20-4E0B-9DFE-D04369A198DB}" type="slidenum">
              <a:rPr lang="en-GB" smtClean="0"/>
              <a:pPr/>
              <a:t>64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517250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76200"/>
            <a:ext cx="7543800" cy="1143000"/>
          </a:xfrm>
        </p:spPr>
        <p:txBody>
          <a:bodyPr/>
          <a:lstStyle/>
          <a:p>
            <a:r>
              <a:rPr lang="en-US" sz="3600" dirty="0" smtClean="0"/>
              <a:t>Big Web Services vs. RESTful Services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51731" y="6829658"/>
            <a:ext cx="444500" cy="320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2F8C63D-8746-45BB-BB1F-25D3DA5547D1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0192247"/>
              </p:ext>
            </p:extLst>
          </p:nvPr>
        </p:nvGraphicFramePr>
        <p:xfrm>
          <a:off x="356508" y="1981200"/>
          <a:ext cx="8686800" cy="367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510"/>
                <a:gridCol w="3886200"/>
                <a:gridCol w="38570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Sl.</a:t>
                      </a:r>
                      <a:r>
                        <a:rPr lang="en-US" baseline="0" dirty="0" smtClean="0"/>
                        <a:t>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Big Web Services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RESTful</a:t>
                      </a:r>
                      <a:r>
                        <a:rPr lang="en-US" baseline="0" dirty="0" smtClean="0"/>
                        <a:t> Web Services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</a:t>
                      </a:r>
                      <a:r>
                        <a:rPr lang="en-US" baseline="0" dirty="0" smtClean="0"/>
                        <a:t> transport is used (HTTP, HTTPS, SMTP, JMS, TCP, MQ, IIOP etc.)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HTTP, HTTP</a:t>
                      </a:r>
                      <a:r>
                        <a:rPr lang="en-US" baseline="0" dirty="0" smtClean="0"/>
                        <a:t> and HTTP! (also HTTPS)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 behave</a:t>
                      </a:r>
                      <a:r>
                        <a:rPr lang="en-US" baseline="0" dirty="0" smtClean="0"/>
                        <a:t> stateful or stateless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Purely stateless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Will</a:t>
                      </a:r>
                      <a:r>
                        <a:rPr lang="en-US" baseline="0" dirty="0" smtClean="0"/>
                        <a:t> exchange SOAP messages wrapped in XML (this XML markup makes messages lengthy)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</a:t>
                      </a:r>
                      <a:r>
                        <a:rPr lang="en-US" baseline="0" dirty="0" smtClean="0"/>
                        <a:t> exchange almost all type of messages, few of them are: XML, JSON, PDF, JPG etc. (no XML wrap-up)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Complex development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Simple</a:t>
                      </a:r>
                      <a:r>
                        <a:rPr lang="en-US" baseline="0" dirty="0" smtClean="0"/>
                        <a:t> development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Contract definition</a:t>
                      </a:r>
                      <a:r>
                        <a:rPr lang="en-US" baseline="0" dirty="0" smtClean="0"/>
                        <a:t> is important (WSDL)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formal contract</a:t>
                      </a:r>
                      <a:r>
                        <a:rPr lang="en-US" baseline="0" dirty="0" smtClean="0"/>
                        <a:t> definition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Advanced</a:t>
                      </a:r>
                      <a:r>
                        <a:rPr lang="en-US" baseline="0" dirty="0" smtClean="0"/>
                        <a:t> QoS, as it confirms to WS-* requirements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Developer takes the responsibility</a:t>
                      </a:r>
                      <a:r>
                        <a:rPr lang="en-US" baseline="0" dirty="0" smtClean="0"/>
                        <a:t> to design the application secure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 bwMode="gray">
          <a:xfrm>
            <a:off x="385618" y="1510145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9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3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®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 2" pitchFamily="18" charset="2"/>
              <a:buChar char="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z="1800" kern="0" dirty="0" smtClean="0">
                <a:ln w="1905"/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Compare &amp; contrast!</a:t>
            </a:r>
            <a:endParaRPr lang="en-US" sz="1800" b="1" kern="0" dirty="0">
              <a:ln w="1905"/>
              <a:solidFill>
                <a:schemeClr val="accent6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gray">
          <a:xfrm>
            <a:off x="374073" y="5861226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9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3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®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 2" pitchFamily="18" charset="2"/>
              <a:buChar char="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800" kern="0" dirty="0" smtClean="0">
                <a:ln w="1905"/>
                <a:solidFill>
                  <a:srgbClr val="7030A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Note:  SOAP is a protocol whereas REST is an architectural style!</a:t>
            </a:r>
            <a:endParaRPr lang="en-US" sz="1800" b="1" kern="0" dirty="0">
              <a:ln w="1905"/>
              <a:solidFill>
                <a:srgbClr val="7030A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117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SOAP?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2F8C63D-8746-45BB-BB1F-25D3DA5547D1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gray">
          <a:xfrm>
            <a:off x="381000" y="19812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9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3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®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 2" pitchFamily="18" charset="2"/>
              <a:buChar char="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800" b="1" kern="0" dirty="0" smtClean="0">
                <a:ln w="1905"/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SOAP is a best choice in the following cases:</a:t>
            </a:r>
          </a:p>
          <a:p>
            <a:pPr marL="0" indent="0">
              <a:buFont typeface="Wingdings" pitchFamily="2" charset="2"/>
              <a:buNone/>
            </a:pPr>
            <a:endParaRPr lang="en-US" sz="1800" kern="0" dirty="0">
              <a:ln w="1905"/>
              <a:solidFill>
                <a:schemeClr val="accent6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0" kern="0" dirty="0" smtClean="0"/>
              <a:t>When we go for Enterprise Application Integration (EAI)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0" kern="0" dirty="0" smtClean="0"/>
              <a:t>When </a:t>
            </a:r>
            <a:r>
              <a:rPr lang="en-US" sz="1800" b="0" kern="0" dirty="0"/>
              <a:t>asynchronous processing is a mandatory requirement, with guaranteed security and reliability: WS-RM (Reliable Messaging) specification supports this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0" kern="0" dirty="0"/>
              <a:t> When the contract is considered vital, both clients and servers will have standard message exchange format for every interaction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0" kern="0" dirty="0"/>
              <a:t>If state management is needed, SOAP WS-* specification like Security, Transaction Management, Coordination will support to manage the conversational state between client and server</a:t>
            </a:r>
          </a:p>
        </p:txBody>
      </p:sp>
    </p:spTree>
    <p:extLst>
      <p:ext uri="{BB962C8B-B14F-4D97-AF65-F5344CB8AC3E}">
        <p14:creationId xmlns:p14="http://schemas.microsoft.com/office/powerpoint/2010/main" val="149601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REST?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2F8C63D-8746-45BB-BB1F-25D3DA5547D1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gray">
          <a:xfrm>
            <a:off x="533400" y="19812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9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3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®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 2" pitchFamily="18" charset="2"/>
              <a:buChar char="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800" b="1" kern="0" dirty="0" smtClean="0">
                <a:ln w="1905"/>
                <a:solidFill>
                  <a:schemeClr val="accent6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REST is a best choice in the following cases:</a:t>
            </a:r>
          </a:p>
          <a:p>
            <a:pPr marL="0" indent="0">
              <a:buFont typeface="Wingdings" pitchFamily="2" charset="2"/>
              <a:buNone/>
            </a:pPr>
            <a:endParaRPr lang="en-US" sz="1800" kern="0" dirty="0">
              <a:ln w="1905"/>
              <a:solidFill>
                <a:schemeClr val="accent6">
                  <a:lumMod val="5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0" kern="0" dirty="0" smtClean="0"/>
              <a:t>When we need to integrate over Web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0" kern="0" dirty="0" smtClean="0"/>
              <a:t>When the bandwidth is limited and resources are scarce!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0" kern="0" dirty="0" smtClean="0"/>
              <a:t>When stateless CRUD (Create, Read, Update and Delete) operations are needed, REST is the best choice!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0" kern="0" dirty="0" smtClean="0"/>
              <a:t>When architectural simplicity is aimed (to use off-the-shelf components)</a:t>
            </a:r>
            <a:endParaRPr lang="en-US" sz="1800" b="0" kern="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0" kern="0" dirty="0" smtClean="0"/>
              <a:t>In mobile devices / PDAs where the overheads of processing additional parameters have to be reduced</a:t>
            </a:r>
            <a:endParaRPr lang="en-US" sz="1800" b="0" kern="0" dirty="0"/>
          </a:p>
        </p:txBody>
      </p:sp>
    </p:spTree>
    <p:extLst>
      <p:ext uri="{BB962C8B-B14F-4D97-AF65-F5344CB8AC3E}">
        <p14:creationId xmlns:p14="http://schemas.microsoft.com/office/powerpoint/2010/main" val="51570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 &amp; A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Questions from participants</a:t>
            </a:r>
          </a:p>
          <a:p>
            <a:pPr eaLnBrk="1" hangingPunct="1"/>
            <a:endParaRPr lang="en-US" dirty="0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</p:spPr>
        <p:txBody>
          <a:bodyPr/>
          <a:lstStyle/>
          <a:p>
            <a:fld id="{25BFCF73-DF44-41F7-BE95-CD4B3E738DD2}" type="slidenum">
              <a:rPr lang="en-US" smtClean="0"/>
              <a:pPr/>
              <a:t>68</a:t>
            </a:fld>
            <a:endParaRPr lang="en-US" smtClean="0"/>
          </a:p>
        </p:txBody>
      </p:sp>
      <p:pic>
        <p:nvPicPr>
          <p:cNvPr id="7" name="Picture 6" descr="http://www.studentloannetwork.com/tips/wp-content/uploads/2010/03/ques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286000"/>
            <a:ext cx="325755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64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your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2971800"/>
            <a:ext cx="8686800" cy="49434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1.  What could be the business benefits of Web Services that you can think of?</a:t>
            </a:r>
          </a:p>
          <a:p>
            <a:pPr marL="0" indent="0">
              <a:buNone/>
            </a:pPr>
            <a:r>
              <a:rPr lang="en-US" dirty="0" smtClean="0"/>
              <a:t>2.  What IT benefits that you can think of?</a:t>
            </a:r>
          </a:p>
          <a:p>
            <a:pPr marL="0" indent="0">
              <a:buNone/>
            </a:pPr>
            <a:r>
              <a:rPr lang="en-US" dirty="0" smtClean="0"/>
              <a:t>3.  Is loose coupling achieved in RESTful Web Services?</a:t>
            </a:r>
          </a:p>
          <a:p>
            <a:pPr marL="0" indent="0">
              <a:buNone/>
            </a:pPr>
            <a:r>
              <a:rPr lang="en-US" dirty="0" smtClean="0"/>
              <a:t>4.  Is RESTful Web Services an alternative to Big Web Services?</a:t>
            </a:r>
          </a:p>
          <a:p>
            <a:pPr marL="0" indent="0">
              <a:buNone/>
            </a:pPr>
            <a:r>
              <a:rPr lang="en-US" dirty="0" smtClean="0"/>
              <a:t>5.  Can we call web services as SOA?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2F8C63D-8746-45BB-BB1F-25D3DA5547D1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8327" y="1600200"/>
            <a:ext cx="1524000" cy="15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3679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Can you distinguish between XML and HTML?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the structure of a XML document?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Is HTTP protocol a stateless protocol?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You Know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59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Supporting Materials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220" y="1828800"/>
            <a:ext cx="8686800" cy="4562475"/>
          </a:xfrm>
        </p:spPr>
        <p:txBody>
          <a:bodyPr/>
          <a:lstStyle/>
          <a:p>
            <a:r>
              <a:rPr lang="en-US" dirty="0" smtClean="0"/>
              <a:t>Jars used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Source Code file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2F8C63D-8746-45BB-BB1F-25D3DA5547D1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1878353"/>
              </p:ext>
            </p:extLst>
          </p:nvPr>
        </p:nvGraphicFramePr>
        <p:xfrm>
          <a:off x="2438400" y="2133600"/>
          <a:ext cx="165258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6" name="Packager Shell Object" showAsIcon="1" r:id="rId3" imgW="1652760" imgH="647280" progId="Package">
                  <p:embed/>
                </p:oleObj>
              </mc:Choice>
              <mc:Fallback>
                <p:oleObj name="Packager Shell Object" showAsIcon="1" r:id="rId3" imgW="1652760" imgH="6472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8400" y="2133600"/>
                        <a:ext cx="1652587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981583"/>
              </p:ext>
            </p:extLst>
          </p:nvPr>
        </p:nvGraphicFramePr>
        <p:xfrm>
          <a:off x="2057400" y="4191000"/>
          <a:ext cx="23907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" name="Packager Shell Object" showAsIcon="1" r:id="rId5" imgW="2390040" imgH="647280" progId="Package">
                  <p:embed/>
                </p:oleObj>
              </mc:Choice>
              <mc:Fallback>
                <p:oleObj name="Packager Shell Object" showAsIcon="1" r:id="rId5" imgW="2390040" imgH="6472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7400" y="4191000"/>
                        <a:ext cx="2390775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38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57150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b="1" dirty="0">
              <a:solidFill>
                <a:srgbClr val="682252"/>
              </a:solidFill>
              <a:latin typeface="Myriad Pro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5715000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US" sz="2400" dirty="0" smtClean="0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rPr>
              <a:t>You have successfully completed - 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rPr>
              <a:t>RESTFul Web Services - Introduction</a:t>
            </a:r>
            <a:endParaRPr lang="en-US" sz="2400" dirty="0">
              <a:solidFill>
                <a:schemeClr val="bg1"/>
              </a:solidFill>
              <a:latin typeface="Cambria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8806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end of this session, you can learn the following:</a:t>
            </a:r>
          </a:p>
          <a:p>
            <a:pPr marL="0" indent="0">
              <a:buNone/>
            </a:pPr>
            <a:endParaRPr lang="en-US" dirty="0" smtClean="0"/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Comprehend the principles of RESTful Web Services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Apply the best practices learned in REST architectural style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Interpret the demonstration of a simple RESTful web service 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Can write a new RESTful Web Service by relating the concepts learned</a:t>
            </a:r>
          </a:p>
          <a:p>
            <a:pPr lvl="2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Voice your choice for the following scenario:</a:t>
            </a:r>
          </a:p>
          <a:p>
            <a:pPr lvl="1"/>
            <a:r>
              <a:rPr lang="en-US" dirty="0" smtClean="0"/>
              <a:t>Consider that your application has a good authentication mechanism, appreciated by many of the project stake holders</a:t>
            </a:r>
          </a:p>
          <a:p>
            <a:pPr lvl="1"/>
            <a:r>
              <a:rPr lang="en-US" dirty="0" smtClean="0"/>
              <a:t>Client wants to use the same login mechanism / algorithm to all the 10 applications, he is running of.</a:t>
            </a:r>
          </a:p>
          <a:p>
            <a:pPr lvl="1"/>
            <a:r>
              <a:rPr lang="en-US" dirty="0" smtClean="0"/>
              <a:t>What solution would you suggest in order to repeat the same algorithm across all the applications?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Note: All 10 applications are written purely in Java &amp; hosted at different servers</a:t>
            </a: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600200" y="76200"/>
            <a:ext cx="7543800" cy="1143000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  <a:latin typeface="Verdana" pitchFamily="34" charset="0"/>
              </a:rPr>
              <a:t>Icebreaker Activity</a:t>
            </a:r>
            <a:endParaRPr lang="en-US" sz="320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227681" y="6460733"/>
            <a:ext cx="457200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CB22A88-73BA-4B00-905C-A309951F5147}" type="slidenum">
              <a:rPr lang="en-US" sz="1400" smtClean="0"/>
              <a:pPr>
                <a:defRPr/>
              </a:pPr>
              <a:t>9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0017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_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24C69A8A40A746BB8CD9924564C8B5" ma:contentTypeVersion="0" ma:contentTypeDescription="Create a new document." ma:contentTypeScope="" ma:versionID="0f25f518f6d6c5c044da21a484b7243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8B48CA-7612-4D6E-A8EB-3F02E40D62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78FCE96-C8A4-4E92-8467-18B7198B1C7C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8AAEEA49-3EED-4488-A043-7D1DC7843D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Theme_3</Template>
  <TotalTime>1791</TotalTime>
  <Words>4042</Words>
  <Application>Microsoft Office PowerPoint</Application>
  <PresentationFormat>On-screen Show (4:3)</PresentationFormat>
  <Paragraphs>785</Paragraphs>
  <Slides>71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85" baseType="lpstr">
      <vt:lpstr>Arial</vt:lpstr>
      <vt:lpstr>Arial Narrow</vt:lpstr>
      <vt:lpstr>Britannic Bold</vt:lpstr>
      <vt:lpstr>Calibri</vt:lpstr>
      <vt:lpstr>Cambria</vt:lpstr>
      <vt:lpstr>Consolas</vt:lpstr>
      <vt:lpstr>Monotype Corsiva</vt:lpstr>
      <vt:lpstr>Myriad Pro</vt:lpstr>
      <vt:lpstr>Times</vt:lpstr>
      <vt:lpstr>Tw Cen MT Condensed</vt:lpstr>
      <vt:lpstr>Verdana</vt:lpstr>
      <vt:lpstr>Wingdings</vt:lpstr>
      <vt:lpstr>Theme_3</vt:lpstr>
      <vt:lpstr>Packager Shell Object</vt:lpstr>
      <vt:lpstr>PowerPoint Presentation</vt:lpstr>
      <vt:lpstr>PowerPoint Presentation</vt:lpstr>
      <vt:lpstr>What can you expect from this session?</vt:lpstr>
      <vt:lpstr>Intended Audience</vt:lpstr>
      <vt:lpstr>Agenda</vt:lpstr>
      <vt:lpstr>Pre - requisites</vt:lpstr>
      <vt:lpstr>Do You Know</vt:lpstr>
      <vt:lpstr>Objectives</vt:lpstr>
      <vt:lpstr>Icebreaker Activity</vt:lpstr>
      <vt:lpstr>Service Oriented Architecture</vt:lpstr>
      <vt:lpstr>Service Oriented Architecture – contd.</vt:lpstr>
      <vt:lpstr>Technical Introduction</vt:lpstr>
      <vt:lpstr>Web Service: To a novice user</vt:lpstr>
      <vt:lpstr>Producer &amp; Consumer of Web Services</vt:lpstr>
      <vt:lpstr>Web  Services – at a glimpse</vt:lpstr>
      <vt:lpstr>Need for Web Services</vt:lpstr>
      <vt:lpstr>Types of Web Services</vt:lpstr>
      <vt:lpstr>Types of Web Services API</vt:lpstr>
      <vt:lpstr>Implementations available on market</vt:lpstr>
      <vt:lpstr>Introduction to SOAP based Web Services – Contd.</vt:lpstr>
      <vt:lpstr>SOAP based services - architecture</vt:lpstr>
      <vt:lpstr>Quiz</vt:lpstr>
      <vt:lpstr>Introduction to RESTful Web Services</vt:lpstr>
      <vt:lpstr>RESTful architecture</vt:lpstr>
      <vt:lpstr>Where RESTful service fits in?</vt:lpstr>
      <vt:lpstr>RESTful Web Service – in short</vt:lpstr>
      <vt:lpstr>Principles of REST</vt:lpstr>
      <vt:lpstr>Principles of REST – contd.</vt:lpstr>
      <vt:lpstr>Principles of REST – contd.</vt:lpstr>
      <vt:lpstr>Principles of REST – contd.</vt:lpstr>
      <vt:lpstr>Principles of REST – contd.</vt:lpstr>
      <vt:lpstr>Principles of REST – contd.</vt:lpstr>
      <vt:lpstr>Principles of REST – contd.</vt:lpstr>
      <vt:lpstr>Principles of REST – Contd.</vt:lpstr>
      <vt:lpstr>Principles of REST – Contd.</vt:lpstr>
      <vt:lpstr>Principles of REST – Contd.</vt:lpstr>
      <vt:lpstr>Advantages of REST world</vt:lpstr>
      <vt:lpstr>Useful Annotations of JAX-RS</vt:lpstr>
      <vt:lpstr>Useful Annotations of JAX-RS</vt:lpstr>
      <vt:lpstr>Useful Annotations of JAX-RS</vt:lpstr>
      <vt:lpstr>Introduction to Jersey</vt:lpstr>
      <vt:lpstr>Take a Break</vt:lpstr>
      <vt:lpstr>Welcome to the world of REST</vt:lpstr>
      <vt:lpstr>Demo </vt:lpstr>
      <vt:lpstr>Demo </vt:lpstr>
      <vt:lpstr>Demo </vt:lpstr>
      <vt:lpstr>Demo</vt:lpstr>
      <vt:lpstr>Demo</vt:lpstr>
      <vt:lpstr>Demo – Contd.</vt:lpstr>
      <vt:lpstr>Demo – Contd.</vt:lpstr>
      <vt:lpstr>Demo – Contd.</vt:lpstr>
      <vt:lpstr>Demo – Contd.</vt:lpstr>
      <vt:lpstr>Demo – Contd.</vt:lpstr>
      <vt:lpstr>Demo – Contd.</vt:lpstr>
      <vt:lpstr>Demo – Contd.</vt:lpstr>
      <vt:lpstr>Demo – Contd.</vt:lpstr>
      <vt:lpstr>Demo – Contd.</vt:lpstr>
      <vt:lpstr>Demo – Contd.</vt:lpstr>
      <vt:lpstr>Demo – Contd.</vt:lpstr>
      <vt:lpstr>Demo – Contd.</vt:lpstr>
      <vt:lpstr>Demo – Contd.</vt:lpstr>
      <vt:lpstr>Demo – Contd.</vt:lpstr>
      <vt:lpstr>Demo – Contd.</vt:lpstr>
      <vt:lpstr>Hands-on Exercise 1</vt:lpstr>
      <vt:lpstr>Big Web Services vs. RESTful Services</vt:lpstr>
      <vt:lpstr>When to use SOAP?</vt:lpstr>
      <vt:lpstr>When to use REST?</vt:lpstr>
      <vt:lpstr>Q &amp; A</vt:lpstr>
      <vt:lpstr>Test your understanding</vt:lpstr>
      <vt:lpstr>Supporting Materials </vt:lpstr>
      <vt:lpstr>PowerPoint Presentation</vt:lpstr>
    </vt:vector>
  </TitlesOfParts>
  <Company>CTS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RESTful Web Services</dc:title>
  <dc:creator>Srilakshmi.Jayaraman@cognizant.com</dc:creator>
  <cp:lastModifiedBy>V, Sri devi (Cognizant)</cp:lastModifiedBy>
  <cp:revision>312</cp:revision>
  <dcterms:created xsi:type="dcterms:W3CDTF">2011-06-15T11:24:59Z</dcterms:created>
  <dcterms:modified xsi:type="dcterms:W3CDTF">2016-09-16T09:56:13Z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0x010100A424C69A8A40A746BB8CD9924564C8B5</vt:lpwstr>
  </property>
</Properties>
</file>