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5" r:id="rId3"/>
    <p:sldId id="264" r:id="rId4"/>
    <p:sldId id="257" r:id="rId5"/>
    <p:sldId id="266" r:id="rId6"/>
    <p:sldId id="267" r:id="rId7"/>
    <p:sldId id="268" r:id="rId8"/>
    <p:sldId id="269" r:id="rId9"/>
    <p:sldId id="271" r:id="rId10"/>
    <p:sldId id="258" r:id="rId11"/>
    <p:sldId id="260" r:id="rId12"/>
  </p:sldIdLst>
  <p:sldSz cx="9144000" cy="6858000" type="screen4x3"/>
  <p:notesSz cx="6858000" cy="9947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52">
          <p15:clr>
            <a:srgbClr val="A4A3A4"/>
          </p15:clr>
        </p15:guide>
        <p15:guide id="2" orient="horz" pos="1010">
          <p15:clr>
            <a:srgbClr val="A4A3A4"/>
          </p15:clr>
        </p15:guide>
        <p15:guide id="3" orient="horz" pos="4110">
          <p15:clr>
            <a:srgbClr val="A4A3A4"/>
          </p15:clr>
        </p15:guide>
        <p15:guide id="4" pos="5247">
          <p15:clr>
            <a:srgbClr val="A4A3A4"/>
          </p15:clr>
        </p15:guide>
      </p15:sldGuideLst>
    </p:ext>
    <p:ext uri="{2D200454-40CA-4A62-9FC3-DE9A4176ACB9}">
      <p15:notesGuideLst xmlns:p15="http://schemas.microsoft.com/office/powerpoint/2012/main">
        <p15:guide id="1" orient="horz" pos="3133">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BC"/>
    <a:srgbClr val="0E73B9"/>
    <a:srgbClr val="005EAE"/>
    <a:srgbClr val="3E6D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13"/>
    <p:restoredTop sz="94627" autoAdjust="0"/>
  </p:normalViewPr>
  <p:slideViewPr>
    <p:cSldViewPr snapToGrid="0" showGuides="1">
      <p:cViewPr varScale="1">
        <p:scale>
          <a:sx n="74" d="100"/>
          <a:sy n="74" d="100"/>
        </p:scale>
        <p:origin x="1228" y="56"/>
      </p:cViewPr>
      <p:guideLst>
        <p:guide orient="horz" pos="4252"/>
        <p:guide orient="horz" pos="1010"/>
        <p:guide orient="horz" pos="4110"/>
        <p:guide pos="5247"/>
      </p:guideLst>
    </p:cSldViewPr>
  </p:slideViewPr>
  <p:notesTextViewPr>
    <p:cViewPr>
      <p:scale>
        <a:sx n="1" d="1"/>
        <a:sy n="1" d="1"/>
      </p:scale>
      <p:origin x="0" y="0"/>
    </p:cViewPr>
  </p:notesTextViewPr>
  <p:notesViewPr>
    <p:cSldViewPr snapToGrid="0" showGuides="1">
      <p:cViewPr varScale="1">
        <p:scale>
          <a:sx n="91" d="100"/>
          <a:sy n="91" d="100"/>
        </p:scale>
        <p:origin x="-3720" y="-108"/>
      </p:cViewPr>
      <p:guideLst>
        <p:guide orient="horz" pos="3133"/>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942975" y="746125"/>
            <a:ext cx="4972050" cy="3730625"/>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987971" y="4724956"/>
            <a:ext cx="4908331" cy="447627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Slide Number Placeholder 6"/>
          <p:cNvSpPr>
            <a:spLocks noGrp="1"/>
          </p:cNvSpPr>
          <p:nvPr>
            <p:ph type="sldNum" sz="quarter" idx="5"/>
          </p:nvPr>
        </p:nvSpPr>
        <p:spPr>
          <a:xfrm>
            <a:off x="6022876" y="9449911"/>
            <a:ext cx="835124" cy="497364"/>
          </a:xfrm>
          <a:prstGeom prst="rect">
            <a:avLst/>
          </a:prstGeom>
        </p:spPr>
        <p:txBody>
          <a:bodyPr vert="horz" lIns="91440" tIns="45720" rIns="91440" bIns="45720" rtlCol="0" anchor="b"/>
          <a:lstStyle>
            <a:lvl1pPr algn="r">
              <a:defRPr sz="1200">
                <a:latin typeface="+mn-lt"/>
                <a:cs typeface="Arial" panose="020B0604020202020204" pitchFamily="34" charset="0"/>
              </a:defRPr>
            </a:lvl1pPr>
          </a:lstStyle>
          <a:p>
            <a:fld id="{49DD4D23-C98A-435E-AE88-9061F8349B02}" type="slidenum">
              <a:rPr lang="en-GB" smtClean="0"/>
              <a:pPr/>
              <a:t>‹#›</a:t>
            </a:fld>
            <a:endParaRPr lang="en-GB" dirty="0"/>
          </a:p>
        </p:txBody>
      </p:sp>
    </p:spTree>
    <p:extLst>
      <p:ext uri="{BB962C8B-B14F-4D97-AF65-F5344CB8AC3E}">
        <p14:creationId xmlns:p14="http://schemas.microsoft.com/office/powerpoint/2010/main" val="610033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Arial" panose="020B0604020202020204" pitchFamily="34" charset="0"/>
      </a:defRPr>
    </a:lvl1pPr>
    <a:lvl2pPr marL="457200" algn="l" defTabSz="914400" rtl="0" eaLnBrk="1" latinLnBrk="0" hangingPunct="1">
      <a:defRPr sz="1200" kern="1200">
        <a:solidFill>
          <a:schemeClr val="tx1"/>
        </a:solidFill>
        <a:latin typeface="+mn-lt"/>
        <a:ea typeface="+mn-ea"/>
        <a:cs typeface="Arial" panose="020B0604020202020204" pitchFamily="34" charset="0"/>
      </a:defRPr>
    </a:lvl2pPr>
    <a:lvl3pPr marL="914400" algn="l" defTabSz="914400" rtl="0" eaLnBrk="1" latinLnBrk="0" hangingPunct="1">
      <a:defRPr sz="1200" kern="1200">
        <a:solidFill>
          <a:schemeClr val="tx1"/>
        </a:solidFill>
        <a:latin typeface="+mn-lt"/>
        <a:ea typeface="+mn-ea"/>
        <a:cs typeface="Arial" panose="020B0604020202020204" pitchFamily="34" charset="0"/>
      </a:defRPr>
    </a:lvl3pPr>
    <a:lvl4pPr marL="1371600" algn="l" defTabSz="914400" rtl="0" eaLnBrk="1" latinLnBrk="0" hangingPunct="1">
      <a:defRPr sz="1200" kern="1200">
        <a:solidFill>
          <a:schemeClr val="tx1"/>
        </a:solidFill>
        <a:latin typeface="+mn-lt"/>
        <a:ea typeface="+mn-ea"/>
        <a:cs typeface="Arial" panose="020B0604020202020204" pitchFamily="34" charset="0"/>
      </a:defRPr>
    </a:lvl4pPr>
    <a:lvl5pPr marL="1828800" algn="l" defTabSz="914400" rtl="0" eaLnBrk="1" latinLnBrk="0" hangingPunct="1">
      <a:defRPr sz="1200" kern="1200">
        <a:solidFill>
          <a:schemeClr val="tx1"/>
        </a:solidFill>
        <a:latin typeface="+mn-lt"/>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3" name="Rectangle 12"/>
          <p:cNvSpPr/>
          <p:nvPr userDrawn="1"/>
        </p:nvSpPr>
        <p:spPr>
          <a:xfrm>
            <a:off x="0" y="0"/>
            <a:ext cx="9144000" cy="3013200"/>
          </a:xfrm>
          <a:prstGeom prst="rect">
            <a:avLst/>
          </a:prstGeom>
          <a:solidFill>
            <a:srgbClr val="0E73B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828674" y="3819975"/>
            <a:ext cx="7500939" cy="554850"/>
          </a:xfrm>
        </p:spPr>
        <p:txBody>
          <a:bodyPr/>
          <a:lstStyle>
            <a:lvl1pPr algn="l">
              <a:defRPr>
                <a:solidFill>
                  <a:srgbClr val="0E73B9"/>
                </a:solidFill>
              </a:defRPr>
            </a:lvl1pPr>
          </a:lstStyle>
          <a:p>
            <a:r>
              <a:rPr lang="en-US" dirty="0"/>
              <a:t>Click to edit Master title style</a:t>
            </a:r>
            <a:endParaRPr lang="en-GB" dirty="0"/>
          </a:p>
        </p:txBody>
      </p:sp>
      <p:sp>
        <p:nvSpPr>
          <p:cNvPr id="3" name="Subtitle 2"/>
          <p:cNvSpPr>
            <a:spLocks noGrp="1"/>
          </p:cNvSpPr>
          <p:nvPr>
            <p:ph type="subTitle" idx="1"/>
          </p:nvPr>
        </p:nvSpPr>
        <p:spPr>
          <a:xfrm>
            <a:off x="828675" y="4394175"/>
            <a:ext cx="7500938" cy="361800"/>
          </a:xfrm>
        </p:spPr>
        <p:txBody>
          <a:bodyPr/>
          <a:lstStyle>
            <a:lvl1pPr marL="0" indent="0" algn="l">
              <a:buNone/>
              <a:defRPr sz="1400" b="0">
                <a:solidFill>
                  <a:srgbClr val="0E73B9"/>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GB"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8675" y="687723"/>
            <a:ext cx="4636800" cy="1239265"/>
          </a:xfrm>
          <a:prstGeom prst="rect">
            <a:avLst/>
          </a:prstGeom>
        </p:spPr>
      </p:pic>
      <p:sp>
        <p:nvSpPr>
          <p:cNvPr id="11" name="Text Placeholder 10"/>
          <p:cNvSpPr>
            <a:spLocks noGrp="1"/>
          </p:cNvSpPr>
          <p:nvPr>
            <p:ph type="body" sz="quarter" idx="10"/>
          </p:nvPr>
        </p:nvSpPr>
        <p:spPr>
          <a:xfrm>
            <a:off x="828675" y="5386500"/>
            <a:ext cx="4679325" cy="979374"/>
          </a:xfrm>
        </p:spPr>
        <p:txBody>
          <a:bodyPr/>
          <a:lstStyle>
            <a:lvl1pPr>
              <a:spcBef>
                <a:spcPts val="0"/>
              </a:spcBef>
              <a:defRPr sz="1400">
                <a:solidFill>
                  <a:srgbClr val="0E73B9"/>
                </a:solidFill>
              </a:defRPr>
            </a:lvl1pPr>
            <a:lvl2pPr marL="0" indent="0">
              <a:spcBef>
                <a:spcPts val="0"/>
              </a:spcBef>
              <a:buNone/>
              <a:defRPr sz="1400">
                <a:solidFill>
                  <a:srgbClr val="0E73B9"/>
                </a:solidFill>
              </a:defRPr>
            </a:lvl2pPr>
            <a:lvl3pPr marL="0" indent="0">
              <a:spcBef>
                <a:spcPts val="567"/>
              </a:spcBef>
              <a:buNone/>
              <a:defRPr sz="1400">
                <a:solidFill>
                  <a:srgbClr val="0E73B9"/>
                </a:solidFill>
              </a:defRPr>
            </a:lvl3pPr>
            <a:lvl4pPr>
              <a:spcBef>
                <a:spcPts val="0"/>
              </a:spcBef>
              <a:defRPr sz="1400">
                <a:solidFill>
                  <a:schemeClr val="bg1"/>
                </a:solidFill>
              </a:defRPr>
            </a:lvl4pPr>
            <a:lvl5pPr>
              <a:spcBef>
                <a:spcPts val="0"/>
              </a:spcBef>
              <a:defRPr sz="1400">
                <a:solidFill>
                  <a:schemeClr val="bg1"/>
                </a:solidFill>
              </a:defRPr>
            </a:lvl5pPr>
          </a:lstStyle>
          <a:p>
            <a:pPr lvl="0"/>
            <a:r>
              <a:rPr lang="en-US" dirty="0"/>
              <a:t>Click to edit Master text styles</a:t>
            </a:r>
          </a:p>
          <a:p>
            <a:pPr lvl="1"/>
            <a:r>
              <a:rPr lang="en-US" dirty="0"/>
              <a:t>Second level</a:t>
            </a:r>
          </a:p>
          <a:p>
            <a:pPr lvl="2"/>
            <a:r>
              <a:rPr lang="en-US" dirty="0"/>
              <a:t>Third level</a:t>
            </a:r>
          </a:p>
        </p:txBody>
      </p:sp>
      <p:sp>
        <p:nvSpPr>
          <p:cNvPr id="15" name="Rectangle 14"/>
          <p:cNvSpPr/>
          <p:nvPr userDrawn="1"/>
        </p:nvSpPr>
        <p:spPr>
          <a:xfrm>
            <a:off x="0" y="6534000"/>
            <a:ext cx="9144000" cy="324000"/>
          </a:xfrm>
          <a:prstGeom prst="rect">
            <a:avLst/>
          </a:prstGeom>
          <a:solidFill>
            <a:srgbClr val="0E73B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727075" indent="0" algn="l"/>
            <a:endParaRPr lang="en-GB" sz="1000" dirty="0"/>
          </a:p>
        </p:txBody>
      </p:sp>
    </p:spTree>
    <p:extLst>
      <p:ext uri="{BB962C8B-B14F-4D97-AF65-F5344CB8AC3E}">
        <p14:creationId xmlns:p14="http://schemas.microsoft.com/office/powerpoint/2010/main" val="3533279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Content 20p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828675" y="1881075"/>
            <a:ext cx="7500938" cy="4040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Text Placeholder 5"/>
          <p:cNvSpPr>
            <a:spLocks noGrp="1"/>
          </p:cNvSpPr>
          <p:nvPr>
            <p:ph type="body" sz="quarter" idx="11"/>
          </p:nvPr>
        </p:nvSpPr>
        <p:spPr>
          <a:xfrm>
            <a:off x="828675" y="914400"/>
            <a:ext cx="7500938" cy="276225"/>
          </a:xfrm>
        </p:spPr>
        <p:txBody>
          <a:bodyPr/>
          <a:lstStyle>
            <a:lvl1pPr>
              <a:defRPr sz="1400" b="0">
                <a:solidFill>
                  <a:srgbClr val="005EAE"/>
                </a:solidFill>
              </a:defRPr>
            </a:lvl1pPr>
          </a:lstStyle>
          <a:p>
            <a:pPr lvl="0"/>
            <a:r>
              <a:rPr lang="en-US"/>
              <a:t>Click to edit Master text styles</a:t>
            </a:r>
          </a:p>
        </p:txBody>
      </p:sp>
    </p:spTree>
    <p:extLst>
      <p:ext uri="{BB962C8B-B14F-4D97-AF65-F5344CB8AC3E}">
        <p14:creationId xmlns:p14="http://schemas.microsoft.com/office/powerpoint/2010/main" val="3573000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Content &amp; Image">
    <p:spTree>
      <p:nvGrpSpPr>
        <p:cNvPr id="1" name=""/>
        <p:cNvGrpSpPr/>
        <p:nvPr/>
      </p:nvGrpSpPr>
      <p:grpSpPr>
        <a:xfrm>
          <a:off x="0" y="0"/>
          <a:ext cx="0" cy="0"/>
          <a:chOff x="0" y="0"/>
          <a:chExt cx="0" cy="0"/>
        </a:xfrm>
      </p:grpSpPr>
      <p:sp>
        <p:nvSpPr>
          <p:cNvPr id="5" name="Picture Placeholder 4"/>
          <p:cNvSpPr>
            <a:spLocks noGrp="1"/>
          </p:cNvSpPr>
          <p:nvPr>
            <p:ph type="pic" sz="quarter" idx="12" hasCustomPrompt="1"/>
          </p:nvPr>
        </p:nvSpPr>
        <p:spPr>
          <a:xfrm>
            <a:off x="4939200" y="1427164"/>
            <a:ext cx="4204800" cy="5106498"/>
          </a:xfrm>
          <a:solidFill>
            <a:schemeClr val="accent4"/>
          </a:solidFill>
        </p:spPr>
        <p:txBody>
          <a:bodyPr tIns="0" anchor="ctr" anchorCtr="0"/>
          <a:lstStyle>
            <a:lvl1pPr algn="ctr">
              <a:defRPr sz="1600" b="0">
                <a:solidFill>
                  <a:schemeClr val="accent3"/>
                </a:solidFill>
              </a:defRPr>
            </a:lvl1pPr>
          </a:lstStyle>
          <a:p>
            <a:r>
              <a:rPr lang="en-GB" dirty="0"/>
              <a:t>IMAGE</a:t>
            </a:r>
          </a:p>
        </p:txBody>
      </p:sp>
      <p:sp>
        <p:nvSpPr>
          <p:cNvPr id="2" name="Title 1"/>
          <p:cNvSpPr>
            <a:spLocks noGrp="1"/>
          </p:cNvSpPr>
          <p:nvPr>
            <p:ph type="title"/>
          </p:nvPr>
        </p:nvSpPr>
        <p:spPr/>
        <p:txBody>
          <a:bodyPr/>
          <a:lstStyle>
            <a:lvl1pPr>
              <a:defRPr>
                <a:solidFill>
                  <a:srgbClr val="0071BC"/>
                </a:solidFill>
              </a:defRPr>
            </a:lvl1pPr>
          </a:lstStyle>
          <a:p>
            <a:r>
              <a:rPr lang="en-US" dirty="0"/>
              <a:t>Click to edit Master title style</a:t>
            </a:r>
            <a:endParaRPr lang="en-GB" dirty="0"/>
          </a:p>
        </p:txBody>
      </p:sp>
      <p:sp>
        <p:nvSpPr>
          <p:cNvPr id="4" name="Text Placeholder 3"/>
          <p:cNvSpPr>
            <a:spLocks noGrp="1"/>
          </p:cNvSpPr>
          <p:nvPr>
            <p:ph type="body" sz="quarter" idx="10"/>
          </p:nvPr>
        </p:nvSpPr>
        <p:spPr>
          <a:xfrm>
            <a:off x="828675" y="1893455"/>
            <a:ext cx="3819525" cy="4102484"/>
          </a:xfrm>
        </p:spPr>
        <p:txBody>
          <a:bodyPr/>
          <a:lstStyle>
            <a:lvl1pPr marL="238125" indent="-238125">
              <a:spcBef>
                <a:spcPts val="850"/>
              </a:spcBef>
              <a:buClr>
                <a:schemeClr val="tx2"/>
              </a:buClr>
              <a:buFont typeface="Calibri" panose="020F0502020204030204" pitchFamily="34" charset="0"/>
              <a:buChar char="–"/>
              <a:defRPr sz="1400" b="0"/>
            </a:lvl1pPr>
            <a:lvl2pPr marL="503238" indent="-207963">
              <a:spcBef>
                <a:spcPts val="0"/>
              </a:spcBef>
              <a:spcAft>
                <a:spcPts val="567"/>
              </a:spcAft>
              <a:defRPr sz="1400" b="0"/>
            </a:lvl2pPr>
            <a:lvl3pPr>
              <a:defRPr sz="1400" b="0"/>
            </a:lvl3pPr>
            <a:lvl4pPr>
              <a:defRPr sz="1400" b="0"/>
            </a:lvl4pPr>
            <a:lvl5pPr>
              <a:defRPr sz="1400" b="0"/>
            </a:lvl5pPr>
          </a:lstStyle>
          <a:p>
            <a:pPr lvl="0"/>
            <a:r>
              <a:rPr lang="en-US" dirty="0"/>
              <a:t>Click to edit Master text styles</a:t>
            </a:r>
          </a:p>
          <a:p>
            <a:pPr lvl="1"/>
            <a:r>
              <a:rPr lang="en-US" dirty="0"/>
              <a:t>Second level</a:t>
            </a:r>
          </a:p>
        </p:txBody>
      </p:sp>
      <p:sp>
        <p:nvSpPr>
          <p:cNvPr id="6" name="Text Placeholder 5"/>
          <p:cNvSpPr>
            <a:spLocks noGrp="1"/>
          </p:cNvSpPr>
          <p:nvPr>
            <p:ph type="body" sz="quarter" idx="11"/>
          </p:nvPr>
        </p:nvSpPr>
        <p:spPr>
          <a:xfrm>
            <a:off x="828675" y="914400"/>
            <a:ext cx="7500938" cy="276225"/>
          </a:xfrm>
        </p:spPr>
        <p:txBody>
          <a:bodyPr/>
          <a:lstStyle>
            <a:lvl1pPr>
              <a:defRPr sz="1400" b="0">
                <a:solidFill>
                  <a:srgbClr val="0071BC"/>
                </a:solidFill>
              </a:defRPr>
            </a:lvl1pPr>
          </a:lstStyle>
          <a:p>
            <a:pPr lvl="0"/>
            <a:r>
              <a:rPr lang="en-US" dirty="0"/>
              <a:t>Click to edit Master text styles</a:t>
            </a:r>
          </a:p>
        </p:txBody>
      </p:sp>
      <p:sp>
        <p:nvSpPr>
          <p:cNvPr id="7" name="Rectangle 6"/>
          <p:cNvSpPr/>
          <p:nvPr userDrawn="1"/>
        </p:nvSpPr>
        <p:spPr>
          <a:xfrm>
            <a:off x="0" y="6534000"/>
            <a:ext cx="9144000" cy="324000"/>
          </a:xfrm>
          <a:prstGeom prst="rect">
            <a:avLst/>
          </a:prstGeom>
          <a:solidFill>
            <a:srgbClr val="0E73B9"/>
          </a:solidFill>
          <a:ln w="3175">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nchorCtr="0"/>
          <a:lstStyle/>
          <a:p>
            <a:pPr marL="727075" indent="0" algn="l"/>
            <a:r>
              <a:rPr lang="en-GB" sz="1000" b="1" dirty="0"/>
              <a:t>Trinity College Dublin, </a:t>
            </a:r>
            <a:r>
              <a:rPr lang="en-GB" sz="1000" dirty="0"/>
              <a:t>The University of Dublin</a:t>
            </a:r>
          </a:p>
        </p:txBody>
      </p:sp>
      <p:sp>
        <p:nvSpPr>
          <p:cNvPr id="9" name="TextBox 8"/>
          <p:cNvSpPr txBox="1"/>
          <p:nvPr userDrawn="1"/>
        </p:nvSpPr>
        <p:spPr>
          <a:xfrm>
            <a:off x="7954041" y="6615119"/>
            <a:ext cx="375572" cy="153888"/>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9B0B15D8-8C78-934C-9F81-483F5C37CC80}" type="slidenum">
              <a:rPr lang="en-US" sz="1000" smtClean="0">
                <a:solidFill>
                  <a:schemeClr val="bg1"/>
                </a:solidFil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dirty="0">
              <a:solidFill>
                <a:schemeClr val="bg1"/>
              </a:solidFill>
            </a:endParaRPr>
          </a:p>
        </p:txBody>
      </p:sp>
    </p:spTree>
    <p:extLst>
      <p:ext uri="{BB962C8B-B14F-4D97-AF65-F5344CB8AC3E}">
        <p14:creationId xmlns:p14="http://schemas.microsoft.com/office/powerpoint/2010/main" val="1282368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amp; Image">
    <p:spTree>
      <p:nvGrpSpPr>
        <p:cNvPr id="1" name=""/>
        <p:cNvGrpSpPr/>
        <p:nvPr/>
      </p:nvGrpSpPr>
      <p:grpSpPr>
        <a:xfrm>
          <a:off x="0" y="0"/>
          <a:ext cx="0" cy="0"/>
          <a:chOff x="0" y="0"/>
          <a:chExt cx="0" cy="0"/>
        </a:xfrm>
      </p:grpSpPr>
      <p:sp>
        <p:nvSpPr>
          <p:cNvPr id="5" name="Picture Placeholder 4"/>
          <p:cNvSpPr>
            <a:spLocks noGrp="1"/>
          </p:cNvSpPr>
          <p:nvPr>
            <p:ph type="pic" sz="quarter" idx="12" hasCustomPrompt="1"/>
          </p:nvPr>
        </p:nvSpPr>
        <p:spPr>
          <a:xfrm>
            <a:off x="0" y="1435836"/>
            <a:ext cx="9144000" cy="5097826"/>
          </a:xfrm>
          <a:solidFill>
            <a:schemeClr val="accent4"/>
          </a:solidFill>
        </p:spPr>
        <p:txBody>
          <a:bodyPr tIns="0" anchor="ctr" anchorCtr="0"/>
          <a:lstStyle>
            <a:lvl1pPr algn="ctr">
              <a:defRPr sz="1600" b="0">
                <a:solidFill>
                  <a:schemeClr val="accent3"/>
                </a:solidFill>
              </a:defRPr>
            </a:lvl1pPr>
          </a:lstStyle>
          <a:p>
            <a:r>
              <a:rPr lang="en-GB" dirty="0"/>
              <a:t>IMAGE</a:t>
            </a:r>
          </a:p>
        </p:txBody>
      </p:sp>
      <p:sp>
        <p:nvSpPr>
          <p:cNvPr id="2" name="Title 1"/>
          <p:cNvSpPr>
            <a:spLocks noGrp="1"/>
          </p:cNvSpPr>
          <p:nvPr>
            <p:ph type="title"/>
          </p:nvPr>
        </p:nvSpPr>
        <p:spPr/>
        <p:txBody>
          <a:bodyPr/>
          <a:lstStyle>
            <a:lvl1pPr>
              <a:defRPr>
                <a:solidFill>
                  <a:srgbClr val="0071BC"/>
                </a:solidFill>
              </a:defRPr>
            </a:lvl1pPr>
          </a:lstStyle>
          <a:p>
            <a:r>
              <a:rPr lang="en-US" dirty="0"/>
              <a:t>Click to edit Master title style</a:t>
            </a:r>
            <a:endParaRPr lang="en-GB" dirty="0"/>
          </a:p>
        </p:txBody>
      </p:sp>
      <p:sp>
        <p:nvSpPr>
          <p:cNvPr id="6" name="Text Placeholder 5"/>
          <p:cNvSpPr>
            <a:spLocks noGrp="1"/>
          </p:cNvSpPr>
          <p:nvPr>
            <p:ph type="body" sz="quarter" idx="11"/>
          </p:nvPr>
        </p:nvSpPr>
        <p:spPr>
          <a:xfrm>
            <a:off x="828675" y="914400"/>
            <a:ext cx="7500938" cy="276225"/>
          </a:xfrm>
        </p:spPr>
        <p:txBody>
          <a:bodyPr/>
          <a:lstStyle>
            <a:lvl1pPr>
              <a:defRPr sz="1400" b="0">
                <a:solidFill>
                  <a:srgbClr val="0071BC"/>
                </a:solidFill>
              </a:defRPr>
            </a:lvl1pPr>
          </a:lstStyle>
          <a:p>
            <a:pPr lvl="0"/>
            <a:r>
              <a:rPr lang="en-US" dirty="0"/>
              <a:t>Click to edit Master text styles</a:t>
            </a:r>
          </a:p>
        </p:txBody>
      </p:sp>
      <p:sp>
        <p:nvSpPr>
          <p:cNvPr id="7" name="Rectangle 6"/>
          <p:cNvSpPr/>
          <p:nvPr userDrawn="1"/>
        </p:nvSpPr>
        <p:spPr>
          <a:xfrm>
            <a:off x="0" y="6534000"/>
            <a:ext cx="9144000" cy="324000"/>
          </a:xfrm>
          <a:prstGeom prst="rect">
            <a:avLst/>
          </a:prstGeom>
          <a:solidFill>
            <a:srgbClr val="0E73B9"/>
          </a:solidFill>
          <a:ln w="3175">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nchorCtr="0"/>
          <a:lstStyle/>
          <a:p>
            <a:pPr marL="727075" indent="0" algn="l"/>
            <a:r>
              <a:rPr lang="en-GB" sz="1000" b="1" dirty="0"/>
              <a:t>Trinity College Dublin, </a:t>
            </a:r>
            <a:r>
              <a:rPr lang="en-GB" sz="1000" dirty="0"/>
              <a:t>The University of Dublin</a:t>
            </a:r>
          </a:p>
        </p:txBody>
      </p:sp>
      <p:sp>
        <p:nvSpPr>
          <p:cNvPr id="9" name="TextBox 8"/>
          <p:cNvSpPr txBox="1"/>
          <p:nvPr userDrawn="1"/>
        </p:nvSpPr>
        <p:spPr>
          <a:xfrm>
            <a:off x="7954041" y="6615119"/>
            <a:ext cx="375572" cy="153888"/>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9B0B15D8-8C78-934C-9F81-483F5C37CC80}" type="slidenum">
              <a:rPr lang="en-US" sz="1000" smtClean="0">
                <a:solidFill>
                  <a:schemeClr val="bg1"/>
                </a:solidFil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dirty="0">
              <a:solidFill>
                <a:schemeClr val="bg1"/>
              </a:solidFill>
            </a:endParaRPr>
          </a:p>
        </p:txBody>
      </p:sp>
    </p:spTree>
    <p:extLst>
      <p:ext uri="{BB962C8B-B14F-4D97-AF65-F5344CB8AC3E}">
        <p14:creationId xmlns:p14="http://schemas.microsoft.com/office/powerpoint/2010/main" val="3138617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2" name="Title 1"/>
          <p:cNvSpPr>
            <a:spLocks noGrp="1"/>
          </p:cNvSpPr>
          <p:nvPr>
            <p:ph type="ctrTitle"/>
          </p:nvPr>
        </p:nvSpPr>
        <p:spPr>
          <a:xfrm>
            <a:off x="828674" y="3715200"/>
            <a:ext cx="7500939" cy="554850"/>
          </a:xfrm>
        </p:spPr>
        <p:txBody>
          <a:bodyPr/>
          <a:lstStyle>
            <a:lvl1pPr algn="l">
              <a:defRPr sz="4200">
                <a:solidFill>
                  <a:srgbClr val="0071BC"/>
                </a:solidFill>
              </a:defRPr>
            </a:lvl1pPr>
          </a:lstStyle>
          <a:p>
            <a:r>
              <a:rPr lang="en-US" dirty="0"/>
              <a:t>Click to edit Master title style</a:t>
            </a:r>
            <a:endParaRPr lang="en-GB" dirty="0"/>
          </a:p>
        </p:txBody>
      </p:sp>
      <p:sp>
        <p:nvSpPr>
          <p:cNvPr id="7" name="Rectangle 6"/>
          <p:cNvSpPr/>
          <p:nvPr userDrawn="1"/>
        </p:nvSpPr>
        <p:spPr>
          <a:xfrm>
            <a:off x="0" y="0"/>
            <a:ext cx="9144000" cy="3013200"/>
          </a:xfrm>
          <a:prstGeom prst="rect">
            <a:avLst/>
          </a:prstGeom>
          <a:solidFill>
            <a:srgbClr val="0E73B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8675" y="687723"/>
            <a:ext cx="4636800" cy="1239265"/>
          </a:xfrm>
          <a:prstGeom prst="rect">
            <a:avLst/>
          </a:prstGeom>
        </p:spPr>
      </p:pic>
      <p:sp>
        <p:nvSpPr>
          <p:cNvPr id="10" name="Rectangle 9"/>
          <p:cNvSpPr/>
          <p:nvPr userDrawn="1"/>
        </p:nvSpPr>
        <p:spPr>
          <a:xfrm>
            <a:off x="0" y="6534000"/>
            <a:ext cx="9144000" cy="324000"/>
          </a:xfrm>
          <a:prstGeom prst="rect">
            <a:avLst/>
          </a:prstGeom>
          <a:solidFill>
            <a:srgbClr val="0E73B9"/>
          </a:solidFill>
          <a:ln w="3175">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nchorCtr="0"/>
          <a:lstStyle/>
          <a:p>
            <a:pPr marL="727075" indent="0" algn="l"/>
            <a:r>
              <a:rPr lang="en-GB" sz="1000" b="1" dirty="0"/>
              <a:t>Trinity College Dublin, </a:t>
            </a:r>
            <a:r>
              <a:rPr lang="en-GB" sz="1000" dirty="0"/>
              <a:t>The University of Dublin</a:t>
            </a:r>
          </a:p>
        </p:txBody>
      </p:sp>
    </p:spTree>
    <p:extLst>
      <p:ext uri="{BB962C8B-B14F-4D97-AF65-F5344CB8AC3E}">
        <p14:creationId xmlns:p14="http://schemas.microsoft.com/office/powerpoint/2010/main" val="547789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1BC"/>
                </a:solidFill>
              </a:defRPr>
            </a:lvl1pPr>
          </a:lstStyle>
          <a:p>
            <a:r>
              <a:rPr lang="en-US" dirty="0"/>
              <a:t>Click to edit Master title style</a:t>
            </a:r>
            <a:endParaRPr lang="en-GB" dirty="0"/>
          </a:p>
        </p:txBody>
      </p:sp>
    </p:spTree>
    <p:extLst>
      <p:ext uri="{BB962C8B-B14F-4D97-AF65-F5344CB8AC3E}">
        <p14:creationId xmlns:p14="http://schemas.microsoft.com/office/powerpoint/2010/main" val="757743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Title &amp; 2 Column Content 20p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828676" y="1881075"/>
            <a:ext cx="7527924" cy="3643425"/>
          </a:xfrm>
        </p:spPr>
        <p:txBody>
          <a:bodyPr/>
          <a:lstStyle>
            <a:lvl1pPr marL="0" indent="0" rtl="0">
              <a:spcBef>
                <a:spcPts val="900"/>
              </a:spcBef>
              <a:buClr>
                <a:schemeClr val="tx2"/>
              </a:buClr>
              <a:buSzPts val="2000"/>
              <a:buFont typeface="Arial"/>
              <a:buNone/>
              <a:defRPr sz="2000" b="1"/>
            </a:lvl1pPr>
            <a:lvl2pPr marL="625475" indent="-233363" rtl="0">
              <a:buSzPts val="2000"/>
              <a:buFont typeface="Minion Pro"/>
              <a:buChar char="‒"/>
              <a:defRPr sz="2000"/>
            </a:lvl2pPr>
            <a:lvl3pPr marL="912813" indent="-222250" rtl="0">
              <a:buSzPts val="2000"/>
              <a:buFont typeface="Arial"/>
              <a:buChar char="»"/>
              <a:defRPr sz="2000"/>
            </a:lvl3pPr>
            <a:lvl4pPr marL="1128713" indent="-190500">
              <a:defRPr sz="2000"/>
            </a:lvl4pPr>
            <a:lvl5pPr marL="1439863" indent="-185738">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Rectangle 4"/>
          <p:cNvSpPr/>
          <p:nvPr userDrawn="1"/>
        </p:nvSpPr>
        <p:spPr>
          <a:xfrm>
            <a:off x="0" y="6024880"/>
            <a:ext cx="9144000" cy="838894"/>
          </a:xfrm>
          <a:prstGeom prst="rect">
            <a:avLst/>
          </a:prstGeom>
          <a:solidFill>
            <a:srgbClr val="0E73B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727075" indent="0" algn="l"/>
            <a:endParaRPr lang="en-GB" sz="100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8675" y="6198748"/>
            <a:ext cx="2060224" cy="550631"/>
          </a:xfrm>
          <a:prstGeom prst="rect">
            <a:avLst/>
          </a:prstGeom>
        </p:spPr>
      </p:pic>
      <p:sp>
        <p:nvSpPr>
          <p:cNvPr id="9" name="Text Placeholder 5"/>
          <p:cNvSpPr>
            <a:spLocks noGrp="1"/>
          </p:cNvSpPr>
          <p:nvPr>
            <p:ph type="body" sz="quarter" idx="11"/>
          </p:nvPr>
        </p:nvSpPr>
        <p:spPr>
          <a:xfrm>
            <a:off x="828675" y="914400"/>
            <a:ext cx="7500938" cy="276225"/>
          </a:xfrm>
        </p:spPr>
        <p:txBody>
          <a:bodyPr/>
          <a:lstStyle>
            <a:lvl1pPr>
              <a:defRPr sz="1400" b="0">
                <a:solidFill>
                  <a:srgbClr val="005EAE"/>
                </a:solidFill>
              </a:defRPr>
            </a:lvl1pPr>
          </a:lstStyle>
          <a:p>
            <a:pPr lvl="0"/>
            <a:r>
              <a:rPr lang="en-US"/>
              <a:t>Click to edit Master text styles</a:t>
            </a:r>
          </a:p>
        </p:txBody>
      </p:sp>
      <p:sp>
        <p:nvSpPr>
          <p:cNvPr id="7" name="TextBox 6"/>
          <p:cNvSpPr txBox="1"/>
          <p:nvPr userDrawn="1"/>
        </p:nvSpPr>
        <p:spPr>
          <a:xfrm>
            <a:off x="7954041" y="6615119"/>
            <a:ext cx="375572" cy="153888"/>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9B0B15D8-8C78-934C-9F81-483F5C37CC80}" type="slidenum">
              <a:rPr lang="en-US" sz="1000" smtClean="0">
                <a:solidFill>
                  <a:schemeClr val="bg1"/>
                </a:solidFil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dirty="0">
              <a:solidFill>
                <a:schemeClr val="bg1"/>
              </a:solidFill>
            </a:endParaRPr>
          </a:p>
        </p:txBody>
      </p:sp>
    </p:spTree>
    <p:extLst>
      <p:ext uri="{BB962C8B-B14F-4D97-AF65-F5344CB8AC3E}">
        <p14:creationId xmlns:p14="http://schemas.microsoft.com/office/powerpoint/2010/main" val="2786768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28674" y="360000"/>
            <a:ext cx="7500939" cy="561600"/>
          </a:xfrm>
          <a:prstGeom prst="rect">
            <a:avLst/>
          </a:prstGeom>
        </p:spPr>
        <p:txBody>
          <a:bodyPr vert="horz" lIns="0" tIns="0" rIns="0" bIns="0" rtlCol="0" anchor="b" anchorCtr="0">
            <a:noAutofit/>
          </a:bodyPr>
          <a:lstStyle/>
          <a:p>
            <a:r>
              <a:rPr lang="en-US" dirty="0"/>
              <a:t>Click to edit Master title style</a:t>
            </a:r>
            <a:endParaRPr lang="en-GB" dirty="0"/>
          </a:p>
        </p:txBody>
      </p:sp>
      <p:sp>
        <p:nvSpPr>
          <p:cNvPr id="3" name="Text Placeholder 2"/>
          <p:cNvSpPr>
            <a:spLocks noGrp="1"/>
          </p:cNvSpPr>
          <p:nvPr>
            <p:ph type="body" idx="1"/>
          </p:nvPr>
        </p:nvSpPr>
        <p:spPr>
          <a:xfrm>
            <a:off x="828675" y="1871551"/>
            <a:ext cx="7500938" cy="40968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Rectangle 10"/>
          <p:cNvSpPr/>
          <p:nvPr/>
        </p:nvSpPr>
        <p:spPr>
          <a:xfrm>
            <a:off x="0" y="6534000"/>
            <a:ext cx="9144000" cy="324000"/>
          </a:xfrm>
          <a:prstGeom prst="rect">
            <a:avLst/>
          </a:prstGeom>
          <a:solidFill>
            <a:srgbClr val="0E73B9"/>
          </a:solidFill>
          <a:ln w="3175">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nchorCtr="0"/>
          <a:lstStyle/>
          <a:p>
            <a:pPr marL="727075" indent="0" algn="l"/>
            <a:r>
              <a:rPr lang="en-GB" sz="1000" b="1" dirty="0"/>
              <a:t>Trinity College Dublin, </a:t>
            </a:r>
            <a:r>
              <a:rPr lang="en-GB" sz="1000" dirty="0"/>
              <a:t>The University of Dublin</a:t>
            </a:r>
          </a:p>
        </p:txBody>
      </p:sp>
      <p:sp>
        <p:nvSpPr>
          <p:cNvPr id="5" name="TextBox 4"/>
          <p:cNvSpPr txBox="1"/>
          <p:nvPr userDrawn="1"/>
        </p:nvSpPr>
        <p:spPr>
          <a:xfrm>
            <a:off x="7954041" y="6615119"/>
            <a:ext cx="375572" cy="153888"/>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9B0B15D8-8C78-934C-9F81-483F5C37CC80}" type="slidenum">
              <a:rPr lang="en-US" sz="1000" smtClean="0">
                <a:solidFill>
                  <a:schemeClr val="bg1"/>
                </a:solidFil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dirty="0">
              <a:solidFill>
                <a:schemeClr val="bg1"/>
              </a:solidFill>
            </a:endParaRPr>
          </a:p>
        </p:txBody>
      </p:sp>
    </p:spTree>
    <p:extLst>
      <p:ext uri="{BB962C8B-B14F-4D97-AF65-F5344CB8AC3E}">
        <p14:creationId xmlns:p14="http://schemas.microsoft.com/office/powerpoint/2010/main" val="1071066575"/>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8" r:id="rId4"/>
    <p:sldLayoutId id="2147483659" r:id="rId5"/>
    <p:sldLayoutId id="2147483654" r:id="rId6"/>
    <p:sldLayoutId id="2147483661" r:id="rId7"/>
  </p:sldLayoutIdLst>
  <p:txStyles>
    <p:titleStyle>
      <a:lvl1pPr algn="l" defTabSz="914400" rtl="0" eaLnBrk="1" latinLnBrk="0" hangingPunct="1">
        <a:spcBef>
          <a:spcPct val="0"/>
        </a:spcBef>
        <a:buNone/>
        <a:defRPr sz="3600" b="0" kern="1200">
          <a:solidFill>
            <a:srgbClr val="0E73B9"/>
          </a:solidFill>
          <a:latin typeface="+mj-lt"/>
          <a:ea typeface="+mj-ea"/>
          <a:cs typeface="+mj-cs"/>
        </a:defRPr>
      </a:lvl1pPr>
    </p:titleStyle>
    <p:bodyStyle>
      <a:lvl1pPr marL="0" indent="0" algn="l" defTabSz="914400" rtl="0" eaLnBrk="1" latinLnBrk="0" hangingPunct="1">
        <a:spcBef>
          <a:spcPts val="1417"/>
        </a:spcBef>
        <a:buFont typeface="Arial" pitchFamily="34" charset="0"/>
        <a:buNone/>
        <a:defRPr sz="2000" b="1" kern="1200">
          <a:solidFill>
            <a:schemeClr val="tx1"/>
          </a:solidFill>
          <a:latin typeface="+mn-lt"/>
          <a:ea typeface="+mn-ea"/>
          <a:cs typeface="+mn-cs"/>
        </a:defRPr>
      </a:lvl1pPr>
      <a:lvl2pPr marL="317500" indent="-317500"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2pPr>
      <a:lvl3pPr marL="568325" indent="-222250"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3pPr>
      <a:lvl4pPr marL="784225" indent="-201613" algn="l" defTabSz="914400" rtl="0" eaLnBrk="1" latinLnBrk="0" hangingPunct="1">
        <a:spcBef>
          <a:spcPts val="1134"/>
        </a:spcBef>
        <a:buClr>
          <a:schemeClr val="tx2"/>
        </a:buClr>
        <a:buFont typeface="Minion Pro" pitchFamily="18" charset="0"/>
        <a:buChar char="‒"/>
        <a:defRPr sz="2000" kern="1200">
          <a:solidFill>
            <a:schemeClr val="tx1"/>
          </a:solidFill>
          <a:latin typeface="+mn-lt"/>
          <a:ea typeface="+mn-ea"/>
          <a:cs typeface="+mn-cs"/>
        </a:defRPr>
      </a:lvl4pPr>
      <a:lvl5pPr marL="1000125" indent="-185738"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9612" y="3114139"/>
            <a:ext cx="8004775" cy="1183051"/>
          </a:xfrm>
        </p:spPr>
        <p:txBody>
          <a:bodyPr/>
          <a:lstStyle/>
          <a:p>
            <a:r>
              <a:rPr lang="en-US" sz="3200" b="1" dirty="0"/>
              <a:t>Replication:</a:t>
            </a:r>
            <a:br>
              <a:rPr lang="en-US" sz="2400" dirty="0"/>
            </a:br>
            <a:r>
              <a:rPr lang="en-US" sz="2400" dirty="0"/>
              <a:t>Personal Economic Shocks and Public Opposition to Unauthorized Immigration</a:t>
            </a:r>
            <a:endParaRPr lang="en-GB" sz="2400" dirty="0"/>
          </a:p>
        </p:txBody>
      </p:sp>
      <p:sp>
        <p:nvSpPr>
          <p:cNvPr id="6" name="Text Placeholder 5"/>
          <p:cNvSpPr>
            <a:spLocks noGrp="1"/>
          </p:cNvSpPr>
          <p:nvPr>
            <p:ph type="body" sz="quarter" idx="10"/>
          </p:nvPr>
        </p:nvSpPr>
        <p:spPr>
          <a:xfrm>
            <a:off x="569612" y="5210352"/>
            <a:ext cx="1940403" cy="1215904"/>
          </a:xfrm>
        </p:spPr>
        <p:txBody>
          <a:bodyPr/>
          <a:lstStyle/>
          <a:p>
            <a:pPr algn="l"/>
            <a:r>
              <a:rPr lang="en-US" sz="1600" b="1" dirty="0"/>
              <a:t>Original authors:</a:t>
            </a:r>
          </a:p>
          <a:p>
            <a:pPr algn="l"/>
            <a:r>
              <a:rPr lang="es-ES" sz="1600" b="0" i="0" u="none" strike="noStrike" baseline="0" dirty="0">
                <a:latin typeface="LMRoman12-Regular-Identity-H"/>
              </a:rPr>
              <a:t>Daniel J. Hopkins</a:t>
            </a:r>
          </a:p>
          <a:p>
            <a:pPr algn="l"/>
            <a:r>
              <a:rPr lang="es-ES" sz="1600" b="0" i="0" u="none" strike="noStrike" baseline="0" dirty="0">
                <a:latin typeface="LMRoman12-Regular-Identity-H"/>
              </a:rPr>
              <a:t>Yotam Margalit</a:t>
            </a:r>
          </a:p>
          <a:p>
            <a:pPr algn="l"/>
            <a:r>
              <a:rPr lang="es-ES" sz="1600" b="0" dirty="0">
                <a:latin typeface="LMRoman12-Regular-Identity-H"/>
              </a:rPr>
              <a:t>Omer Solodoch</a:t>
            </a:r>
          </a:p>
        </p:txBody>
      </p:sp>
      <p:pic>
        <p:nvPicPr>
          <p:cNvPr id="4" name="Picture 3">
            <a:extLst>
              <a:ext uri="{FF2B5EF4-FFF2-40B4-BE49-F238E27FC236}">
                <a16:creationId xmlns:a16="http://schemas.microsoft.com/office/drawing/2014/main" id="{74A48E55-4A69-F36F-4A3C-CC6D2D2B545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8531" y="4205235"/>
            <a:ext cx="3235687" cy="2159758"/>
          </a:xfrm>
          <a:prstGeom prst="rect">
            <a:avLst/>
          </a:prstGeom>
        </p:spPr>
      </p:pic>
      <p:sp>
        <p:nvSpPr>
          <p:cNvPr id="12" name="Text Placeholder 5">
            <a:extLst>
              <a:ext uri="{FF2B5EF4-FFF2-40B4-BE49-F238E27FC236}">
                <a16:creationId xmlns:a16="http://schemas.microsoft.com/office/drawing/2014/main" id="{24A8FDD9-20C4-EE99-1A68-F90373096943}"/>
              </a:ext>
            </a:extLst>
          </p:cNvPr>
          <p:cNvSpPr txBox="1">
            <a:spLocks/>
          </p:cNvSpPr>
          <p:nvPr/>
        </p:nvSpPr>
        <p:spPr>
          <a:xfrm>
            <a:off x="3144071" y="5210352"/>
            <a:ext cx="1940403" cy="1215904"/>
          </a:xfrm>
          <a:prstGeom prst="rect">
            <a:avLst/>
          </a:prstGeom>
        </p:spPr>
        <p:txBody>
          <a:bodyPr vert="horz" lIns="0" tIns="0" rIns="0" bIns="0" rtlCol="0">
            <a:noAutofit/>
          </a:bodyPr>
          <a:lstStyle>
            <a:lvl1pPr marL="0" indent="0" algn="l" defTabSz="914400" rtl="0" eaLnBrk="1" latinLnBrk="0" hangingPunct="1">
              <a:spcBef>
                <a:spcPts val="0"/>
              </a:spcBef>
              <a:buFont typeface="Arial" pitchFamily="34" charset="0"/>
              <a:buNone/>
              <a:defRPr sz="1400" b="1" kern="1200">
                <a:solidFill>
                  <a:srgbClr val="0E73B9"/>
                </a:solidFill>
                <a:latin typeface="+mn-lt"/>
                <a:ea typeface="+mn-ea"/>
                <a:cs typeface="+mn-cs"/>
              </a:defRPr>
            </a:lvl1pPr>
            <a:lvl2pPr marL="0" indent="0" algn="l" defTabSz="914400" rtl="0" eaLnBrk="1" latinLnBrk="0" hangingPunct="1">
              <a:spcBef>
                <a:spcPts val="0"/>
              </a:spcBef>
              <a:buClr>
                <a:schemeClr val="tx2"/>
              </a:buClr>
              <a:buFont typeface="Arial" pitchFamily="34" charset="0"/>
              <a:buNone/>
              <a:defRPr sz="1400" kern="1200">
                <a:solidFill>
                  <a:srgbClr val="0E73B9"/>
                </a:solidFill>
                <a:latin typeface="+mn-lt"/>
                <a:ea typeface="+mn-ea"/>
                <a:cs typeface="+mn-cs"/>
              </a:defRPr>
            </a:lvl2pPr>
            <a:lvl3pPr marL="0" indent="0" algn="l" defTabSz="914400" rtl="0" eaLnBrk="1" latinLnBrk="0" hangingPunct="1">
              <a:spcBef>
                <a:spcPts val="567"/>
              </a:spcBef>
              <a:buClr>
                <a:schemeClr val="tx2"/>
              </a:buClr>
              <a:buFont typeface="Arial" pitchFamily="34" charset="0"/>
              <a:buNone/>
              <a:defRPr sz="1400" kern="1200">
                <a:solidFill>
                  <a:srgbClr val="0E73B9"/>
                </a:solidFill>
                <a:latin typeface="+mn-lt"/>
                <a:ea typeface="+mn-ea"/>
                <a:cs typeface="+mn-cs"/>
              </a:defRPr>
            </a:lvl3pPr>
            <a:lvl4pPr marL="784225" indent="-201613" algn="l" defTabSz="914400" rtl="0" eaLnBrk="1" latinLnBrk="0" hangingPunct="1">
              <a:spcBef>
                <a:spcPts val="0"/>
              </a:spcBef>
              <a:buClr>
                <a:schemeClr val="tx2"/>
              </a:buClr>
              <a:buFont typeface="Minion Pro" pitchFamily="18" charset="0"/>
              <a:buChar char="‒"/>
              <a:defRPr sz="1400" kern="1200">
                <a:solidFill>
                  <a:schemeClr val="bg1"/>
                </a:solidFill>
                <a:latin typeface="+mn-lt"/>
                <a:ea typeface="+mn-ea"/>
                <a:cs typeface="+mn-cs"/>
              </a:defRPr>
            </a:lvl4pPr>
            <a:lvl5pPr marL="1000125" indent="-185738" algn="l" defTabSz="914400" rtl="0" eaLnBrk="1" latinLnBrk="0" hangingPunct="1">
              <a:spcBef>
                <a:spcPts val="0"/>
              </a:spcBef>
              <a:buClr>
                <a:schemeClr val="tx2"/>
              </a:buClr>
              <a:buFont typeface="Arial" pitchFamily="34" charset="0"/>
              <a:buChar char="»"/>
              <a:defRPr sz="14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b="1" dirty="0"/>
              <a:t>Replication by:</a:t>
            </a:r>
          </a:p>
          <a:p>
            <a:pPr algn="l"/>
            <a:r>
              <a:rPr lang="es-ES" sz="1600" b="0" dirty="0">
                <a:latin typeface="LMRoman12-Regular-Identity-H"/>
              </a:rPr>
              <a:t>Shekhar Kedia</a:t>
            </a:r>
            <a:endParaRPr lang="es-ES" sz="1600" b="0" i="0" u="none" strike="noStrike" baseline="0" dirty="0">
              <a:latin typeface="LMRoman12-Regular-Identity-H"/>
            </a:endParaRPr>
          </a:p>
        </p:txBody>
      </p:sp>
      <p:sp>
        <p:nvSpPr>
          <p:cNvPr id="15" name="TextBox 14">
            <a:extLst>
              <a:ext uri="{FF2B5EF4-FFF2-40B4-BE49-F238E27FC236}">
                <a16:creationId xmlns:a16="http://schemas.microsoft.com/office/drawing/2014/main" id="{9F130D5C-E306-8F34-887C-1636254427EA}"/>
              </a:ext>
            </a:extLst>
          </p:cNvPr>
          <p:cNvSpPr txBox="1"/>
          <p:nvPr/>
        </p:nvSpPr>
        <p:spPr>
          <a:xfrm>
            <a:off x="5882437" y="2078666"/>
            <a:ext cx="3235686" cy="923330"/>
          </a:xfrm>
          <a:prstGeom prst="rect">
            <a:avLst/>
          </a:prstGeom>
          <a:noFill/>
        </p:spPr>
        <p:txBody>
          <a:bodyPr wrap="square">
            <a:spAutoFit/>
          </a:bodyPr>
          <a:lstStyle/>
          <a:p>
            <a:r>
              <a:rPr lang="en-US" sz="1800" b="1" dirty="0">
                <a:solidFill>
                  <a:schemeClr val="bg1"/>
                </a:solidFill>
              </a:rPr>
              <a:t>Module:</a:t>
            </a:r>
            <a:r>
              <a:rPr lang="en-US" sz="1800" dirty="0">
                <a:solidFill>
                  <a:schemeClr val="bg1"/>
                </a:solidFill>
              </a:rPr>
              <a:t> Applied Statistics – II</a:t>
            </a:r>
          </a:p>
          <a:p>
            <a:r>
              <a:rPr lang="en-US" b="1" dirty="0">
                <a:solidFill>
                  <a:schemeClr val="bg1"/>
                </a:solidFill>
              </a:rPr>
              <a:t>Faculty:</a:t>
            </a:r>
            <a:r>
              <a:rPr lang="en-US" dirty="0">
                <a:solidFill>
                  <a:schemeClr val="bg1"/>
                </a:solidFill>
              </a:rPr>
              <a:t> Jeffrey Ziegler</a:t>
            </a:r>
          </a:p>
          <a:p>
            <a:r>
              <a:rPr lang="en-US" b="1" dirty="0" err="1">
                <a:solidFill>
                  <a:schemeClr val="bg1"/>
                </a:solidFill>
              </a:rPr>
              <a:t>Programme</a:t>
            </a:r>
            <a:r>
              <a:rPr lang="en-US" b="1" dirty="0">
                <a:solidFill>
                  <a:schemeClr val="bg1"/>
                </a:solidFill>
              </a:rPr>
              <a:t>:</a:t>
            </a:r>
            <a:r>
              <a:rPr lang="en-US" dirty="0">
                <a:solidFill>
                  <a:schemeClr val="bg1"/>
                </a:solidFill>
              </a:rPr>
              <a:t> MSc. ASDS (‘23-24)</a:t>
            </a:r>
            <a:endParaRPr lang="en-IN" dirty="0">
              <a:solidFill>
                <a:schemeClr val="bg1"/>
              </a:solidFill>
            </a:endParaRPr>
          </a:p>
        </p:txBody>
      </p:sp>
    </p:spTree>
    <p:extLst>
      <p:ext uri="{BB962C8B-B14F-4D97-AF65-F5344CB8AC3E}">
        <p14:creationId xmlns:p14="http://schemas.microsoft.com/office/powerpoint/2010/main" val="1772792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Text Placeholder 2"/>
          <p:cNvSpPr>
            <a:spLocks noGrp="1"/>
          </p:cNvSpPr>
          <p:nvPr>
            <p:ph type="body" sz="quarter" idx="10"/>
          </p:nvPr>
        </p:nvSpPr>
        <p:spPr>
          <a:xfrm>
            <a:off x="484563" y="1373022"/>
            <a:ext cx="8374764" cy="2853921"/>
          </a:xfrm>
        </p:spPr>
        <p:txBody>
          <a:bodyPr/>
          <a:lstStyle/>
          <a:p>
            <a:r>
              <a:rPr lang="en-US" sz="1600" dirty="0"/>
              <a:t>The research findings were </a:t>
            </a:r>
            <a:r>
              <a:rPr lang="en-US" sz="1600" b="1" dirty="0"/>
              <a:t>successfully replicated</a:t>
            </a:r>
            <a:endParaRPr lang="en-US" sz="1600" dirty="0"/>
          </a:p>
          <a:p>
            <a:r>
              <a:rPr lang="en-US" sz="1600" dirty="0"/>
              <a:t>Research shows that </a:t>
            </a:r>
            <a:r>
              <a:rPr lang="en-US" sz="1600" dirty="0" err="1"/>
              <a:t>labour</a:t>
            </a:r>
            <a:r>
              <a:rPr lang="en-US" sz="1600" dirty="0"/>
              <a:t> market factors like unemployment rate and unemployed respondents and counties with high % of foreign-born </a:t>
            </a:r>
            <a:r>
              <a:rPr lang="en-US" sz="1600" b="1" dirty="0"/>
              <a:t>do not affect </a:t>
            </a:r>
            <a:r>
              <a:rPr lang="en-US" sz="1600" dirty="0"/>
              <a:t>opposition towards </a:t>
            </a:r>
            <a:r>
              <a:rPr lang="en-US" sz="1600" dirty="0" err="1"/>
              <a:t>unauthorised</a:t>
            </a:r>
            <a:r>
              <a:rPr lang="en-US" sz="1600" dirty="0"/>
              <a:t> immigrants</a:t>
            </a:r>
          </a:p>
          <a:p>
            <a:pPr lvl="1"/>
            <a:r>
              <a:rPr lang="en-US" sz="1600" dirty="0"/>
              <a:t>However personal economic factors like recent job loss or income shock (of at least 25%) is associated with </a:t>
            </a:r>
            <a:r>
              <a:rPr lang="en-US" sz="1600" b="1" dirty="0"/>
              <a:t>negative sentiment </a:t>
            </a:r>
            <a:r>
              <a:rPr lang="en-US" sz="1600" dirty="0"/>
              <a:t>towards unauthorised immigrants and support their deportation</a:t>
            </a:r>
          </a:p>
          <a:p>
            <a:r>
              <a:rPr lang="en-US" sz="1600" dirty="0"/>
              <a:t>Furthermore, from the heterogeneity model we observe that white respondents and male respondents who have faced recent job loss are </a:t>
            </a:r>
            <a:r>
              <a:rPr lang="en-US" sz="1600" b="1" dirty="0"/>
              <a:t>more likely </a:t>
            </a:r>
            <a:r>
              <a:rPr lang="en-US" sz="1600" dirty="0"/>
              <a:t>to support deportation of unauthorized immigrants</a:t>
            </a:r>
          </a:p>
        </p:txBody>
      </p:sp>
      <p:pic>
        <p:nvPicPr>
          <p:cNvPr id="9" name="Picture 8" descr="A group of multi colored wooden stick figures">
            <a:extLst>
              <a:ext uri="{FF2B5EF4-FFF2-40B4-BE49-F238E27FC236}">
                <a16:creationId xmlns:a16="http://schemas.microsoft.com/office/drawing/2014/main" id="{F141D63F-114D-FF36-6DA0-7255F9D4A07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27940" y="4124033"/>
            <a:ext cx="3209022" cy="2225005"/>
          </a:xfrm>
          <a:prstGeom prst="rect">
            <a:avLst/>
          </a:prstGeom>
        </p:spPr>
      </p:pic>
      <p:sp>
        <p:nvSpPr>
          <p:cNvPr id="13" name="TextBox 12">
            <a:extLst>
              <a:ext uri="{FF2B5EF4-FFF2-40B4-BE49-F238E27FC236}">
                <a16:creationId xmlns:a16="http://schemas.microsoft.com/office/drawing/2014/main" id="{6EDEE3A6-D7F5-7499-5E9F-241880BAB9BF}"/>
              </a:ext>
            </a:extLst>
          </p:cNvPr>
          <p:cNvSpPr txBox="1"/>
          <p:nvPr/>
        </p:nvSpPr>
        <p:spPr>
          <a:xfrm>
            <a:off x="388190" y="4367849"/>
            <a:ext cx="4606504" cy="1077218"/>
          </a:xfrm>
          <a:prstGeom prst="rect">
            <a:avLst/>
          </a:prstGeom>
          <a:noFill/>
        </p:spPr>
        <p:txBody>
          <a:bodyPr wrap="square">
            <a:spAutoFit/>
          </a:bodyPr>
          <a:lstStyle/>
          <a:p>
            <a:pPr marL="285750" indent="-285750">
              <a:buFont typeface="Calibri" panose="020F0502020204030204" pitchFamily="34" charset="0"/>
              <a:buChar char="₋"/>
            </a:pPr>
            <a:r>
              <a:rPr lang="en-US" sz="1600" dirty="0"/>
              <a:t>Contribution exercise shows mostly </a:t>
            </a:r>
            <a:r>
              <a:rPr lang="en-US" sz="1600" b="1" dirty="0"/>
              <a:t>similar</a:t>
            </a:r>
            <a:r>
              <a:rPr lang="en-US" sz="1600" dirty="0"/>
              <a:t> trends (as with authors work)</a:t>
            </a:r>
          </a:p>
          <a:p>
            <a:pPr marL="742950" lvl="1" indent="-285750">
              <a:buFont typeface="Calibri" panose="020F0502020204030204" pitchFamily="34" charset="0"/>
              <a:buChar char="₋"/>
            </a:pPr>
            <a:r>
              <a:rPr lang="en-US" sz="1600" dirty="0"/>
              <a:t>However, effects of unemployed respondents was found to be </a:t>
            </a:r>
            <a:r>
              <a:rPr lang="en-US" sz="1600" b="1" dirty="0"/>
              <a:t>different</a:t>
            </a:r>
            <a:endParaRPr lang="en-GB" sz="1600" b="1" dirty="0"/>
          </a:p>
        </p:txBody>
      </p:sp>
    </p:spTree>
    <p:extLst>
      <p:ext uri="{BB962C8B-B14F-4D97-AF65-F5344CB8AC3E}">
        <p14:creationId xmlns:p14="http://schemas.microsoft.com/office/powerpoint/2010/main" val="1859924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Thank You</a:t>
            </a:r>
          </a:p>
        </p:txBody>
      </p:sp>
    </p:spTree>
    <p:extLst>
      <p:ext uri="{BB962C8B-B14F-4D97-AF65-F5344CB8AC3E}">
        <p14:creationId xmlns:p14="http://schemas.microsoft.com/office/powerpoint/2010/main" val="173462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a:t>About the research</a:t>
            </a:r>
            <a:endParaRPr lang="en-US" dirty="0"/>
          </a:p>
        </p:txBody>
      </p:sp>
      <p:sp>
        <p:nvSpPr>
          <p:cNvPr id="7" name="Text Placeholder 6"/>
          <p:cNvSpPr>
            <a:spLocks noGrp="1"/>
          </p:cNvSpPr>
          <p:nvPr>
            <p:ph type="body" sz="quarter" idx="10"/>
          </p:nvPr>
        </p:nvSpPr>
        <p:spPr>
          <a:xfrm>
            <a:off x="828674" y="1745025"/>
            <a:ext cx="7806366" cy="4095058"/>
          </a:xfrm>
        </p:spPr>
        <p:txBody>
          <a:bodyPr/>
          <a:lstStyle/>
          <a:p>
            <a:pPr algn="l"/>
            <a:r>
              <a:rPr lang="en-US" sz="1800" i="0" u="none" strike="noStrike" baseline="0" dirty="0">
                <a:latin typeface="LMRoman12-Regular-Identity-H"/>
              </a:rPr>
              <a:t>Aim:</a:t>
            </a:r>
            <a:r>
              <a:rPr lang="en-US" sz="1800" b="0" i="0" u="none" strike="noStrike" baseline="0" dirty="0">
                <a:latin typeface="LMRoman12-Regular-Identity-H"/>
              </a:rPr>
              <a:t> To understand how negative economic shocks (both personal and </a:t>
            </a:r>
            <a:r>
              <a:rPr lang="en-US" sz="1800" b="0" i="0" u="none" strike="noStrike" baseline="0" dirty="0" err="1">
                <a:latin typeface="LMRoman12-Regular-Identity-H"/>
              </a:rPr>
              <a:t>labour</a:t>
            </a:r>
            <a:r>
              <a:rPr lang="en-US" sz="1800" b="0" i="0" u="none" strike="noStrike" baseline="0" dirty="0">
                <a:latin typeface="LMRoman12-Regular-Identity-H"/>
              </a:rPr>
              <a:t> market) heighten public opposition to immigration</a:t>
            </a:r>
          </a:p>
          <a:p>
            <a:pPr marL="285750" indent="-285750" algn="l">
              <a:buFont typeface="Arial" panose="020B0604020202020204" pitchFamily="34" charset="0"/>
              <a:buChar char="•"/>
            </a:pPr>
            <a:r>
              <a:rPr lang="en-US" sz="1800" b="0" dirty="0">
                <a:latin typeface="LMRoman12-Regular-Identity-H"/>
              </a:rPr>
              <a:t>Literature</a:t>
            </a:r>
            <a:r>
              <a:rPr lang="en-US" sz="1800" b="0" i="0" u="none" strike="noStrike" baseline="0" dirty="0">
                <a:latin typeface="LMRoman12-Regular-Identity-H"/>
              </a:rPr>
              <a:t> suggests economic circumstances &amp; levels of </a:t>
            </a:r>
            <a:r>
              <a:rPr lang="en-US" sz="1800" b="0" i="0" u="none" strike="noStrike" baseline="0" dirty="0" err="1">
                <a:latin typeface="LMRoman12-Regular-Identity-H"/>
              </a:rPr>
              <a:t>labour</a:t>
            </a:r>
            <a:r>
              <a:rPr lang="en-US" sz="1800" b="0" i="0" u="none" strike="noStrike" baseline="0" dirty="0">
                <a:latin typeface="LMRoman12-Regular-Identity-H"/>
              </a:rPr>
              <a:t> market competition have little bearing on citizens’ immigration attitudes</a:t>
            </a:r>
          </a:p>
          <a:p>
            <a:pPr marL="285750" indent="-285750" algn="l">
              <a:buFont typeface="Arial" panose="020B0604020202020204" pitchFamily="34" charset="0"/>
              <a:buChar char="•"/>
            </a:pPr>
            <a:r>
              <a:rPr lang="en-US" sz="1800" b="0" i="0" u="none" strike="noStrike" baseline="0" dirty="0">
                <a:latin typeface="LMRoman12-Regular-Identity-H"/>
              </a:rPr>
              <a:t>Personal economic shocks have potential to trigger the threatened, anti-immigration responses</a:t>
            </a:r>
          </a:p>
          <a:p>
            <a:pPr algn="l"/>
            <a:r>
              <a:rPr lang="en-US" sz="1800" i="0" u="none" strike="noStrike" baseline="0" dirty="0">
                <a:latin typeface="LMRoman12-Regular-Identity-H"/>
              </a:rPr>
              <a:t>Data:</a:t>
            </a:r>
            <a:r>
              <a:rPr lang="en-US" sz="1800" b="0" i="0" u="none" strike="noStrike" baseline="0" dirty="0">
                <a:latin typeface="LMRoman12-Regular-Identity-H"/>
              </a:rPr>
              <a:t> Panel study tracking a large, representative adult Americans from 2007-20. However, for analysis data from 2012 is considered (n = 2,149).</a:t>
            </a:r>
          </a:p>
          <a:p>
            <a:pPr algn="l"/>
            <a:r>
              <a:rPr lang="en-US" sz="1800" i="0" u="none" strike="noStrike" baseline="0" dirty="0">
                <a:latin typeface="LMRoman12-Regular-Identity-H"/>
              </a:rPr>
              <a:t>Key findings:</a:t>
            </a:r>
          </a:p>
          <a:p>
            <a:pPr marL="285750" indent="-285750" algn="l">
              <a:buFont typeface="Arial" panose="020B0604020202020204" pitchFamily="34" charset="0"/>
              <a:buChar char="•"/>
            </a:pPr>
            <a:r>
              <a:rPr lang="en-US" sz="1800" b="0" i="0" u="none" strike="noStrike" baseline="0" dirty="0">
                <a:latin typeface="LMRoman12-Regular-Identity-H"/>
              </a:rPr>
              <a:t>Adverse personal economic shocks, especially job losses and income shock, spurred opposition to unauthorized immigration</a:t>
            </a:r>
          </a:p>
          <a:p>
            <a:pPr marL="285750" indent="-285750" algn="l">
              <a:buFont typeface="Arial" panose="020B0604020202020204" pitchFamily="34" charset="0"/>
              <a:buChar char="•"/>
            </a:pPr>
            <a:r>
              <a:rPr lang="en-US" sz="1800" b="0" i="0" u="none" strike="noStrike" baseline="0" dirty="0">
                <a:latin typeface="LMRoman12-Regular-Identity-H"/>
              </a:rPr>
              <a:t>Effects more concentrated among white and male Americans</a:t>
            </a:r>
          </a:p>
        </p:txBody>
      </p:sp>
      <p:sp>
        <p:nvSpPr>
          <p:cNvPr id="8" name="Text Placeholder 7"/>
          <p:cNvSpPr>
            <a:spLocks noGrp="1"/>
          </p:cNvSpPr>
          <p:nvPr>
            <p:ph type="body" sz="quarter" idx="11"/>
          </p:nvPr>
        </p:nvSpPr>
        <p:spPr/>
        <p:txBody>
          <a:bodyPr/>
          <a:lstStyle/>
          <a:p>
            <a:r>
              <a:rPr lang="en-US" dirty="0"/>
              <a:t>Aim, data used and key findings from the original research</a:t>
            </a:r>
            <a:endParaRPr lang="en-IN" dirty="0"/>
          </a:p>
        </p:txBody>
      </p:sp>
    </p:spTree>
    <p:extLst>
      <p:ext uri="{BB962C8B-B14F-4D97-AF65-F5344CB8AC3E}">
        <p14:creationId xmlns:p14="http://schemas.microsoft.com/office/powerpoint/2010/main" val="2496041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a:t>Replication</a:t>
            </a:r>
            <a:endParaRPr lang="en-US" dirty="0"/>
          </a:p>
        </p:txBody>
      </p:sp>
      <p:sp>
        <p:nvSpPr>
          <p:cNvPr id="7" name="Text Placeholder 6"/>
          <p:cNvSpPr>
            <a:spLocks noGrp="1"/>
          </p:cNvSpPr>
          <p:nvPr>
            <p:ph type="body" sz="quarter" idx="10"/>
          </p:nvPr>
        </p:nvSpPr>
        <p:spPr>
          <a:xfrm>
            <a:off x="828676" y="1699921"/>
            <a:ext cx="7806366" cy="4019392"/>
          </a:xfrm>
        </p:spPr>
        <p:txBody>
          <a:bodyPr/>
          <a:lstStyle/>
          <a:p>
            <a:pPr algn="l"/>
            <a:r>
              <a:rPr lang="en-US" sz="1800" i="0" u="none" strike="noStrike" baseline="0" dirty="0">
                <a:latin typeface="LMRoman12-Regular-Identity-H"/>
              </a:rPr>
              <a:t>Key objectives of replication:</a:t>
            </a:r>
          </a:p>
          <a:p>
            <a:pPr marL="285750" indent="-285750" algn="l">
              <a:buFont typeface="Arial" panose="020B0604020202020204" pitchFamily="34" charset="0"/>
              <a:buChar char="•"/>
            </a:pPr>
            <a:r>
              <a:rPr lang="en-US" sz="1800" b="0" i="0" u="none" strike="noStrike" baseline="0" dirty="0">
                <a:latin typeface="LMRoman12-Regular-Identity-H"/>
              </a:rPr>
              <a:t>Establish credibility to the researchers original work</a:t>
            </a:r>
          </a:p>
          <a:p>
            <a:pPr marL="285750" indent="-285750" algn="l">
              <a:buFont typeface="Arial" panose="020B0604020202020204" pitchFamily="34" charset="0"/>
              <a:buChar char="•"/>
            </a:pPr>
            <a:r>
              <a:rPr lang="en-US" sz="1800" b="0" i="0" u="none" strike="noStrike" baseline="0" dirty="0">
                <a:latin typeface="LMRoman12-Regular-Identity-H"/>
              </a:rPr>
              <a:t>Learn how to perform various statistical analysis on primary data</a:t>
            </a:r>
          </a:p>
          <a:p>
            <a:pPr marL="285750" indent="-285750" algn="l">
              <a:buFont typeface="Arial" panose="020B0604020202020204" pitchFamily="34" charset="0"/>
              <a:buChar char="•"/>
            </a:pPr>
            <a:r>
              <a:rPr lang="en-US" sz="1800" b="0" i="0" u="none" strike="noStrike" baseline="0" dirty="0">
                <a:latin typeface="LMRoman12-Regular-Identity-H"/>
              </a:rPr>
              <a:t>Add value to the research by making contributions</a:t>
            </a:r>
          </a:p>
          <a:p>
            <a:pPr algn="l"/>
            <a:r>
              <a:rPr lang="en-US" sz="1800" b="0" i="0" u="none" strike="noStrike" baseline="0" dirty="0">
                <a:latin typeface="LMRoman12-Regular-Identity-H"/>
              </a:rPr>
              <a:t>Research uses a binary dependent variable to map whether respondent support deportation of unauthorised immigrants or not. </a:t>
            </a:r>
          </a:p>
          <a:p>
            <a:pPr algn="l"/>
            <a:r>
              <a:rPr lang="en-US" sz="1800" b="0" i="0" u="none" strike="noStrike" baseline="0" dirty="0">
                <a:latin typeface="LMRoman12-Regular-Identity-H"/>
              </a:rPr>
              <a:t>Original variable captures responses on a 7-point scale ranging from 1 (‘Return illegal immigrants to their native countries’) to 7 (‘Create a pathway to U.S. citizenship for illegal immigrants’). </a:t>
            </a:r>
          </a:p>
          <a:p>
            <a:pPr algn="l"/>
            <a:r>
              <a:rPr lang="en-US" sz="1800" dirty="0">
                <a:latin typeface="LMRoman12-Regular-Identity-H"/>
              </a:rPr>
              <a:t>Contribution:</a:t>
            </a:r>
            <a:r>
              <a:rPr lang="en-US" sz="1800" b="0" dirty="0">
                <a:latin typeface="LMRoman12-Regular-Identity-H"/>
              </a:rPr>
              <a:t> </a:t>
            </a:r>
            <a:r>
              <a:rPr lang="en-US" sz="1800" b="0" i="0" u="none" strike="noStrike" baseline="0" dirty="0">
                <a:latin typeface="LMRoman12-Regular-Identity-H"/>
              </a:rPr>
              <a:t>Original</a:t>
            </a:r>
            <a:r>
              <a:rPr lang="en-US" sz="1800" b="0" dirty="0">
                <a:latin typeface="LMRoman12-Regular-Identity-H"/>
              </a:rPr>
              <a:t> </a:t>
            </a:r>
            <a:r>
              <a:rPr lang="en-US" sz="1800" b="0" i="0" u="none" strike="noStrike" baseline="0" dirty="0">
                <a:latin typeface="LMRoman12-Regular-Identity-H"/>
              </a:rPr>
              <a:t>7-point scale variable used as the dependent variable in a multinomial ordered logit model to measure the </a:t>
            </a:r>
            <a:r>
              <a:rPr lang="en-IN" sz="1800" b="0" i="0" u="none" strike="noStrike" baseline="0" dirty="0">
                <a:latin typeface="LMRoman12-Regular-Identity-H"/>
              </a:rPr>
              <a:t>effect.</a:t>
            </a:r>
            <a:endParaRPr lang="en-US" sz="1800" i="0" u="none" strike="noStrike" baseline="0" dirty="0">
              <a:latin typeface="LMRoman12-Regular-Identity-H"/>
            </a:endParaRPr>
          </a:p>
        </p:txBody>
      </p:sp>
      <p:sp>
        <p:nvSpPr>
          <p:cNvPr id="8" name="Text Placeholder 7"/>
          <p:cNvSpPr>
            <a:spLocks noGrp="1"/>
          </p:cNvSpPr>
          <p:nvPr>
            <p:ph type="body" sz="quarter" idx="11"/>
          </p:nvPr>
        </p:nvSpPr>
        <p:spPr/>
        <p:txBody>
          <a:bodyPr/>
          <a:lstStyle/>
          <a:p>
            <a:r>
              <a:rPr lang="en-GB" dirty="0"/>
              <a:t>Using the 7-point scale dependent variable and running a multinomial ordered logit model</a:t>
            </a:r>
            <a:endParaRPr lang="en-US" dirty="0"/>
          </a:p>
        </p:txBody>
      </p:sp>
    </p:spTree>
    <p:extLst>
      <p:ext uri="{BB962C8B-B14F-4D97-AF65-F5344CB8AC3E}">
        <p14:creationId xmlns:p14="http://schemas.microsoft.com/office/powerpoint/2010/main" val="1591814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Descriptive summary</a:t>
            </a:r>
          </a:p>
        </p:txBody>
      </p:sp>
      <p:sp>
        <p:nvSpPr>
          <p:cNvPr id="4" name="Text Placeholder 3"/>
          <p:cNvSpPr>
            <a:spLocks noGrp="1"/>
          </p:cNvSpPr>
          <p:nvPr>
            <p:ph type="body" sz="quarter" idx="11"/>
          </p:nvPr>
        </p:nvSpPr>
        <p:spPr/>
        <p:txBody>
          <a:bodyPr/>
          <a:lstStyle/>
          <a:p>
            <a:r>
              <a:rPr lang="en-GB" dirty="0"/>
              <a:t>Checking that the broad demographic trends across the two rounds of survey remain the same</a:t>
            </a:r>
            <a:endParaRPr lang="en-US" dirty="0"/>
          </a:p>
        </p:txBody>
      </p:sp>
      <p:pic>
        <p:nvPicPr>
          <p:cNvPr id="7" name="Picture 6">
            <a:extLst>
              <a:ext uri="{FF2B5EF4-FFF2-40B4-BE49-F238E27FC236}">
                <a16:creationId xmlns:a16="http://schemas.microsoft.com/office/drawing/2014/main" id="{ABAF6948-84F3-AC82-E236-B0BFD53BA45E}"/>
              </a:ext>
            </a:extLst>
          </p:cNvPr>
          <p:cNvPicPr>
            <a:picLocks noChangeAspect="1"/>
          </p:cNvPicPr>
          <p:nvPr/>
        </p:nvPicPr>
        <p:blipFill rotWithShape="1">
          <a:blip r:embed="rId2">
            <a:extLst>
              <a:ext uri="{28A0092B-C50C-407E-A947-70E740481C1C}">
                <a14:useLocalDpi xmlns:a14="http://schemas.microsoft.com/office/drawing/2010/main" val="0"/>
              </a:ext>
            </a:extLst>
          </a:blip>
          <a:srcRect t="6994"/>
          <a:stretch/>
        </p:blipFill>
        <p:spPr>
          <a:xfrm>
            <a:off x="1488325" y="1476000"/>
            <a:ext cx="6167349" cy="3738564"/>
          </a:xfrm>
          <a:prstGeom prst="rect">
            <a:avLst/>
          </a:prstGeom>
        </p:spPr>
      </p:pic>
      <p:sp>
        <p:nvSpPr>
          <p:cNvPr id="9" name="TextBox 8">
            <a:extLst>
              <a:ext uri="{FF2B5EF4-FFF2-40B4-BE49-F238E27FC236}">
                <a16:creationId xmlns:a16="http://schemas.microsoft.com/office/drawing/2014/main" id="{82A22225-01C3-A49A-2914-F191E221397A}"/>
              </a:ext>
            </a:extLst>
          </p:cNvPr>
          <p:cNvSpPr txBox="1"/>
          <p:nvPr/>
        </p:nvSpPr>
        <p:spPr>
          <a:xfrm>
            <a:off x="586596" y="5499939"/>
            <a:ext cx="8324491" cy="830997"/>
          </a:xfrm>
          <a:prstGeom prst="rect">
            <a:avLst/>
          </a:prstGeom>
          <a:noFill/>
        </p:spPr>
        <p:txBody>
          <a:bodyPr wrap="square">
            <a:spAutoFit/>
          </a:bodyPr>
          <a:lstStyle/>
          <a:p>
            <a:pPr marL="285750" indent="-285750" algn="l">
              <a:buFont typeface="Arial" panose="020B0604020202020204" pitchFamily="34" charset="0"/>
              <a:buChar char="•"/>
            </a:pPr>
            <a:r>
              <a:rPr lang="en-US" sz="1600" i="0" u="none" strike="noStrike" baseline="0" dirty="0">
                <a:latin typeface="LMRoman12-Regular-Identity-H"/>
              </a:rPr>
              <a:t>Respondents in the latest Oct’20 survey </a:t>
            </a:r>
            <a:r>
              <a:rPr lang="en-US" sz="1600" b="1" i="0" u="none" strike="noStrike" baseline="0" dirty="0">
                <a:latin typeface="LMRoman12-Regular-Identity-H"/>
              </a:rPr>
              <a:t>demographically similar</a:t>
            </a:r>
            <a:r>
              <a:rPr lang="en-US" sz="1600" i="0" u="none" strike="noStrike" baseline="0" dirty="0">
                <a:latin typeface="LMRoman12-Regular-Identity-H"/>
              </a:rPr>
              <a:t> to respondents in the Oct’12 survey</a:t>
            </a:r>
            <a:r>
              <a:rPr lang="en-US" sz="1600" dirty="0">
                <a:latin typeface="LMRoman12-Regular-Identity-H"/>
              </a:rPr>
              <a:t>: Panel remained consistent</a:t>
            </a:r>
            <a:endParaRPr lang="en-US" sz="1600" i="0" u="none" strike="noStrike" baseline="0" dirty="0">
              <a:latin typeface="LMRoman12-Regular-Identity-H"/>
            </a:endParaRPr>
          </a:p>
          <a:p>
            <a:pPr marL="742950" lvl="1" indent="-285750">
              <a:buFont typeface="Arial" panose="020B0604020202020204" pitchFamily="34" charset="0"/>
              <a:buChar char="•"/>
            </a:pPr>
            <a:r>
              <a:rPr lang="en-US" sz="1600" b="1" i="0" u="none" strike="noStrike" baseline="0" dirty="0">
                <a:latin typeface="LMRoman12-Regular-Identity-H"/>
              </a:rPr>
              <a:t>12%</a:t>
            </a:r>
            <a:r>
              <a:rPr lang="en-US" sz="1600" i="0" u="none" strike="noStrike" baseline="0" dirty="0">
                <a:latin typeface="LMRoman12-Regular-Identity-H"/>
              </a:rPr>
              <a:t> Black, </a:t>
            </a:r>
            <a:r>
              <a:rPr lang="en-US" sz="1600" b="1" i="0" u="none" strike="noStrike" baseline="0" dirty="0">
                <a:latin typeface="LMRoman12-Regular-Identity-H"/>
              </a:rPr>
              <a:t>11%</a:t>
            </a:r>
            <a:r>
              <a:rPr lang="en-US" sz="1600" i="0" u="none" strike="noStrike" baseline="0" dirty="0">
                <a:latin typeface="LMRoman12-Regular-Identity-H"/>
              </a:rPr>
              <a:t> Hispanic, and </a:t>
            </a:r>
            <a:r>
              <a:rPr lang="en-US" sz="1600" b="1" i="0" u="none" strike="noStrike" baseline="0" dirty="0">
                <a:latin typeface="LMRoman12-Regular-Identity-H"/>
              </a:rPr>
              <a:t>71%</a:t>
            </a:r>
            <a:r>
              <a:rPr lang="en-US" sz="1600" i="0" u="none" strike="noStrike" baseline="0" dirty="0">
                <a:latin typeface="LMRoman12-Regular-Identity-H"/>
              </a:rPr>
              <a:t> White people, with </a:t>
            </a:r>
            <a:r>
              <a:rPr lang="en-US" sz="1600" b="1" i="0" u="none" strike="noStrike" baseline="0" dirty="0">
                <a:latin typeface="LMRoman12-Regular-Identity-H"/>
              </a:rPr>
              <a:t>38%</a:t>
            </a:r>
            <a:r>
              <a:rPr lang="en-US" sz="1600" i="0" u="none" strike="noStrike" baseline="0" dirty="0">
                <a:latin typeface="LMRoman12-Regular-Identity-H"/>
              </a:rPr>
              <a:t> reporting a college degree.</a:t>
            </a:r>
            <a:endParaRPr lang="en-IN" sz="1600" dirty="0"/>
          </a:p>
        </p:txBody>
      </p:sp>
      <p:sp>
        <p:nvSpPr>
          <p:cNvPr id="5" name="TextBox 4">
            <a:extLst>
              <a:ext uri="{FF2B5EF4-FFF2-40B4-BE49-F238E27FC236}">
                <a16:creationId xmlns:a16="http://schemas.microsoft.com/office/drawing/2014/main" id="{667A5EAC-B0AC-56B7-F813-0FF6E40F8E81}"/>
              </a:ext>
            </a:extLst>
          </p:cNvPr>
          <p:cNvSpPr txBox="1"/>
          <p:nvPr/>
        </p:nvSpPr>
        <p:spPr>
          <a:xfrm>
            <a:off x="3694264" y="5137408"/>
            <a:ext cx="1117121" cy="307777"/>
          </a:xfrm>
          <a:prstGeom prst="rect">
            <a:avLst/>
          </a:prstGeom>
          <a:noFill/>
        </p:spPr>
        <p:txBody>
          <a:bodyPr wrap="square">
            <a:spAutoFit/>
          </a:bodyPr>
          <a:lstStyle/>
          <a:p>
            <a:r>
              <a:rPr lang="en-US" sz="1400" b="1" i="0" u="none" strike="noStrike" baseline="0" dirty="0">
                <a:latin typeface="LMRoman12-Regular-Identity-H"/>
              </a:rPr>
              <a:t>(N = 2,149)</a:t>
            </a:r>
            <a:endParaRPr lang="en-IN" sz="1400" b="1" dirty="0"/>
          </a:p>
        </p:txBody>
      </p:sp>
      <p:sp>
        <p:nvSpPr>
          <p:cNvPr id="6" name="TextBox 5">
            <a:extLst>
              <a:ext uri="{FF2B5EF4-FFF2-40B4-BE49-F238E27FC236}">
                <a16:creationId xmlns:a16="http://schemas.microsoft.com/office/drawing/2014/main" id="{513958CE-C268-229D-891C-1CD13527A634}"/>
              </a:ext>
            </a:extLst>
          </p:cNvPr>
          <p:cNvSpPr txBox="1"/>
          <p:nvPr/>
        </p:nvSpPr>
        <p:spPr>
          <a:xfrm>
            <a:off x="5925627" y="5137407"/>
            <a:ext cx="1117121" cy="307777"/>
          </a:xfrm>
          <a:prstGeom prst="rect">
            <a:avLst/>
          </a:prstGeom>
          <a:noFill/>
        </p:spPr>
        <p:txBody>
          <a:bodyPr wrap="square">
            <a:spAutoFit/>
          </a:bodyPr>
          <a:lstStyle/>
          <a:p>
            <a:r>
              <a:rPr lang="en-US" sz="1400" b="1" i="0" u="none" strike="noStrike" baseline="0" dirty="0">
                <a:latin typeface="LMRoman12-Regular-Identity-H"/>
              </a:rPr>
              <a:t>(N = 1,055)</a:t>
            </a:r>
            <a:endParaRPr lang="en-IN" sz="1400" b="1" dirty="0"/>
          </a:p>
        </p:txBody>
      </p:sp>
    </p:spTree>
    <p:extLst>
      <p:ext uri="{BB962C8B-B14F-4D97-AF65-F5344CB8AC3E}">
        <p14:creationId xmlns:p14="http://schemas.microsoft.com/office/powerpoint/2010/main" val="3110083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Results (author 1/3)</a:t>
            </a:r>
          </a:p>
        </p:txBody>
      </p:sp>
      <p:sp>
        <p:nvSpPr>
          <p:cNvPr id="4" name="Text Placeholder 3"/>
          <p:cNvSpPr>
            <a:spLocks noGrp="1"/>
          </p:cNvSpPr>
          <p:nvPr>
            <p:ph type="body" sz="quarter" idx="11"/>
          </p:nvPr>
        </p:nvSpPr>
        <p:spPr/>
        <p:txBody>
          <a:bodyPr/>
          <a:lstStyle/>
          <a:p>
            <a:r>
              <a:rPr lang="en-US" b="1" dirty="0"/>
              <a:t>Model:</a:t>
            </a:r>
            <a:r>
              <a:rPr lang="en-US" dirty="0"/>
              <a:t> Unemployment and support for deportation of unauthorised migrants</a:t>
            </a:r>
          </a:p>
        </p:txBody>
      </p:sp>
      <p:sp>
        <p:nvSpPr>
          <p:cNvPr id="9" name="TextBox 8">
            <a:extLst>
              <a:ext uri="{FF2B5EF4-FFF2-40B4-BE49-F238E27FC236}">
                <a16:creationId xmlns:a16="http://schemas.microsoft.com/office/drawing/2014/main" id="{82A22225-01C3-A49A-2914-F191E221397A}"/>
              </a:ext>
            </a:extLst>
          </p:cNvPr>
          <p:cNvSpPr txBox="1"/>
          <p:nvPr/>
        </p:nvSpPr>
        <p:spPr>
          <a:xfrm>
            <a:off x="603848" y="4906447"/>
            <a:ext cx="8324491" cy="584775"/>
          </a:xfrm>
          <a:prstGeom prst="rect">
            <a:avLst/>
          </a:prstGeom>
          <a:noFill/>
        </p:spPr>
        <p:txBody>
          <a:bodyPr wrap="square">
            <a:spAutoFit/>
          </a:bodyPr>
          <a:lstStyle/>
          <a:p>
            <a:pPr marL="285750" indent="-285750" algn="l">
              <a:buFont typeface="Arial" panose="020B0604020202020204" pitchFamily="34" charset="0"/>
              <a:buChar char="•"/>
            </a:pPr>
            <a:r>
              <a:rPr lang="en-US" sz="1600" i="0" u="none" strike="noStrike" baseline="0" dirty="0">
                <a:latin typeface="LMRoman12-Regular-Identity-H"/>
              </a:rPr>
              <a:t>We </a:t>
            </a:r>
            <a:r>
              <a:rPr lang="en-US" sz="1600" b="1" i="0" u="none" strike="noStrike" baseline="0" dirty="0">
                <a:latin typeface="LMRoman12-Regular-Identity-H"/>
              </a:rPr>
              <a:t>find no evidence </a:t>
            </a:r>
            <a:r>
              <a:rPr lang="en-US" sz="1600" i="0" u="none" strike="noStrike" baseline="0" dirty="0">
                <a:latin typeface="LMRoman12-Regular-Identity-H"/>
              </a:rPr>
              <a:t>to suggest that if respondent is unemployed, it is associated with them supporting deportation of unauthorised migrants (for the full model)</a:t>
            </a:r>
            <a:endParaRPr lang="en-IN" sz="1600" dirty="0"/>
          </a:p>
        </p:txBody>
      </p:sp>
      <p:pic>
        <p:nvPicPr>
          <p:cNvPr id="5" name="Picture 4">
            <a:extLst>
              <a:ext uri="{FF2B5EF4-FFF2-40B4-BE49-F238E27FC236}">
                <a16:creationId xmlns:a16="http://schemas.microsoft.com/office/drawing/2014/main" id="{ADC71141-C545-E184-4607-48004B628F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947" y="1636800"/>
            <a:ext cx="6966308" cy="2825895"/>
          </a:xfrm>
          <a:prstGeom prst="rect">
            <a:avLst/>
          </a:prstGeom>
        </p:spPr>
      </p:pic>
      <p:sp>
        <p:nvSpPr>
          <p:cNvPr id="8" name="TextBox 7">
            <a:extLst>
              <a:ext uri="{FF2B5EF4-FFF2-40B4-BE49-F238E27FC236}">
                <a16:creationId xmlns:a16="http://schemas.microsoft.com/office/drawing/2014/main" id="{0CA3AF7A-0AAE-0EE2-9D03-6796DFB2C6D9}"/>
              </a:ext>
            </a:extLst>
          </p:cNvPr>
          <p:cNvSpPr txBox="1"/>
          <p:nvPr/>
        </p:nvSpPr>
        <p:spPr>
          <a:xfrm>
            <a:off x="133640" y="5796951"/>
            <a:ext cx="8891005" cy="646331"/>
          </a:xfrm>
          <a:prstGeom prst="rect">
            <a:avLst/>
          </a:prstGeom>
          <a:noFill/>
        </p:spPr>
        <p:txBody>
          <a:bodyPr wrap="square">
            <a:spAutoFit/>
          </a:bodyPr>
          <a:lstStyle/>
          <a:p>
            <a:pPr algn="l"/>
            <a:r>
              <a:rPr lang="en-US" sz="1200" b="0" i="1" u="none" strike="noStrike" baseline="0" dirty="0">
                <a:latin typeface="LMRoman12-Italic-Identity-H"/>
              </a:rPr>
              <a:t>N.B.: Outcome variable is a binary indicator that equals 1 if the respondent supports deporting unauthorized migrants, and 0 otherwise. All regressions control for respondents’ age, race, gender, level of education, income employment status (retired, disabled or other), and partisanship (an indicator variable for Republicans). Robust standard errors in parentheses.</a:t>
            </a:r>
            <a:endParaRPr lang="en-IN" sz="1200" dirty="0"/>
          </a:p>
        </p:txBody>
      </p:sp>
    </p:spTree>
    <p:extLst>
      <p:ext uri="{BB962C8B-B14F-4D97-AF65-F5344CB8AC3E}">
        <p14:creationId xmlns:p14="http://schemas.microsoft.com/office/powerpoint/2010/main" val="1539974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Results (author 2/3)</a:t>
            </a:r>
          </a:p>
        </p:txBody>
      </p:sp>
      <p:sp>
        <p:nvSpPr>
          <p:cNvPr id="4" name="Text Placeholder 3"/>
          <p:cNvSpPr>
            <a:spLocks noGrp="1"/>
          </p:cNvSpPr>
          <p:nvPr>
            <p:ph type="body" sz="quarter" idx="11"/>
          </p:nvPr>
        </p:nvSpPr>
        <p:spPr/>
        <p:txBody>
          <a:bodyPr/>
          <a:lstStyle/>
          <a:p>
            <a:r>
              <a:rPr lang="en-US" b="1" dirty="0"/>
              <a:t>Model:</a:t>
            </a:r>
            <a:r>
              <a:rPr lang="en-US" dirty="0"/>
              <a:t> Effect of economic shocks on support for deportation of unauthorized migrants</a:t>
            </a:r>
          </a:p>
        </p:txBody>
      </p:sp>
      <p:sp>
        <p:nvSpPr>
          <p:cNvPr id="9" name="TextBox 8">
            <a:extLst>
              <a:ext uri="{FF2B5EF4-FFF2-40B4-BE49-F238E27FC236}">
                <a16:creationId xmlns:a16="http://schemas.microsoft.com/office/drawing/2014/main" id="{82A22225-01C3-A49A-2914-F191E221397A}"/>
              </a:ext>
            </a:extLst>
          </p:cNvPr>
          <p:cNvSpPr txBox="1"/>
          <p:nvPr/>
        </p:nvSpPr>
        <p:spPr>
          <a:xfrm>
            <a:off x="439948" y="4888050"/>
            <a:ext cx="8574657" cy="1569660"/>
          </a:xfrm>
          <a:prstGeom prst="rect">
            <a:avLst/>
          </a:prstGeom>
          <a:noFill/>
        </p:spPr>
        <p:txBody>
          <a:bodyPr wrap="square">
            <a:spAutoFit/>
          </a:bodyPr>
          <a:lstStyle/>
          <a:p>
            <a:pPr marL="285750" indent="-285750" algn="l">
              <a:buFont typeface="Arial" panose="020B0604020202020204" pitchFamily="34" charset="0"/>
              <a:buChar char="•"/>
            </a:pPr>
            <a:r>
              <a:rPr lang="en-US" sz="1600" i="0" u="none" strike="noStrike" baseline="0" dirty="0">
                <a:latin typeface="LMRoman12-Regular-Identity-H"/>
              </a:rPr>
              <a:t>If respondent has lost job recently or experienced a drop in income (either personal or family), it </a:t>
            </a:r>
            <a:r>
              <a:rPr lang="en-US" sz="1600" b="1" i="0" u="none" strike="noStrike" baseline="0" dirty="0">
                <a:latin typeface="LMRoman12-Regular-Identity-H"/>
              </a:rPr>
              <a:t>affects</a:t>
            </a:r>
            <a:r>
              <a:rPr lang="en-US" sz="1600" i="0" u="none" strike="noStrike" baseline="0" dirty="0">
                <a:latin typeface="LMRoman12-Regular-Identity-H"/>
              </a:rPr>
              <a:t> opposition to unauthorized</a:t>
            </a:r>
            <a:r>
              <a:rPr lang="en-US" sz="1600" dirty="0">
                <a:latin typeface="LMRoman12-Regular-Identity-H"/>
              </a:rPr>
              <a:t> </a:t>
            </a:r>
            <a:r>
              <a:rPr lang="en-US" sz="1600" i="0" u="none" strike="noStrike" baseline="0" dirty="0">
                <a:latin typeface="LMRoman12-Regular-Identity-H"/>
              </a:rPr>
              <a:t>immigration (for all model specification)</a:t>
            </a:r>
          </a:p>
          <a:p>
            <a:pPr marL="742950" lvl="1" indent="-285750">
              <a:buFont typeface="Arial" panose="020B0604020202020204" pitchFamily="34" charset="0"/>
              <a:buChar char="•"/>
            </a:pPr>
            <a:r>
              <a:rPr lang="en-US" sz="1600" i="0" u="none" strike="noStrike" baseline="0" dirty="0">
                <a:latin typeface="LMRoman12-Regular-Identity-H"/>
              </a:rPr>
              <a:t>Respondents who recently lost their job are </a:t>
            </a:r>
            <a:r>
              <a:rPr lang="en-US" sz="1600" b="1" i="0" u="none" strike="noStrike" baseline="0" dirty="0">
                <a:latin typeface="LMRoman12-Regular-Identity-H"/>
              </a:rPr>
              <a:t>7.5 pp more</a:t>
            </a:r>
            <a:r>
              <a:rPr lang="en-US" sz="1600" i="0" u="none" strike="noStrike" baseline="0" dirty="0">
                <a:latin typeface="LMRoman12-Regular-Identity-H"/>
              </a:rPr>
              <a:t> supportive of deporting</a:t>
            </a:r>
          </a:p>
          <a:p>
            <a:pPr marL="742950" lvl="1" indent="-285750">
              <a:buFont typeface="Arial" panose="020B0604020202020204" pitchFamily="34" charset="0"/>
              <a:buChar char="•"/>
            </a:pPr>
            <a:r>
              <a:rPr lang="en-US" sz="1600" dirty="0">
                <a:latin typeface="LMRoman12-Regular-Identity-H"/>
              </a:rPr>
              <a:t>M</a:t>
            </a:r>
            <a:r>
              <a:rPr lang="en-US" sz="1600" i="0" u="none" strike="noStrike" baseline="0" dirty="0">
                <a:latin typeface="LMRoman12-Regular-Identity-H"/>
              </a:rPr>
              <a:t>ajor income drop (of at least 25%) associated with </a:t>
            </a:r>
            <a:r>
              <a:rPr lang="en-US" sz="1600" b="1" i="0" u="none" strike="noStrike" baseline="0" dirty="0">
                <a:latin typeface="LMRoman12-Regular-Identity-H"/>
              </a:rPr>
              <a:t>5.5 pp increase</a:t>
            </a:r>
            <a:r>
              <a:rPr lang="en-US" sz="1600" i="0" u="none" strike="noStrike" baseline="0" dirty="0">
                <a:latin typeface="LMRoman12-Regular-Identity-H"/>
              </a:rPr>
              <a:t> in support for deporting</a:t>
            </a:r>
          </a:p>
          <a:p>
            <a:pPr marL="285750" indent="-285750" algn="l">
              <a:buFont typeface="Arial" panose="020B0604020202020204" pitchFamily="34" charset="0"/>
              <a:buChar char="•"/>
            </a:pPr>
            <a:r>
              <a:rPr lang="en-US" sz="1600" i="0" u="none" strike="noStrike" baseline="0" dirty="0">
                <a:latin typeface="LMRoman12-Regular-Identity-H"/>
              </a:rPr>
              <a:t>If respondents recently found a job, </a:t>
            </a:r>
            <a:r>
              <a:rPr lang="en-US" sz="1600" b="1" i="0" u="none" strike="noStrike" baseline="0" dirty="0">
                <a:latin typeface="LMRoman12-Regular-Identity-H"/>
              </a:rPr>
              <a:t>negatively associated </a:t>
            </a:r>
            <a:r>
              <a:rPr lang="en-US" sz="1600" i="0" u="none" strike="noStrike" baseline="0" dirty="0">
                <a:latin typeface="LMRoman12-Regular-Identity-H"/>
              </a:rPr>
              <a:t>with support for deporting (</a:t>
            </a:r>
            <a:r>
              <a:rPr lang="en-US" sz="1600" b="1" i="0" u="none" strike="noStrike" baseline="0" dirty="0">
                <a:latin typeface="LMRoman12-Regular-Identity-H"/>
              </a:rPr>
              <a:t>not</a:t>
            </a:r>
            <a:r>
              <a:rPr lang="en-US" sz="1600" i="0" u="none" strike="noStrike" baseline="0" dirty="0">
                <a:latin typeface="LMRoman12-Regular-Identity-H"/>
              </a:rPr>
              <a:t> </a:t>
            </a:r>
            <a:r>
              <a:rPr lang="en-US" sz="1600" b="1" i="0" u="none" strike="noStrike" baseline="0" dirty="0">
                <a:latin typeface="LMRoman12-Regular-Identity-H"/>
              </a:rPr>
              <a:t>statistically reliable</a:t>
            </a:r>
            <a:r>
              <a:rPr lang="en-US" sz="1600" i="0" u="none" strike="noStrike" baseline="0" dirty="0">
                <a:latin typeface="LMRoman12-Regular-Identity-H"/>
              </a:rPr>
              <a:t>)</a:t>
            </a:r>
            <a:endParaRPr lang="en-IN" sz="1600" dirty="0"/>
          </a:p>
        </p:txBody>
      </p:sp>
      <p:pic>
        <p:nvPicPr>
          <p:cNvPr id="6" name="Picture 5">
            <a:extLst>
              <a:ext uri="{FF2B5EF4-FFF2-40B4-BE49-F238E27FC236}">
                <a16:creationId xmlns:a16="http://schemas.microsoft.com/office/drawing/2014/main" id="{BBDB55E2-20EB-D11C-D692-DEE02907A9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3358" y="1415374"/>
            <a:ext cx="6469812" cy="3403667"/>
          </a:xfrm>
          <a:prstGeom prst="rect">
            <a:avLst/>
          </a:prstGeom>
        </p:spPr>
      </p:pic>
    </p:spTree>
    <p:extLst>
      <p:ext uri="{BB962C8B-B14F-4D97-AF65-F5344CB8AC3E}">
        <p14:creationId xmlns:p14="http://schemas.microsoft.com/office/powerpoint/2010/main" val="3999473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Results (author 3/3)</a:t>
            </a:r>
          </a:p>
        </p:txBody>
      </p:sp>
      <p:sp>
        <p:nvSpPr>
          <p:cNvPr id="4" name="Text Placeholder 3"/>
          <p:cNvSpPr>
            <a:spLocks noGrp="1"/>
          </p:cNvSpPr>
          <p:nvPr>
            <p:ph type="body" sz="quarter" idx="11"/>
          </p:nvPr>
        </p:nvSpPr>
        <p:spPr/>
        <p:txBody>
          <a:bodyPr/>
          <a:lstStyle/>
          <a:p>
            <a:r>
              <a:rPr lang="en-US" b="1" dirty="0"/>
              <a:t>Model:</a:t>
            </a:r>
            <a:r>
              <a:rPr lang="en-US" dirty="0"/>
              <a:t> Effect heterogeneity by respondent characteristics</a:t>
            </a:r>
          </a:p>
        </p:txBody>
      </p:sp>
      <p:sp>
        <p:nvSpPr>
          <p:cNvPr id="9" name="TextBox 8">
            <a:extLst>
              <a:ext uri="{FF2B5EF4-FFF2-40B4-BE49-F238E27FC236}">
                <a16:creationId xmlns:a16="http://schemas.microsoft.com/office/drawing/2014/main" id="{82A22225-01C3-A49A-2914-F191E221397A}"/>
              </a:ext>
            </a:extLst>
          </p:cNvPr>
          <p:cNvSpPr txBox="1"/>
          <p:nvPr/>
        </p:nvSpPr>
        <p:spPr>
          <a:xfrm>
            <a:off x="5917721" y="1816992"/>
            <a:ext cx="3226279" cy="3293209"/>
          </a:xfrm>
          <a:prstGeom prst="rect">
            <a:avLst/>
          </a:prstGeom>
          <a:noFill/>
        </p:spPr>
        <p:txBody>
          <a:bodyPr wrap="square">
            <a:spAutoFit/>
          </a:bodyPr>
          <a:lstStyle/>
          <a:p>
            <a:pPr marL="285750" indent="-285750" algn="l">
              <a:buFont typeface="Arial" panose="020B0604020202020204" pitchFamily="34" charset="0"/>
              <a:buChar char="•"/>
            </a:pPr>
            <a:r>
              <a:rPr lang="en-US" sz="1600" b="1" i="0" u="none" strike="noStrike" baseline="0" dirty="0">
                <a:latin typeface="LMRoman12-Regular-Identity-H"/>
              </a:rPr>
              <a:t>No evidence</a:t>
            </a:r>
            <a:r>
              <a:rPr lang="en-US" sz="1600" i="0" u="none" strike="noStrike" baseline="0" dirty="0">
                <a:latin typeface="LMRoman12-Regular-Identity-H"/>
              </a:rPr>
              <a:t> of heterogeneous effects across respondents differentiated by skill level or union membership</a:t>
            </a:r>
          </a:p>
          <a:p>
            <a:pPr marL="285750" indent="-285750" algn="l">
              <a:buFont typeface="Arial" panose="020B0604020202020204" pitchFamily="34" charset="0"/>
              <a:buChar char="•"/>
            </a:pPr>
            <a:r>
              <a:rPr lang="en-US" sz="1600" b="1" i="0" u="none" strike="noStrike" baseline="0" dirty="0">
                <a:latin typeface="LMRoman12-Regular-Identity-H"/>
              </a:rPr>
              <a:t>No evidence</a:t>
            </a:r>
            <a:r>
              <a:rPr lang="en-US" sz="1600" i="0" u="none" strike="noStrike" baseline="0" dirty="0">
                <a:latin typeface="LMRoman12-Regular-Identity-H"/>
              </a:rPr>
              <a:t> found in case of counties with higher % of foreign born or unemployment rate</a:t>
            </a:r>
          </a:p>
          <a:p>
            <a:pPr marL="285750" indent="-285750" algn="l">
              <a:buFont typeface="Arial" panose="020B0604020202020204" pitchFamily="34" charset="0"/>
              <a:buChar char="•"/>
            </a:pPr>
            <a:r>
              <a:rPr lang="en-US" sz="1600" i="0" u="none" strike="noStrike" baseline="0" dirty="0">
                <a:latin typeface="LMRoman12-Regular-Identity-H"/>
              </a:rPr>
              <a:t>White respondents who have recently lost jobs: </a:t>
            </a:r>
            <a:r>
              <a:rPr lang="en-US" sz="1600" b="1" i="0" u="none" strike="noStrike" baseline="0" dirty="0">
                <a:latin typeface="LMRoman12-Regular-Identity-H"/>
              </a:rPr>
              <a:t>16.76 pp more</a:t>
            </a:r>
            <a:r>
              <a:rPr lang="en-US" sz="1600" i="0" u="none" strike="noStrike" baseline="0" dirty="0">
                <a:latin typeface="LMRoman12-Regular-Identity-H"/>
              </a:rPr>
              <a:t> opposed</a:t>
            </a:r>
          </a:p>
          <a:p>
            <a:pPr marL="285750" indent="-285750" algn="l">
              <a:buFont typeface="Arial" panose="020B0604020202020204" pitchFamily="34" charset="0"/>
              <a:buChar char="•"/>
            </a:pPr>
            <a:r>
              <a:rPr lang="en-US" sz="1600" i="0" u="none" strike="noStrike" baseline="0" dirty="0">
                <a:latin typeface="LMRoman12-Regular-Identity-H"/>
              </a:rPr>
              <a:t>Also, male respondents: </a:t>
            </a:r>
            <a:r>
              <a:rPr lang="en-US" sz="1600" b="1" i="0" u="none" strike="noStrike" baseline="0" dirty="0">
                <a:latin typeface="LMRoman12-Regular-Identity-H"/>
              </a:rPr>
              <a:t>13.61 pp more</a:t>
            </a:r>
            <a:r>
              <a:rPr lang="en-US" sz="1600" i="0" u="none" strike="noStrike" baseline="0" dirty="0">
                <a:latin typeface="LMRoman12-Regular-Identity-H"/>
              </a:rPr>
              <a:t> opposed to unauthorised immigration</a:t>
            </a:r>
            <a:endParaRPr lang="en-IN" sz="1600" dirty="0"/>
          </a:p>
        </p:txBody>
      </p:sp>
      <p:sp>
        <p:nvSpPr>
          <p:cNvPr id="8" name="TextBox 7">
            <a:extLst>
              <a:ext uri="{FF2B5EF4-FFF2-40B4-BE49-F238E27FC236}">
                <a16:creationId xmlns:a16="http://schemas.microsoft.com/office/drawing/2014/main" id="{0CA3AF7A-0AAE-0EE2-9D03-6796DFB2C6D9}"/>
              </a:ext>
            </a:extLst>
          </p:cNvPr>
          <p:cNvSpPr txBox="1"/>
          <p:nvPr/>
        </p:nvSpPr>
        <p:spPr>
          <a:xfrm>
            <a:off x="133640" y="5736569"/>
            <a:ext cx="8891005" cy="830997"/>
          </a:xfrm>
          <a:prstGeom prst="rect">
            <a:avLst/>
          </a:prstGeom>
          <a:noFill/>
        </p:spPr>
        <p:txBody>
          <a:bodyPr wrap="square">
            <a:spAutoFit/>
          </a:bodyPr>
          <a:lstStyle/>
          <a:p>
            <a:pPr algn="l"/>
            <a:r>
              <a:rPr lang="en-US" sz="1200" b="0" i="1" u="none" strike="noStrike" baseline="0" dirty="0">
                <a:latin typeface="LMRoman12-Italic-Identity-H"/>
              </a:rPr>
              <a:t>N.B.: Outcome variable is a binary indicator that equals 1 if the respondent supports deporting unauthorized migrants, and 0 otherwise. The linear probability models in columns 2–7 interact with unemployment shocks with indicator variables denoting the different groups of respondents. All regressions control for the constitutive terms of the interaction with job loss and age, income, employment status (retired, disabled or other) and partisanship. Robust standard errors in parentheses.</a:t>
            </a:r>
            <a:endParaRPr lang="en-IN" sz="1200" dirty="0"/>
          </a:p>
        </p:txBody>
      </p:sp>
      <p:pic>
        <p:nvPicPr>
          <p:cNvPr id="6" name="Picture 5">
            <a:extLst>
              <a:ext uri="{FF2B5EF4-FFF2-40B4-BE49-F238E27FC236}">
                <a16:creationId xmlns:a16="http://schemas.microsoft.com/office/drawing/2014/main" id="{8740EBC6-97B1-8A0B-665D-0F545B68EC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078" y="1375731"/>
            <a:ext cx="5638643" cy="4196933"/>
          </a:xfrm>
          <a:prstGeom prst="rect">
            <a:avLst/>
          </a:prstGeom>
        </p:spPr>
      </p:pic>
    </p:spTree>
    <p:extLst>
      <p:ext uri="{BB962C8B-B14F-4D97-AF65-F5344CB8AC3E}">
        <p14:creationId xmlns:p14="http://schemas.microsoft.com/office/powerpoint/2010/main" val="2591573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Results (contribution 1/2)</a:t>
            </a:r>
          </a:p>
        </p:txBody>
      </p:sp>
      <p:sp>
        <p:nvSpPr>
          <p:cNvPr id="4" name="Text Placeholder 3"/>
          <p:cNvSpPr>
            <a:spLocks noGrp="1"/>
          </p:cNvSpPr>
          <p:nvPr>
            <p:ph type="body" sz="quarter" idx="11"/>
          </p:nvPr>
        </p:nvSpPr>
        <p:spPr/>
        <p:txBody>
          <a:bodyPr/>
          <a:lstStyle/>
          <a:p>
            <a:r>
              <a:rPr lang="en-US" b="1" dirty="0"/>
              <a:t>Model:</a:t>
            </a:r>
            <a:r>
              <a:rPr lang="en-US" dirty="0"/>
              <a:t> Unemployment and support for deportation of unauthorised migrants</a:t>
            </a:r>
          </a:p>
        </p:txBody>
      </p:sp>
      <p:sp>
        <p:nvSpPr>
          <p:cNvPr id="9" name="TextBox 8">
            <a:extLst>
              <a:ext uri="{FF2B5EF4-FFF2-40B4-BE49-F238E27FC236}">
                <a16:creationId xmlns:a16="http://schemas.microsoft.com/office/drawing/2014/main" id="{82A22225-01C3-A49A-2914-F191E221397A}"/>
              </a:ext>
            </a:extLst>
          </p:cNvPr>
          <p:cNvSpPr txBox="1"/>
          <p:nvPr/>
        </p:nvSpPr>
        <p:spPr>
          <a:xfrm>
            <a:off x="409754" y="3672853"/>
            <a:ext cx="8324491" cy="1815882"/>
          </a:xfrm>
          <a:prstGeom prst="rect">
            <a:avLst/>
          </a:prstGeom>
          <a:noFill/>
        </p:spPr>
        <p:txBody>
          <a:bodyPr wrap="square">
            <a:spAutoFit/>
          </a:bodyPr>
          <a:lstStyle/>
          <a:p>
            <a:pPr marL="285750" indent="-285750" algn="l">
              <a:buFont typeface="Arial" panose="020B0604020202020204" pitchFamily="34" charset="0"/>
              <a:buChar char="•"/>
            </a:pPr>
            <a:r>
              <a:rPr lang="en-US" sz="1600" i="0" u="none" strike="noStrike" baseline="0" dirty="0">
                <a:latin typeface="LMRoman12-Regular-Identity-H"/>
              </a:rPr>
              <a:t>One unit change in UNEMPLOYED variable that is moving from ”unemployed” to ”employed” is associated with an increase of </a:t>
            </a:r>
            <a:r>
              <a:rPr lang="en-US" sz="1600" b="1" i="0" u="none" strike="noStrike" baseline="0" dirty="0">
                <a:latin typeface="LMRoman12-Regular-Identity-H"/>
              </a:rPr>
              <a:t>0.197 log odds</a:t>
            </a:r>
            <a:r>
              <a:rPr lang="en-US" sz="1600" i="0" u="none" strike="noStrike" baseline="0" dirty="0">
                <a:latin typeface="LMRoman12-Regular-Identity-H"/>
              </a:rPr>
              <a:t> on average for a one step change of path variable which captures support for deportation on a 7-point scale ranging from 1 (‘Return illegal immigrants to their native countries’) to 7 (‘Create a pathway to U.S. citizenship for illegal immigrants’).</a:t>
            </a:r>
          </a:p>
          <a:p>
            <a:pPr marL="285750" indent="-285750" algn="l">
              <a:buFont typeface="Arial" panose="020B0604020202020204" pitchFamily="34" charset="0"/>
              <a:buChar char="•"/>
            </a:pPr>
            <a:r>
              <a:rPr lang="en-US" sz="1600" i="0" u="none" strike="noStrike" baseline="0" dirty="0">
                <a:latin typeface="LMRoman12-Regular-Identity-H"/>
              </a:rPr>
              <a:t>So, we find sufficient evidence to say that unemployed respondents oppose the deportation of unauthorized</a:t>
            </a:r>
            <a:r>
              <a:rPr lang="en-US" sz="1600" dirty="0">
                <a:latin typeface="LMRoman12-Regular-Identity-H"/>
              </a:rPr>
              <a:t> </a:t>
            </a:r>
            <a:r>
              <a:rPr lang="en-US" sz="1600" i="0" u="none" strike="noStrike" baseline="0" dirty="0">
                <a:latin typeface="LMRoman12-Regular-Identity-H"/>
              </a:rPr>
              <a:t>immigrants.</a:t>
            </a:r>
            <a:endParaRPr lang="en-IN" sz="1600" dirty="0"/>
          </a:p>
        </p:txBody>
      </p:sp>
      <p:sp>
        <p:nvSpPr>
          <p:cNvPr id="8" name="TextBox 7">
            <a:extLst>
              <a:ext uri="{FF2B5EF4-FFF2-40B4-BE49-F238E27FC236}">
                <a16:creationId xmlns:a16="http://schemas.microsoft.com/office/drawing/2014/main" id="{0CA3AF7A-0AAE-0EE2-9D03-6796DFB2C6D9}"/>
              </a:ext>
            </a:extLst>
          </p:cNvPr>
          <p:cNvSpPr txBox="1"/>
          <p:nvPr/>
        </p:nvSpPr>
        <p:spPr>
          <a:xfrm>
            <a:off x="133640" y="5796951"/>
            <a:ext cx="8891005" cy="461665"/>
          </a:xfrm>
          <a:prstGeom prst="rect">
            <a:avLst/>
          </a:prstGeom>
          <a:noFill/>
        </p:spPr>
        <p:txBody>
          <a:bodyPr wrap="square">
            <a:spAutoFit/>
          </a:bodyPr>
          <a:lstStyle/>
          <a:p>
            <a:pPr algn="l"/>
            <a:r>
              <a:rPr lang="en-US" sz="1200" b="0" i="1" u="none" strike="noStrike" baseline="0" dirty="0">
                <a:latin typeface="LMRoman12-Italic-Identity-H"/>
              </a:rPr>
              <a:t>N.B.: All regressions control for respondents’ age, race, gender, level of education, income employment status (retired, disabled or other), year and partisanship (an indicator variable for Republicans).</a:t>
            </a:r>
            <a:endParaRPr lang="en-IN" sz="1200" dirty="0"/>
          </a:p>
        </p:txBody>
      </p:sp>
      <p:graphicFrame>
        <p:nvGraphicFramePr>
          <p:cNvPr id="3" name="Table 2">
            <a:extLst>
              <a:ext uri="{FF2B5EF4-FFF2-40B4-BE49-F238E27FC236}">
                <a16:creationId xmlns:a16="http://schemas.microsoft.com/office/drawing/2014/main" id="{87BD3A48-0223-DE22-7AAF-E2E0BB37094B}"/>
              </a:ext>
            </a:extLst>
          </p:cNvPr>
          <p:cNvGraphicFramePr>
            <a:graphicFrameLocks noGrp="1"/>
          </p:cNvGraphicFramePr>
          <p:nvPr>
            <p:extLst>
              <p:ext uri="{D42A27DB-BD31-4B8C-83A1-F6EECF244321}">
                <p14:modId xmlns:p14="http://schemas.microsoft.com/office/powerpoint/2010/main" val="2423313519"/>
              </p:ext>
            </p:extLst>
          </p:nvPr>
        </p:nvGraphicFramePr>
        <p:xfrm>
          <a:off x="727446" y="1467809"/>
          <a:ext cx="7703390" cy="1842770"/>
        </p:xfrm>
        <a:graphic>
          <a:graphicData uri="http://schemas.openxmlformats.org/drawingml/2006/table">
            <a:tbl>
              <a:tblPr firstRow="1" bandRow="1">
                <a:tableStyleId>{6E25E649-3F16-4E02-A733-19D2CDBF48F0}</a:tableStyleId>
              </a:tblPr>
              <a:tblGrid>
                <a:gridCol w="1540678">
                  <a:extLst>
                    <a:ext uri="{9D8B030D-6E8A-4147-A177-3AD203B41FA5}">
                      <a16:colId xmlns:a16="http://schemas.microsoft.com/office/drawing/2014/main" val="702185991"/>
                    </a:ext>
                  </a:extLst>
                </a:gridCol>
                <a:gridCol w="1540678">
                  <a:extLst>
                    <a:ext uri="{9D8B030D-6E8A-4147-A177-3AD203B41FA5}">
                      <a16:colId xmlns:a16="http://schemas.microsoft.com/office/drawing/2014/main" val="12085540"/>
                    </a:ext>
                  </a:extLst>
                </a:gridCol>
                <a:gridCol w="1540678">
                  <a:extLst>
                    <a:ext uri="{9D8B030D-6E8A-4147-A177-3AD203B41FA5}">
                      <a16:colId xmlns:a16="http://schemas.microsoft.com/office/drawing/2014/main" val="2308694408"/>
                    </a:ext>
                  </a:extLst>
                </a:gridCol>
                <a:gridCol w="1540678">
                  <a:extLst>
                    <a:ext uri="{9D8B030D-6E8A-4147-A177-3AD203B41FA5}">
                      <a16:colId xmlns:a16="http://schemas.microsoft.com/office/drawing/2014/main" val="1993699286"/>
                    </a:ext>
                  </a:extLst>
                </a:gridCol>
                <a:gridCol w="1540678">
                  <a:extLst>
                    <a:ext uri="{9D8B030D-6E8A-4147-A177-3AD203B41FA5}">
                      <a16:colId xmlns:a16="http://schemas.microsoft.com/office/drawing/2014/main" val="3044502903"/>
                    </a:ext>
                  </a:extLst>
                </a:gridCol>
              </a:tblGrid>
              <a:tr h="189877">
                <a:tc>
                  <a:txBody>
                    <a:bodyPr/>
                    <a:lstStyle/>
                    <a:p>
                      <a:pPr algn="ctr"/>
                      <a:r>
                        <a:rPr lang="en-US" sz="1400" dirty="0"/>
                        <a:t>Covariate</a:t>
                      </a:r>
                      <a:endParaRPr lang="en-IN" sz="1400" dirty="0"/>
                    </a:p>
                  </a:txBody>
                  <a:tcPr/>
                </a:tc>
                <a:tc>
                  <a:txBody>
                    <a:bodyPr/>
                    <a:lstStyle/>
                    <a:p>
                      <a:pPr algn="ctr"/>
                      <a:r>
                        <a:rPr lang="en-US" sz="1400" dirty="0"/>
                        <a:t>Value</a:t>
                      </a:r>
                      <a:endParaRPr lang="en-IN" sz="1400" dirty="0"/>
                    </a:p>
                  </a:txBody>
                  <a:tcPr/>
                </a:tc>
                <a:tc>
                  <a:txBody>
                    <a:bodyPr/>
                    <a:lstStyle/>
                    <a:p>
                      <a:pPr algn="ctr"/>
                      <a:r>
                        <a:rPr lang="en-US" sz="1400" dirty="0"/>
                        <a:t>Std. error</a:t>
                      </a:r>
                      <a:endParaRPr lang="en-IN" sz="1400" dirty="0"/>
                    </a:p>
                  </a:txBody>
                  <a:tcPr/>
                </a:tc>
                <a:tc>
                  <a:txBody>
                    <a:bodyPr/>
                    <a:lstStyle/>
                    <a:p>
                      <a:pPr algn="ctr"/>
                      <a:r>
                        <a:rPr lang="en-US" sz="1400" dirty="0"/>
                        <a:t>t value</a:t>
                      </a:r>
                      <a:endParaRPr lang="en-IN" sz="1400" dirty="0"/>
                    </a:p>
                  </a:txBody>
                  <a:tcPr/>
                </a:tc>
                <a:tc>
                  <a:txBody>
                    <a:bodyPr/>
                    <a:lstStyle/>
                    <a:p>
                      <a:pPr algn="ctr"/>
                      <a:r>
                        <a:rPr lang="en-US" sz="1400" dirty="0"/>
                        <a:t>p value</a:t>
                      </a:r>
                      <a:endParaRPr lang="en-IN" sz="1400" dirty="0"/>
                    </a:p>
                  </a:txBody>
                  <a:tcPr/>
                </a:tc>
                <a:extLst>
                  <a:ext uri="{0D108BD9-81ED-4DB2-BD59-A6C34878D82A}">
                    <a16:rowId xmlns:a16="http://schemas.microsoft.com/office/drawing/2014/main" val="280118692"/>
                  </a:ext>
                </a:extLst>
              </a:tr>
              <a:tr h="189877">
                <a:tc>
                  <a:txBody>
                    <a:bodyPr/>
                    <a:lstStyle/>
                    <a:p>
                      <a:pPr algn="ctr" fontAlgn="t"/>
                      <a:r>
                        <a:rPr lang="en-US" sz="1400" kern="1200" dirty="0">
                          <a:solidFill>
                            <a:schemeClr val="dk1"/>
                          </a:solidFill>
                        </a:rPr>
                        <a:t>UNEMPLOYED</a:t>
                      </a:r>
                      <a:endParaRPr lang="en-IN" sz="1400" kern="1200" dirty="0">
                        <a:solidFill>
                          <a:schemeClr val="dk1"/>
                        </a:solidFill>
                        <a:latin typeface="+mn-lt"/>
                        <a:ea typeface="+mn-ea"/>
                        <a:cs typeface="+mn-cs"/>
                      </a:endParaRPr>
                    </a:p>
                  </a:txBody>
                  <a:tcPr marL="6350" marR="6350" marT="6350" marB="0"/>
                </a:tc>
                <a:tc>
                  <a:txBody>
                    <a:bodyPr/>
                    <a:lstStyle/>
                    <a:p>
                      <a:pPr algn="ctr" fontAlgn="t"/>
                      <a:r>
                        <a:rPr lang="en-IN" sz="1400" kern="1200" dirty="0">
                          <a:solidFill>
                            <a:schemeClr val="dk1"/>
                          </a:solidFill>
                        </a:rPr>
                        <a:t>    0.1969834</a:t>
                      </a:r>
                      <a:endParaRPr lang="en-IN" sz="1400" kern="1200" dirty="0">
                        <a:solidFill>
                          <a:schemeClr val="dk1"/>
                        </a:solidFill>
                        <a:latin typeface="+mn-lt"/>
                        <a:ea typeface="+mn-ea"/>
                        <a:cs typeface="+mn-cs"/>
                      </a:endParaRPr>
                    </a:p>
                  </a:txBody>
                  <a:tcPr marL="6350" marR="6350" marT="6350" marB="0"/>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IN" sz="1400" kern="1200" dirty="0">
                          <a:solidFill>
                            <a:schemeClr val="dk1"/>
                          </a:solidFill>
                        </a:rPr>
                        <a:t>0.006209460</a:t>
                      </a:r>
                      <a:endParaRPr lang="en-IN" sz="1400" kern="1200" dirty="0">
                        <a:solidFill>
                          <a:schemeClr val="dk1"/>
                        </a:solidFill>
                        <a:latin typeface="+mn-lt"/>
                        <a:ea typeface="+mn-ea"/>
                        <a:cs typeface="+mn-cs"/>
                      </a:endParaRPr>
                    </a:p>
                  </a:txBody>
                  <a:tcPr marL="6350" marR="6350" marT="6350" marB="0"/>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IN" sz="1400" kern="1200" dirty="0">
                          <a:solidFill>
                            <a:schemeClr val="dk1"/>
                          </a:solidFill>
                        </a:rPr>
                        <a:t>     31.723114</a:t>
                      </a:r>
                      <a:endParaRPr lang="en-IN" sz="1400" kern="1200" dirty="0">
                        <a:solidFill>
                          <a:schemeClr val="dk1"/>
                        </a:solidFill>
                        <a:latin typeface="+mn-lt"/>
                        <a:ea typeface="+mn-ea"/>
                        <a:cs typeface="+mn-cs"/>
                      </a:endParaRPr>
                    </a:p>
                  </a:txBody>
                  <a:tcPr marL="6350" marR="6350" marT="6350" marB="0"/>
                </a:tc>
                <a:tc>
                  <a:txBody>
                    <a:bodyPr/>
                    <a:lstStyle/>
                    <a:p>
                      <a:pPr algn="ctr" fontAlgn="t"/>
                      <a:r>
                        <a:rPr lang="en-US" sz="1400" kern="1200" dirty="0">
                          <a:solidFill>
                            <a:schemeClr val="dk1"/>
                          </a:solidFill>
                        </a:rPr>
                        <a:t>0.0000</a:t>
                      </a:r>
                      <a:endParaRPr lang="en-IN" sz="1400" kern="1200" dirty="0">
                        <a:solidFill>
                          <a:schemeClr val="dk1"/>
                        </a:solidFill>
                        <a:latin typeface="+mn-lt"/>
                        <a:ea typeface="+mn-ea"/>
                        <a:cs typeface="+mn-cs"/>
                      </a:endParaRPr>
                    </a:p>
                  </a:txBody>
                  <a:tcPr marL="6350" marR="6350" marT="6350" marB="0"/>
                </a:tc>
                <a:extLst>
                  <a:ext uri="{0D108BD9-81ED-4DB2-BD59-A6C34878D82A}">
                    <a16:rowId xmlns:a16="http://schemas.microsoft.com/office/drawing/2014/main" val="1944531068"/>
                  </a:ext>
                </a:extLst>
              </a:tr>
              <a:tr h="189877">
                <a:tc>
                  <a:txBody>
                    <a:bodyPr/>
                    <a:lstStyle/>
                    <a:p>
                      <a:pPr algn="ctr" fontAlgn="t"/>
                      <a:r>
                        <a:rPr lang="en-IN" sz="1400" kern="1200" dirty="0">
                          <a:solidFill>
                            <a:schemeClr val="dk1"/>
                          </a:solidFill>
                        </a:rPr>
                        <a:t>1|2</a:t>
                      </a:r>
                      <a:endParaRPr lang="en-IN" sz="1400" kern="1200" dirty="0">
                        <a:solidFill>
                          <a:schemeClr val="dk1"/>
                        </a:solidFill>
                        <a:latin typeface="+mn-lt"/>
                        <a:ea typeface="+mn-ea"/>
                        <a:cs typeface="+mn-cs"/>
                      </a:endParaRPr>
                    </a:p>
                  </a:txBody>
                  <a:tcPr marL="6350" marR="6350" marT="6350" marB="0"/>
                </a:tc>
                <a:tc>
                  <a:txBody>
                    <a:bodyPr/>
                    <a:lstStyle/>
                    <a:p>
                      <a:pPr algn="ctr" fontAlgn="t"/>
                      <a:r>
                        <a:rPr lang="en-IN" sz="1400" kern="1200" dirty="0">
                          <a:solidFill>
                            <a:schemeClr val="dk1"/>
                          </a:solidFill>
                        </a:rPr>
                        <a:t>118.1841585</a:t>
                      </a:r>
                      <a:endParaRPr lang="en-IN" sz="1400" kern="1200" dirty="0">
                        <a:solidFill>
                          <a:schemeClr val="dk1"/>
                        </a:solidFill>
                        <a:latin typeface="+mn-lt"/>
                        <a:ea typeface="+mn-ea"/>
                        <a:cs typeface="+mn-cs"/>
                      </a:endParaRPr>
                    </a:p>
                  </a:txBody>
                  <a:tcPr marL="6350" marR="6350" marT="6350" marB="0"/>
                </a:tc>
                <a:tc>
                  <a:txBody>
                    <a:bodyPr/>
                    <a:lstStyle/>
                    <a:p>
                      <a:pPr algn="ctr" fontAlgn="t"/>
                      <a:r>
                        <a:rPr lang="en-IN" sz="1400" kern="1200">
                          <a:solidFill>
                            <a:schemeClr val="dk1"/>
                          </a:solidFill>
                        </a:rPr>
                        <a:t>0.011244808</a:t>
                      </a:r>
                      <a:endParaRPr lang="en-IN" sz="1400" kern="1200">
                        <a:solidFill>
                          <a:schemeClr val="dk1"/>
                        </a:solidFill>
                        <a:latin typeface="+mn-lt"/>
                        <a:ea typeface="+mn-ea"/>
                        <a:cs typeface="+mn-cs"/>
                      </a:endParaRPr>
                    </a:p>
                  </a:txBody>
                  <a:tcPr marL="6350" marR="6350" marT="6350" marB="0"/>
                </a:tc>
                <a:tc>
                  <a:txBody>
                    <a:bodyPr/>
                    <a:lstStyle/>
                    <a:p>
                      <a:pPr algn="ctr" fontAlgn="t"/>
                      <a:r>
                        <a:rPr lang="en-IN" sz="1400" kern="1200" dirty="0">
                          <a:solidFill>
                            <a:schemeClr val="dk1"/>
                          </a:solidFill>
                        </a:rPr>
                        <a:t>10510.10954</a:t>
                      </a:r>
                      <a:endParaRPr lang="en-IN" sz="1400" kern="1200" dirty="0">
                        <a:solidFill>
                          <a:schemeClr val="dk1"/>
                        </a:solidFill>
                        <a:latin typeface="+mn-lt"/>
                        <a:ea typeface="+mn-ea"/>
                        <a:cs typeface="+mn-cs"/>
                      </a:endParaRPr>
                    </a:p>
                  </a:txBody>
                  <a:tcPr marL="6350" marR="6350" marT="6350" marB="0"/>
                </a:tc>
                <a:tc>
                  <a:txBody>
                    <a:bodyPr/>
                    <a:lstStyle/>
                    <a:p>
                      <a:pPr algn="ctr" fontAlgn="t"/>
                      <a:r>
                        <a:rPr lang="en-IN" sz="1400" kern="1200" dirty="0">
                          <a:solidFill>
                            <a:schemeClr val="dk1"/>
                          </a:solidFill>
                        </a:rPr>
                        <a:t>0.0000</a:t>
                      </a:r>
                      <a:endParaRPr lang="en-IN" sz="1400" kern="1200" dirty="0">
                        <a:solidFill>
                          <a:schemeClr val="dk1"/>
                        </a:solidFill>
                        <a:latin typeface="+mn-lt"/>
                        <a:ea typeface="+mn-ea"/>
                        <a:cs typeface="+mn-cs"/>
                      </a:endParaRPr>
                    </a:p>
                  </a:txBody>
                  <a:tcPr marL="6350" marR="6350" marT="6350" marB="0"/>
                </a:tc>
                <a:extLst>
                  <a:ext uri="{0D108BD9-81ED-4DB2-BD59-A6C34878D82A}">
                    <a16:rowId xmlns:a16="http://schemas.microsoft.com/office/drawing/2014/main" val="4268623016"/>
                  </a:ext>
                </a:extLst>
              </a:tr>
              <a:tr h="189877">
                <a:tc>
                  <a:txBody>
                    <a:bodyPr/>
                    <a:lstStyle/>
                    <a:p>
                      <a:pPr algn="ctr" fontAlgn="t"/>
                      <a:r>
                        <a:rPr lang="en-IN" sz="1400" kern="1200" dirty="0">
                          <a:solidFill>
                            <a:schemeClr val="dk1"/>
                          </a:solidFill>
                        </a:rPr>
                        <a:t>2|3</a:t>
                      </a:r>
                      <a:endParaRPr lang="en-IN" sz="1400" kern="1200" dirty="0">
                        <a:solidFill>
                          <a:schemeClr val="dk1"/>
                        </a:solidFill>
                        <a:latin typeface="+mn-lt"/>
                        <a:ea typeface="+mn-ea"/>
                        <a:cs typeface="+mn-cs"/>
                      </a:endParaRPr>
                    </a:p>
                  </a:txBody>
                  <a:tcPr marL="6350" marR="6350" marT="6350" marB="0"/>
                </a:tc>
                <a:tc>
                  <a:txBody>
                    <a:bodyPr/>
                    <a:lstStyle/>
                    <a:p>
                      <a:pPr algn="ctr" fontAlgn="t"/>
                      <a:r>
                        <a:rPr lang="en-IN" sz="1400" kern="1200" dirty="0">
                          <a:solidFill>
                            <a:schemeClr val="dk1"/>
                          </a:solidFill>
                        </a:rPr>
                        <a:t>118.6608454</a:t>
                      </a:r>
                      <a:endParaRPr lang="en-IN" sz="1400" kern="1200" dirty="0">
                        <a:solidFill>
                          <a:schemeClr val="dk1"/>
                        </a:solidFill>
                        <a:latin typeface="+mn-lt"/>
                        <a:ea typeface="+mn-ea"/>
                        <a:cs typeface="+mn-cs"/>
                      </a:endParaRPr>
                    </a:p>
                  </a:txBody>
                  <a:tcPr marL="6350" marR="6350" marT="6350" marB="0"/>
                </a:tc>
                <a:tc>
                  <a:txBody>
                    <a:bodyPr/>
                    <a:lstStyle/>
                    <a:p>
                      <a:pPr algn="ctr" fontAlgn="t"/>
                      <a:r>
                        <a:rPr lang="en-IN" sz="1400" kern="1200" dirty="0">
                          <a:solidFill>
                            <a:schemeClr val="dk1"/>
                          </a:solidFill>
                        </a:rPr>
                        <a:t>0.019175913</a:t>
                      </a:r>
                      <a:endParaRPr lang="en-IN" sz="1400" kern="1200" dirty="0">
                        <a:solidFill>
                          <a:schemeClr val="dk1"/>
                        </a:solidFill>
                        <a:latin typeface="+mn-lt"/>
                        <a:ea typeface="+mn-ea"/>
                        <a:cs typeface="+mn-cs"/>
                      </a:endParaRPr>
                    </a:p>
                  </a:txBody>
                  <a:tcPr marL="6350" marR="6350" marT="6350" marB="0"/>
                </a:tc>
                <a:tc>
                  <a:txBody>
                    <a:bodyPr/>
                    <a:lstStyle/>
                    <a:p>
                      <a:pPr algn="ctr" fontAlgn="t"/>
                      <a:r>
                        <a:rPr lang="en-IN" sz="1400" kern="1200">
                          <a:solidFill>
                            <a:schemeClr val="dk1"/>
                          </a:solidFill>
                        </a:rPr>
                        <a:t>6188.015281</a:t>
                      </a:r>
                      <a:endParaRPr lang="en-IN" sz="1400" kern="1200">
                        <a:solidFill>
                          <a:schemeClr val="dk1"/>
                        </a:solidFill>
                        <a:latin typeface="+mn-lt"/>
                        <a:ea typeface="+mn-ea"/>
                        <a:cs typeface="+mn-cs"/>
                      </a:endParaRPr>
                    </a:p>
                  </a:txBody>
                  <a:tcPr marL="6350" marR="6350" marT="6350" marB="0"/>
                </a:tc>
                <a:tc>
                  <a:txBody>
                    <a:bodyPr/>
                    <a:lstStyle/>
                    <a:p>
                      <a:pPr algn="ctr" fontAlgn="t"/>
                      <a:r>
                        <a:rPr lang="en-IN" sz="1400" kern="1200">
                          <a:solidFill>
                            <a:schemeClr val="dk1"/>
                          </a:solidFill>
                        </a:rPr>
                        <a:t>0.0000</a:t>
                      </a:r>
                      <a:endParaRPr lang="en-IN" sz="1400" kern="1200">
                        <a:solidFill>
                          <a:schemeClr val="dk1"/>
                        </a:solidFill>
                        <a:latin typeface="+mn-lt"/>
                        <a:ea typeface="+mn-ea"/>
                        <a:cs typeface="+mn-cs"/>
                      </a:endParaRPr>
                    </a:p>
                  </a:txBody>
                  <a:tcPr marL="6350" marR="6350" marT="6350" marB="0"/>
                </a:tc>
                <a:extLst>
                  <a:ext uri="{0D108BD9-81ED-4DB2-BD59-A6C34878D82A}">
                    <a16:rowId xmlns:a16="http://schemas.microsoft.com/office/drawing/2014/main" val="4203337463"/>
                  </a:ext>
                </a:extLst>
              </a:tr>
              <a:tr h="189877">
                <a:tc>
                  <a:txBody>
                    <a:bodyPr/>
                    <a:lstStyle/>
                    <a:p>
                      <a:pPr algn="ctr" fontAlgn="t"/>
                      <a:r>
                        <a:rPr lang="en-IN" sz="1400" kern="1200">
                          <a:solidFill>
                            <a:schemeClr val="dk1"/>
                          </a:solidFill>
                        </a:rPr>
                        <a:t>3|4</a:t>
                      </a:r>
                      <a:endParaRPr lang="en-IN" sz="1400" kern="1200">
                        <a:solidFill>
                          <a:schemeClr val="dk1"/>
                        </a:solidFill>
                        <a:latin typeface="+mn-lt"/>
                        <a:ea typeface="+mn-ea"/>
                        <a:cs typeface="+mn-cs"/>
                      </a:endParaRPr>
                    </a:p>
                  </a:txBody>
                  <a:tcPr marL="6350" marR="6350" marT="6350" marB="0"/>
                </a:tc>
                <a:tc>
                  <a:txBody>
                    <a:bodyPr/>
                    <a:lstStyle/>
                    <a:p>
                      <a:pPr algn="ctr" fontAlgn="t"/>
                      <a:r>
                        <a:rPr lang="en-IN" sz="1400" kern="1200" dirty="0">
                          <a:solidFill>
                            <a:schemeClr val="dk1"/>
                          </a:solidFill>
                        </a:rPr>
                        <a:t>119.1131872</a:t>
                      </a:r>
                      <a:endParaRPr lang="en-IN" sz="1400" kern="1200" dirty="0">
                        <a:solidFill>
                          <a:schemeClr val="dk1"/>
                        </a:solidFill>
                        <a:latin typeface="+mn-lt"/>
                        <a:ea typeface="+mn-ea"/>
                        <a:cs typeface="+mn-cs"/>
                      </a:endParaRPr>
                    </a:p>
                  </a:txBody>
                  <a:tcPr marL="6350" marR="6350" marT="6350" marB="0"/>
                </a:tc>
                <a:tc>
                  <a:txBody>
                    <a:bodyPr/>
                    <a:lstStyle/>
                    <a:p>
                      <a:pPr algn="ctr" fontAlgn="t"/>
                      <a:r>
                        <a:rPr lang="en-IN" sz="1400" kern="1200" dirty="0">
                          <a:solidFill>
                            <a:schemeClr val="dk1"/>
                          </a:solidFill>
                        </a:rPr>
                        <a:t>0.023271951</a:t>
                      </a:r>
                      <a:endParaRPr lang="en-IN" sz="1400" kern="1200" dirty="0">
                        <a:solidFill>
                          <a:schemeClr val="dk1"/>
                        </a:solidFill>
                        <a:latin typeface="+mn-lt"/>
                        <a:ea typeface="+mn-ea"/>
                        <a:cs typeface="+mn-cs"/>
                      </a:endParaRPr>
                    </a:p>
                  </a:txBody>
                  <a:tcPr marL="6350" marR="6350" marT="6350" marB="0"/>
                </a:tc>
                <a:tc>
                  <a:txBody>
                    <a:bodyPr/>
                    <a:lstStyle/>
                    <a:p>
                      <a:pPr algn="ctr" fontAlgn="t"/>
                      <a:r>
                        <a:rPr lang="en-IN" sz="1400" kern="1200">
                          <a:solidFill>
                            <a:schemeClr val="dk1"/>
                          </a:solidFill>
                        </a:rPr>
                        <a:t>5118.315431</a:t>
                      </a:r>
                      <a:endParaRPr lang="en-IN" sz="1400" kern="1200">
                        <a:solidFill>
                          <a:schemeClr val="dk1"/>
                        </a:solidFill>
                        <a:latin typeface="+mn-lt"/>
                        <a:ea typeface="+mn-ea"/>
                        <a:cs typeface="+mn-cs"/>
                      </a:endParaRPr>
                    </a:p>
                  </a:txBody>
                  <a:tcPr marL="6350" marR="6350" marT="6350" marB="0"/>
                </a:tc>
                <a:tc>
                  <a:txBody>
                    <a:bodyPr/>
                    <a:lstStyle/>
                    <a:p>
                      <a:pPr algn="ctr" fontAlgn="t"/>
                      <a:r>
                        <a:rPr lang="en-IN" sz="1400" kern="1200">
                          <a:solidFill>
                            <a:schemeClr val="dk1"/>
                          </a:solidFill>
                        </a:rPr>
                        <a:t>0.0000</a:t>
                      </a:r>
                      <a:endParaRPr lang="en-IN" sz="1400" kern="1200">
                        <a:solidFill>
                          <a:schemeClr val="dk1"/>
                        </a:solidFill>
                        <a:latin typeface="+mn-lt"/>
                        <a:ea typeface="+mn-ea"/>
                        <a:cs typeface="+mn-cs"/>
                      </a:endParaRPr>
                    </a:p>
                  </a:txBody>
                  <a:tcPr marL="6350" marR="6350" marT="6350" marB="0"/>
                </a:tc>
                <a:extLst>
                  <a:ext uri="{0D108BD9-81ED-4DB2-BD59-A6C34878D82A}">
                    <a16:rowId xmlns:a16="http://schemas.microsoft.com/office/drawing/2014/main" val="584423904"/>
                  </a:ext>
                </a:extLst>
              </a:tr>
              <a:tr h="189877">
                <a:tc>
                  <a:txBody>
                    <a:bodyPr/>
                    <a:lstStyle/>
                    <a:p>
                      <a:pPr algn="ctr" fontAlgn="t"/>
                      <a:r>
                        <a:rPr lang="en-IN" sz="1400" kern="1200" dirty="0">
                          <a:solidFill>
                            <a:schemeClr val="dk1"/>
                          </a:solidFill>
                        </a:rPr>
                        <a:t>4|5</a:t>
                      </a:r>
                      <a:endParaRPr lang="en-IN" sz="1400" kern="1200" dirty="0">
                        <a:solidFill>
                          <a:schemeClr val="dk1"/>
                        </a:solidFill>
                        <a:latin typeface="+mn-lt"/>
                        <a:ea typeface="+mn-ea"/>
                        <a:cs typeface="+mn-cs"/>
                      </a:endParaRPr>
                    </a:p>
                  </a:txBody>
                  <a:tcPr marL="6350" marR="6350" marT="6350" marB="0"/>
                </a:tc>
                <a:tc>
                  <a:txBody>
                    <a:bodyPr/>
                    <a:lstStyle/>
                    <a:p>
                      <a:pPr algn="ctr" fontAlgn="t"/>
                      <a:r>
                        <a:rPr lang="en-IN" sz="1400" kern="1200" dirty="0">
                          <a:solidFill>
                            <a:schemeClr val="dk1"/>
                          </a:solidFill>
                        </a:rPr>
                        <a:t>119.9918159</a:t>
                      </a:r>
                      <a:endParaRPr lang="en-IN" sz="1400" kern="1200" dirty="0">
                        <a:solidFill>
                          <a:schemeClr val="dk1"/>
                        </a:solidFill>
                        <a:latin typeface="+mn-lt"/>
                        <a:ea typeface="+mn-ea"/>
                        <a:cs typeface="+mn-cs"/>
                      </a:endParaRPr>
                    </a:p>
                  </a:txBody>
                  <a:tcPr marL="6350" marR="6350" marT="6350" marB="0"/>
                </a:tc>
                <a:tc>
                  <a:txBody>
                    <a:bodyPr/>
                    <a:lstStyle/>
                    <a:p>
                      <a:pPr algn="ctr" fontAlgn="t"/>
                      <a:r>
                        <a:rPr lang="en-IN" sz="1400" kern="1200" dirty="0">
                          <a:solidFill>
                            <a:schemeClr val="dk1"/>
                          </a:solidFill>
                        </a:rPr>
                        <a:t>0.028902471</a:t>
                      </a:r>
                      <a:endParaRPr lang="en-IN" sz="1400" kern="1200" dirty="0">
                        <a:solidFill>
                          <a:schemeClr val="dk1"/>
                        </a:solidFill>
                        <a:latin typeface="+mn-lt"/>
                        <a:ea typeface="+mn-ea"/>
                        <a:cs typeface="+mn-cs"/>
                      </a:endParaRPr>
                    </a:p>
                  </a:txBody>
                  <a:tcPr marL="6350" marR="6350" marT="6350" marB="0"/>
                </a:tc>
                <a:tc>
                  <a:txBody>
                    <a:bodyPr/>
                    <a:lstStyle/>
                    <a:p>
                      <a:pPr algn="ctr" fontAlgn="t"/>
                      <a:r>
                        <a:rPr lang="en-IN" sz="1400" kern="1200" dirty="0">
                          <a:solidFill>
                            <a:schemeClr val="dk1"/>
                          </a:solidFill>
                        </a:rPr>
                        <a:t>4151.610931</a:t>
                      </a:r>
                      <a:endParaRPr lang="en-IN" sz="1400" kern="1200" dirty="0">
                        <a:solidFill>
                          <a:schemeClr val="dk1"/>
                        </a:solidFill>
                        <a:latin typeface="+mn-lt"/>
                        <a:ea typeface="+mn-ea"/>
                        <a:cs typeface="+mn-cs"/>
                      </a:endParaRPr>
                    </a:p>
                  </a:txBody>
                  <a:tcPr marL="6350" marR="6350" marT="6350" marB="0"/>
                </a:tc>
                <a:tc>
                  <a:txBody>
                    <a:bodyPr/>
                    <a:lstStyle/>
                    <a:p>
                      <a:pPr algn="ctr" fontAlgn="t"/>
                      <a:r>
                        <a:rPr lang="en-IN" sz="1400" kern="1200">
                          <a:solidFill>
                            <a:schemeClr val="dk1"/>
                          </a:solidFill>
                        </a:rPr>
                        <a:t>0.0000</a:t>
                      </a:r>
                      <a:endParaRPr lang="en-IN" sz="1400" kern="1200">
                        <a:solidFill>
                          <a:schemeClr val="dk1"/>
                        </a:solidFill>
                        <a:latin typeface="+mn-lt"/>
                        <a:ea typeface="+mn-ea"/>
                        <a:cs typeface="+mn-cs"/>
                      </a:endParaRPr>
                    </a:p>
                  </a:txBody>
                  <a:tcPr marL="6350" marR="6350" marT="6350" marB="0"/>
                </a:tc>
                <a:extLst>
                  <a:ext uri="{0D108BD9-81ED-4DB2-BD59-A6C34878D82A}">
                    <a16:rowId xmlns:a16="http://schemas.microsoft.com/office/drawing/2014/main" val="3049447079"/>
                  </a:ext>
                </a:extLst>
              </a:tr>
              <a:tr h="189877">
                <a:tc>
                  <a:txBody>
                    <a:bodyPr/>
                    <a:lstStyle/>
                    <a:p>
                      <a:pPr algn="ctr" fontAlgn="t"/>
                      <a:r>
                        <a:rPr lang="en-IN" sz="1400" kern="1200" dirty="0">
                          <a:solidFill>
                            <a:schemeClr val="dk1"/>
                          </a:solidFill>
                        </a:rPr>
                        <a:t>5|6</a:t>
                      </a:r>
                      <a:endParaRPr lang="en-IN" sz="1400" kern="1200" dirty="0">
                        <a:solidFill>
                          <a:schemeClr val="dk1"/>
                        </a:solidFill>
                        <a:latin typeface="+mn-lt"/>
                        <a:ea typeface="+mn-ea"/>
                        <a:cs typeface="+mn-cs"/>
                      </a:endParaRPr>
                    </a:p>
                  </a:txBody>
                  <a:tcPr marL="6350" marR="6350" marT="6350" marB="0"/>
                </a:tc>
                <a:tc>
                  <a:txBody>
                    <a:bodyPr/>
                    <a:lstStyle/>
                    <a:p>
                      <a:pPr algn="ctr" fontAlgn="t"/>
                      <a:r>
                        <a:rPr lang="en-IN" sz="1400" kern="1200">
                          <a:solidFill>
                            <a:schemeClr val="dk1"/>
                          </a:solidFill>
                        </a:rPr>
                        <a:t>120.6035795</a:t>
                      </a:r>
                      <a:endParaRPr lang="en-IN" sz="1400" kern="1200">
                        <a:solidFill>
                          <a:schemeClr val="dk1"/>
                        </a:solidFill>
                        <a:latin typeface="+mn-lt"/>
                        <a:ea typeface="+mn-ea"/>
                        <a:cs typeface="+mn-cs"/>
                      </a:endParaRPr>
                    </a:p>
                  </a:txBody>
                  <a:tcPr marL="6350" marR="6350" marT="6350" marB="0"/>
                </a:tc>
                <a:tc>
                  <a:txBody>
                    <a:bodyPr/>
                    <a:lstStyle/>
                    <a:p>
                      <a:pPr algn="ctr" fontAlgn="t"/>
                      <a:r>
                        <a:rPr lang="en-IN" sz="1400" kern="1200" dirty="0">
                          <a:solidFill>
                            <a:schemeClr val="dk1"/>
                          </a:solidFill>
                        </a:rPr>
                        <a:t>0.032354387</a:t>
                      </a:r>
                      <a:endParaRPr lang="en-IN" sz="1400" kern="1200" dirty="0">
                        <a:solidFill>
                          <a:schemeClr val="dk1"/>
                        </a:solidFill>
                        <a:latin typeface="+mn-lt"/>
                        <a:ea typeface="+mn-ea"/>
                        <a:cs typeface="+mn-cs"/>
                      </a:endParaRPr>
                    </a:p>
                  </a:txBody>
                  <a:tcPr marL="6350" marR="6350" marT="6350" marB="0"/>
                </a:tc>
                <a:tc>
                  <a:txBody>
                    <a:bodyPr/>
                    <a:lstStyle/>
                    <a:p>
                      <a:pPr algn="ctr" fontAlgn="t"/>
                      <a:r>
                        <a:rPr lang="en-IN" sz="1400" kern="1200" dirty="0">
                          <a:solidFill>
                            <a:schemeClr val="dk1"/>
                          </a:solidFill>
                        </a:rPr>
                        <a:t>3727.580396</a:t>
                      </a:r>
                      <a:endParaRPr lang="en-IN" sz="1400" kern="1200" dirty="0">
                        <a:solidFill>
                          <a:schemeClr val="dk1"/>
                        </a:solidFill>
                        <a:latin typeface="+mn-lt"/>
                        <a:ea typeface="+mn-ea"/>
                        <a:cs typeface="+mn-cs"/>
                      </a:endParaRPr>
                    </a:p>
                  </a:txBody>
                  <a:tcPr marL="6350" marR="6350" marT="6350" marB="0"/>
                </a:tc>
                <a:tc>
                  <a:txBody>
                    <a:bodyPr/>
                    <a:lstStyle/>
                    <a:p>
                      <a:pPr algn="ctr" fontAlgn="t"/>
                      <a:r>
                        <a:rPr lang="en-IN" sz="1400" kern="1200" dirty="0">
                          <a:solidFill>
                            <a:schemeClr val="dk1"/>
                          </a:solidFill>
                        </a:rPr>
                        <a:t>0.0000</a:t>
                      </a:r>
                      <a:endParaRPr lang="en-IN" sz="1400" kern="1200" dirty="0">
                        <a:solidFill>
                          <a:schemeClr val="dk1"/>
                        </a:solidFill>
                        <a:latin typeface="+mn-lt"/>
                        <a:ea typeface="+mn-ea"/>
                        <a:cs typeface="+mn-cs"/>
                      </a:endParaRPr>
                    </a:p>
                  </a:txBody>
                  <a:tcPr marL="6350" marR="6350" marT="6350" marB="0"/>
                </a:tc>
                <a:extLst>
                  <a:ext uri="{0D108BD9-81ED-4DB2-BD59-A6C34878D82A}">
                    <a16:rowId xmlns:a16="http://schemas.microsoft.com/office/drawing/2014/main" val="3511371744"/>
                  </a:ext>
                </a:extLst>
              </a:tr>
              <a:tr h="189877">
                <a:tc>
                  <a:txBody>
                    <a:bodyPr/>
                    <a:lstStyle/>
                    <a:p>
                      <a:pPr algn="ctr" fontAlgn="t"/>
                      <a:r>
                        <a:rPr lang="en-IN" sz="1400" kern="1200" dirty="0">
                          <a:solidFill>
                            <a:schemeClr val="dk1"/>
                          </a:solidFill>
                        </a:rPr>
                        <a:t>6|7</a:t>
                      </a:r>
                      <a:endParaRPr lang="en-IN" sz="1400" kern="1200" dirty="0">
                        <a:solidFill>
                          <a:schemeClr val="dk1"/>
                        </a:solidFill>
                        <a:latin typeface="+mn-lt"/>
                        <a:ea typeface="+mn-ea"/>
                        <a:cs typeface="+mn-cs"/>
                      </a:endParaRPr>
                    </a:p>
                  </a:txBody>
                  <a:tcPr marL="6350" marR="6350" marT="6350" marB="0"/>
                </a:tc>
                <a:tc>
                  <a:txBody>
                    <a:bodyPr/>
                    <a:lstStyle/>
                    <a:p>
                      <a:pPr algn="ctr" fontAlgn="t"/>
                      <a:r>
                        <a:rPr lang="en-IN" sz="1400" kern="1200">
                          <a:solidFill>
                            <a:schemeClr val="dk1"/>
                          </a:solidFill>
                        </a:rPr>
                        <a:t>121.2576560</a:t>
                      </a:r>
                      <a:endParaRPr lang="en-IN" sz="1400" kern="1200">
                        <a:solidFill>
                          <a:schemeClr val="dk1"/>
                        </a:solidFill>
                        <a:latin typeface="+mn-lt"/>
                        <a:ea typeface="+mn-ea"/>
                        <a:cs typeface="+mn-cs"/>
                      </a:endParaRPr>
                    </a:p>
                  </a:txBody>
                  <a:tcPr marL="6350" marR="6350" marT="6350" marB="0"/>
                </a:tc>
                <a:tc>
                  <a:txBody>
                    <a:bodyPr/>
                    <a:lstStyle/>
                    <a:p>
                      <a:pPr algn="ctr" fontAlgn="t"/>
                      <a:r>
                        <a:rPr lang="en-IN" sz="1400" kern="1200">
                          <a:solidFill>
                            <a:schemeClr val="dk1"/>
                          </a:solidFill>
                        </a:rPr>
                        <a:t>0.036534422</a:t>
                      </a:r>
                      <a:endParaRPr lang="en-IN" sz="1400" kern="1200">
                        <a:solidFill>
                          <a:schemeClr val="dk1"/>
                        </a:solidFill>
                        <a:latin typeface="+mn-lt"/>
                        <a:ea typeface="+mn-ea"/>
                        <a:cs typeface="+mn-cs"/>
                      </a:endParaRPr>
                    </a:p>
                  </a:txBody>
                  <a:tcPr marL="6350" marR="6350" marT="6350" marB="0"/>
                </a:tc>
                <a:tc>
                  <a:txBody>
                    <a:bodyPr/>
                    <a:lstStyle/>
                    <a:p>
                      <a:pPr algn="ctr" fontAlgn="t"/>
                      <a:r>
                        <a:rPr lang="en-IN" sz="1400" kern="1200" dirty="0">
                          <a:solidFill>
                            <a:schemeClr val="dk1"/>
                          </a:solidFill>
                        </a:rPr>
                        <a:t>3318.997560</a:t>
                      </a:r>
                      <a:endParaRPr lang="en-IN" sz="1400" kern="1200" dirty="0">
                        <a:solidFill>
                          <a:schemeClr val="dk1"/>
                        </a:solidFill>
                        <a:latin typeface="+mn-lt"/>
                        <a:ea typeface="+mn-ea"/>
                        <a:cs typeface="+mn-cs"/>
                      </a:endParaRPr>
                    </a:p>
                  </a:txBody>
                  <a:tcPr marL="6350" marR="6350" marT="6350" marB="0"/>
                </a:tc>
                <a:tc>
                  <a:txBody>
                    <a:bodyPr/>
                    <a:lstStyle/>
                    <a:p>
                      <a:pPr algn="ctr" fontAlgn="t"/>
                      <a:r>
                        <a:rPr lang="en-IN" sz="1400" kern="1200" dirty="0">
                          <a:solidFill>
                            <a:schemeClr val="dk1"/>
                          </a:solidFill>
                        </a:rPr>
                        <a:t>0.0000</a:t>
                      </a:r>
                      <a:endParaRPr lang="en-IN" sz="1400" kern="1200" dirty="0">
                        <a:solidFill>
                          <a:schemeClr val="dk1"/>
                        </a:solidFill>
                        <a:latin typeface="+mn-lt"/>
                        <a:ea typeface="+mn-ea"/>
                        <a:cs typeface="+mn-cs"/>
                      </a:endParaRPr>
                    </a:p>
                  </a:txBody>
                  <a:tcPr marL="6350" marR="6350" marT="6350" marB="0"/>
                </a:tc>
                <a:extLst>
                  <a:ext uri="{0D108BD9-81ED-4DB2-BD59-A6C34878D82A}">
                    <a16:rowId xmlns:a16="http://schemas.microsoft.com/office/drawing/2014/main" val="3681718821"/>
                  </a:ext>
                </a:extLst>
              </a:tr>
            </a:tbl>
          </a:graphicData>
        </a:graphic>
      </p:graphicFrame>
    </p:spTree>
    <p:extLst>
      <p:ext uri="{BB962C8B-B14F-4D97-AF65-F5344CB8AC3E}">
        <p14:creationId xmlns:p14="http://schemas.microsoft.com/office/powerpoint/2010/main" val="4168951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Results (contribution 2/2)</a:t>
            </a:r>
          </a:p>
        </p:txBody>
      </p:sp>
      <p:sp>
        <p:nvSpPr>
          <p:cNvPr id="4" name="Text Placeholder 3"/>
          <p:cNvSpPr>
            <a:spLocks noGrp="1"/>
          </p:cNvSpPr>
          <p:nvPr>
            <p:ph type="body" sz="quarter" idx="11"/>
          </p:nvPr>
        </p:nvSpPr>
        <p:spPr/>
        <p:txBody>
          <a:bodyPr/>
          <a:lstStyle/>
          <a:p>
            <a:r>
              <a:rPr lang="en-US" b="1" dirty="0"/>
              <a:t>Model:</a:t>
            </a:r>
            <a:r>
              <a:rPr lang="en-US" dirty="0"/>
              <a:t> Effect of economic shocks on support for deportation of unauthorized migrants</a:t>
            </a:r>
          </a:p>
        </p:txBody>
      </p:sp>
      <p:sp>
        <p:nvSpPr>
          <p:cNvPr id="9" name="TextBox 8">
            <a:extLst>
              <a:ext uri="{FF2B5EF4-FFF2-40B4-BE49-F238E27FC236}">
                <a16:creationId xmlns:a16="http://schemas.microsoft.com/office/drawing/2014/main" id="{82A22225-01C3-A49A-2914-F191E221397A}"/>
              </a:ext>
            </a:extLst>
          </p:cNvPr>
          <p:cNvSpPr txBox="1"/>
          <p:nvPr/>
        </p:nvSpPr>
        <p:spPr>
          <a:xfrm>
            <a:off x="409754" y="4066752"/>
            <a:ext cx="8324491" cy="1323439"/>
          </a:xfrm>
          <a:prstGeom prst="rect">
            <a:avLst/>
          </a:prstGeom>
          <a:noFill/>
        </p:spPr>
        <p:txBody>
          <a:bodyPr wrap="square">
            <a:spAutoFit/>
          </a:bodyPr>
          <a:lstStyle/>
          <a:p>
            <a:pPr marL="285750" indent="-285750" algn="l">
              <a:buFont typeface="Arial" panose="020B0604020202020204" pitchFamily="34" charset="0"/>
              <a:buChar char="•"/>
            </a:pPr>
            <a:r>
              <a:rPr lang="en-US" sz="1600" i="0" u="none" strike="noStrike" baseline="0" dirty="0">
                <a:latin typeface="LMRoman12-Regular-Identity-H"/>
              </a:rPr>
              <a:t>One unit change in income_shock2 variable that is experiencing a major income drop (of at least 25%) is associated with a </a:t>
            </a:r>
            <a:r>
              <a:rPr lang="en-US" sz="1600" b="1" i="0" u="none" strike="noStrike" baseline="0" dirty="0">
                <a:latin typeface="LMRoman12-Regular-Identity-H"/>
              </a:rPr>
              <a:t>decrease of 0.207 log odds</a:t>
            </a:r>
            <a:r>
              <a:rPr lang="en-US" sz="1600" i="0" u="none" strike="noStrike" baseline="0" dirty="0">
                <a:latin typeface="LMRoman12-Regular-Identity-H"/>
              </a:rPr>
              <a:t> on average for a one step change of path variable which captures support for deportation on a 7-point scale ranging from 1 (‘Return illegal immigrants to their native countries’) to 7 (‘Create a pathway to U.S. citizenship’).</a:t>
            </a:r>
          </a:p>
          <a:p>
            <a:pPr marL="285750" indent="-285750" algn="l">
              <a:buFont typeface="Arial" panose="020B0604020202020204" pitchFamily="34" charset="0"/>
              <a:buChar char="•"/>
            </a:pPr>
            <a:r>
              <a:rPr lang="en-US" sz="1600" i="0" u="none" strike="noStrike" baseline="0" dirty="0">
                <a:latin typeface="LMRoman12-Regular-Identity-H"/>
              </a:rPr>
              <a:t>Coefficients for recent job lost and finding job is </a:t>
            </a:r>
            <a:r>
              <a:rPr lang="en-US" sz="1600" b="1" i="0" u="none" strike="noStrike" baseline="0" dirty="0">
                <a:latin typeface="LMRoman12-Regular-Identity-H"/>
              </a:rPr>
              <a:t>not statistically reliable</a:t>
            </a:r>
            <a:r>
              <a:rPr lang="en-US" sz="1600" i="0" u="none" strike="noStrike" baseline="0" dirty="0">
                <a:latin typeface="LMRoman12-Regular-Identity-H"/>
              </a:rPr>
              <a:t>.</a:t>
            </a:r>
            <a:endParaRPr lang="en-IN" sz="1600" dirty="0"/>
          </a:p>
        </p:txBody>
      </p:sp>
      <p:sp>
        <p:nvSpPr>
          <p:cNvPr id="8" name="TextBox 7">
            <a:extLst>
              <a:ext uri="{FF2B5EF4-FFF2-40B4-BE49-F238E27FC236}">
                <a16:creationId xmlns:a16="http://schemas.microsoft.com/office/drawing/2014/main" id="{0CA3AF7A-0AAE-0EE2-9D03-6796DFB2C6D9}"/>
              </a:ext>
            </a:extLst>
          </p:cNvPr>
          <p:cNvSpPr txBox="1"/>
          <p:nvPr/>
        </p:nvSpPr>
        <p:spPr>
          <a:xfrm>
            <a:off x="133640" y="5796951"/>
            <a:ext cx="8891005" cy="461665"/>
          </a:xfrm>
          <a:prstGeom prst="rect">
            <a:avLst/>
          </a:prstGeom>
          <a:noFill/>
        </p:spPr>
        <p:txBody>
          <a:bodyPr wrap="square">
            <a:spAutoFit/>
          </a:bodyPr>
          <a:lstStyle/>
          <a:p>
            <a:pPr algn="l"/>
            <a:r>
              <a:rPr lang="en-US" sz="1200" b="0" i="1" u="none" strike="noStrike" baseline="0" dirty="0">
                <a:latin typeface="LMRoman12-Italic-Identity-H"/>
              </a:rPr>
              <a:t>N.B.: All regressions control for respondents’ age, race, gender, level of education, income employment status (retired, disabled or other), year and partisanship (an indicator variable for Republicans).</a:t>
            </a:r>
            <a:endParaRPr lang="en-IN" sz="1200" dirty="0"/>
          </a:p>
        </p:txBody>
      </p:sp>
      <p:graphicFrame>
        <p:nvGraphicFramePr>
          <p:cNvPr id="3" name="Table 2">
            <a:extLst>
              <a:ext uri="{FF2B5EF4-FFF2-40B4-BE49-F238E27FC236}">
                <a16:creationId xmlns:a16="http://schemas.microsoft.com/office/drawing/2014/main" id="{87BD3A48-0223-DE22-7AAF-E2E0BB37094B}"/>
              </a:ext>
            </a:extLst>
          </p:cNvPr>
          <p:cNvGraphicFramePr>
            <a:graphicFrameLocks noGrp="1"/>
          </p:cNvGraphicFramePr>
          <p:nvPr>
            <p:extLst>
              <p:ext uri="{D42A27DB-BD31-4B8C-83A1-F6EECF244321}">
                <p14:modId xmlns:p14="http://schemas.microsoft.com/office/powerpoint/2010/main" val="3117598802"/>
              </p:ext>
            </p:extLst>
          </p:nvPr>
        </p:nvGraphicFramePr>
        <p:xfrm>
          <a:off x="727446" y="1467809"/>
          <a:ext cx="7703390" cy="2282190"/>
        </p:xfrm>
        <a:graphic>
          <a:graphicData uri="http://schemas.openxmlformats.org/drawingml/2006/table">
            <a:tbl>
              <a:tblPr firstRow="1" bandRow="1">
                <a:tableStyleId>{6E25E649-3F16-4E02-A733-19D2CDBF48F0}</a:tableStyleId>
              </a:tblPr>
              <a:tblGrid>
                <a:gridCol w="1540678">
                  <a:extLst>
                    <a:ext uri="{9D8B030D-6E8A-4147-A177-3AD203B41FA5}">
                      <a16:colId xmlns:a16="http://schemas.microsoft.com/office/drawing/2014/main" val="702185991"/>
                    </a:ext>
                  </a:extLst>
                </a:gridCol>
                <a:gridCol w="1540678">
                  <a:extLst>
                    <a:ext uri="{9D8B030D-6E8A-4147-A177-3AD203B41FA5}">
                      <a16:colId xmlns:a16="http://schemas.microsoft.com/office/drawing/2014/main" val="12085540"/>
                    </a:ext>
                  </a:extLst>
                </a:gridCol>
                <a:gridCol w="1540678">
                  <a:extLst>
                    <a:ext uri="{9D8B030D-6E8A-4147-A177-3AD203B41FA5}">
                      <a16:colId xmlns:a16="http://schemas.microsoft.com/office/drawing/2014/main" val="2308694408"/>
                    </a:ext>
                  </a:extLst>
                </a:gridCol>
                <a:gridCol w="1540678">
                  <a:extLst>
                    <a:ext uri="{9D8B030D-6E8A-4147-A177-3AD203B41FA5}">
                      <a16:colId xmlns:a16="http://schemas.microsoft.com/office/drawing/2014/main" val="1993699286"/>
                    </a:ext>
                  </a:extLst>
                </a:gridCol>
                <a:gridCol w="1540678">
                  <a:extLst>
                    <a:ext uri="{9D8B030D-6E8A-4147-A177-3AD203B41FA5}">
                      <a16:colId xmlns:a16="http://schemas.microsoft.com/office/drawing/2014/main" val="3044502903"/>
                    </a:ext>
                  </a:extLst>
                </a:gridCol>
              </a:tblGrid>
              <a:tr h="189877">
                <a:tc>
                  <a:txBody>
                    <a:bodyPr/>
                    <a:lstStyle/>
                    <a:p>
                      <a:pPr algn="ctr"/>
                      <a:r>
                        <a:rPr lang="en-US" sz="1400" dirty="0"/>
                        <a:t>Covariate</a:t>
                      </a:r>
                      <a:endParaRPr lang="en-IN" sz="1400" dirty="0"/>
                    </a:p>
                  </a:txBody>
                  <a:tcPr/>
                </a:tc>
                <a:tc>
                  <a:txBody>
                    <a:bodyPr/>
                    <a:lstStyle/>
                    <a:p>
                      <a:pPr algn="ctr"/>
                      <a:r>
                        <a:rPr lang="en-US" sz="1400" dirty="0"/>
                        <a:t>Value</a:t>
                      </a:r>
                      <a:endParaRPr lang="en-IN" sz="1400" dirty="0"/>
                    </a:p>
                  </a:txBody>
                  <a:tcPr/>
                </a:tc>
                <a:tc>
                  <a:txBody>
                    <a:bodyPr/>
                    <a:lstStyle/>
                    <a:p>
                      <a:pPr algn="ctr"/>
                      <a:r>
                        <a:rPr lang="en-US" sz="1400" dirty="0"/>
                        <a:t>Std. error</a:t>
                      </a:r>
                      <a:endParaRPr lang="en-IN" sz="1400" dirty="0"/>
                    </a:p>
                  </a:txBody>
                  <a:tcPr/>
                </a:tc>
                <a:tc>
                  <a:txBody>
                    <a:bodyPr/>
                    <a:lstStyle/>
                    <a:p>
                      <a:pPr algn="ctr"/>
                      <a:r>
                        <a:rPr lang="en-US" sz="1400" dirty="0"/>
                        <a:t>t value</a:t>
                      </a:r>
                      <a:endParaRPr lang="en-IN" sz="1400" dirty="0"/>
                    </a:p>
                  </a:txBody>
                  <a:tcPr/>
                </a:tc>
                <a:tc>
                  <a:txBody>
                    <a:bodyPr/>
                    <a:lstStyle/>
                    <a:p>
                      <a:pPr algn="ctr"/>
                      <a:r>
                        <a:rPr lang="en-US" sz="1400" dirty="0"/>
                        <a:t>p value</a:t>
                      </a:r>
                      <a:endParaRPr lang="en-IN" sz="1400" dirty="0"/>
                    </a:p>
                  </a:txBody>
                  <a:tcPr/>
                </a:tc>
                <a:extLst>
                  <a:ext uri="{0D108BD9-81ED-4DB2-BD59-A6C34878D82A}">
                    <a16:rowId xmlns:a16="http://schemas.microsoft.com/office/drawing/2014/main" val="280118692"/>
                  </a:ext>
                </a:extLst>
              </a:tr>
              <a:tr h="189877">
                <a:tc>
                  <a:txBody>
                    <a:bodyPr/>
                    <a:lstStyle/>
                    <a:p>
                      <a:pPr algn="ctr" fontAlgn="t"/>
                      <a:r>
                        <a:rPr lang="en-IN" sz="1400" b="0" u="none" strike="noStrike" dirty="0">
                          <a:solidFill>
                            <a:srgbClr val="000000"/>
                          </a:solidFill>
                          <a:effectLst/>
                        </a:rPr>
                        <a:t>LOST_JOB</a:t>
                      </a:r>
                      <a:endParaRPr lang="en-IN" sz="1400" b="0" i="0" u="none" strike="noStrike" dirty="0">
                        <a:solidFill>
                          <a:srgbClr val="000000"/>
                        </a:solidFill>
                        <a:effectLst/>
                        <a:latin typeface="+mj-lt"/>
                      </a:endParaRPr>
                    </a:p>
                  </a:txBody>
                  <a:tcPr marL="6350" marR="6350" marT="6350" marB="0"/>
                </a:tc>
                <a:tc>
                  <a:txBody>
                    <a:bodyPr/>
                    <a:lstStyle/>
                    <a:p>
                      <a:pPr algn="ctr" fontAlgn="t"/>
                      <a:r>
                        <a:rPr lang="en-IN" sz="1400" b="0" u="none" strike="noStrike" dirty="0">
                          <a:solidFill>
                            <a:srgbClr val="000000"/>
                          </a:solidFill>
                          <a:effectLst/>
                        </a:rPr>
                        <a:t>-0.213567659</a:t>
                      </a:r>
                      <a:endParaRPr lang="en-IN" sz="1400" b="0" i="0" u="none" strike="noStrike" dirty="0">
                        <a:solidFill>
                          <a:srgbClr val="000000"/>
                        </a:solidFill>
                        <a:effectLst/>
                        <a:latin typeface="+mj-lt"/>
                      </a:endParaRPr>
                    </a:p>
                  </a:txBody>
                  <a:tcPr marL="6350" marR="6350" marT="6350" marB="0"/>
                </a:tc>
                <a:tc>
                  <a:txBody>
                    <a:bodyPr/>
                    <a:lstStyle/>
                    <a:p>
                      <a:pPr algn="ctr" fontAlgn="t"/>
                      <a:r>
                        <a:rPr lang="en-IN" sz="1400" b="0" u="none" strike="noStrike">
                          <a:solidFill>
                            <a:srgbClr val="000000"/>
                          </a:solidFill>
                          <a:effectLst/>
                        </a:rPr>
                        <a:t>0.151907476</a:t>
                      </a:r>
                      <a:endParaRPr lang="en-IN" sz="1400" b="0" i="0" u="none" strike="noStrike">
                        <a:solidFill>
                          <a:srgbClr val="000000"/>
                        </a:solidFill>
                        <a:effectLst/>
                        <a:latin typeface="+mj-lt"/>
                      </a:endParaRPr>
                    </a:p>
                  </a:txBody>
                  <a:tcPr marL="6350" marR="6350" marT="6350" marB="0"/>
                </a:tc>
                <a:tc>
                  <a:txBody>
                    <a:bodyPr/>
                    <a:lstStyle/>
                    <a:p>
                      <a:pPr algn="ctr" fontAlgn="t"/>
                      <a:r>
                        <a:rPr lang="en-IN" sz="1400" b="0" u="none" strike="noStrike">
                          <a:solidFill>
                            <a:srgbClr val="000000"/>
                          </a:solidFill>
                          <a:effectLst/>
                        </a:rPr>
                        <a:t>-1.4059062</a:t>
                      </a:r>
                      <a:endParaRPr lang="en-IN" sz="1400" b="0" i="0" u="none" strike="noStrike">
                        <a:solidFill>
                          <a:srgbClr val="000000"/>
                        </a:solidFill>
                        <a:effectLst/>
                        <a:latin typeface="+mj-lt"/>
                      </a:endParaRPr>
                    </a:p>
                  </a:txBody>
                  <a:tcPr marL="6350" marR="6350" marT="6350" marB="0"/>
                </a:tc>
                <a:tc>
                  <a:txBody>
                    <a:bodyPr/>
                    <a:lstStyle/>
                    <a:p>
                      <a:pPr algn="ctr" fontAlgn="t"/>
                      <a:r>
                        <a:rPr lang="en-IN" sz="1400" b="0" u="none" strike="noStrike">
                          <a:solidFill>
                            <a:srgbClr val="000000"/>
                          </a:solidFill>
                          <a:effectLst/>
                        </a:rPr>
                        <a:t>0.1598</a:t>
                      </a:r>
                      <a:endParaRPr lang="en-IN" sz="1400" b="0" i="0" u="none" strike="noStrike">
                        <a:solidFill>
                          <a:srgbClr val="000000"/>
                        </a:solidFill>
                        <a:effectLst/>
                        <a:latin typeface="+mj-lt"/>
                      </a:endParaRPr>
                    </a:p>
                  </a:txBody>
                  <a:tcPr marL="6350" marR="6350" marT="6350" marB="0"/>
                </a:tc>
                <a:extLst>
                  <a:ext uri="{0D108BD9-81ED-4DB2-BD59-A6C34878D82A}">
                    <a16:rowId xmlns:a16="http://schemas.microsoft.com/office/drawing/2014/main" val="1944531068"/>
                  </a:ext>
                </a:extLst>
              </a:tr>
              <a:tr h="189877">
                <a:tc>
                  <a:txBody>
                    <a:bodyPr/>
                    <a:lstStyle/>
                    <a:p>
                      <a:pPr algn="ctr" fontAlgn="t"/>
                      <a:r>
                        <a:rPr lang="en-IN" sz="1400" b="0" u="none" strike="noStrike" dirty="0">
                          <a:solidFill>
                            <a:srgbClr val="000000"/>
                          </a:solidFill>
                          <a:effectLst/>
                        </a:rPr>
                        <a:t>income_shock2</a:t>
                      </a:r>
                      <a:endParaRPr lang="en-IN" sz="1400" b="0" i="0" u="none" strike="noStrike" dirty="0">
                        <a:solidFill>
                          <a:srgbClr val="000000"/>
                        </a:solidFill>
                        <a:effectLst/>
                        <a:latin typeface="+mj-lt"/>
                      </a:endParaRPr>
                    </a:p>
                  </a:txBody>
                  <a:tcPr marL="6350" marR="6350" marT="6350" marB="0"/>
                </a:tc>
                <a:tc>
                  <a:txBody>
                    <a:bodyPr/>
                    <a:lstStyle/>
                    <a:p>
                      <a:pPr algn="ctr" fontAlgn="t"/>
                      <a:r>
                        <a:rPr lang="en-IN" sz="1400" b="0" u="none" strike="noStrike" dirty="0">
                          <a:solidFill>
                            <a:srgbClr val="000000"/>
                          </a:solidFill>
                          <a:effectLst/>
                        </a:rPr>
                        <a:t>-0.207933736</a:t>
                      </a:r>
                      <a:endParaRPr lang="en-IN" sz="1400" b="0" i="0" u="none" strike="noStrike" dirty="0">
                        <a:solidFill>
                          <a:srgbClr val="000000"/>
                        </a:solidFill>
                        <a:effectLst/>
                        <a:latin typeface="+mj-lt"/>
                      </a:endParaRPr>
                    </a:p>
                  </a:txBody>
                  <a:tcPr marL="6350" marR="6350" marT="6350" marB="0"/>
                </a:tc>
                <a:tc>
                  <a:txBody>
                    <a:bodyPr/>
                    <a:lstStyle/>
                    <a:p>
                      <a:pPr algn="ctr" fontAlgn="t"/>
                      <a:r>
                        <a:rPr lang="en-IN" sz="1400" b="0" u="none" strike="noStrike" dirty="0">
                          <a:solidFill>
                            <a:srgbClr val="000000"/>
                          </a:solidFill>
                          <a:effectLst/>
                        </a:rPr>
                        <a:t>0.069856838</a:t>
                      </a:r>
                      <a:endParaRPr lang="en-IN" sz="1400" b="0" i="0" u="none" strike="noStrike" dirty="0">
                        <a:solidFill>
                          <a:srgbClr val="000000"/>
                        </a:solidFill>
                        <a:effectLst/>
                        <a:latin typeface="+mj-lt"/>
                      </a:endParaRPr>
                    </a:p>
                  </a:txBody>
                  <a:tcPr marL="6350" marR="6350" marT="6350" marB="0"/>
                </a:tc>
                <a:tc>
                  <a:txBody>
                    <a:bodyPr/>
                    <a:lstStyle/>
                    <a:p>
                      <a:pPr algn="ctr" fontAlgn="t"/>
                      <a:r>
                        <a:rPr lang="en-IN" sz="1400" b="0" u="none" strike="noStrike" dirty="0">
                          <a:solidFill>
                            <a:srgbClr val="000000"/>
                          </a:solidFill>
                          <a:effectLst/>
                        </a:rPr>
                        <a:t>-2.9765695</a:t>
                      </a:r>
                      <a:endParaRPr lang="en-IN" sz="1400" b="0" i="0" u="none" strike="noStrike" dirty="0">
                        <a:solidFill>
                          <a:srgbClr val="000000"/>
                        </a:solidFill>
                        <a:effectLst/>
                        <a:latin typeface="+mj-lt"/>
                      </a:endParaRPr>
                    </a:p>
                  </a:txBody>
                  <a:tcPr marL="6350" marR="6350" marT="6350" marB="0"/>
                </a:tc>
                <a:tc>
                  <a:txBody>
                    <a:bodyPr/>
                    <a:lstStyle/>
                    <a:p>
                      <a:pPr algn="ctr" fontAlgn="t"/>
                      <a:r>
                        <a:rPr lang="en-IN" sz="1400" b="0" u="none" strike="noStrike">
                          <a:solidFill>
                            <a:srgbClr val="000000"/>
                          </a:solidFill>
                          <a:effectLst/>
                        </a:rPr>
                        <a:t>0.0029</a:t>
                      </a:r>
                      <a:endParaRPr lang="en-IN" sz="1400" b="0" i="0" u="none" strike="noStrike">
                        <a:solidFill>
                          <a:srgbClr val="000000"/>
                        </a:solidFill>
                        <a:effectLst/>
                        <a:latin typeface="+mj-lt"/>
                      </a:endParaRPr>
                    </a:p>
                  </a:txBody>
                  <a:tcPr marL="6350" marR="6350" marT="6350" marB="0"/>
                </a:tc>
                <a:extLst>
                  <a:ext uri="{0D108BD9-81ED-4DB2-BD59-A6C34878D82A}">
                    <a16:rowId xmlns:a16="http://schemas.microsoft.com/office/drawing/2014/main" val="1012894307"/>
                  </a:ext>
                </a:extLst>
              </a:tr>
              <a:tr h="189877">
                <a:tc>
                  <a:txBody>
                    <a:bodyPr/>
                    <a:lstStyle/>
                    <a:p>
                      <a:pPr algn="ctr" fontAlgn="t"/>
                      <a:r>
                        <a:rPr lang="en-IN" sz="1400" b="0" u="none" strike="noStrike" dirty="0">
                          <a:solidFill>
                            <a:srgbClr val="000000"/>
                          </a:solidFill>
                          <a:effectLst/>
                        </a:rPr>
                        <a:t>FOUND_JOB</a:t>
                      </a:r>
                      <a:endParaRPr lang="en-IN" sz="1400" b="0" i="0" u="none" strike="noStrike" dirty="0">
                        <a:solidFill>
                          <a:srgbClr val="000000"/>
                        </a:solidFill>
                        <a:effectLst/>
                        <a:latin typeface="+mj-lt"/>
                      </a:endParaRPr>
                    </a:p>
                  </a:txBody>
                  <a:tcPr marL="6350" marR="6350" marT="6350" marB="0"/>
                </a:tc>
                <a:tc>
                  <a:txBody>
                    <a:bodyPr/>
                    <a:lstStyle/>
                    <a:p>
                      <a:pPr algn="ctr" fontAlgn="t"/>
                      <a:r>
                        <a:rPr lang="en-IN" sz="1400" b="0" u="none" strike="noStrike" dirty="0">
                          <a:solidFill>
                            <a:srgbClr val="000000"/>
                          </a:solidFill>
                          <a:effectLst/>
                        </a:rPr>
                        <a:t>0.133809587</a:t>
                      </a:r>
                      <a:endParaRPr lang="en-IN" sz="1400" b="0" i="0" u="none" strike="noStrike" dirty="0">
                        <a:solidFill>
                          <a:srgbClr val="000000"/>
                        </a:solidFill>
                        <a:effectLst/>
                        <a:latin typeface="+mj-lt"/>
                      </a:endParaRPr>
                    </a:p>
                  </a:txBody>
                  <a:tcPr marL="6350" marR="6350" marT="6350" marB="0"/>
                </a:tc>
                <a:tc>
                  <a:txBody>
                    <a:bodyPr/>
                    <a:lstStyle/>
                    <a:p>
                      <a:pPr algn="ctr" fontAlgn="t"/>
                      <a:r>
                        <a:rPr lang="en-IN" sz="1400" b="0" u="none" strike="noStrike">
                          <a:solidFill>
                            <a:srgbClr val="000000"/>
                          </a:solidFill>
                          <a:effectLst/>
                        </a:rPr>
                        <a:t>0.153516189</a:t>
                      </a:r>
                      <a:endParaRPr lang="en-IN" sz="1400" b="0" i="0" u="none" strike="noStrike">
                        <a:solidFill>
                          <a:srgbClr val="000000"/>
                        </a:solidFill>
                        <a:effectLst/>
                        <a:latin typeface="+mj-lt"/>
                      </a:endParaRPr>
                    </a:p>
                  </a:txBody>
                  <a:tcPr marL="6350" marR="6350" marT="6350" marB="0"/>
                </a:tc>
                <a:tc>
                  <a:txBody>
                    <a:bodyPr/>
                    <a:lstStyle/>
                    <a:p>
                      <a:pPr algn="ctr" fontAlgn="t"/>
                      <a:r>
                        <a:rPr lang="en-IN" sz="1400" b="0" u="none" strike="noStrike" dirty="0">
                          <a:solidFill>
                            <a:srgbClr val="000000"/>
                          </a:solidFill>
                          <a:effectLst/>
                        </a:rPr>
                        <a:t>0.8716318</a:t>
                      </a:r>
                      <a:endParaRPr lang="en-IN" sz="1400" b="0" i="0" u="none" strike="noStrike" dirty="0">
                        <a:solidFill>
                          <a:srgbClr val="000000"/>
                        </a:solidFill>
                        <a:effectLst/>
                        <a:latin typeface="+mj-lt"/>
                      </a:endParaRPr>
                    </a:p>
                  </a:txBody>
                  <a:tcPr marL="6350" marR="6350" marT="6350" marB="0"/>
                </a:tc>
                <a:tc>
                  <a:txBody>
                    <a:bodyPr/>
                    <a:lstStyle/>
                    <a:p>
                      <a:pPr algn="ctr" fontAlgn="t"/>
                      <a:r>
                        <a:rPr lang="en-IN" sz="1400" b="0" u="none" strike="noStrike">
                          <a:solidFill>
                            <a:srgbClr val="000000"/>
                          </a:solidFill>
                          <a:effectLst/>
                        </a:rPr>
                        <a:t>0.3834</a:t>
                      </a:r>
                      <a:endParaRPr lang="en-IN" sz="1400" b="0" i="0" u="none" strike="noStrike">
                        <a:solidFill>
                          <a:srgbClr val="000000"/>
                        </a:solidFill>
                        <a:effectLst/>
                        <a:latin typeface="+mj-lt"/>
                      </a:endParaRPr>
                    </a:p>
                  </a:txBody>
                  <a:tcPr marL="6350" marR="6350" marT="6350" marB="0"/>
                </a:tc>
                <a:extLst>
                  <a:ext uri="{0D108BD9-81ED-4DB2-BD59-A6C34878D82A}">
                    <a16:rowId xmlns:a16="http://schemas.microsoft.com/office/drawing/2014/main" val="2647920443"/>
                  </a:ext>
                </a:extLst>
              </a:tr>
              <a:tr h="189877">
                <a:tc>
                  <a:txBody>
                    <a:bodyPr/>
                    <a:lstStyle/>
                    <a:p>
                      <a:pPr algn="ctr" fontAlgn="t"/>
                      <a:r>
                        <a:rPr lang="en-IN" sz="1400" b="0" u="none" strike="noStrike">
                          <a:solidFill>
                            <a:srgbClr val="000000"/>
                          </a:solidFill>
                          <a:effectLst/>
                        </a:rPr>
                        <a:t>1|2</a:t>
                      </a:r>
                      <a:endParaRPr lang="en-IN" sz="1400" b="0" i="0" u="none" strike="noStrike">
                        <a:solidFill>
                          <a:srgbClr val="000000"/>
                        </a:solidFill>
                        <a:effectLst/>
                        <a:latin typeface="+mj-lt"/>
                      </a:endParaRPr>
                    </a:p>
                  </a:txBody>
                  <a:tcPr marL="6350" marR="6350" marT="6350" marB="0"/>
                </a:tc>
                <a:tc>
                  <a:txBody>
                    <a:bodyPr/>
                    <a:lstStyle/>
                    <a:p>
                      <a:pPr algn="ctr" fontAlgn="t"/>
                      <a:r>
                        <a:rPr lang="en-IN" sz="1400" b="0" u="none" strike="noStrike" dirty="0">
                          <a:solidFill>
                            <a:srgbClr val="000000"/>
                          </a:solidFill>
                          <a:effectLst/>
                        </a:rPr>
                        <a:t>-0.428223520</a:t>
                      </a:r>
                      <a:endParaRPr lang="en-IN" sz="1400" b="0" i="0" u="none" strike="noStrike" dirty="0">
                        <a:solidFill>
                          <a:srgbClr val="000000"/>
                        </a:solidFill>
                        <a:effectLst/>
                        <a:latin typeface="+mj-lt"/>
                      </a:endParaRPr>
                    </a:p>
                  </a:txBody>
                  <a:tcPr marL="6350" marR="6350" marT="6350" marB="0"/>
                </a:tc>
                <a:tc>
                  <a:txBody>
                    <a:bodyPr/>
                    <a:lstStyle/>
                    <a:p>
                      <a:pPr algn="ctr" fontAlgn="t"/>
                      <a:r>
                        <a:rPr lang="en-IN" sz="1400" b="0" u="none" strike="noStrike">
                          <a:solidFill>
                            <a:srgbClr val="000000"/>
                          </a:solidFill>
                          <a:effectLst/>
                        </a:rPr>
                        <a:t>0.142333975</a:t>
                      </a:r>
                      <a:endParaRPr lang="en-IN" sz="1400" b="0" i="0" u="none" strike="noStrike">
                        <a:solidFill>
                          <a:srgbClr val="000000"/>
                        </a:solidFill>
                        <a:effectLst/>
                        <a:latin typeface="+mj-lt"/>
                      </a:endParaRPr>
                    </a:p>
                  </a:txBody>
                  <a:tcPr marL="6350" marR="6350" marT="6350" marB="0"/>
                </a:tc>
                <a:tc>
                  <a:txBody>
                    <a:bodyPr/>
                    <a:lstStyle/>
                    <a:p>
                      <a:pPr algn="ctr" fontAlgn="t"/>
                      <a:r>
                        <a:rPr lang="en-IN" sz="1400" b="0" u="none" strike="noStrike" dirty="0">
                          <a:solidFill>
                            <a:srgbClr val="000000"/>
                          </a:solidFill>
                          <a:effectLst/>
                        </a:rPr>
                        <a:t>-3.0085826</a:t>
                      </a:r>
                      <a:endParaRPr lang="en-IN" sz="1400" b="0" i="0" u="none" strike="noStrike" dirty="0">
                        <a:solidFill>
                          <a:srgbClr val="000000"/>
                        </a:solidFill>
                        <a:effectLst/>
                        <a:latin typeface="+mj-lt"/>
                      </a:endParaRPr>
                    </a:p>
                  </a:txBody>
                  <a:tcPr marL="6350" marR="6350" marT="6350" marB="0"/>
                </a:tc>
                <a:tc>
                  <a:txBody>
                    <a:bodyPr/>
                    <a:lstStyle/>
                    <a:p>
                      <a:pPr algn="ctr" fontAlgn="t"/>
                      <a:r>
                        <a:rPr lang="en-IN" sz="1400" b="0" u="none" strike="noStrike">
                          <a:solidFill>
                            <a:srgbClr val="000000"/>
                          </a:solidFill>
                          <a:effectLst/>
                        </a:rPr>
                        <a:t>0.0026</a:t>
                      </a:r>
                      <a:endParaRPr lang="en-IN" sz="1400" b="0" i="0" u="none" strike="noStrike">
                        <a:solidFill>
                          <a:srgbClr val="000000"/>
                        </a:solidFill>
                        <a:effectLst/>
                        <a:latin typeface="+mj-lt"/>
                      </a:endParaRPr>
                    </a:p>
                  </a:txBody>
                  <a:tcPr marL="6350" marR="6350" marT="6350" marB="0"/>
                </a:tc>
                <a:extLst>
                  <a:ext uri="{0D108BD9-81ED-4DB2-BD59-A6C34878D82A}">
                    <a16:rowId xmlns:a16="http://schemas.microsoft.com/office/drawing/2014/main" val="4268623016"/>
                  </a:ext>
                </a:extLst>
              </a:tr>
              <a:tr h="189877">
                <a:tc>
                  <a:txBody>
                    <a:bodyPr/>
                    <a:lstStyle/>
                    <a:p>
                      <a:pPr algn="ctr" fontAlgn="t"/>
                      <a:r>
                        <a:rPr lang="en-IN" sz="1400" b="0" u="none" strike="noStrike">
                          <a:solidFill>
                            <a:srgbClr val="000000"/>
                          </a:solidFill>
                          <a:effectLst/>
                        </a:rPr>
                        <a:t>2|3</a:t>
                      </a:r>
                      <a:endParaRPr lang="en-IN" sz="1400" b="0" i="0" u="none" strike="noStrike">
                        <a:solidFill>
                          <a:srgbClr val="000000"/>
                        </a:solidFill>
                        <a:effectLst/>
                        <a:latin typeface="+mj-lt"/>
                      </a:endParaRPr>
                    </a:p>
                  </a:txBody>
                  <a:tcPr marL="6350" marR="6350" marT="6350" marB="0"/>
                </a:tc>
                <a:tc>
                  <a:txBody>
                    <a:bodyPr/>
                    <a:lstStyle/>
                    <a:p>
                      <a:pPr algn="ctr" fontAlgn="t"/>
                      <a:r>
                        <a:rPr lang="en-IN" sz="1400" b="0" u="none" strike="noStrike" dirty="0">
                          <a:solidFill>
                            <a:srgbClr val="000000"/>
                          </a:solidFill>
                          <a:effectLst/>
                        </a:rPr>
                        <a:t>0.017343994</a:t>
                      </a:r>
                      <a:endParaRPr lang="en-IN" sz="1400" b="0" i="0" u="none" strike="noStrike" dirty="0">
                        <a:solidFill>
                          <a:srgbClr val="000000"/>
                        </a:solidFill>
                        <a:effectLst/>
                        <a:latin typeface="+mj-lt"/>
                      </a:endParaRPr>
                    </a:p>
                  </a:txBody>
                  <a:tcPr marL="6350" marR="6350" marT="6350" marB="0"/>
                </a:tc>
                <a:tc>
                  <a:txBody>
                    <a:bodyPr/>
                    <a:lstStyle/>
                    <a:p>
                      <a:pPr algn="ctr" fontAlgn="t"/>
                      <a:r>
                        <a:rPr lang="en-IN" sz="1400" b="0" u="none" strike="noStrike">
                          <a:solidFill>
                            <a:srgbClr val="000000"/>
                          </a:solidFill>
                          <a:effectLst/>
                        </a:rPr>
                        <a:t>0.142232843</a:t>
                      </a:r>
                      <a:endParaRPr lang="en-IN" sz="1400" b="0" i="0" u="none" strike="noStrike">
                        <a:solidFill>
                          <a:srgbClr val="000000"/>
                        </a:solidFill>
                        <a:effectLst/>
                        <a:latin typeface="+mj-lt"/>
                      </a:endParaRPr>
                    </a:p>
                  </a:txBody>
                  <a:tcPr marL="6350" marR="6350" marT="6350" marB="0"/>
                </a:tc>
                <a:tc>
                  <a:txBody>
                    <a:bodyPr/>
                    <a:lstStyle/>
                    <a:p>
                      <a:pPr algn="ctr" fontAlgn="t"/>
                      <a:r>
                        <a:rPr lang="en-IN" sz="1400" b="0" u="none" strike="noStrike" dirty="0">
                          <a:solidFill>
                            <a:srgbClr val="000000"/>
                          </a:solidFill>
                          <a:effectLst/>
                        </a:rPr>
                        <a:t>0.1219409</a:t>
                      </a:r>
                      <a:endParaRPr lang="en-IN" sz="1400" b="0" i="0" u="none" strike="noStrike" dirty="0">
                        <a:solidFill>
                          <a:srgbClr val="000000"/>
                        </a:solidFill>
                        <a:effectLst/>
                        <a:latin typeface="+mj-lt"/>
                      </a:endParaRPr>
                    </a:p>
                  </a:txBody>
                  <a:tcPr marL="6350" marR="6350" marT="6350" marB="0"/>
                </a:tc>
                <a:tc>
                  <a:txBody>
                    <a:bodyPr/>
                    <a:lstStyle/>
                    <a:p>
                      <a:pPr algn="ctr" fontAlgn="t"/>
                      <a:r>
                        <a:rPr lang="en-IN" sz="1400" b="0" u="none" strike="noStrike">
                          <a:solidFill>
                            <a:srgbClr val="000000"/>
                          </a:solidFill>
                          <a:effectLst/>
                        </a:rPr>
                        <a:t>0.9029</a:t>
                      </a:r>
                      <a:endParaRPr lang="en-IN" sz="1400" b="0" i="0" u="none" strike="noStrike">
                        <a:solidFill>
                          <a:srgbClr val="000000"/>
                        </a:solidFill>
                        <a:effectLst/>
                        <a:latin typeface="+mj-lt"/>
                      </a:endParaRPr>
                    </a:p>
                  </a:txBody>
                  <a:tcPr marL="6350" marR="6350" marT="6350" marB="0"/>
                </a:tc>
                <a:extLst>
                  <a:ext uri="{0D108BD9-81ED-4DB2-BD59-A6C34878D82A}">
                    <a16:rowId xmlns:a16="http://schemas.microsoft.com/office/drawing/2014/main" val="4203337463"/>
                  </a:ext>
                </a:extLst>
              </a:tr>
              <a:tr h="189877">
                <a:tc>
                  <a:txBody>
                    <a:bodyPr/>
                    <a:lstStyle/>
                    <a:p>
                      <a:pPr algn="ctr" fontAlgn="t"/>
                      <a:r>
                        <a:rPr lang="en-IN" sz="1400" b="0" u="none" strike="noStrike">
                          <a:solidFill>
                            <a:srgbClr val="000000"/>
                          </a:solidFill>
                          <a:effectLst/>
                        </a:rPr>
                        <a:t>3|4</a:t>
                      </a:r>
                      <a:endParaRPr lang="en-IN" sz="1400" b="0" i="0" u="none" strike="noStrike">
                        <a:solidFill>
                          <a:srgbClr val="000000"/>
                        </a:solidFill>
                        <a:effectLst/>
                        <a:latin typeface="+mj-lt"/>
                      </a:endParaRPr>
                    </a:p>
                  </a:txBody>
                  <a:tcPr marL="6350" marR="6350" marT="6350" marB="0"/>
                </a:tc>
                <a:tc>
                  <a:txBody>
                    <a:bodyPr/>
                    <a:lstStyle/>
                    <a:p>
                      <a:pPr algn="ctr" fontAlgn="t"/>
                      <a:r>
                        <a:rPr lang="en-IN" sz="1400" b="0" u="none" strike="noStrike" dirty="0">
                          <a:solidFill>
                            <a:srgbClr val="000000"/>
                          </a:solidFill>
                          <a:effectLst/>
                        </a:rPr>
                        <a:t>0.426003191</a:t>
                      </a:r>
                      <a:endParaRPr lang="en-IN" sz="1400" b="0" i="0" u="none" strike="noStrike" dirty="0">
                        <a:solidFill>
                          <a:srgbClr val="000000"/>
                        </a:solidFill>
                        <a:effectLst/>
                        <a:latin typeface="+mj-lt"/>
                      </a:endParaRPr>
                    </a:p>
                  </a:txBody>
                  <a:tcPr marL="6350" marR="6350" marT="6350" marB="0"/>
                </a:tc>
                <a:tc>
                  <a:txBody>
                    <a:bodyPr/>
                    <a:lstStyle/>
                    <a:p>
                      <a:pPr algn="ctr" fontAlgn="t"/>
                      <a:r>
                        <a:rPr lang="en-IN" sz="1400" b="0" u="none" strike="noStrike" dirty="0">
                          <a:solidFill>
                            <a:srgbClr val="000000"/>
                          </a:solidFill>
                          <a:effectLst/>
                        </a:rPr>
                        <a:t>0.142231108</a:t>
                      </a:r>
                      <a:endParaRPr lang="en-IN" sz="1400" b="0" i="0" u="none" strike="noStrike" dirty="0">
                        <a:solidFill>
                          <a:srgbClr val="000000"/>
                        </a:solidFill>
                        <a:effectLst/>
                        <a:latin typeface="+mj-lt"/>
                      </a:endParaRPr>
                    </a:p>
                  </a:txBody>
                  <a:tcPr marL="6350" marR="6350" marT="6350" marB="0"/>
                </a:tc>
                <a:tc>
                  <a:txBody>
                    <a:bodyPr/>
                    <a:lstStyle/>
                    <a:p>
                      <a:pPr algn="ctr" fontAlgn="t"/>
                      <a:r>
                        <a:rPr lang="en-IN" sz="1400" b="0" u="none" strike="noStrike">
                          <a:solidFill>
                            <a:srgbClr val="000000"/>
                          </a:solidFill>
                          <a:effectLst/>
                        </a:rPr>
                        <a:t>2.9951478</a:t>
                      </a:r>
                      <a:endParaRPr lang="en-IN" sz="1400" b="0" i="0" u="none" strike="noStrike">
                        <a:solidFill>
                          <a:srgbClr val="000000"/>
                        </a:solidFill>
                        <a:effectLst/>
                        <a:latin typeface="+mj-lt"/>
                      </a:endParaRPr>
                    </a:p>
                  </a:txBody>
                  <a:tcPr marL="6350" marR="6350" marT="6350" marB="0"/>
                </a:tc>
                <a:tc>
                  <a:txBody>
                    <a:bodyPr/>
                    <a:lstStyle/>
                    <a:p>
                      <a:pPr algn="ctr" fontAlgn="t"/>
                      <a:r>
                        <a:rPr lang="en-IN" sz="1400" b="0" u="none" strike="noStrike">
                          <a:solidFill>
                            <a:srgbClr val="000000"/>
                          </a:solidFill>
                          <a:effectLst/>
                        </a:rPr>
                        <a:t>0.0027</a:t>
                      </a:r>
                      <a:endParaRPr lang="en-IN" sz="1400" b="0" i="0" u="none" strike="noStrike">
                        <a:solidFill>
                          <a:srgbClr val="000000"/>
                        </a:solidFill>
                        <a:effectLst/>
                        <a:latin typeface="+mj-lt"/>
                      </a:endParaRPr>
                    </a:p>
                  </a:txBody>
                  <a:tcPr marL="6350" marR="6350" marT="6350" marB="0"/>
                </a:tc>
                <a:extLst>
                  <a:ext uri="{0D108BD9-81ED-4DB2-BD59-A6C34878D82A}">
                    <a16:rowId xmlns:a16="http://schemas.microsoft.com/office/drawing/2014/main" val="584423904"/>
                  </a:ext>
                </a:extLst>
              </a:tr>
              <a:tr h="189877">
                <a:tc>
                  <a:txBody>
                    <a:bodyPr/>
                    <a:lstStyle/>
                    <a:p>
                      <a:pPr algn="ctr" fontAlgn="t"/>
                      <a:r>
                        <a:rPr lang="en-IN" sz="1400" b="0" u="none" strike="noStrike">
                          <a:solidFill>
                            <a:srgbClr val="000000"/>
                          </a:solidFill>
                          <a:effectLst/>
                        </a:rPr>
                        <a:t>4|5</a:t>
                      </a:r>
                      <a:endParaRPr lang="en-IN" sz="1400" b="0" i="0" u="none" strike="noStrike">
                        <a:solidFill>
                          <a:srgbClr val="000000"/>
                        </a:solidFill>
                        <a:effectLst/>
                        <a:latin typeface="+mj-lt"/>
                      </a:endParaRPr>
                    </a:p>
                  </a:txBody>
                  <a:tcPr marL="6350" marR="6350" marT="6350" marB="0"/>
                </a:tc>
                <a:tc>
                  <a:txBody>
                    <a:bodyPr/>
                    <a:lstStyle/>
                    <a:p>
                      <a:pPr algn="ctr" fontAlgn="t"/>
                      <a:r>
                        <a:rPr lang="en-IN" sz="1400" b="0" u="none" strike="noStrike" dirty="0">
                          <a:solidFill>
                            <a:srgbClr val="000000"/>
                          </a:solidFill>
                          <a:effectLst/>
                        </a:rPr>
                        <a:t>1.220687717</a:t>
                      </a:r>
                      <a:endParaRPr lang="en-IN" sz="1400" b="0" i="0" u="none" strike="noStrike" dirty="0">
                        <a:solidFill>
                          <a:srgbClr val="000000"/>
                        </a:solidFill>
                        <a:effectLst/>
                        <a:latin typeface="+mj-lt"/>
                      </a:endParaRPr>
                    </a:p>
                  </a:txBody>
                  <a:tcPr marL="6350" marR="6350" marT="6350" marB="0"/>
                </a:tc>
                <a:tc>
                  <a:txBody>
                    <a:bodyPr/>
                    <a:lstStyle/>
                    <a:p>
                      <a:pPr algn="ctr" fontAlgn="t"/>
                      <a:r>
                        <a:rPr lang="en-IN" sz="1400" b="0" u="none" strike="noStrike" dirty="0">
                          <a:solidFill>
                            <a:srgbClr val="000000"/>
                          </a:solidFill>
                          <a:effectLst/>
                        </a:rPr>
                        <a:t>0.142668735</a:t>
                      </a:r>
                      <a:endParaRPr lang="en-IN" sz="1400" b="0" i="0" u="none" strike="noStrike" dirty="0">
                        <a:solidFill>
                          <a:srgbClr val="000000"/>
                        </a:solidFill>
                        <a:effectLst/>
                        <a:latin typeface="+mj-lt"/>
                      </a:endParaRPr>
                    </a:p>
                  </a:txBody>
                  <a:tcPr marL="6350" marR="6350" marT="6350" marB="0"/>
                </a:tc>
                <a:tc>
                  <a:txBody>
                    <a:bodyPr/>
                    <a:lstStyle/>
                    <a:p>
                      <a:pPr algn="ctr" fontAlgn="t"/>
                      <a:r>
                        <a:rPr lang="en-IN" sz="1400" b="0" u="none" strike="noStrike" dirty="0">
                          <a:solidFill>
                            <a:srgbClr val="000000"/>
                          </a:solidFill>
                          <a:effectLst/>
                        </a:rPr>
                        <a:t>8.5560983</a:t>
                      </a:r>
                      <a:endParaRPr lang="en-IN" sz="1400" b="0" i="0" u="none" strike="noStrike" dirty="0">
                        <a:solidFill>
                          <a:srgbClr val="000000"/>
                        </a:solidFill>
                        <a:effectLst/>
                        <a:latin typeface="+mj-lt"/>
                      </a:endParaRPr>
                    </a:p>
                  </a:txBody>
                  <a:tcPr marL="6350" marR="6350" marT="6350" marB="0"/>
                </a:tc>
                <a:tc>
                  <a:txBody>
                    <a:bodyPr/>
                    <a:lstStyle/>
                    <a:p>
                      <a:pPr algn="ctr" fontAlgn="t"/>
                      <a:r>
                        <a:rPr lang="en-IN" sz="1400" b="0" u="none" strike="noStrike">
                          <a:solidFill>
                            <a:srgbClr val="000000"/>
                          </a:solidFill>
                          <a:effectLst/>
                        </a:rPr>
                        <a:t>0.0000</a:t>
                      </a:r>
                      <a:endParaRPr lang="en-IN" sz="1400" b="0" i="0" u="none" strike="noStrike">
                        <a:solidFill>
                          <a:srgbClr val="000000"/>
                        </a:solidFill>
                        <a:effectLst/>
                        <a:latin typeface="+mj-lt"/>
                      </a:endParaRPr>
                    </a:p>
                  </a:txBody>
                  <a:tcPr marL="6350" marR="6350" marT="6350" marB="0"/>
                </a:tc>
                <a:extLst>
                  <a:ext uri="{0D108BD9-81ED-4DB2-BD59-A6C34878D82A}">
                    <a16:rowId xmlns:a16="http://schemas.microsoft.com/office/drawing/2014/main" val="3049447079"/>
                  </a:ext>
                </a:extLst>
              </a:tr>
              <a:tr h="189877">
                <a:tc>
                  <a:txBody>
                    <a:bodyPr/>
                    <a:lstStyle/>
                    <a:p>
                      <a:pPr algn="ctr" fontAlgn="t"/>
                      <a:r>
                        <a:rPr lang="en-IN" sz="1400" b="0" u="none" strike="noStrike">
                          <a:solidFill>
                            <a:srgbClr val="000000"/>
                          </a:solidFill>
                          <a:effectLst/>
                        </a:rPr>
                        <a:t>5|6</a:t>
                      </a:r>
                      <a:endParaRPr lang="en-IN" sz="1400" b="0" i="0" u="none" strike="noStrike">
                        <a:solidFill>
                          <a:srgbClr val="000000"/>
                        </a:solidFill>
                        <a:effectLst/>
                        <a:latin typeface="+mj-lt"/>
                      </a:endParaRPr>
                    </a:p>
                  </a:txBody>
                  <a:tcPr marL="6350" marR="6350" marT="6350" marB="0"/>
                </a:tc>
                <a:tc>
                  <a:txBody>
                    <a:bodyPr/>
                    <a:lstStyle/>
                    <a:p>
                      <a:pPr algn="ctr" fontAlgn="t"/>
                      <a:r>
                        <a:rPr lang="en-IN" sz="1400" b="0" u="none" strike="noStrike" dirty="0">
                          <a:solidFill>
                            <a:srgbClr val="000000"/>
                          </a:solidFill>
                          <a:effectLst/>
                        </a:rPr>
                        <a:t>1.778897021</a:t>
                      </a:r>
                      <a:endParaRPr lang="en-IN" sz="1400" b="0" i="0" u="none" strike="noStrike" dirty="0">
                        <a:solidFill>
                          <a:srgbClr val="000000"/>
                        </a:solidFill>
                        <a:effectLst/>
                        <a:latin typeface="+mj-lt"/>
                      </a:endParaRPr>
                    </a:p>
                  </a:txBody>
                  <a:tcPr marL="6350" marR="6350" marT="6350" marB="0"/>
                </a:tc>
                <a:tc>
                  <a:txBody>
                    <a:bodyPr/>
                    <a:lstStyle/>
                    <a:p>
                      <a:pPr algn="ctr" fontAlgn="t"/>
                      <a:r>
                        <a:rPr lang="en-IN" sz="1400" b="0" u="none" strike="noStrike" dirty="0">
                          <a:solidFill>
                            <a:srgbClr val="000000"/>
                          </a:solidFill>
                          <a:effectLst/>
                        </a:rPr>
                        <a:t>0.143251141</a:t>
                      </a:r>
                      <a:endParaRPr lang="en-IN" sz="1400" b="0" i="0" u="none" strike="noStrike" dirty="0">
                        <a:solidFill>
                          <a:srgbClr val="000000"/>
                        </a:solidFill>
                        <a:effectLst/>
                        <a:latin typeface="+mj-lt"/>
                      </a:endParaRPr>
                    </a:p>
                  </a:txBody>
                  <a:tcPr marL="6350" marR="6350" marT="6350" marB="0"/>
                </a:tc>
                <a:tc>
                  <a:txBody>
                    <a:bodyPr/>
                    <a:lstStyle/>
                    <a:p>
                      <a:pPr algn="ctr" fontAlgn="t"/>
                      <a:r>
                        <a:rPr lang="en-IN" sz="1400" b="0" u="none" strike="noStrike" dirty="0">
                          <a:solidFill>
                            <a:srgbClr val="000000"/>
                          </a:solidFill>
                          <a:effectLst/>
                        </a:rPr>
                        <a:t>12.4180304</a:t>
                      </a:r>
                      <a:endParaRPr lang="en-IN" sz="1400" b="0" i="0" u="none" strike="noStrike" dirty="0">
                        <a:solidFill>
                          <a:srgbClr val="000000"/>
                        </a:solidFill>
                        <a:effectLst/>
                        <a:latin typeface="+mj-lt"/>
                      </a:endParaRPr>
                    </a:p>
                  </a:txBody>
                  <a:tcPr marL="6350" marR="6350" marT="6350" marB="0"/>
                </a:tc>
                <a:tc>
                  <a:txBody>
                    <a:bodyPr/>
                    <a:lstStyle/>
                    <a:p>
                      <a:pPr algn="ctr" fontAlgn="t"/>
                      <a:r>
                        <a:rPr lang="en-IN" sz="1400" b="0" u="none" strike="noStrike" dirty="0">
                          <a:solidFill>
                            <a:srgbClr val="000000"/>
                          </a:solidFill>
                          <a:effectLst/>
                        </a:rPr>
                        <a:t>0.0000</a:t>
                      </a:r>
                      <a:endParaRPr lang="en-IN" sz="1400" b="0" i="0" u="none" strike="noStrike" dirty="0">
                        <a:solidFill>
                          <a:srgbClr val="000000"/>
                        </a:solidFill>
                        <a:effectLst/>
                        <a:latin typeface="+mj-lt"/>
                      </a:endParaRPr>
                    </a:p>
                  </a:txBody>
                  <a:tcPr marL="6350" marR="6350" marT="6350" marB="0"/>
                </a:tc>
                <a:extLst>
                  <a:ext uri="{0D108BD9-81ED-4DB2-BD59-A6C34878D82A}">
                    <a16:rowId xmlns:a16="http://schemas.microsoft.com/office/drawing/2014/main" val="3511371744"/>
                  </a:ext>
                </a:extLst>
              </a:tr>
              <a:tr h="189877">
                <a:tc>
                  <a:txBody>
                    <a:bodyPr/>
                    <a:lstStyle/>
                    <a:p>
                      <a:pPr algn="ctr" fontAlgn="t"/>
                      <a:r>
                        <a:rPr lang="en-IN" sz="1400" b="0" u="none" strike="noStrike">
                          <a:solidFill>
                            <a:srgbClr val="000000"/>
                          </a:solidFill>
                          <a:effectLst/>
                        </a:rPr>
                        <a:t>6|7</a:t>
                      </a:r>
                      <a:endParaRPr lang="en-IN" sz="1400" b="0" i="0" u="none" strike="noStrike">
                        <a:solidFill>
                          <a:srgbClr val="000000"/>
                        </a:solidFill>
                        <a:effectLst/>
                        <a:latin typeface="+mj-lt"/>
                      </a:endParaRPr>
                    </a:p>
                  </a:txBody>
                  <a:tcPr marL="6350" marR="6350" marT="6350" marB="0"/>
                </a:tc>
                <a:tc>
                  <a:txBody>
                    <a:bodyPr/>
                    <a:lstStyle/>
                    <a:p>
                      <a:pPr algn="ctr" fontAlgn="t"/>
                      <a:r>
                        <a:rPr lang="en-IN" sz="1400" b="0" u="none" strike="noStrike" dirty="0">
                          <a:solidFill>
                            <a:srgbClr val="000000"/>
                          </a:solidFill>
                          <a:effectLst/>
                        </a:rPr>
                        <a:t>2.383304500</a:t>
                      </a:r>
                      <a:endParaRPr lang="en-IN" sz="1400" b="0" i="0" u="none" strike="noStrike" dirty="0">
                        <a:solidFill>
                          <a:srgbClr val="000000"/>
                        </a:solidFill>
                        <a:effectLst/>
                        <a:latin typeface="+mj-lt"/>
                      </a:endParaRPr>
                    </a:p>
                  </a:txBody>
                  <a:tcPr marL="6350" marR="6350" marT="6350" marB="0"/>
                </a:tc>
                <a:tc>
                  <a:txBody>
                    <a:bodyPr/>
                    <a:lstStyle/>
                    <a:p>
                      <a:pPr algn="ctr" fontAlgn="t"/>
                      <a:r>
                        <a:rPr lang="en-IN" sz="1400" b="0" u="none" strike="noStrike">
                          <a:solidFill>
                            <a:srgbClr val="000000"/>
                          </a:solidFill>
                          <a:effectLst/>
                        </a:rPr>
                        <a:t>0.144104814</a:t>
                      </a:r>
                      <a:endParaRPr lang="en-IN" sz="1400" b="0" i="0" u="none" strike="noStrike">
                        <a:solidFill>
                          <a:srgbClr val="000000"/>
                        </a:solidFill>
                        <a:effectLst/>
                        <a:latin typeface="+mj-lt"/>
                      </a:endParaRPr>
                    </a:p>
                  </a:txBody>
                  <a:tcPr marL="6350" marR="6350" marT="6350" marB="0"/>
                </a:tc>
                <a:tc>
                  <a:txBody>
                    <a:bodyPr/>
                    <a:lstStyle/>
                    <a:p>
                      <a:pPr algn="ctr" fontAlgn="t"/>
                      <a:r>
                        <a:rPr lang="en-IN" sz="1400" b="0" u="none" strike="noStrike" dirty="0">
                          <a:solidFill>
                            <a:srgbClr val="000000"/>
                          </a:solidFill>
                          <a:effectLst/>
                        </a:rPr>
                        <a:t>16.538688</a:t>
                      </a:r>
                      <a:endParaRPr lang="en-IN" sz="1400" b="0" i="0" u="none" strike="noStrike" dirty="0">
                        <a:solidFill>
                          <a:srgbClr val="000000"/>
                        </a:solidFill>
                        <a:effectLst/>
                        <a:latin typeface="+mj-lt"/>
                      </a:endParaRPr>
                    </a:p>
                  </a:txBody>
                  <a:tcPr marL="6350" marR="6350" marT="6350" marB="0"/>
                </a:tc>
                <a:tc>
                  <a:txBody>
                    <a:bodyPr/>
                    <a:lstStyle/>
                    <a:p>
                      <a:pPr algn="ctr" fontAlgn="t"/>
                      <a:r>
                        <a:rPr lang="en-IN" sz="1400" b="0" u="none" strike="noStrike" dirty="0">
                          <a:solidFill>
                            <a:srgbClr val="000000"/>
                          </a:solidFill>
                          <a:effectLst/>
                        </a:rPr>
                        <a:t>0.0000</a:t>
                      </a:r>
                      <a:endParaRPr lang="en-IN" sz="1400" b="0" i="0" u="none" strike="noStrike" dirty="0">
                        <a:solidFill>
                          <a:srgbClr val="000000"/>
                        </a:solidFill>
                        <a:effectLst/>
                        <a:latin typeface="+mj-lt"/>
                      </a:endParaRPr>
                    </a:p>
                  </a:txBody>
                  <a:tcPr marL="6350" marR="6350" marT="6350" marB="0"/>
                </a:tc>
                <a:extLst>
                  <a:ext uri="{0D108BD9-81ED-4DB2-BD59-A6C34878D82A}">
                    <a16:rowId xmlns:a16="http://schemas.microsoft.com/office/drawing/2014/main" val="3681718821"/>
                  </a:ext>
                </a:extLst>
              </a:tr>
            </a:tbl>
          </a:graphicData>
        </a:graphic>
      </p:graphicFrame>
    </p:spTree>
    <p:extLst>
      <p:ext uri="{BB962C8B-B14F-4D97-AF65-F5344CB8AC3E}">
        <p14:creationId xmlns:p14="http://schemas.microsoft.com/office/powerpoint/2010/main" val="1607019196"/>
      </p:ext>
    </p:extLst>
  </p:cSld>
  <p:clrMapOvr>
    <a:masterClrMapping/>
  </p:clrMapOvr>
</p:sld>
</file>

<file path=ppt/theme/theme1.xml><?xml version="1.0" encoding="utf-8"?>
<a:theme xmlns:a="http://schemas.openxmlformats.org/drawingml/2006/main" name="Trinity_PPT_Calibri_Option2">
  <a:themeElements>
    <a:clrScheme name="Custom 5 1">
      <a:dk1>
        <a:srgbClr val="000000"/>
      </a:dk1>
      <a:lt1>
        <a:srgbClr val="FFFFFF"/>
      </a:lt1>
      <a:dk2>
        <a:srgbClr val="0070BB"/>
      </a:dk2>
      <a:lt2>
        <a:srgbClr val="FFFFFF"/>
      </a:lt2>
      <a:accent1>
        <a:srgbClr val="0070BB"/>
      </a:accent1>
      <a:accent2>
        <a:srgbClr val="0070BB"/>
      </a:accent2>
      <a:accent3>
        <a:srgbClr val="7C7C7C"/>
      </a:accent3>
      <a:accent4>
        <a:srgbClr val="A6A6A6"/>
      </a:accent4>
      <a:accent5>
        <a:srgbClr val="0070BB"/>
      </a:accent5>
      <a:accent6>
        <a:srgbClr val="0070BB"/>
      </a:accent6>
      <a:hlink>
        <a:srgbClr val="000000"/>
      </a:hlink>
      <a:folHlink>
        <a:srgbClr val="000000"/>
      </a:folHlink>
    </a:clrScheme>
    <a:fontScheme name="Trinity Colleg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175">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Trinity_PPT_Calibri_Option2</Template>
  <TotalTime>475</TotalTime>
  <Words>1226</Words>
  <Application>Microsoft Office PowerPoint</Application>
  <PresentationFormat>On-screen Show (4:3)</PresentationFormat>
  <Paragraphs>159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LMRoman12-Italic-Identity-H</vt:lpstr>
      <vt:lpstr>LMRoman12-Regular-Identity-H</vt:lpstr>
      <vt:lpstr>Minion Pro</vt:lpstr>
      <vt:lpstr>Trinity_PPT_Calibri_Option2</vt:lpstr>
      <vt:lpstr>Replication: Personal Economic Shocks and Public Opposition to Unauthorized Immigration</vt:lpstr>
      <vt:lpstr>About the research</vt:lpstr>
      <vt:lpstr>Replication</vt:lpstr>
      <vt:lpstr>Descriptive summary</vt:lpstr>
      <vt:lpstr>Results (author 1/3)</vt:lpstr>
      <vt:lpstr>Results (author 2/3)</vt:lpstr>
      <vt:lpstr>Results (author 3/3)</vt:lpstr>
      <vt:lpstr>Results (contribution 1/2)</vt:lpstr>
      <vt:lpstr>Results (contribution 2/2)</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 Calibri Regular 36pt</dc:title>
  <dc:creator>Administrator</dc:creator>
  <cp:lastModifiedBy>Shekhar Kedia</cp:lastModifiedBy>
  <cp:revision>35</cp:revision>
  <cp:lastPrinted>2014-12-16T10:33:11Z</cp:lastPrinted>
  <dcterms:created xsi:type="dcterms:W3CDTF">2015-04-21T16:55:50Z</dcterms:created>
  <dcterms:modified xsi:type="dcterms:W3CDTF">2024-03-31T20:27:22Z</dcterms:modified>
</cp:coreProperties>
</file>