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2092372C-150C-48EF-ADD1-4041511479D5}" type="datetime1">
              <a:rPr b="0" lang="en-US" sz="900" spc="-1" strike="noStrike">
                <a:solidFill>
                  <a:srgbClr val="404040"/>
                </a:solidFill>
                <a:latin typeface="Franklin Gothic Book"/>
              </a:rPr>
              <a:t>02/20/2025</a:t>
            </a:fld>
            <a:endParaRPr b="0" lang="en-US"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85355E6-1B48-4CC0-8D6C-FC04CAB410BD}"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1CEF44F1-E721-48BE-8574-B4198DE8DAD1}" type="datetime1">
              <a:rPr b="0" lang="en-US" sz="900" spc="-1" strike="noStrike">
                <a:solidFill>
                  <a:srgbClr val="404040"/>
                </a:solidFill>
                <a:latin typeface="Franklin Gothic Book"/>
              </a:rPr>
              <a:t>02/20/2025</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BD5428BD-3C20-4C00-B8C8-1D7221ABE262}" type="datetime1">
              <a:rPr b="0" lang="en-US" sz="900" spc="-1" strike="noStrike">
                <a:solidFill>
                  <a:srgbClr val="404040"/>
                </a:solidFill>
                <a:latin typeface="Franklin Gothic Book"/>
              </a:rPr>
              <a:t>02/20/2025</a:t>
            </a:fld>
            <a:endParaRPr b="0" lang="en-US"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3B07B00-301C-41FE-8149-F50C9E20E2C7}"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Secure Data Hiding in Image Using Steganography</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CAPSTONE PROJECT</a:t>
            </a:r>
            <a:endParaRPr b="0" lang="en-US" sz="3200" spc="-1" strike="noStrike">
              <a:latin typeface="Arial"/>
            </a:endParaRPr>
          </a:p>
        </p:txBody>
      </p:sp>
      <p:sp>
        <p:nvSpPr>
          <p:cNvPr id="136" name="CustomShape 3"/>
          <p:cNvSpPr/>
          <p:nvPr/>
        </p:nvSpPr>
        <p:spPr>
          <a:xfrm>
            <a:off x="3117600" y="4586400"/>
            <a:ext cx="7979760" cy="161568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US" sz="2000" spc="-1" strike="noStrike">
              <a:latin typeface="Arial"/>
            </a:endParaRPr>
          </a:p>
          <a:p>
            <a:pPr>
              <a:lnSpc>
                <a:spcPct val="100000"/>
              </a:lnSpc>
            </a:pPr>
            <a:r>
              <a:rPr b="1" lang="en-US" sz="2000" spc="-1" strike="noStrike">
                <a:solidFill>
                  <a:srgbClr val="1482ac"/>
                </a:solidFill>
                <a:latin typeface="Arial"/>
                <a:ea typeface="Noto Sans CJK SC"/>
              </a:rPr>
              <a:t>Student Name                         : </a:t>
            </a:r>
            <a:r>
              <a:rPr b="1" lang="en-US" sz="2000" spc="-1" strike="noStrike">
                <a:solidFill>
                  <a:srgbClr val="1482ac"/>
                </a:solidFill>
                <a:latin typeface="Arial"/>
              </a:rPr>
              <a:t>T S Rameshkumar</a:t>
            </a:r>
            <a:endParaRPr b="0" lang="en-US" sz="2000" spc="-1" strike="noStrike">
              <a:latin typeface="Arial"/>
            </a:endParaRPr>
          </a:p>
          <a:p>
            <a:pPr>
              <a:lnSpc>
                <a:spcPct val="100000"/>
              </a:lnSpc>
            </a:pPr>
            <a:r>
              <a:rPr b="1" lang="en-US" sz="2000" spc="-1" strike="noStrike">
                <a:solidFill>
                  <a:srgbClr val="1482ac"/>
                </a:solidFill>
                <a:latin typeface="Arial"/>
              </a:rPr>
              <a:t>College Name &amp; Department : Rathinam Technical Campus &amp;</a:t>
            </a:r>
            <a:endParaRPr b="0" lang="en-US" sz="2000" spc="-1" strike="noStrike">
              <a:latin typeface="Arial"/>
            </a:endParaRPr>
          </a:p>
          <a:p>
            <a:pPr>
              <a:lnSpc>
                <a:spcPct val="100000"/>
              </a:lnSpc>
            </a:pPr>
            <a:r>
              <a:rPr b="1" lang="en-US" sz="2000" spc="-1" strike="noStrike">
                <a:solidFill>
                  <a:srgbClr val="1482ac"/>
                </a:solidFill>
                <a:latin typeface="Arial"/>
              </a:rPr>
              <a:t>                                                 </a:t>
            </a:r>
            <a:r>
              <a:rPr b="1" lang="en-US" sz="2000" spc="-1" strike="noStrike">
                <a:solidFill>
                  <a:srgbClr val="1482ac"/>
                </a:solidFill>
                <a:latin typeface="Arial"/>
              </a:rPr>
              <a:t>Master of Computer Applications</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p>
            <a:pPr marL="432000" indent="-324000">
              <a:spcBef>
                <a:spcPts val="1417"/>
              </a:spcBef>
              <a:buClr>
                <a:srgbClr val="000000"/>
              </a:buClr>
              <a:buSzPct val="45000"/>
              <a:buFont typeface="Wingdings" charset="2"/>
              <a:buChar char=""/>
            </a:pP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Graphical User Interface (GUI) – Develop a user-friendly GUI to make embedding and extracting messages easier.</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Drag and Drop Support – Allow users to select images and messages through a simple drag-and-drop interface.</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Customization Options – Provide settings for users to adjust the encoding method and choose different bit depths.</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Real-time Preview – Show a preview of the image before and after steganography is applied.</a:t>
            </a:r>
            <a:endParaRPr b="0" lang="en-US" sz="1700" spc="-1" strike="noStrike">
              <a:solidFill>
                <a:srgbClr val="404040"/>
              </a:solidFill>
              <a:latin typeface="Franklin Gothic Book"/>
            </a:endParaRPr>
          </a:p>
        </p:txBody>
      </p:sp>
      <p:sp>
        <p:nvSpPr>
          <p:cNvPr id="156"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scope(optional)</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Technology used</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Wow factor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End users</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Git-hub Link</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a:lnSpc>
                <a:spcPct val="110000"/>
              </a:lnSpc>
              <a:spcBef>
                <a:spcPts val="400"/>
              </a:spcBef>
              <a:spcAft>
                <a:spcPts val="601"/>
              </a:spcAft>
              <a:tabLst>
                <a:tab algn="l" pos="0"/>
              </a:tabLst>
            </a:pPr>
            <a:endParaRPr b="0" lang="en-US" sz="2000" spc="-1" strike="noStrike">
              <a:solidFill>
                <a:srgbClr val="404040"/>
              </a:solidFill>
              <a:latin typeface="Franklin Gothic Book"/>
            </a:endParaRPr>
          </a:p>
          <a:p>
            <a:pPr>
              <a:lnSpc>
                <a:spcPct val="110000"/>
              </a:lnSpc>
              <a:spcBef>
                <a:spcPts val="400"/>
              </a:spcBef>
              <a:spcAft>
                <a:spcPts val="601"/>
              </a:spcAft>
              <a:tabLst>
                <a:tab algn="l" pos="0"/>
              </a:tabLst>
            </a:pP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endParaRPr b="0" lang="en-US" sz="1700" spc="-1" strike="noStrike">
              <a:solidFill>
                <a:srgbClr val="404040"/>
              </a:solidFill>
              <a:latin typeface="Franklin Gothic Book"/>
            </a:endParaRPr>
          </a:p>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b="0" lang="en-US" sz="3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Technology  used</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340"/>
              </a:spcBef>
              <a:spcAft>
                <a:spcPts val="601"/>
              </a:spcAft>
              <a:tabLst>
                <a:tab algn="l" pos="0"/>
              </a:tabLst>
            </a:pPr>
            <a:r>
              <a:rPr b="1" lang="en-IN" sz="1700" spc="-1" strike="noStrike">
                <a:solidFill>
                  <a:srgbClr val="404040"/>
                </a:solidFill>
                <a:latin typeface="Franklin Gothic Book"/>
              </a:rPr>
              <a:t>Libraries Used:</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 </a:t>
            </a:r>
            <a:r>
              <a:rPr b="1" lang="en-IN" sz="1700" spc="-1" strike="noStrike">
                <a:solidFill>
                  <a:srgbClr val="404040"/>
                </a:solidFill>
                <a:latin typeface="Franklin Gothic Book"/>
              </a:rPr>
              <a:t>Standard Libraries:</a:t>
            </a:r>
            <a:r>
              <a:rPr b="0" lang="en-IN" sz="1700" spc="-1" strike="noStrike">
                <a:solidFill>
                  <a:srgbClr val="404040"/>
                </a:solidFill>
                <a:latin typeface="Franklin Gothic Book"/>
              </a:rPr>
              <a:t> stdio.h, stdlib.h, string.h</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Custom Header:</a:t>
            </a:r>
            <a:r>
              <a:rPr b="0" lang="en-IN" sz="1700" spc="-1" strike="noStrike">
                <a:solidFill>
                  <a:srgbClr val="404040"/>
                </a:solidFill>
                <a:latin typeface="Franklin Gothic Book"/>
              </a:rPr>
              <a:t> "steganography.h"</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1" lang="en-IN" sz="1700" spc="-1" strike="noStrike">
                <a:solidFill>
                  <a:srgbClr val="404040"/>
                </a:solidFill>
                <a:latin typeface="Franklin Gothic Book"/>
              </a:rPr>
              <a:t>Platforms:</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Operating System:</a:t>
            </a:r>
            <a:r>
              <a:rPr b="0" lang="en-IN" sz="1700" spc="-1" strike="noStrike">
                <a:solidFill>
                  <a:srgbClr val="404040"/>
                </a:solidFill>
                <a:latin typeface="Franklin Gothic Book"/>
              </a:rPr>
              <a:t> Ubuntu 20.04</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Compiler:</a:t>
            </a:r>
            <a:r>
              <a:rPr b="0" lang="en-IN" sz="1700" spc="-1" strike="noStrike">
                <a:solidFill>
                  <a:srgbClr val="404040"/>
                </a:solidFill>
                <a:latin typeface="Franklin Gothic Book"/>
              </a:rPr>
              <a:t> GCC</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File Format:</a:t>
            </a:r>
            <a:r>
              <a:rPr b="0" lang="en-IN" sz="1700" spc="-1" strike="noStrike">
                <a:solidFill>
                  <a:srgbClr val="404040"/>
                </a:solidFill>
                <a:latin typeface="Franklin Gothic Book"/>
              </a:rPr>
              <a:t> BMP (Bitmap Image)</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1" lang="en-IN" sz="1700" spc="-1" strike="noStrike">
                <a:solidFill>
                  <a:srgbClr val="404040"/>
                </a:solidFill>
                <a:latin typeface="Franklin Gothic Book"/>
              </a:rPr>
              <a:t>Additional Points:</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   </a:t>
            </a:r>
            <a:r>
              <a:rPr b="1" lang="en-IN" sz="1700" spc="-1" strike="noStrike">
                <a:solidFill>
                  <a:srgbClr val="404040"/>
                </a:solidFill>
                <a:latin typeface="Franklin Gothic Book"/>
              </a:rPr>
              <a:t>Steganography Method:</a:t>
            </a:r>
            <a:r>
              <a:rPr b="0" lang="en-IN" sz="1700" spc="-1" strike="noStrike">
                <a:solidFill>
                  <a:srgbClr val="404040"/>
                </a:solidFill>
                <a:latin typeface="Franklin Gothic Book"/>
              </a:rPr>
              <a:t> Least Significant Bit (LSB) Encoding</a:t>
            </a:r>
            <a:endParaRPr b="0" lang="en-US" sz="1700" spc="-1" strike="noStrike">
              <a:solidFill>
                <a:srgbClr val="404040"/>
              </a:solidFill>
              <a:latin typeface="Franklin Gothic Book"/>
            </a:endParaRPr>
          </a:p>
          <a:p>
            <a:pPr>
              <a:lnSpc>
                <a:spcPct val="110000"/>
              </a:lnSpc>
              <a:spcBef>
                <a:spcPts val="340"/>
              </a:spcBef>
              <a:spcAft>
                <a:spcPts val="601"/>
              </a:spcAft>
              <a:tabLst>
                <a:tab algn="l" pos="0"/>
              </a:tabLst>
            </a:pPr>
            <a:r>
              <a:rPr b="0" lang="en-IN" sz="1700" spc="-1" strike="noStrike">
                <a:solidFill>
                  <a:srgbClr val="404040"/>
                </a:solidFill>
                <a:latin typeface="Franklin Gothic Book"/>
              </a:rPr>
              <a:t>   </a:t>
            </a:r>
            <a:r>
              <a:rPr b="1" lang="en-IN" sz="1700" spc="-1" strike="noStrike">
                <a:solidFill>
                  <a:srgbClr val="404040"/>
                </a:solidFill>
                <a:latin typeface="Franklin Gothic Book"/>
              </a:rPr>
              <a:t> </a:t>
            </a:r>
            <a:r>
              <a:rPr b="1" lang="en-IN" sz="1700" spc="-1" strike="noStrike">
                <a:solidFill>
                  <a:srgbClr val="404040"/>
                </a:solidFill>
                <a:latin typeface="Franklin Gothic Book"/>
              </a:rPr>
              <a:t>Data Handling:</a:t>
            </a:r>
            <a:r>
              <a:rPr b="0" lang="en-IN" sz="1700" spc="-1" strike="noStrike">
                <a:solidFill>
                  <a:srgbClr val="404040"/>
                </a:solidFill>
                <a:latin typeface="Franklin Gothic Book"/>
              </a:rPr>
              <a:t> Embeds and extracts text data from images </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p>
            <a:pPr>
              <a:lnSpc>
                <a:spcPct val="100000"/>
              </a:lnSpc>
            </a:pPr>
            <a:r>
              <a:rPr b="1" lang="en-US" sz="3200" spc="-1" strike="noStrike" cap="all">
                <a:solidFill>
                  <a:srgbClr val="1cade4"/>
                </a:solidFill>
                <a:latin typeface="Arial"/>
                <a:ea typeface="Franklin Gothic Demi"/>
              </a:rPr>
              <a:t>Wow factors</a:t>
            </a:r>
            <a:endParaRPr b="0" lang="en-US" sz="32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rPr>
              <a:t>1️⃣ LSB-Based Steganography – Hides data in the Least Significant Bit, ensuring security without visible image changes.</a:t>
            </a: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r>
              <a:rPr b="1" lang="en-IN" sz="1800" spc="-1" strike="noStrike">
                <a:solidFill>
                  <a:srgbClr val="0f0f0f"/>
                </a:solidFill>
                <a:latin typeface="Franklin Gothic Book"/>
              </a:rPr>
              <a:t>2️⃣ Lossless BMP Processing – Works with uncompressed BMP images to maintain data integrity.</a:t>
            </a: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r>
              <a:rPr b="1" lang="en-IN" sz="1800" spc="-1" strike="noStrike">
                <a:solidFill>
                  <a:srgbClr val="0f0f0f"/>
                </a:solidFill>
                <a:latin typeface="Franklin Gothic Book"/>
              </a:rPr>
              <a:t>3️⃣ Lightweight &amp; Fast – Written in C for high efficiency, outperforming Python/Java-based tools.</a:t>
            </a: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r>
              <a:rPr b="1" lang="en-IN" sz="1800" spc="-1" strike="noStrike">
                <a:solidFill>
                  <a:srgbClr val="0f0f0f"/>
                </a:solidFill>
                <a:latin typeface="Franklin Gothic Book"/>
              </a:rPr>
              <a:t>4️⃣ Simple CLI Interface – Easy command-line usage for embedding and extracting data, ideal for automation.</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1cade4"/>
                </a:solidFill>
                <a:latin typeface="Franklin Gothic Demi"/>
              </a:rPr>
              <a:t>End users</a:t>
            </a:r>
            <a:endParaRPr b="0" lang="en-US" sz="2800" spc="-1" strike="noStrike">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40"/>
              </a:spcBef>
              <a:spcAft>
                <a:spcPts val="601"/>
              </a:spcAft>
            </a:pPr>
            <a:r>
              <a:rPr b="0" lang="en-IN" sz="1700" spc="-1" strike="noStrike">
                <a:solidFill>
                  <a:srgbClr val="404040"/>
                </a:solidFill>
                <a:latin typeface="Franklin Gothic Book"/>
              </a:rPr>
              <a:t>1️⃣ </a:t>
            </a:r>
            <a:r>
              <a:rPr b="1" lang="en-IN" sz="1700" spc="-1" strike="noStrike">
                <a:solidFill>
                  <a:srgbClr val="404040"/>
                </a:solidFill>
                <a:latin typeface="Franklin Gothic Book"/>
              </a:rPr>
              <a:t>Cybersecurity Professionals</a:t>
            </a:r>
            <a:r>
              <a:rPr b="0" lang="en-IN" sz="1700" spc="-1" strike="noStrike">
                <a:solidFill>
                  <a:srgbClr val="404040"/>
                </a:solidFill>
                <a:latin typeface="Franklin Gothic Book"/>
              </a:rPr>
              <a:t> – Use steganography for secure data transmission and covert communication.</a:t>
            </a: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r>
              <a:rPr b="0" lang="en-IN" sz="1700" spc="-1" strike="noStrike">
                <a:solidFill>
                  <a:srgbClr val="404040"/>
                </a:solidFill>
                <a:latin typeface="Franklin Gothic Book"/>
              </a:rPr>
              <a:t>2️⃣ </a:t>
            </a:r>
            <a:r>
              <a:rPr b="1" lang="en-IN" sz="1700" spc="-1" strike="noStrike">
                <a:solidFill>
                  <a:srgbClr val="404040"/>
                </a:solidFill>
                <a:latin typeface="Franklin Gothic Book"/>
              </a:rPr>
              <a:t>Forensic Experts</a:t>
            </a:r>
            <a:r>
              <a:rPr b="0" lang="en-IN" sz="1700" spc="-1" strike="noStrike">
                <a:solidFill>
                  <a:srgbClr val="404040"/>
                </a:solidFill>
                <a:latin typeface="Franklin Gothic Book"/>
              </a:rPr>
              <a:t> – Extract hidden information from images for digital investigations.</a:t>
            </a: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r>
              <a:rPr b="0" lang="en-IN" sz="1700" spc="-1" strike="noStrike">
                <a:solidFill>
                  <a:srgbClr val="404040"/>
                </a:solidFill>
                <a:latin typeface="Franklin Gothic Book"/>
              </a:rPr>
              <a:t>3️⃣ </a:t>
            </a:r>
            <a:r>
              <a:rPr b="1" lang="en-IN" sz="1700" spc="-1" strike="noStrike">
                <a:solidFill>
                  <a:srgbClr val="404040"/>
                </a:solidFill>
                <a:latin typeface="Franklin Gothic Book"/>
              </a:rPr>
              <a:t>Government &amp; Defense Agencies</a:t>
            </a:r>
            <a:r>
              <a:rPr b="0" lang="en-IN" sz="1700" spc="-1" strike="noStrike">
                <a:solidFill>
                  <a:srgbClr val="404040"/>
                </a:solidFill>
                <a:latin typeface="Franklin Gothic Book"/>
              </a:rPr>
              <a:t> – Securely embed sensitive data in images for intelligence and confidential operations.</a:t>
            </a: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r>
              <a:rPr b="0" lang="en-IN" sz="1700" spc="-1" strike="noStrike">
                <a:solidFill>
                  <a:srgbClr val="404040"/>
                </a:solidFill>
                <a:latin typeface="Franklin Gothic Book"/>
              </a:rPr>
              <a:t>4️⃣ </a:t>
            </a:r>
            <a:r>
              <a:rPr b="1" lang="en-IN" sz="1700" spc="-1" strike="noStrike">
                <a:solidFill>
                  <a:srgbClr val="404040"/>
                </a:solidFill>
                <a:latin typeface="Franklin Gothic Book"/>
              </a:rPr>
              <a:t>Researchers &amp; Academics</a:t>
            </a:r>
            <a:r>
              <a:rPr b="0" lang="en-IN" sz="1700" spc="-1" strike="noStrike">
                <a:solidFill>
                  <a:srgbClr val="404040"/>
                </a:solidFill>
                <a:latin typeface="Franklin Gothic Book"/>
              </a:rPr>
              <a:t> – Study and improve steganographic techniques for data security and cryptography.</a:t>
            </a: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r>
              <a:rPr b="0" lang="en-IN" sz="1700" spc="-1" strike="noStrike">
                <a:solidFill>
                  <a:srgbClr val="404040"/>
                </a:solidFill>
                <a:latin typeface="Franklin Gothic Book"/>
              </a:rPr>
              <a:t>5️⃣ </a:t>
            </a:r>
            <a:r>
              <a:rPr b="1" lang="en-IN" sz="1700" spc="-1" strike="noStrike">
                <a:solidFill>
                  <a:srgbClr val="404040"/>
                </a:solidFill>
                <a:latin typeface="Franklin Gothic Book"/>
              </a:rPr>
              <a:t>Privacy-Conscious Users</a:t>
            </a:r>
            <a:r>
              <a:rPr b="0" lang="en-IN" sz="1700" spc="-1" strike="noStrike">
                <a:solidFill>
                  <a:srgbClr val="404040"/>
                </a:solidFill>
                <a:latin typeface="Franklin Gothic Book"/>
              </a:rPr>
              <a:t> – Individuals who want to protect personal or confidential information from unauthorized access.</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1cade4"/>
                </a:solidFill>
                <a:latin typeface="Franklin Gothic Demi"/>
              </a:rPr>
              <a:t>Results</a:t>
            </a:r>
            <a:endParaRPr b="0" lang="en-US" sz="2800" spc="-1" strike="noStrike">
              <a:solidFill>
                <a:srgbClr val="000000"/>
              </a:solidFill>
              <a:latin typeface="Franklin Gothic Book"/>
            </a:endParaRPr>
          </a:p>
        </p:txBody>
      </p:sp>
      <p:pic>
        <p:nvPicPr>
          <p:cNvPr id="148" name="" descr=""/>
          <p:cNvPicPr/>
          <p:nvPr/>
        </p:nvPicPr>
        <p:blipFill>
          <a:blip r:embed="rId1"/>
          <a:stretch/>
        </p:blipFill>
        <p:spPr>
          <a:xfrm>
            <a:off x="8138160" y="1280160"/>
            <a:ext cx="3472200" cy="4846320"/>
          </a:xfrm>
          <a:prstGeom prst="rect">
            <a:avLst/>
          </a:prstGeom>
          <a:ln>
            <a:noFill/>
          </a:ln>
        </p:spPr>
      </p:pic>
      <p:pic>
        <p:nvPicPr>
          <p:cNvPr id="149" name="" descr=""/>
          <p:cNvPicPr/>
          <p:nvPr/>
        </p:nvPicPr>
        <p:blipFill>
          <a:blip r:embed="rId2"/>
          <a:stretch/>
        </p:blipFill>
        <p:spPr>
          <a:xfrm>
            <a:off x="731520" y="1280160"/>
            <a:ext cx="3749040" cy="4846320"/>
          </a:xfrm>
          <a:prstGeom prst="rect">
            <a:avLst/>
          </a:prstGeom>
          <a:ln>
            <a:noFill/>
          </a:ln>
        </p:spPr>
      </p:pic>
      <p:pic>
        <p:nvPicPr>
          <p:cNvPr id="150" name="" descr=""/>
          <p:cNvPicPr/>
          <p:nvPr/>
        </p:nvPicPr>
        <p:blipFill>
          <a:blip r:embed="rId3"/>
          <a:stretch/>
        </p:blipFill>
        <p:spPr>
          <a:xfrm>
            <a:off x="4663440" y="1280160"/>
            <a:ext cx="3383280" cy="4846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1cade4"/>
                </a:solidFill>
                <a:latin typeface="Franklin Gothic Demi"/>
              </a:rPr>
              <a:t>Conclusion</a:t>
            </a:r>
            <a:endParaRPr b="0" lang="en-US" sz="2800" spc="-1" strike="noStrike">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40"/>
              </a:spcBef>
              <a:spcAft>
                <a:spcPts val="601"/>
              </a:spcAft>
            </a:pPr>
            <a:r>
              <a:rPr b="0" lang="en-IN" sz="1700" spc="-1" strike="noStrike">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r>
              <a:rPr b="0" lang="en-IN" sz="1700" spc="-1" strike="noStrike">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1cade4"/>
                </a:solidFill>
                <a:latin typeface="Franklin Gothic Demi"/>
              </a:rPr>
              <a:t>GitHub Link</a:t>
            </a:r>
            <a:endParaRPr b="0" lang="en-US" sz="28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p>
            <a:pPr marL="432000" indent="-324000">
              <a:spcBef>
                <a:spcPts val="1417"/>
              </a:spcBef>
              <a:buClr>
                <a:srgbClr val="000000"/>
              </a:buClr>
              <a:buSzPct val="45000"/>
              <a:buFont typeface="Wingdings" charset="2"/>
              <a:buChar char=""/>
            </a:pPr>
            <a:r>
              <a:rPr b="0" lang="en-US" sz="1700" spc="-1" strike="noStrike">
                <a:solidFill>
                  <a:srgbClr val="a1467e"/>
                </a:solidFill>
                <a:latin typeface="Franklin Gothic Book"/>
              </a:rPr>
              <a:t>https://github.com/Rameshkumar9159/AICTE_RAMESHKUMAR_steganographyProject Name: AICTE_RAMESHKUMAR_steganography</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Description:</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This project implements Least Significant Bit (LSB) steganography to hide and extract secret messages within BMP images.</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Repository Contents:</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Source Code – C programs for embedding and extracting hidden messages.</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Sample Images – BMP images used for testing steganography.</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Documentation – Project report, explanations, and implementation details.</a:t>
            </a:r>
            <a:endParaRPr b="0" lang="en-US" sz="1700" spc="-1" strike="noStrike">
              <a:solidFill>
                <a:srgbClr val="404040"/>
              </a:solidFill>
              <a:latin typeface="Franklin Gothic Book"/>
            </a:endParaRPr>
          </a:p>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 </a:t>
            </a:r>
            <a:r>
              <a:rPr b="0" lang="en-US" sz="1700" spc="-1" strike="noStrike">
                <a:solidFill>
                  <a:srgbClr val="404040"/>
                </a:solidFill>
                <a:latin typeface="Franklin Gothic Book"/>
              </a:rPr>
              <a:t>Presentation – PPT slides summarizing the project.</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Application>LibreOffice/6.4.7.2$Linux_X86_64 LibreOffice_project/40$Build-2</Applicat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2025-02-20T22:45:04Z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