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9" r:id="rId6"/>
    <p:sldId id="262" r:id="rId7"/>
    <p:sldId id="277" r:id="rId8"/>
    <p:sldId id="280" r:id="rId9"/>
    <p:sldId id="278" r:id="rId10"/>
    <p:sldId id="281" r:id="rId11"/>
    <p:sldId id="282" r:id="rId12"/>
    <p:sldId id="283" r:id="rId13"/>
    <p:sldId id="276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082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C51C6-8CD9-4F7F-B899-B259B522AF31}" type="datetime1">
              <a:rPr lang="en-GB" smtClean="0"/>
              <a:t>05/07/2024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BA25-0AFC-482A-A4F4-4C60B04CD784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2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general overview is that:</a:t>
            </a:r>
          </a:p>
          <a:p>
            <a:pPr marL="228600" indent="-228600">
              <a:buAutoNum type="arabicPeriod"/>
            </a:pPr>
            <a:r>
              <a:rPr lang="en-US" dirty="0"/>
              <a:t>The research does not know much about the data hosting pipeline and only has the </a:t>
            </a:r>
            <a:r>
              <a:rPr lang="en-US" dirty="0" err="1"/>
              <a:t>surfdrive</a:t>
            </a:r>
            <a:r>
              <a:rPr lang="en-US" dirty="0"/>
              <a:t> file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54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1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1ABBD-972E-7EFE-D189-73CEC5497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562B0-2C0D-2163-F9F5-7211C36F5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B849BA-D2CE-79C6-BC40-3E05FE909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D150-8E44-55FC-26F1-243681FA9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81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1ABBD-972E-7EFE-D189-73CEC5497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562B0-2C0D-2163-F9F5-7211C36F5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B849BA-D2CE-79C6-BC40-3E05FE909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D150-8E44-55FC-26F1-243681FA9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78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1055" y="4840992"/>
            <a:ext cx="8468590" cy="663070"/>
          </a:xfrm>
        </p:spPr>
        <p:txBody>
          <a:bodyPr rtlCol="0"/>
          <a:lstStyle/>
          <a:p>
            <a:pPr rtl="0"/>
            <a:r>
              <a:rPr lang="en-GB" dirty="0"/>
              <a:t>Tilburg take home assignment</a:t>
            </a:r>
            <a:br>
              <a:rPr lang="en-GB" dirty="0"/>
            </a:br>
            <a:r>
              <a:rPr lang="en-GB" dirty="0"/>
              <a:t>Q1 – q3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033" y="558045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SHEKHAR NARAYANAN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7387-360A-A8E2-B8B2-56201944F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382" y="2571234"/>
            <a:ext cx="5819602" cy="1715531"/>
          </a:xfrm>
        </p:spPr>
        <p:txBody>
          <a:bodyPr/>
          <a:lstStyle/>
          <a:p>
            <a:r>
              <a:rPr lang="en-US" sz="8000" dirty="0"/>
              <a:t>QUESTION 1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407004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F79678D1-7053-2305-EF65-6E3B312FB5F2}"/>
              </a:ext>
            </a:extLst>
          </p:cNvPr>
          <p:cNvSpPr txBox="1">
            <a:spLocks/>
          </p:cNvSpPr>
          <p:nvPr/>
        </p:nvSpPr>
        <p:spPr>
          <a:xfrm>
            <a:off x="567517" y="2803654"/>
            <a:ext cx="4563122" cy="755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6C4AE610-9111-133B-209C-2AB1DA2660F9}"/>
              </a:ext>
            </a:extLst>
          </p:cNvPr>
          <p:cNvSpPr/>
          <p:nvPr/>
        </p:nvSpPr>
        <p:spPr>
          <a:xfrm>
            <a:off x="5594819" y="526557"/>
            <a:ext cx="176646" cy="15586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AF4AFD-C2B5-B157-68F4-03530467920A}"/>
              </a:ext>
            </a:extLst>
          </p:cNvPr>
          <p:cNvSpPr txBox="1">
            <a:spLocks/>
          </p:cNvSpPr>
          <p:nvPr/>
        </p:nvSpPr>
        <p:spPr>
          <a:xfrm>
            <a:off x="1746608" y="96815"/>
            <a:ext cx="4923193" cy="1037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Preparation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82909C-4E04-07D5-9815-9B599EC736D4}"/>
              </a:ext>
            </a:extLst>
          </p:cNvPr>
          <p:cNvSpPr txBox="1">
            <a:spLocks/>
          </p:cNvSpPr>
          <p:nvPr/>
        </p:nvSpPr>
        <p:spPr>
          <a:xfrm>
            <a:off x="4498099" y="97607"/>
            <a:ext cx="4923193" cy="1037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questions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A94D1-C4D7-A14E-AB07-7B2D2F7A66E5}"/>
              </a:ext>
            </a:extLst>
          </p:cNvPr>
          <p:cNvSpPr txBox="1"/>
          <p:nvPr/>
        </p:nvSpPr>
        <p:spPr>
          <a:xfrm>
            <a:off x="567517" y="5712629"/>
            <a:ext cx="6446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1: High level overview of the data hosting pipeline</a:t>
            </a:r>
            <a:endParaRPr lang="en-GB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BD18B6-798A-D9B4-4213-5952D536CE84}"/>
              </a:ext>
            </a:extLst>
          </p:cNvPr>
          <p:cNvSpPr txBox="1"/>
          <p:nvPr/>
        </p:nvSpPr>
        <p:spPr>
          <a:xfrm>
            <a:off x="7506860" y="1177540"/>
            <a:ext cx="446535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Preparation:</a:t>
            </a:r>
          </a:p>
          <a:p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Review the data hosting pipeline and prepare a high-level summary </a:t>
            </a:r>
          </a:p>
          <a:p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Get a grasp of researcher’s domain and common methods used</a:t>
            </a:r>
            <a:endParaRPr lang="en-GB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267A5-14AE-B755-D7A1-30166C99AB83}"/>
              </a:ext>
            </a:extLst>
          </p:cNvPr>
          <p:cNvSpPr txBox="1"/>
          <p:nvPr/>
        </p:nvSpPr>
        <p:spPr>
          <a:xfrm>
            <a:off x="7506859" y="3207183"/>
            <a:ext cx="446535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Questions:</a:t>
            </a:r>
          </a:p>
          <a:p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Inquire about the research goals of this study (understanding variables of interest, which is useful for cleaning the data).</a:t>
            </a:r>
          </a:p>
          <a:p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Get info about their technical background, tailor  explanations accordingly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9FCA62-4F51-125B-0781-5467B22B9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0" y="1317844"/>
            <a:ext cx="7195885" cy="3984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FC769E-03B6-2EB4-DC1D-C46C723C2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70" y="4474931"/>
            <a:ext cx="2449928" cy="10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279" y="143089"/>
            <a:ext cx="5431971" cy="8463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Solutions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7D0C2D-FEBE-22BA-C1A3-30DA57FE9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7" y="1310627"/>
            <a:ext cx="4366779" cy="38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F75158-5371-D66D-CD4D-F80DFBA2BAB4}"/>
              </a:ext>
            </a:extLst>
          </p:cNvPr>
          <p:cNvSpPr txBox="1"/>
          <p:nvPr/>
        </p:nvSpPr>
        <p:spPr>
          <a:xfrm>
            <a:off x="141481" y="5354869"/>
            <a:ext cx="436677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2: Data organization inside the FIT_study folder:</a:t>
            </a:r>
            <a:r>
              <a:rPr lang="en-US" sz="1400" dirty="0"/>
              <a:t> Each sheet (corresponding to a date) has a single data point.</a:t>
            </a:r>
            <a:endParaRPr lang="en-GB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52D96-136C-FA58-5776-2BF048A076C9}"/>
              </a:ext>
            </a:extLst>
          </p:cNvPr>
          <p:cNvSpPr txBox="1"/>
          <p:nvPr/>
        </p:nvSpPr>
        <p:spPr>
          <a:xfrm>
            <a:off x="5912426" y="1310627"/>
            <a:ext cx="586047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the data hosting pipeline:</a:t>
            </a:r>
          </a:p>
          <a:p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Stress on the </a:t>
            </a:r>
            <a:r>
              <a:rPr lang="en-US" sz="1400" b="1" dirty="0"/>
              <a:t>importance of data extraction frequency to Tilburg’s servers</a:t>
            </a:r>
            <a:r>
              <a:rPr lang="en-US" sz="1400" dirty="0"/>
              <a:t>: serves as motivation to look deeper into the hosting pipeline</a:t>
            </a:r>
          </a:p>
          <a:p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Schedule another session to explore this, and </a:t>
            </a:r>
            <a:r>
              <a:rPr lang="en-US" sz="1400" b="1" dirty="0"/>
              <a:t>propose having one folder for each month</a:t>
            </a:r>
            <a:r>
              <a:rPr lang="en-US" sz="1400" dirty="0"/>
              <a:t> (instead of day)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F6E7E-3AFD-7023-7FB6-4B13EC9A5D65}"/>
              </a:ext>
            </a:extLst>
          </p:cNvPr>
          <p:cNvSpPr txBox="1"/>
          <p:nvPr/>
        </p:nvSpPr>
        <p:spPr>
          <a:xfrm>
            <a:off x="3543301" y="6174252"/>
            <a:ext cx="6598227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My primary work philosophy would be instilling technical independence through my solutions!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AA4C6E-98BC-32C1-5D98-DFE5678557C2}"/>
              </a:ext>
            </a:extLst>
          </p:cNvPr>
          <p:cNvSpPr txBox="1"/>
          <p:nvPr/>
        </p:nvSpPr>
        <p:spPr>
          <a:xfrm>
            <a:off x="5912425" y="3394556"/>
            <a:ext cx="586047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data preparation</a:t>
            </a:r>
          </a:p>
          <a:p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One datapoint - One folder: inconvenient and </a:t>
            </a:r>
            <a:r>
              <a:rPr lang="en-US" sz="1400" b="1" dirty="0"/>
              <a:t>tedious </a:t>
            </a:r>
            <a:endParaRPr lang="en-US" sz="1400" dirty="0"/>
          </a:p>
          <a:p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Recommend learning about </a:t>
            </a:r>
            <a:r>
              <a:rPr lang="en-US" sz="1400" b="1" dirty="0" err="1"/>
              <a:t>numpy</a:t>
            </a:r>
            <a:r>
              <a:rPr lang="en-US" sz="1400" b="1" dirty="0"/>
              <a:t>, pandas and matplotlib</a:t>
            </a:r>
            <a:r>
              <a:rPr lang="en-US" sz="1400" dirty="0"/>
              <a:t> : independence in data handling processes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Giving them the excel/csv file </a:t>
            </a:r>
            <a:r>
              <a:rPr lang="en-US" sz="1400" b="1" dirty="0"/>
              <a:t>and</a:t>
            </a:r>
            <a:r>
              <a:rPr lang="en-US" sz="1400" dirty="0"/>
              <a:t> a python notebook that explains the process in detail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2052" name="Right Brace 2051">
            <a:extLst>
              <a:ext uri="{FF2B5EF4-FFF2-40B4-BE49-F238E27FC236}">
                <a16:creationId xmlns:a16="http://schemas.microsoft.com/office/drawing/2014/main" id="{8B095A64-EE3E-0DBE-0BC4-873F9292C90A}"/>
              </a:ext>
            </a:extLst>
          </p:cNvPr>
          <p:cNvSpPr/>
          <p:nvPr/>
        </p:nvSpPr>
        <p:spPr>
          <a:xfrm flipH="1">
            <a:off x="5496231" y="1829516"/>
            <a:ext cx="245807" cy="216309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28575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7387-360A-A8E2-B8B2-56201944F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382" y="2571234"/>
            <a:ext cx="5819602" cy="1715531"/>
          </a:xfrm>
        </p:spPr>
        <p:txBody>
          <a:bodyPr/>
          <a:lstStyle/>
          <a:p>
            <a:r>
              <a:rPr lang="en-US" sz="8000" dirty="0"/>
              <a:t>QUESTION 2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7262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BEAB5-08F3-88B4-CC17-588DBCAC7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9418-E3E2-9327-393C-354B14468E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069" y="131244"/>
            <a:ext cx="8421688" cy="739504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DATA PREPARATION pipeline: Overview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8AB35-AA97-1977-C551-A88F7D63319D}"/>
              </a:ext>
            </a:extLst>
          </p:cNvPr>
          <p:cNvSpPr/>
          <p:nvPr/>
        </p:nvSpPr>
        <p:spPr>
          <a:xfrm>
            <a:off x="1706325" y="1456806"/>
            <a:ext cx="2597727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Single participant walkthrough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7BF8E66-7222-65F5-F1FD-373620489C5F}"/>
              </a:ext>
            </a:extLst>
          </p:cNvPr>
          <p:cNvSpPr/>
          <p:nvPr/>
        </p:nvSpPr>
        <p:spPr>
          <a:xfrm>
            <a:off x="5112008" y="1518049"/>
            <a:ext cx="1572492" cy="374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13B74B-B59F-25D8-5B40-ABD89FA9E6EE}"/>
              </a:ext>
            </a:extLst>
          </p:cNvPr>
          <p:cNvSpPr/>
          <p:nvPr/>
        </p:nvSpPr>
        <p:spPr>
          <a:xfrm>
            <a:off x="7363358" y="1456803"/>
            <a:ext cx="2597727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for all participants combined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0D6EDD2E-F097-DBE7-CC6E-9E39DC3C8EB4}"/>
              </a:ext>
            </a:extLst>
          </p:cNvPr>
          <p:cNvSpPr/>
          <p:nvPr/>
        </p:nvSpPr>
        <p:spPr>
          <a:xfrm flipV="1">
            <a:off x="1706325" y="2244432"/>
            <a:ext cx="685800" cy="3429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11D580-A861-6427-14FA-EB99F29BDEE1}"/>
              </a:ext>
            </a:extLst>
          </p:cNvPr>
          <p:cNvSpPr/>
          <p:nvPr/>
        </p:nvSpPr>
        <p:spPr>
          <a:xfrm>
            <a:off x="2478715" y="2244432"/>
            <a:ext cx="1811481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Import relevant libraries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4008EB52-350C-6F91-F692-900C18895ED8}"/>
              </a:ext>
            </a:extLst>
          </p:cNvPr>
          <p:cNvSpPr/>
          <p:nvPr/>
        </p:nvSpPr>
        <p:spPr>
          <a:xfrm flipV="1">
            <a:off x="1706325" y="3040364"/>
            <a:ext cx="685800" cy="3429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50B798-2C5E-ADE7-FAD8-56D7EECA56CA}"/>
              </a:ext>
            </a:extLst>
          </p:cNvPr>
          <p:cNvSpPr/>
          <p:nvPr/>
        </p:nvSpPr>
        <p:spPr>
          <a:xfrm>
            <a:off x="2492571" y="3048670"/>
            <a:ext cx="1811481" cy="694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Extract zip files and explore data structure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8B729AE3-A45D-20CE-90AD-0CCD04888F2C}"/>
              </a:ext>
            </a:extLst>
          </p:cNvPr>
          <p:cNvSpPr/>
          <p:nvPr/>
        </p:nvSpPr>
        <p:spPr>
          <a:xfrm flipV="1">
            <a:off x="1706325" y="3969324"/>
            <a:ext cx="685800" cy="3429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4F4A6A-C0A4-E453-3089-457D7CAAFA89}"/>
              </a:ext>
            </a:extLst>
          </p:cNvPr>
          <p:cNvSpPr/>
          <p:nvPr/>
        </p:nvSpPr>
        <p:spPr>
          <a:xfrm>
            <a:off x="2492571" y="3977630"/>
            <a:ext cx="1811481" cy="694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Inspect steps and heart rate data*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6" name="Arrow: Bent 35">
            <a:extLst>
              <a:ext uri="{FF2B5EF4-FFF2-40B4-BE49-F238E27FC236}">
                <a16:creationId xmlns:a16="http://schemas.microsoft.com/office/drawing/2014/main" id="{F11E727E-41F2-87D5-84A6-0EDB3426EB36}"/>
              </a:ext>
            </a:extLst>
          </p:cNvPr>
          <p:cNvSpPr/>
          <p:nvPr/>
        </p:nvSpPr>
        <p:spPr>
          <a:xfrm flipV="1">
            <a:off x="1706325" y="4889978"/>
            <a:ext cx="685800" cy="3429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5A9B3E-728E-9E11-273C-CB7CB081E994}"/>
              </a:ext>
            </a:extLst>
          </p:cNvPr>
          <p:cNvSpPr/>
          <p:nvPr/>
        </p:nvSpPr>
        <p:spPr>
          <a:xfrm>
            <a:off x="2492571" y="4898284"/>
            <a:ext cx="1811481" cy="80840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Minimally preprocess and visualize data*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59EE1CC5-693E-FC2A-CE41-46C15FA5D5CD}"/>
              </a:ext>
            </a:extLst>
          </p:cNvPr>
          <p:cNvSpPr/>
          <p:nvPr/>
        </p:nvSpPr>
        <p:spPr>
          <a:xfrm flipV="1">
            <a:off x="1692469" y="5925573"/>
            <a:ext cx="685800" cy="3429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0C589A-81C1-EDE4-A151-4B9AA3E709E5}"/>
              </a:ext>
            </a:extLst>
          </p:cNvPr>
          <p:cNvSpPr/>
          <p:nvPr/>
        </p:nvSpPr>
        <p:spPr>
          <a:xfrm>
            <a:off x="2478715" y="5933879"/>
            <a:ext cx="1811481" cy="694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Have one dataset for both steps and heart rate data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3" name="Arrow: Bent 42">
            <a:extLst>
              <a:ext uri="{FF2B5EF4-FFF2-40B4-BE49-F238E27FC236}">
                <a16:creationId xmlns:a16="http://schemas.microsoft.com/office/drawing/2014/main" id="{CF61EA89-B005-A4CE-F431-8BED325E108B}"/>
              </a:ext>
            </a:extLst>
          </p:cNvPr>
          <p:cNvSpPr/>
          <p:nvPr/>
        </p:nvSpPr>
        <p:spPr>
          <a:xfrm flipV="1">
            <a:off x="7394303" y="2406665"/>
            <a:ext cx="685800" cy="3429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B18289-A996-9E8B-D1B0-3DE400EECE40}"/>
              </a:ext>
            </a:extLst>
          </p:cNvPr>
          <p:cNvSpPr/>
          <p:nvPr/>
        </p:nvSpPr>
        <p:spPr>
          <a:xfrm>
            <a:off x="8166693" y="2406665"/>
            <a:ext cx="1811481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Make functions from Part 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4BA36A92-D27A-F6AF-624B-56CD3730D081}"/>
              </a:ext>
            </a:extLst>
          </p:cNvPr>
          <p:cNvSpPr/>
          <p:nvPr/>
        </p:nvSpPr>
        <p:spPr>
          <a:xfrm flipV="1">
            <a:off x="7389387" y="3394809"/>
            <a:ext cx="685800" cy="3429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FDC8CC-C6A4-5A50-13D9-5D9F0EB2F397}"/>
              </a:ext>
            </a:extLst>
          </p:cNvPr>
          <p:cNvSpPr/>
          <p:nvPr/>
        </p:nvSpPr>
        <p:spPr>
          <a:xfrm>
            <a:off x="8161777" y="3394809"/>
            <a:ext cx="1811481" cy="694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Loop through participants and save final output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CEF762-E3D5-F55E-DB54-945BCE103DEB}"/>
              </a:ext>
            </a:extLst>
          </p:cNvPr>
          <p:cNvSpPr txBox="1"/>
          <p:nvPr/>
        </p:nvSpPr>
        <p:spPr>
          <a:xfrm>
            <a:off x="2487561" y="1042935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A7C19D-1D2E-3AFF-19A2-08799872D16A}"/>
              </a:ext>
            </a:extLst>
          </p:cNvPr>
          <p:cNvSpPr txBox="1"/>
          <p:nvPr/>
        </p:nvSpPr>
        <p:spPr>
          <a:xfrm>
            <a:off x="8155877" y="1047852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43FBD4-3F25-6B63-0646-66514D029A68}"/>
              </a:ext>
            </a:extLst>
          </p:cNvPr>
          <p:cNvSpPr txBox="1"/>
          <p:nvPr/>
        </p:nvSpPr>
        <p:spPr>
          <a:xfrm>
            <a:off x="8118481" y="6258684"/>
            <a:ext cx="189807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*: See next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92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9995-BAC7-FCCC-53D3-9DCAB10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45" y="48473"/>
            <a:ext cx="8421688" cy="68825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Inspection and preprocessing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E46B2E6-F46C-42E5-3710-98719B5E3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3"/>
          <a:stretch/>
        </p:blipFill>
        <p:spPr>
          <a:xfrm>
            <a:off x="281599" y="959055"/>
            <a:ext cx="3050341" cy="25280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C15C95-9BB0-AA83-B845-B9EDC6337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71"/>
          <a:stretch/>
        </p:blipFill>
        <p:spPr>
          <a:xfrm>
            <a:off x="3899867" y="959055"/>
            <a:ext cx="2872095" cy="25280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E969C3-C003-6CEF-615E-F5B37D9E7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9" y="4097648"/>
            <a:ext cx="7010402" cy="2361016"/>
          </a:xfrm>
          <a:prstGeom prst="rect">
            <a:avLst/>
          </a:prstGeom>
        </p:spPr>
      </p:pic>
      <p:sp>
        <p:nvSpPr>
          <p:cNvPr id="34" name="Right Brace 33">
            <a:extLst>
              <a:ext uri="{FF2B5EF4-FFF2-40B4-BE49-F238E27FC236}">
                <a16:creationId xmlns:a16="http://schemas.microsoft.com/office/drawing/2014/main" id="{2E83C05E-07F0-13DB-786D-E5A5B4810B9B}"/>
              </a:ext>
            </a:extLst>
          </p:cNvPr>
          <p:cNvSpPr/>
          <p:nvPr/>
        </p:nvSpPr>
        <p:spPr>
          <a:xfrm>
            <a:off x="953929" y="1267813"/>
            <a:ext cx="164592" cy="28651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61BC0AC-A295-D183-5E9B-C34DE56911B8}"/>
              </a:ext>
            </a:extLst>
          </p:cNvPr>
          <p:cNvSpPr/>
          <p:nvPr/>
        </p:nvSpPr>
        <p:spPr>
          <a:xfrm>
            <a:off x="960025" y="1737205"/>
            <a:ext cx="164592" cy="28651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D341B2C5-6CDA-695D-0E0E-11176664D022}"/>
              </a:ext>
            </a:extLst>
          </p:cNvPr>
          <p:cNvSpPr/>
          <p:nvPr/>
        </p:nvSpPr>
        <p:spPr>
          <a:xfrm>
            <a:off x="960025" y="2194405"/>
            <a:ext cx="164592" cy="28651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B642B765-E75A-E76E-30F2-0DA29E170562}"/>
              </a:ext>
            </a:extLst>
          </p:cNvPr>
          <p:cNvSpPr/>
          <p:nvPr/>
        </p:nvSpPr>
        <p:spPr>
          <a:xfrm>
            <a:off x="966121" y="2658611"/>
            <a:ext cx="152400" cy="76109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C9A2ED40-DCDA-CB01-8AB4-8D4FA3D381F4}"/>
              </a:ext>
            </a:extLst>
          </p:cNvPr>
          <p:cNvSpPr/>
          <p:nvPr/>
        </p:nvSpPr>
        <p:spPr>
          <a:xfrm>
            <a:off x="4620573" y="1267813"/>
            <a:ext cx="164592" cy="28651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0CA6AF9-975B-47A0-EF66-78C665E71112}"/>
              </a:ext>
            </a:extLst>
          </p:cNvPr>
          <p:cNvSpPr/>
          <p:nvPr/>
        </p:nvSpPr>
        <p:spPr>
          <a:xfrm>
            <a:off x="4626669" y="1737205"/>
            <a:ext cx="164592" cy="28651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F66DF580-BB7F-55BE-8859-D874D2D3430E}"/>
              </a:ext>
            </a:extLst>
          </p:cNvPr>
          <p:cNvSpPr/>
          <p:nvPr/>
        </p:nvSpPr>
        <p:spPr>
          <a:xfrm>
            <a:off x="4626669" y="2194405"/>
            <a:ext cx="164592" cy="28651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CA5C488-826B-8B81-8E24-2B74FB764334}"/>
              </a:ext>
            </a:extLst>
          </p:cNvPr>
          <p:cNvSpPr/>
          <p:nvPr/>
        </p:nvSpPr>
        <p:spPr>
          <a:xfrm>
            <a:off x="4632765" y="2658611"/>
            <a:ext cx="152400" cy="76109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E8D6609-8202-0996-8D3E-1F5AAA4ABA55}"/>
              </a:ext>
            </a:extLst>
          </p:cNvPr>
          <p:cNvSpPr/>
          <p:nvPr/>
        </p:nvSpPr>
        <p:spPr>
          <a:xfrm>
            <a:off x="6754854" y="2400907"/>
            <a:ext cx="188600" cy="554736"/>
          </a:xfrm>
          <a:prstGeom prst="rightBrace">
            <a:avLst>
              <a:gd name="adj1" fmla="val 12333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37282D-65B7-340A-DA33-587C4F6708E5}"/>
              </a:ext>
            </a:extLst>
          </p:cNvPr>
          <p:cNvSpPr txBox="1"/>
          <p:nvPr/>
        </p:nvSpPr>
        <p:spPr>
          <a:xfrm>
            <a:off x="7504860" y="993608"/>
            <a:ext cx="4168878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Problems: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4152DFE3-2605-FF45-F3D6-C62F0356920F}"/>
              </a:ext>
            </a:extLst>
          </p:cNvPr>
          <p:cNvSpPr/>
          <p:nvPr/>
        </p:nvSpPr>
        <p:spPr>
          <a:xfrm>
            <a:off x="7615568" y="1434989"/>
            <a:ext cx="164592" cy="28651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F00E36-7AF9-E8D5-4991-5DB6CEFEF999}"/>
              </a:ext>
            </a:extLst>
          </p:cNvPr>
          <p:cNvSpPr txBox="1"/>
          <p:nvPr/>
        </p:nvSpPr>
        <p:spPr>
          <a:xfrm>
            <a:off x="7778891" y="1366731"/>
            <a:ext cx="376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Repeating instances for </a:t>
            </a:r>
            <a:r>
              <a:rPr lang="en-US" sz="1400" dirty="0" err="1"/>
              <a:t>value.time</a:t>
            </a:r>
            <a:r>
              <a:rPr lang="en-US" sz="1400" dirty="0"/>
              <a:t> corresponding to different steps/</a:t>
            </a:r>
            <a:r>
              <a:rPr lang="en-US" sz="1400" dirty="0" err="1"/>
              <a:t>hr</a:t>
            </a:r>
            <a:r>
              <a:rPr lang="en-US" sz="1400" dirty="0"/>
              <a:t> values</a:t>
            </a:r>
            <a:endParaRPr lang="en-GB" sz="1400" dirty="0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1FFAE8E8-995C-BB33-41FB-7D395596CFC2}"/>
              </a:ext>
            </a:extLst>
          </p:cNvPr>
          <p:cNvSpPr/>
          <p:nvPr/>
        </p:nvSpPr>
        <p:spPr>
          <a:xfrm>
            <a:off x="7615568" y="2082163"/>
            <a:ext cx="164592" cy="307777"/>
          </a:xfrm>
          <a:prstGeom prst="rightBrace">
            <a:avLst>
              <a:gd name="adj1" fmla="val 12333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959683-D61C-BA4F-1F30-A63054E69EA7}"/>
              </a:ext>
            </a:extLst>
          </p:cNvPr>
          <p:cNvSpPr txBox="1"/>
          <p:nvPr/>
        </p:nvSpPr>
        <p:spPr>
          <a:xfrm>
            <a:off x="7778891" y="2097206"/>
            <a:ext cx="319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Multiple instances where steps = 0</a:t>
            </a:r>
            <a:endParaRPr lang="en-GB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A6C750-F29E-FCE0-D585-F156A5A180EF}"/>
              </a:ext>
            </a:extLst>
          </p:cNvPr>
          <p:cNvSpPr txBox="1"/>
          <p:nvPr/>
        </p:nvSpPr>
        <p:spPr>
          <a:xfrm>
            <a:off x="213672" y="3533971"/>
            <a:ext cx="6410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3: Parts of the heart rate and steps data sets respectively</a:t>
            </a:r>
            <a:endParaRPr lang="en-GB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B97FC9-0F55-A469-DBCB-FB55E45D9E1E}"/>
              </a:ext>
            </a:extLst>
          </p:cNvPr>
          <p:cNvSpPr txBox="1"/>
          <p:nvPr/>
        </p:nvSpPr>
        <p:spPr>
          <a:xfrm>
            <a:off x="427703" y="6406787"/>
            <a:ext cx="6410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4: Visualizing steps vs heart rate for participant ID FIT04715</a:t>
            </a:r>
            <a:endParaRPr lang="en-GB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214BC3-481C-435C-8534-42E8B16BCA3A}"/>
              </a:ext>
            </a:extLst>
          </p:cNvPr>
          <p:cNvSpPr txBox="1"/>
          <p:nvPr/>
        </p:nvSpPr>
        <p:spPr>
          <a:xfrm>
            <a:off x="7529442" y="3073134"/>
            <a:ext cx="4168878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Solutions: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C1D110CD-09A6-9CAC-13FE-31BACD04D984}"/>
              </a:ext>
            </a:extLst>
          </p:cNvPr>
          <p:cNvSpPr/>
          <p:nvPr/>
        </p:nvSpPr>
        <p:spPr>
          <a:xfrm>
            <a:off x="7640150" y="3514515"/>
            <a:ext cx="164592" cy="28651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44B2F1-2914-A5E9-8D81-66EF65912FA1}"/>
              </a:ext>
            </a:extLst>
          </p:cNvPr>
          <p:cNvSpPr txBox="1"/>
          <p:nvPr/>
        </p:nvSpPr>
        <p:spPr>
          <a:xfrm>
            <a:off x="7803473" y="3446257"/>
            <a:ext cx="376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Aggregate values (avg over </a:t>
            </a:r>
            <a:r>
              <a:rPr lang="en-US" sz="1400" dirty="0" err="1"/>
              <a:t>hr</a:t>
            </a:r>
            <a:r>
              <a:rPr lang="en-US" sz="1400" dirty="0"/>
              <a:t> values, take sum of steps values) and combine data</a:t>
            </a:r>
            <a:endParaRPr lang="en-GB" sz="1400" dirty="0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993CEDB3-2618-1200-883D-E595AAD4E150}"/>
              </a:ext>
            </a:extLst>
          </p:cNvPr>
          <p:cNvSpPr/>
          <p:nvPr/>
        </p:nvSpPr>
        <p:spPr>
          <a:xfrm>
            <a:off x="7640150" y="4161689"/>
            <a:ext cx="164592" cy="307777"/>
          </a:xfrm>
          <a:prstGeom prst="rightBrace">
            <a:avLst>
              <a:gd name="adj1" fmla="val 12333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6AEB83-64C2-87D3-61DE-B14344EE7FE3}"/>
              </a:ext>
            </a:extLst>
          </p:cNvPr>
          <p:cNvSpPr txBox="1"/>
          <p:nvPr/>
        </p:nvSpPr>
        <p:spPr>
          <a:xfrm>
            <a:off x="7803473" y="4127572"/>
            <a:ext cx="3195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rows with steps = 0 after aggregation and combining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396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7387-360A-A8E2-B8B2-56201944F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382" y="2571234"/>
            <a:ext cx="5819602" cy="1715531"/>
          </a:xfrm>
        </p:spPr>
        <p:txBody>
          <a:bodyPr/>
          <a:lstStyle/>
          <a:p>
            <a:r>
              <a:rPr lang="en-US" sz="8000" dirty="0"/>
              <a:t>QUESTION 3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8182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BEAB5-08F3-88B4-CC17-588DBCAC7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9418-E3E2-9327-393C-354B14468E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221" y="303431"/>
            <a:ext cx="8421688" cy="739504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Speed up data cleaning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B5F15-83C9-1B02-D52D-78FB2E9F897E}"/>
              </a:ext>
            </a:extLst>
          </p:cNvPr>
          <p:cNvSpPr/>
          <p:nvPr/>
        </p:nvSpPr>
        <p:spPr>
          <a:xfrm>
            <a:off x="727586" y="1445341"/>
            <a:ext cx="3293806" cy="1602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Optimize existing methods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(for e.g. use in-built functions, vectorize operations) 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C754D2-7701-F424-7220-C1E1507BC8FD}"/>
              </a:ext>
            </a:extLst>
          </p:cNvPr>
          <p:cNvSpPr/>
          <p:nvPr/>
        </p:nvSpPr>
        <p:spPr>
          <a:xfrm>
            <a:off x="4616245" y="3465872"/>
            <a:ext cx="3293806" cy="1602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2.1 Send jobs to a high-performance compute cluster (HPC). (Use parallel computing resources)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5967D9-3E75-EC51-CC9E-FD797D2620E9}"/>
              </a:ext>
            </a:extLst>
          </p:cNvPr>
          <p:cNvCxnSpPr/>
          <p:nvPr/>
        </p:nvCxnSpPr>
        <p:spPr>
          <a:xfrm>
            <a:off x="4021392" y="3047999"/>
            <a:ext cx="560440" cy="4522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49BC82-9024-255E-B6AD-C584AEDB24C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910051" y="4267201"/>
            <a:ext cx="7620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7646773-BE51-8AA5-3874-4F5EBC668C34}"/>
              </a:ext>
            </a:extLst>
          </p:cNvPr>
          <p:cNvSpPr/>
          <p:nvPr/>
        </p:nvSpPr>
        <p:spPr>
          <a:xfrm>
            <a:off x="8672052" y="3500284"/>
            <a:ext cx="3293806" cy="1602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2.2 Use batch processing. Automate job scheduling at regular intervals to clean smaller volumes of data at once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2475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7_TF56180624_Win32" id="{9C9DE05E-573F-4B74-9E07-5048A314E5F0}" vid="{CC422194-82DE-4560-A159-6C2CDC237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16c05727-aa75-4e4a-9b5f-8a80a1165891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terms/"/>
    <ds:schemaRef ds:uri="230e9df3-be65-4c73-a93b-d1236ebd677e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451</Words>
  <Application>Microsoft Office PowerPoint</Application>
  <PresentationFormat>Widescreen</PresentationFormat>
  <Paragraphs>79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</vt:lpstr>
      <vt:lpstr>Wingdings</vt:lpstr>
      <vt:lpstr>Monoline</vt:lpstr>
      <vt:lpstr>Tilburg take home assignment Q1 – q3</vt:lpstr>
      <vt:lpstr>QUESTION 1</vt:lpstr>
      <vt:lpstr>PowerPoint Presentation</vt:lpstr>
      <vt:lpstr>Solutions</vt:lpstr>
      <vt:lpstr>QUESTION 2</vt:lpstr>
      <vt:lpstr>DATA PREPARATION pipeline: Overview</vt:lpstr>
      <vt:lpstr>Inspection and preprocessing</vt:lpstr>
      <vt:lpstr>QUESTION 3</vt:lpstr>
      <vt:lpstr>Speed up data cleaning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affect interview - I</dc:title>
  <dc:creator>Narayanan, S. (Shekhar)</dc:creator>
  <cp:lastModifiedBy>Narayanan, S. (Shekhar)</cp:lastModifiedBy>
  <cp:revision>16</cp:revision>
  <dcterms:created xsi:type="dcterms:W3CDTF">2024-04-15T14:02:42Z</dcterms:created>
  <dcterms:modified xsi:type="dcterms:W3CDTF">2024-07-05T09:08:31Z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