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9" r:id="rId7"/>
    <p:sldId id="262" r:id="rId8"/>
    <p:sldId id="273" r:id="rId9"/>
    <p:sldId id="270" r:id="rId10"/>
    <p:sldId id="272" r:id="rId11"/>
    <p:sldId id="274" r:id="rId12"/>
    <p:sldId id="275" r:id="rId13"/>
    <p:sldId id="263" r:id="rId14"/>
    <p:sldId id="271" r:id="rId15"/>
    <p:sldId id="264" r:id="rId16"/>
    <p:sldId id="265" r:id="rId17"/>
    <p:sldId id="266" r:id="rId18"/>
    <p:sldId id="267"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FB0599-D077-42D8-959C-B785846F5640}"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2D551-ADCE-41CC-A295-36D7DF3B3C86}" type="slidenum">
              <a:rPr lang="en-IN" smtClean="0"/>
              <a:t>‹#›</a:t>
            </a:fld>
            <a:endParaRPr lang="en-IN"/>
          </a:p>
        </p:txBody>
      </p:sp>
    </p:spTree>
    <p:extLst>
      <p:ext uri="{BB962C8B-B14F-4D97-AF65-F5344CB8AC3E}">
        <p14:creationId xmlns:p14="http://schemas.microsoft.com/office/powerpoint/2010/main" val="1880570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FB0599-D077-42D8-959C-B785846F5640}"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2D551-ADCE-41CC-A295-36D7DF3B3C86}" type="slidenum">
              <a:rPr lang="en-IN" smtClean="0"/>
              <a:t>‹#›</a:t>
            </a:fld>
            <a:endParaRPr lang="en-IN"/>
          </a:p>
        </p:txBody>
      </p:sp>
    </p:spTree>
    <p:extLst>
      <p:ext uri="{BB962C8B-B14F-4D97-AF65-F5344CB8AC3E}">
        <p14:creationId xmlns:p14="http://schemas.microsoft.com/office/powerpoint/2010/main" val="1966343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FB0599-D077-42D8-959C-B785846F5640}"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2D551-ADCE-41CC-A295-36D7DF3B3C86}" type="slidenum">
              <a:rPr lang="en-IN" smtClean="0"/>
              <a:t>‹#›</a:t>
            </a:fld>
            <a:endParaRPr lang="en-IN"/>
          </a:p>
        </p:txBody>
      </p:sp>
    </p:spTree>
    <p:extLst>
      <p:ext uri="{BB962C8B-B14F-4D97-AF65-F5344CB8AC3E}">
        <p14:creationId xmlns:p14="http://schemas.microsoft.com/office/powerpoint/2010/main" val="4181262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FB0599-D077-42D8-959C-B785846F5640}"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2D551-ADCE-41CC-A295-36D7DF3B3C86}" type="slidenum">
              <a:rPr lang="en-IN" smtClean="0"/>
              <a:t>‹#›</a:t>
            </a:fld>
            <a:endParaRPr lang="en-IN"/>
          </a:p>
        </p:txBody>
      </p:sp>
    </p:spTree>
    <p:extLst>
      <p:ext uri="{BB962C8B-B14F-4D97-AF65-F5344CB8AC3E}">
        <p14:creationId xmlns:p14="http://schemas.microsoft.com/office/powerpoint/2010/main" val="33030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B0599-D077-42D8-959C-B785846F5640}"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2D551-ADCE-41CC-A295-36D7DF3B3C86}" type="slidenum">
              <a:rPr lang="en-IN" smtClean="0"/>
              <a:t>‹#›</a:t>
            </a:fld>
            <a:endParaRPr lang="en-IN"/>
          </a:p>
        </p:txBody>
      </p:sp>
    </p:spTree>
    <p:extLst>
      <p:ext uri="{BB962C8B-B14F-4D97-AF65-F5344CB8AC3E}">
        <p14:creationId xmlns:p14="http://schemas.microsoft.com/office/powerpoint/2010/main" val="2020389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FB0599-D077-42D8-959C-B785846F5640}"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12D551-ADCE-41CC-A295-36D7DF3B3C86}" type="slidenum">
              <a:rPr lang="en-IN" smtClean="0"/>
              <a:t>‹#›</a:t>
            </a:fld>
            <a:endParaRPr lang="en-IN"/>
          </a:p>
        </p:txBody>
      </p:sp>
    </p:spTree>
    <p:extLst>
      <p:ext uri="{BB962C8B-B14F-4D97-AF65-F5344CB8AC3E}">
        <p14:creationId xmlns:p14="http://schemas.microsoft.com/office/powerpoint/2010/main" val="3196349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FB0599-D077-42D8-959C-B785846F5640}" type="datetimeFigureOut">
              <a:rPr lang="en-IN" smtClean="0"/>
              <a:t>30-06-2022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12D551-ADCE-41CC-A295-36D7DF3B3C86}" type="slidenum">
              <a:rPr lang="en-IN" smtClean="0"/>
              <a:t>‹#›</a:t>
            </a:fld>
            <a:endParaRPr lang="en-IN"/>
          </a:p>
        </p:txBody>
      </p:sp>
    </p:spTree>
    <p:extLst>
      <p:ext uri="{BB962C8B-B14F-4D97-AF65-F5344CB8AC3E}">
        <p14:creationId xmlns:p14="http://schemas.microsoft.com/office/powerpoint/2010/main" val="2983498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FB0599-D077-42D8-959C-B785846F5640}" type="datetimeFigureOut">
              <a:rPr lang="en-IN" smtClean="0"/>
              <a:t>30-06-2022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12D551-ADCE-41CC-A295-36D7DF3B3C86}" type="slidenum">
              <a:rPr lang="en-IN" smtClean="0"/>
              <a:t>‹#›</a:t>
            </a:fld>
            <a:endParaRPr lang="en-IN"/>
          </a:p>
        </p:txBody>
      </p:sp>
    </p:spTree>
    <p:extLst>
      <p:ext uri="{BB962C8B-B14F-4D97-AF65-F5344CB8AC3E}">
        <p14:creationId xmlns:p14="http://schemas.microsoft.com/office/powerpoint/2010/main" val="4024436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B0599-D077-42D8-959C-B785846F5640}" type="datetimeFigureOut">
              <a:rPr lang="en-IN" smtClean="0"/>
              <a:t>30-06-2022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12D551-ADCE-41CC-A295-36D7DF3B3C86}" type="slidenum">
              <a:rPr lang="en-IN" smtClean="0"/>
              <a:t>‹#›</a:t>
            </a:fld>
            <a:endParaRPr lang="en-IN"/>
          </a:p>
        </p:txBody>
      </p:sp>
    </p:spTree>
    <p:extLst>
      <p:ext uri="{BB962C8B-B14F-4D97-AF65-F5344CB8AC3E}">
        <p14:creationId xmlns:p14="http://schemas.microsoft.com/office/powerpoint/2010/main" val="383153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FB0599-D077-42D8-959C-B785846F5640}"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12D551-ADCE-41CC-A295-36D7DF3B3C86}" type="slidenum">
              <a:rPr lang="en-IN" smtClean="0"/>
              <a:t>‹#›</a:t>
            </a:fld>
            <a:endParaRPr lang="en-IN"/>
          </a:p>
        </p:txBody>
      </p:sp>
    </p:spTree>
    <p:extLst>
      <p:ext uri="{BB962C8B-B14F-4D97-AF65-F5344CB8AC3E}">
        <p14:creationId xmlns:p14="http://schemas.microsoft.com/office/powerpoint/2010/main" val="3000360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FB0599-D077-42D8-959C-B785846F5640}"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12D551-ADCE-41CC-A295-36D7DF3B3C86}" type="slidenum">
              <a:rPr lang="en-IN" smtClean="0"/>
              <a:t>‹#›</a:t>
            </a:fld>
            <a:endParaRPr lang="en-IN"/>
          </a:p>
        </p:txBody>
      </p:sp>
    </p:spTree>
    <p:extLst>
      <p:ext uri="{BB962C8B-B14F-4D97-AF65-F5344CB8AC3E}">
        <p14:creationId xmlns:p14="http://schemas.microsoft.com/office/powerpoint/2010/main" val="3729925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B0599-D077-42D8-959C-B785846F5640}" type="datetimeFigureOut">
              <a:rPr lang="en-IN" smtClean="0"/>
              <a:t>30-06-2022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12D551-ADCE-41CC-A295-36D7DF3B3C86}" type="slidenum">
              <a:rPr lang="en-IN" smtClean="0"/>
              <a:t>‹#›</a:t>
            </a:fld>
            <a:endParaRPr lang="en-IN"/>
          </a:p>
        </p:txBody>
      </p:sp>
    </p:spTree>
    <p:extLst>
      <p:ext uri="{BB962C8B-B14F-4D97-AF65-F5344CB8AC3E}">
        <p14:creationId xmlns:p14="http://schemas.microsoft.com/office/powerpoint/2010/main" val="13674018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CCEE401-3FAA-75EA-790A-700F2D08D927}"/>
              </a:ext>
            </a:extLst>
          </p:cNvPr>
          <p:cNvSpPr>
            <a:spLocks noGrp="1"/>
          </p:cNvSpPr>
          <p:nvPr>
            <p:ph type="subTitle" idx="1"/>
          </p:nvPr>
        </p:nvSpPr>
        <p:spPr>
          <a:xfrm>
            <a:off x="1524000" y="824753"/>
            <a:ext cx="9144000" cy="5387788"/>
          </a:xfrm>
        </p:spPr>
        <p:txBody>
          <a:bodyPr>
            <a:normAutofit lnSpcReduction="10000"/>
          </a:bodyPr>
          <a:lstStyle/>
          <a:p>
            <a:r>
              <a:rPr lang="en-US" sz="3600" dirty="0">
                <a:latin typeface="Times New Roman" panose="02020603050405020304" pitchFamily="18" charset="0"/>
                <a:cs typeface="Times New Roman" panose="02020603050405020304" pitchFamily="18" charset="0"/>
              </a:rPr>
              <a:t>Exploring a Multi-Layer and Multi Optimized Approach for classifying Food Images using Faster RCNN</a:t>
            </a: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pPr algn="l"/>
            <a:r>
              <a:rPr lang="en-US" sz="1700" u="sng" dirty="0">
                <a:latin typeface="Times New Roman" panose="02020603050405020304" pitchFamily="18" charset="0"/>
                <a:cs typeface="Times New Roman" panose="02020603050405020304" pitchFamily="18" charset="0"/>
              </a:rPr>
              <a:t>Internal Guide:</a:t>
            </a:r>
            <a:r>
              <a:rPr lang="en-US" sz="1300" dirty="0">
                <a:latin typeface="Times New Roman" panose="02020603050405020304" pitchFamily="18" charset="0"/>
                <a:cs typeface="Times New Roman" panose="02020603050405020304" pitchFamily="18" charset="0"/>
              </a:rPr>
              <a:t>			                                                         </a:t>
            </a:r>
            <a:r>
              <a:rPr lang="en-US" sz="1700" u="sng" dirty="0">
                <a:latin typeface="Times New Roman" panose="02020603050405020304" pitchFamily="18" charset="0"/>
                <a:cs typeface="Times New Roman" panose="02020603050405020304" pitchFamily="18" charset="0"/>
              </a:rPr>
              <a:t>Presented by:</a:t>
            </a:r>
          </a:p>
          <a:p>
            <a:pPr algn="l"/>
            <a:r>
              <a:rPr lang="en-US" sz="1700" dirty="0">
                <a:latin typeface="Times New Roman" panose="02020603050405020304" pitchFamily="18" charset="0"/>
                <a:cs typeface="Times New Roman" panose="02020603050405020304" pitchFamily="18" charset="0"/>
              </a:rPr>
              <a:t>Prof </a:t>
            </a:r>
            <a:r>
              <a:rPr lang="en-US" sz="1700" dirty="0" err="1">
                <a:latin typeface="Times New Roman" panose="02020603050405020304" pitchFamily="18" charset="0"/>
                <a:cs typeface="Times New Roman" panose="02020603050405020304" pitchFamily="18" charset="0"/>
              </a:rPr>
              <a:t>Ms</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Shubhangi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Mahule</a:t>
            </a:r>
            <a:r>
              <a:rPr lang="en-US" sz="1700" dirty="0">
                <a:latin typeface="Times New Roman" panose="02020603050405020304" pitchFamily="18" charset="0"/>
                <a:cs typeface="Times New Roman" panose="02020603050405020304" pitchFamily="18" charset="0"/>
              </a:rPr>
              <a:t>                                                                   P Shekhar Reddy  18AG1A05G3</a:t>
            </a:r>
          </a:p>
          <a:p>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Maseeha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Naaz</a:t>
            </a:r>
            <a:r>
              <a:rPr lang="en-US" sz="1700" dirty="0">
                <a:latin typeface="Times New Roman" panose="02020603050405020304" pitchFamily="18" charset="0"/>
                <a:cs typeface="Times New Roman" panose="02020603050405020304" pitchFamily="18" charset="0"/>
              </a:rPr>
              <a:t>       18AG1A05F3</a:t>
            </a:r>
          </a:p>
          <a:p>
            <a:r>
              <a:rPr lang="en-US" sz="1700" dirty="0">
                <a:latin typeface="Times New Roman" panose="02020603050405020304" pitchFamily="18" charset="0"/>
                <a:cs typeface="Times New Roman" panose="02020603050405020304" pitchFamily="18" charset="0"/>
              </a:rPr>
              <a:t>                                                                                                              G Rajesh                18AG1A05E2</a:t>
            </a:r>
          </a:p>
          <a:p>
            <a:r>
              <a:rPr lang="en-US" sz="1700" dirty="0">
                <a:latin typeface="Times New Roman" panose="02020603050405020304" pitchFamily="18" charset="0"/>
                <a:cs typeface="Times New Roman" panose="02020603050405020304" pitchFamily="18" charset="0"/>
              </a:rPr>
              <a:t>                                                                                                              V Naresh                19AG5A0518</a:t>
            </a:r>
          </a:p>
          <a:p>
            <a:r>
              <a:rPr lang="en-US" sz="350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			</a:t>
            </a:r>
            <a:endParaRPr lang="en-IN" sz="3600" dirty="0"/>
          </a:p>
        </p:txBody>
      </p:sp>
    </p:spTree>
    <p:extLst>
      <p:ext uri="{BB962C8B-B14F-4D97-AF65-F5344CB8AC3E}">
        <p14:creationId xmlns:p14="http://schemas.microsoft.com/office/powerpoint/2010/main" val="1065788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7F236-8D49-1B58-F036-6278720BDE0B}"/>
              </a:ext>
            </a:extLst>
          </p:cNvPr>
          <p:cNvSpPr>
            <a:spLocks noGrp="1"/>
          </p:cNvSpPr>
          <p:nvPr>
            <p:ph idx="1"/>
          </p:nvPr>
        </p:nvSpPr>
        <p:spPr>
          <a:xfrm>
            <a:off x="838200" y="708212"/>
            <a:ext cx="10515600" cy="5468751"/>
          </a:xfrm>
        </p:spPr>
        <p:txBody>
          <a:bodyPr/>
          <a:lstStyle/>
          <a:p>
            <a:r>
              <a:rPr lang="en-US" dirty="0"/>
              <a:t>In RPN the </a:t>
            </a:r>
            <a:r>
              <a:rPr lang="en-US" dirty="0" err="1"/>
              <a:t>deveopers</a:t>
            </a:r>
            <a:r>
              <a:rPr lang="en-US" dirty="0"/>
              <a:t> choice is to take 3 scale and 3 aspect ratio to form a Proposals of each pixel (3*3=9) .</a:t>
            </a:r>
          </a:p>
          <a:p>
            <a:r>
              <a:rPr lang="en-US" b="0" i="0" dirty="0">
                <a:effectLst/>
                <a:latin typeface="charter"/>
              </a:rPr>
              <a:t>For the whole image, number of anchors is W*H*K.</a:t>
            </a:r>
          </a:p>
          <a:p>
            <a:pPr marL="0" indent="0">
              <a:buNone/>
            </a:pPr>
            <a:endParaRPr lang="en-IN" dirty="0"/>
          </a:p>
        </p:txBody>
      </p:sp>
    </p:spTree>
    <p:extLst>
      <p:ext uri="{BB962C8B-B14F-4D97-AF65-F5344CB8AC3E}">
        <p14:creationId xmlns:p14="http://schemas.microsoft.com/office/powerpoint/2010/main" val="2840945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5E55-5D08-63C9-2727-582C847FAA5C}"/>
              </a:ext>
            </a:extLst>
          </p:cNvPr>
          <p:cNvSpPr>
            <a:spLocks noGrp="1"/>
          </p:cNvSpPr>
          <p:nvPr>
            <p:ph type="title"/>
          </p:nvPr>
        </p:nvSpPr>
        <p:spPr/>
        <p:txBody>
          <a:bodyPr/>
          <a:lstStyle/>
          <a:p>
            <a:r>
              <a:rPr lang="en-US" u="sng" dirty="0"/>
              <a:t>ROI Pooling</a:t>
            </a:r>
            <a:endParaRPr lang="en-IN" u="sng" dirty="0"/>
          </a:p>
        </p:txBody>
      </p:sp>
      <p:sp>
        <p:nvSpPr>
          <p:cNvPr id="3" name="Content Placeholder 2">
            <a:extLst>
              <a:ext uri="{FF2B5EF4-FFF2-40B4-BE49-F238E27FC236}">
                <a16:creationId xmlns:a16="http://schemas.microsoft.com/office/drawing/2014/main" id="{A6F3AB36-50D5-A9E7-4104-7D84A60B9544}"/>
              </a:ext>
            </a:extLst>
          </p:cNvPr>
          <p:cNvSpPr>
            <a:spLocks noGrp="1"/>
          </p:cNvSpPr>
          <p:nvPr>
            <p:ph idx="1"/>
          </p:nvPr>
        </p:nvSpPr>
        <p:spPr/>
        <p:txBody>
          <a:bodyPr/>
          <a:lstStyle/>
          <a:p>
            <a:r>
              <a:rPr lang="en-US" b="0" i="0" dirty="0">
                <a:solidFill>
                  <a:srgbClr val="DBD8E3"/>
                </a:solidFill>
                <a:effectLst/>
                <a:latin typeface="Poppins" panose="00000500000000000000" pitchFamily="2" charset="0"/>
              </a:rPr>
              <a:t>The feature map from the last convolutional layer is fed to an ROI Pooling layer. </a:t>
            </a:r>
          </a:p>
          <a:p>
            <a:r>
              <a:rPr lang="en-US" b="0" i="0" dirty="0">
                <a:solidFill>
                  <a:srgbClr val="DBD8E3"/>
                </a:solidFill>
                <a:effectLst/>
                <a:latin typeface="Poppins" panose="00000500000000000000" pitchFamily="2" charset="0"/>
              </a:rPr>
              <a:t>The reason is to extract a fixed-length feature vector from each region proposal.</a:t>
            </a:r>
          </a:p>
          <a:p>
            <a:r>
              <a:rPr lang="en-US" b="0" i="0" dirty="0">
                <a:solidFill>
                  <a:srgbClr val="DBD8E3"/>
                </a:solidFill>
                <a:effectLst/>
                <a:latin typeface="Poppins" panose="00000500000000000000" pitchFamily="2" charset="0"/>
              </a:rPr>
              <a:t>he ROI Pooling layer works by splitting each region proposal into a grid of cells. </a:t>
            </a:r>
          </a:p>
          <a:p>
            <a:r>
              <a:rPr lang="en-US" b="0" i="0" dirty="0">
                <a:solidFill>
                  <a:srgbClr val="DBD8E3"/>
                </a:solidFill>
                <a:effectLst/>
                <a:latin typeface="Poppins" panose="00000500000000000000" pitchFamily="2" charset="0"/>
              </a:rPr>
              <a:t>The max pooling operation is applied to each cell in the grid to return a single value. (takes the largest value in </a:t>
            </a:r>
            <a:r>
              <a:rPr lang="en-US" b="0" i="0">
                <a:solidFill>
                  <a:srgbClr val="DBD8E3"/>
                </a:solidFill>
                <a:effectLst/>
                <a:latin typeface="Poppins" panose="00000500000000000000" pitchFamily="2" charset="0"/>
              </a:rPr>
              <a:t>the grid)</a:t>
            </a:r>
            <a:endParaRPr lang="en-IN" dirty="0"/>
          </a:p>
        </p:txBody>
      </p:sp>
    </p:spTree>
    <p:extLst>
      <p:ext uri="{BB962C8B-B14F-4D97-AF65-F5344CB8AC3E}">
        <p14:creationId xmlns:p14="http://schemas.microsoft.com/office/powerpoint/2010/main" val="1117451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366E1-F61D-6756-D57F-38AB9CD37DCF}"/>
              </a:ext>
            </a:extLst>
          </p:cNvPr>
          <p:cNvSpPr>
            <a:spLocks noGrp="1"/>
          </p:cNvSpPr>
          <p:nvPr>
            <p:ph type="title"/>
          </p:nvPr>
        </p:nvSpPr>
        <p:spPr/>
        <p:txBody>
          <a:bodyPr/>
          <a:lstStyle/>
          <a:p>
            <a:r>
              <a:rPr lang="en-US" dirty="0"/>
              <a:t>Algorithm Architecture</a:t>
            </a:r>
            <a:endParaRPr lang="en-IN" dirty="0"/>
          </a:p>
        </p:txBody>
      </p:sp>
      <p:pic>
        <p:nvPicPr>
          <p:cNvPr id="5" name="Content Placeholder 4">
            <a:extLst>
              <a:ext uri="{FF2B5EF4-FFF2-40B4-BE49-F238E27FC236}">
                <a16:creationId xmlns:a16="http://schemas.microsoft.com/office/drawing/2014/main" id="{5C38CA49-22FC-00AF-ACD1-77E34325F4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5352" y="1825625"/>
            <a:ext cx="4421295" cy="4351338"/>
          </a:xfrm>
        </p:spPr>
      </p:pic>
    </p:spTree>
    <p:extLst>
      <p:ext uri="{BB962C8B-B14F-4D97-AF65-F5344CB8AC3E}">
        <p14:creationId xmlns:p14="http://schemas.microsoft.com/office/powerpoint/2010/main" val="3026280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DEDC0-CF3E-AA5D-CCD1-E0459E3FEC20}"/>
              </a:ext>
            </a:extLst>
          </p:cNvPr>
          <p:cNvSpPr>
            <a:spLocks noGrp="1"/>
          </p:cNvSpPr>
          <p:nvPr>
            <p:ph type="title"/>
          </p:nvPr>
        </p:nvSpPr>
        <p:spPr/>
        <p:txBody>
          <a:bodyPr/>
          <a:lstStyle/>
          <a:p>
            <a:pPr algn="ctr"/>
            <a:r>
              <a:rPr lang="en-US" dirty="0"/>
              <a:t>GRAPH- Train vs Validation Accuracy </a:t>
            </a:r>
            <a:endParaRPr lang="en-IN" dirty="0"/>
          </a:p>
        </p:txBody>
      </p:sp>
      <p:pic>
        <p:nvPicPr>
          <p:cNvPr id="10" name="Content Placeholder 9">
            <a:extLst>
              <a:ext uri="{FF2B5EF4-FFF2-40B4-BE49-F238E27FC236}">
                <a16:creationId xmlns:a16="http://schemas.microsoft.com/office/drawing/2014/main" id="{F9567232-1FF8-A4AA-AB47-BBF2ACA61D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2166" y="1871147"/>
            <a:ext cx="6430202" cy="4096277"/>
          </a:xfrm>
        </p:spPr>
      </p:pic>
    </p:spTree>
    <p:extLst>
      <p:ext uri="{BB962C8B-B14F-4D97-AF65-F5344CB8AC3E}">
        <p14:creationId xmlns:p14="http://schemas.microsoft.com/office/powerpoint/2010/main" val="4086920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27E0-4E18-8826-0A3D-4EBCFD306F33}"/>
              </a:ext>
            </a:extLst>
          </p:cNvPr>
          <p:cNvSpPr>
            <a:spLocks noGrp="1"/>
          </p:cNvSpPr>
          <p:nvPr>
            <p:ph type="title"/>
          </p:nvPr>
        </p:nvSpPr>
        <p:spPr/>
        <p:txBody>
          <a:bodyPr/>
          <a:lstStyle/>
          <a:p>
            <a:r>
              <a:rPr lang="en-US" dirty="0"/>
              <a:t>GRAPH- Test time speed variations</a:t>
            </a:r>
            <a:endParaRPr lang="en-IN" dirty="0"/>
          </a:p>
        </p:txBody>
      </p:sp>
      <p:pic>
        <p:nvPicPr>
          <p:cNvPr id="5" name="Content Placeholder 4">
            <a:extLst>
              <a:ext uri="{FF2B5EF4-FFF2-40B4-BE49-F238E27FC236}">
                <a16:creationId xmlns:a16="http://schemas.microsoft.com/office/drawing/2014/main" id="{62791006-38A2-FC83-6F9C-7C06FBDFFF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9054" y="1825625"/>
            <a:ext cx="8813892" cy="4351338"/>
          </a:xfrm>
        </p:spPr>
      </p:pic>
    </p:spTree>
    <p:extLst>
      <p:ext uri="{BB962C8B-B14F-4D97-AF65-F5344CB8AC3E}">
        <p14:creationId xmlns:p14="http://schemas.microsoft.com/office/powerpoint/2010/main" val="750166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EF433-4F4C-88BE-60BC-2984DB11B4EF}"/>
              </a:ext>
            </a:extLst>
          </p:cNvPr>
          <p:cNvSpPr>
            <a:spLocks noGrp="1"/>
          </p:cNvSpPr>
          <p:nvPr>
            <p:ph type="title"/>
          </p:nvPr>
        </p:nvSpPr>
        <p:spPr/>
        <p:txBody>
          <a:bodyPr/>
          <a:lstStyle/>
          <a:p>
            <a:pPr algn="ctr"/>
            <a:r>
              <a:rPr lang="en-US" b="1" u="sng" dirty="0"/>
              <a:t>CONCLUSION</a:t>
            </a:r>
            <a:endParaRPr lang="en-IN" b="1" u="sng" dirty="0"/>
          </a:p>
        </p:txBody>
      </p:sp>
      <p:sp>
        <p:nvSpPr>
          <p:cNvPr id="3" name="Content Placeholder 2">
            <a:extLst>
              <a:ext uri="{FF2B5EF4-FFF2-40B4-BE49-F238E27FC236}">
                <a16:creationId xmlns:a16="http://schemas.microsoft.com/office/drawing/2014/main" id="{DB82F055-9785-D1D7-18EF-90AE9D761481}"/>
              </a:ext>
            </a:extLst>
          </p:cNvPr>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It describes an image classification system for identifying food items in images of eating occasions. Automatic identification of food items in an image is not an easy problem. We fully understand that we will not be able to recognize every kind of food. We are continuing to refine and develop the system to increase its accuracy and usability by exploring contextual information in addition to visual characteristics.</a:t>
            </a:r>
          </a:p>
          <a:p>
            <a:endParaRPr lang="en-IN" dirty="0"/>
          </a:p>
        </p:txBody>
      </p:sp>
    </p:spTree>
    <p:extLst>
      <p:ext uri="{BB962C8B-B14F-4D97-AF65-F5344CB8AC3E}">
        <p14:creationId xmlns:p14="http://schemas.microsoft.com/office/powerpoint/2010/main" val="2622661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F389C-94F4-12CD-2637-AD87AD0310AC}"/>
              </a:ext>
            </a:extLst>
          </p:cNvPr>
          <p:cNvSpPr>
            <a:spLocks noGrp="1"/>
          </p:cNvSpPr>
          <p:nvPr>
            <p:ph type="title"/>
          </p:nvPr>
        </p:nvSpPr>
        <p:spPr/>
        <p:txBody>
          <a:bodyPr/>
          <a:lstStyle/>
          <a:p>
            <a:pPr algn="ctr"/>
            <a:r>
              <a:rPr lang="en-US" b="1" u="sng" dirty="0"/>
              <a:t>REFERENCES</a:t>
            </a:r>
            <a:endParaRPr lang="en-IN" b="1" u="sng" dirty="0"/>
          </a:p>
        </p:txBody>
      </p:sp>
      <p:sp>
        <p:nvSpPr>
          <p:cNvPr id="3" name="Content Placeholder 2">
            <a:extLst>
              <a:ext uri="{FF2B5EF4-FFF2-40B4-BE49-F238E27FC236}">
                <a16:creationId xmlns:a16="http://schemas.microsoft.com/office/drawing/2014/main" id="{00DCDC4C-2974-6A52-E33D-31533FA07321}"/>
              </a:ext>
            </a:extLst>
          </p:cNvPr>
          <p:cNvSpPr>
            <a:spLocks noGrp="1"/>
          </p:cNvSpPr>
          <p:nvPr>
            <p:ph idx="1"/>
          </p:nvPr>
        </p:nvSpPr>
        <p:spPr>
          <a:xfrm>
            <a:off x="838200" y="1690688"/>
            <a:ext cx="10515600" cy="4486275"/>
          </a:xfrm>
        </p:spPr>
        <p:txBody>
          <a:bodyPr>
            <a:normAutofit lnSpcReduction="10000"/>
          </a:bodyPr>
          <a:lstStyle/>
          <a:p>
            <a:pPr algn="just"/>
            <a:r>
              <a:rPr lang="en-IN" sz="2800" dirty="0">
                <a:latin typeface="Times New Roman" panose="02020603050405020304" pitchFamily="18" charset="0"/>
                <a:cs typeface="Times New Roman" panose="02020603050405020304" pitchFamily="18" charset="0"/>
              </a:rPr>
              <a:t>[1] </a:t>
            </a:r>
            <a:r>
              <a:rPr lang="en-US" sz="2800" dirty="0">
                <a:latin typeface="Times New Roman" panose="02020603050405020304" pitchFamily="18" charset="0"/>
                <a:cs typeface="Times New Roman" panose="02020603050405020304" pitchFamily="18" charset="0"/>
              </a:rPr>
              <a:t>Deep Food: Food Image Analysis and Dietary Assessment via Deep Model ,</a:t>
            </a:r>
            <a:r>
              <a:rPr lang="en-IN" sz="2800" dirty="0">
                <a:latin typeface="Times New Roman" panose="02020603050405020304" pitchFamily="18" charset="0"/>
                <a:cs typeface="Times New Roman" panose="02020603050405020304" pitchFamily="18" charset="0"/>
              </a:rPr>
              <a:t> LANDU JIANG  (Member, IEEE), BOJIA QIU  , XUE LIU  , (Fellow, IEEE), CHENXI HUANG, AND KUNHUI LIN  1School of Informatics, Xiamen University, Xiamen 361005, China.</a:t>
            </a:r>
          </a:p>
          <a:p>
            <a:pPr algn="just"/>
            <a:r>
              <a:rPr lang="en-IN" sz="2800" dirty="0">
                <a:latin typeface="Times New Roman" panose="02020603050405020304" pitchFamily="18" charset="0"/>
                <a:cs typeface="Times New Roman" panose="02020603050405020304" pitchFamily="18" charset="0"/>
              </a:rPr>
              <a:t>[2] Colorado Clinical and Translational Sciences Institute. (2014). Most Common Dietary Assessment Methods. [Online]. Available: https://cctsi. cuanschutz.edu/</a:t>
            </a:r>
          </a:p>
          <a:p>
            <a:pPr algn="just"/>
            <a:r>
              <a:rPr lang="en-IN" sz="2800" dirty="0">
                <a:latin typeface="Times New Roman" panose="02020603050405020304" pitchFamily="18" charset="0"/>
                <a:cs typeface="Times New Roman" panose="02020603050405020304" pitchFamily="18" charset="0"/>
              </a:rPr>
              <a:t>[3] K. Aizawa, Y. Maruyama, H. Li, and C. Morikawa, ‘‘Food balance estimation by using personal dietary tendencies in a multimedia food log,’’ IEEE Trans. Multimedia, vol. 15, no. 8, pp. 2176–2185, Dec. 2013. </a:t>
            </a:r>
          </a:p>
          <a:p>
            <a:endParaRPr lang="en-IN" dirty="0"/>
          </a:p>
        </p:txBody>
      </p:sp>
    </p:spTree>
    <p:extLst>
      <p:ext uri="{BB962C8B-B14F-4D97-AF65-F5344CB8AC3E}">
        <p14:creationId xmlns:p14="http://schemas.microsoft.com/office/powerpoint/2010/main" val="2825826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E83C8A-1097-F9C1-C034-0DC6C0C994FF}"/>
              </a:ext>
            </a:extLst>
          </p:cNvPr>
          <p:cNvSpPr>
            <a:spLocks noGrp="1"/>
          </p:cNvSpPr>
          <p:nvPr>
            <p:ph idx="1"/>
          </p:nvPr>
        </p:nvSpPr>
        <p:spPr>
          <a:xfrm>
            <a:off x="838200" y="878541"/>
            <a:ext cx="10515600" cy="5298422"/>
          </a:xfrm>
        </p:spPr>
        <p:txBody>
          <a:bodyPr>
            <a:normAutofit/>
          </a:bodyPr>
          <a:lstStyle/>
          <a:p>
            <a:pPr algn="just"/>
            <a:r>
              <a:rPr lang="en-IN" sz="2400" dirty="0">
                <a:latin typeface="Times New Roman" panose="02020603050405020304" pitchFamily="18" charset="0"/>
                <a:cs typeface="Times New Roman" panose="02020603050405020304" pitchFamily="18" charset="0"/>
              </a:rPr>
              <a:t>[4] D. </a:t>
            </a:r>
            <a:r>
              <a:rPr lang="en-IN" sz="2400" dirty="0" err="1">
                <a:latin typeface="Times New Roman" panose="02020603050405020304" pitchFamily="18" charset="0"/>
                <a:cs typeface="Times New Roman" panose="02020603050405020304" pitchFamily="18" charset="0"/>
              </a:rPr>
              <a:t>Albanes</a:t>
            </a:r>
            <a:r>
              <a:rPr lang="en-IN" sz="2400" dirty="0">
                <a:latin typeface="Times New Roman" panose="02020603050405020304" pitchFamily="18" charset="0"/>
                <a:cs typeface="Times New Roman" panose="02020603050405020304" pitchFamily="18" charset="0"/>
              </a:rPr>
              <a:t>, ‘‘Total calories, body weight, and </a:t>
            </a:r>
            <a:r>
              <a:rPr lang="en-IN" sz="2400" dirty="0" err="1">
                <a:latin typeface="Times New Roman" panose="02020603050405020304" pitchFamily="18" charset="0"/>
                <a:cs typeface="Times New Roman" panose="02020603050405020304" pitchFamily="18" charset="0"/>
              </a:rPr>
              <a:t>tumor</a:t>
            </a:r>
            <a:r>
              <a:rPr lang="en-IN" sz="2400" dirty="0">
                <a:latin typeface="Times New Roman" panose="02020603050405020304" pitchFamily="18" charset="0"/>
                <a:cs typeface="Times New Roman" panose="02020603050405020304" pitchFamily="18" charset="0"/>
              </a:rPr>
              <a:t> incidence in mice,’’ Cancer Res., vol. 47, no. 8, pp. 1887–1892, 1987. </a:t>
            </a:r>
          </a:p>
          <a:p>
            <a:pPr algn="just"/>
            <a:r>
              <a:rPr lang="en-IN" sz="2400" dirty="0">
                <a:latin typeface="Times New Roman" panose="02020603050405020304" pitchFamily="18" charset="0"/>
                <a:cs typeface="Times New Roman" panose="02020603050405020304" pitchFamily="18" charset="0"/>
              </a:rPr>
              <a:t>[5] S. </a:t>
            </a:r>
            <a:r>
              <a:rPr lang="en-IN" sz="2400" dirty="0" err="1">
                <a:latin typeface="Times New Roman" panose="02020603050405020304" pitchFamily="18" charset="0"/>
                <a:cs typeface="Times New Roman" panose="02020603050405020304" pitchFamily="18" charset="0"/>
              </a:rPr>
              <a:t>Ao</a:t>
            </a:r>
            <a:r>
              <a:rPr lang="en-IN" sz="2400" dirty="0">
                <a:latin typeface="Times New Roman" panose="02020603050405020304" pitchFamily="18" charset="0"/>
                <a:cs typeface="Times New Roman" panose="02020603050405020304" pitchFamily="18" charset="0"/>
              </a:rPr>
              <a:t> and C. X. Ling, ‘‘Adapting new categories for food recognition with deep representation,’’ in Proc. IEEE Int. Conf. Data Mining Workshop (ICDMW), Nov. 2015, pp. 1196–1203. </a:t>
            </a:r>
          </a:p>
          <a:p>
            <a:pPr algn="just"/>
            <a:r>
              <a:rPr lang="en-IN" sz="2400" dirty="0">
                <a:latin typeface="Times New Roman" panose="02020603050405020304" pitchFamily="18" charset="0"/>
                <a:cs typeface="Times New Roman" panose="02020603050405020304" pitchFamily="18" charset="0"/>
              </a:rPr>
              <a:t>[6] K. Ashton, ‘‘That ‘Internet of Things’ thing,’’ RFID J., vol. 22, no. 7, pp. 97–114, 2009. </a:t>
            </a:r>
          </a:p>
          <a:p>
            <a:pPr algn="just"/>
            <a:r>
              <a:rPr lang="en-IN" sz="2400" dirty="0">
                <a:latin typeface="Times New Roman" panose="02020603050405020304" pitchFamily="18" charset="0"/>
                <a:cs typeface="Times New Roman" panose="02020603050405020304" pitchFamily="18" charset="0"/>
              </a:rPr>
              <a:t>[7] S. </a:t>
            </a:r>
            <a:r>
              <a:rPr lang="en-IN" sz="2400" dirty="0" err="1">
                <a:latin typeface="Times New Roman" panose="02020603050405020304" pitchFamily="18" charset="0"/>
                <a:cs typeface="Times New Roman" panose="02020603050405020304" pitchFamily="18" charset="0"/>
              </a:rPr>
              <a:t>Belongie</a:t>
            </a:r>
            <a:r>
              <a:rPr lang="en-IN" sz="2400" dirty="0">
                <a:latin typeface="Times New Roman" panose="02020603050405020304" pitchFamily="18" charset="0"/>
                <a:cs typeface="Times New Roman" panose="02020603050405020304" pitchFamily="18" charset="0"/>
              </a:rPr>
              <a:t>, J. Malik, and J. </a:t>
            </a:r>
            <a:r>
              <a:rPr lang="en-IN" sz="2400" dirty="0" err="1">
                <a:latin typeface="Times New Roman" panose="02020603050405020304" pitchFamily="18" charset="0"/>
                <a:cs typeface="Times New Roman" panose="02020603050405020304" pitchFamily="18" charset="0"/>
              </a:rPr>
              <a:t>Puzicha</a:t>
            </a:r>
            <a:r>
              <a:rPr lang="en-IN" sz="2400" dirty="0">
                <a:latin typeface="Times New Roman" panose="02020603050405020304" pitchFamily="18" charset="0"/>
                <a:cs typeface="Times New Roman" panose="02020603050405020304" pitchFamily="18" charset="0"/>
              </a:rPr>
              <a:t>, ‘‘Shape context: A new descriptor for shape matching and object recognition,’’ in Proc. Adv. Neural Inf. Process. Syst., 2001, pp. 831–837. </a:t>
            </a:r>
          </a:p>
          <a:p>
            <a:pPr algn="just">
              <a:lnSpc>
                <a:spcPct val="120000"/>
              </a:lnSpc>
            </a:pPr>
            <a:r>
              <a:rPr lang="en-IN" sz="2400" dirty="0">
                <a:latin typeface="Times New Roman" panose="02020603050405020304" pitchFamily="18" charset="0"/>
                <a:cs typeface="Times New Roman" panose="02020603050405020304" pitchFamily="18" charset="0"/>
              </a:rPr>
              <a:t>[8] Q. </a:t>
            </a:r>
            <a:r>
              <a:rPr lang="en-IN" sz="2400" dirty="0" err="1">
                <a:latin typeface="Times New Roman" panose="02020603050405020304" pitchFamily="18" charset="0"/>
                <a:cs typeface="Times New Roman" panose="02020603050405020304" pitchFamily="18" charset="0"/>
              </a:rPr>
              <a:t>Bojia</a:t>
            </a:r>
            <a:r>
              <a:rPr lang="en-IN" sz="2400" dirty="0">
                <a:latin typeface="Times New Roman" panose="02020603050405020304" pitchFamily="18" charset="0"/>
                <a:cs typeface="Times New Roman" panose="02020603050405020304" pitchFamily="18" charset="0"/>
              </a:rPr>
              <a:t>, Food Recognition and Nutrition Analysis Using Deep CNNs. Montreal, QC, Canada: McGill Univ., 2019. </a:t>
            </a:r>
          </a:p>
          <a:p>
            <a:endParaRPr lang="en-IN" dirty="0"/>
          </a:p>
        </p:txBody>
      </p:sp>
    </p:spTree>
    <p:extLst>
      <p:ext uri="{BB962C8B-B14F-4D97-AF65-F5344CB8AC3E}">
        <p14:creationId xmlns:p14="http://schemas.microsoft.com/office/powerpoint/2010/main" val="151787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8B0C8-9383-EF46-974F-FB80DCFE5B98}"/>
              </a:ext>
            </a:extLst>
          </p:cNvPr>
          <p:cNvSpPr>
            <a:spLocks noGrp="1"/>
          </p:cNvSpPr>
          <p:nvPr>
            <p:ph type="title"/>
          </p:nvPr>
        </p:nvSpPr>
        <p:spPr/>
        <p:txBody>
          <a:bodyPr/>
          <a:lstStyle/>
          <a:p>
            <a:pPr algn="ctr"/>
            <a:r>
              <a:rPr lang="en-US" b="1" u="sng" dirty="0"/>
              <a:t>ACKNOWLEDGEMENT</a:t>
            </a:r>
            <a:endParaRPr lang="en-IN" b="1" u="sng" dirty="0"/>
          </a:p>
        </p:txBody>
      </p:sp>
      <p:sp>
        <p:nvSpPr>
          <p:cNvPr id="3" name="Content Placeholder 2">
            <a:extLst>
              <a:ext uri="{FF2B5EF4-FFF2-40B4-BE49-F238E27FC236}">
                <a16:creationId xmlns:a16="http://schemas.microsoft.com/office/drawing/2014/main" id="{34E19741-07E6-898F-94A1-734E988F2C9F}"/>
              </a:ext>
            </a:extLst>
          </p:cNvPr>
          <p:cNvSpPr>
            <a:spLocks noGrp="1"/>
          </p:cNvSpPr>
          <p:nvPr>
            <p:ph idx="1"/>
          </p:nvPr>
        </p:nvSpPr>
        <p:spPr/>
        <p:txBody>
          <a:bodyPr/>
          <a:lstStyle/>
          <a:p>
            <a:r>
              <a:rPr lang="en-IN" sz="2500" dirty="0">
                <a:effectLst/>
                <a:latin typeface="Times New Roman" panose="02020603050405020304" pitchFamily="18" charset="0"/>
                <a:ea typeface="Calibri" panose="020F0502020204030204" pitchFamily="34" charset="0"/>
                <a:cs typeface="Gautami" panose="020B0502040204020203" pitchFamily="34" charset="0"/>
              </a:rPr>
              <a:t>We would like to thank our guide Prof. Ms. </a:t>
            </a:r>
            <a:r>
              <a:rPr lang="en-IN" sz="2500" dirty="0" err="1">
                <a:effectLst/>
                <a:latin typeface="Times New Roman" panose="02020603050405020304" pitchFamily="18" charset="0"/>
                <a:ea typeface="Calibri" panose="020F0502020204030204" pitchFamily="34" charset="0"/>
                <a:cs typeface="Gautami" panose="020B0502040204020203" pitchFamily="34" charset="0"/>
              </a:rPr>
              <a:t>Shubhangi</a:t>
            </a:r>
            <a:r>
              <a:rPr lang="en-IN" sz="2500" dirty="0">
                <a:effectLst/>
                <a:latin typeface="Times New Roman" panose="02020603050405020304" pitchFamily="18" charset="0"/>
                <a:ea typeface="Calibri" panose="020F0502020204030204" pitchFamily="34" charset="0"/>
                <a:cs typeface="Gautami" panose="020B0502040204020203" pitchFamily="34" charset="0"/>
              </a:rPr>
              <a:t> </a:t>
            </a:r>
            <a:r>
              <a:rPr lang="en-IN" sz="2500" dirty="0" err="1">
                <a:effectLst/>
                <a:latin typeface="Times New Roman" panose="02020603050405020304" pitchFamily="18" charset="0"/>
                <a:ea typeface="Calibri" panose="020F0502020204030204" pitchFamily="34" charset="0"/>
                <a:cs typeface="Gautami" panose="020B0502040204020203" pitchFamily="34" charset="0"/>
              </a:rPr>
              <a:t>Mahule</a:t>
            </a:r>
            <a:r>
              <a:rPr lang="en-IN" sz="2500" dirty="0">
                <a:effectLst/>
                <a:latin typeface="Times New Roman" panose="02020603050405020304" pitchFamily="18" charset="0"/>
                <a:ea typeface="Calibri" panose="020F0502020204030204" pitchFamily="34" charset="0"/>
                <a:cs typeface="Gautami" panose="020B0502040204020203" pitchFamily="34" charset="0"/>
              </a:rPr>
              <a:t> and </a:t>
            </a:r>
            <a:r>
              <a:rPr lang="en-IN" sz="2500" dirty="0" err="1">
                <a:effectLst/>
                <a:latin typeface="Times New Roman" panose="02020603050405020304" pitchFamily="18" charset="0"/>
                <a:ea typeface="Calibri" panose="020F0502020204030204" pitchFamily="34" charset="0"/>
                <a:cs typeface="Gautami" panose="020B0502040204020203" pitchFamily="34" charset="0"/>
              </a:rPr>
              <a:t>Soppari</a:t>
            </a:r>
            <a:r>
              <a:rPr lang="en-IN" sz="2500" dirty="0">
                <a:effectLst/>
                <a:latin typeface="Times New Roman" panose="02020603050405020304" pitchFamily="18" charset="0"/>
                <a:ea typeface="Calibri" panose="020F0502020204030204" pitchFamily="34" charset="0"/>
                <a:cs typeface="Gautami" panose="020B0502040204020203" pitchFamily="34" charset="0"/>
              </a:rPr>
              <a:t> Kavitha for their continuous support and guidance. Due to their guidance, we completed our project successfully. Also, we are extremely grateful to </a:t>
            </a:r>
            <a:r>
              <a:rPr lang="en-IN" sz="2500" dirty="0" err="1">
                <a:effectLst/>
                <a:latin typeface="Times New Roman" panose="02020603050405020304" pitchFamily="18" charset="0"/>
                <a:ea typeface="Calibri" panose="020F0502020204030204" pitchFamily="34" charset="0"/>
                <a:cs typeface="Gautami" panose="020B0502040204020203" pitchFamily="34" charset="0"/>
              </a:rPr>
              <a:t>Dr.</a:t>
            </a:r>
            <a:r>
              <a:rPr lang="en-IN" sz="2500" dirty="0">
                <a:effectLst/>
                <a:latin typeface="Times New Roman" panose="02020603050405020304" pitchFamily="18" charset="0"/>
                <a:ea typeface="Calibri" panose="020F0502020204030204" pitchFamily="34" charset="0"/>
                <a:cs typeface="Gautami" panose="020B0502040204020203" pitchFamily="34" charset="0"/>
              </a:rPr>
              <a:t> M. V. VIJAYA SARADHI, Head of the Department of Computer Science and Engineering, Ace Engineering College for his support and invaluable time.</a:t>
            </a:r>
            <a:endParaRPr lang="en-IN" sz="2500" dirty="0">
              <a:effectLst/>
              <a:latin typeface="Calibri" panose="020F0502020204030204" pitchFamily="34" charset="0"/>
              <a:ea typeface="Calibri" panose="020F0502020204030204" pitchFamily="34" charset="0"/>
              <a:cs typeface="Gautami" panose="020B0502040204020203" pitchFamily="34" charset="0"/>
            </a:endParaRPr>
          </a:p>
          <a:p>
            <a:endParaRPr lang="en-IN" dirty="0"/>
          </a:p>
        </p:txBody>
      </p:sp>
    </p:spTree>
    <p:extLst>
      <p:ext uri="{BB962C8B-B14F-4D97-AF65-F5344CB8AC3E}">
        <p14:creationId xmlns:p14="http://schemas.microsoft.com/office/powerpoint/2010/main" val="2568347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4123AA9-D68E-1F65-8647-F05F6D5D17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2776" y="251285"/>
            <a:ext cx="4494068" cy="6355430"/>
          </a:xfrm>
        </p:spPr>
      </p:pic>
    </p:spTree>
    <p:extLst>
      <p:ext uri="{BB962C8B-B14F-4D97-AF65-F5344CB8AC3E}">
        <p14:creationId xmlns:p14="http://schemas.microsoft.com/office/powerpoint/2010/main" val="1601357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059F7-F530-E8C3-6DF8-75F5EADAA4DE}"/>
              </a:ext>
            </a:extLst>
          </p:cNvPr>
          <p:cNvSpPr>
            <a:spLocks noGrp="1"/>
          </p:cNvSpPr>
          <p:nvPr>
            <p:ph type="title"/>
          </p:nvPr>
        </p:nvSpPr>
        <p:spPr/>
        <p:txBody>
          <a:bodyPr/>
          <a:lstStyle/>
          <a:p>
            <a:pPr algn="ctr"/>
            <a:r>
              <a:rPr lang="en-US" b="1" u="sng" dirty="0"/>
              <a:t>INTRODUCTION</a:t>
            </a:r>
            <a:endParaRPr lang="en-IN" b="1" u="sng" dirty="0"/>
          </a:p>
        </p:txBody>
      </p:sp>
      <p:sp>
        <p:nvSpPr>
          <p:cNvPr id="3" name="Content Placeholder 2">
            <a:extLst>
              <a:ext uri="{FF2B5EF4-FFF2-40B4-BE49-F238E27FC236}">
                <a16:creationId xmlns:a16="http://schemas.microsoft.com/office/drawing/2014/main" id="{616B6F36-1544-4644-B7B3-3D814783D385}"/>
              </a:ext>
            </a:extLst>
          </p:cNvPr>
          <p:cNvSpPr>
            <a:spLocks noGrp="1"/>
          </p:cNvSpPr>
          <p:nvPr>
            <p:ph idx="1"/>
          </p:nvPr>
        </p:nvSpPr>
        <p:spPr>
          <a:xfrm>
            <a:off x="838200" y="1550894"/>
            <a:ext cx="10515600" cy="4626069"/>
          </a:xfrm>
        </p:spPr>
        <p:txBody>
          <a:bodyPr>
            <a:normAutofit lnSpcReduction="10000"/>
          </a:bodyPr>
          <a:lstStyle/>
          <a:p>
            <a:pPr algn="just"/>
            <a:r>
              <a:rPr lang="en-US" sz="2800" b="0" i="0" dirty="0">
                <a:effectLst/>
                <a:latin typeface="Times New Roman" panose="02020603050405020304" pitchFamily="18" charset="0"/>
              </a:rPr>
              <a:t>As people are becoming increasingly aware of the importance of a healthy diet, the need for automatic food recognition systems has arisen. Not only can such systems provide the automatic recognition of food, but they can also enable an estimation of their nutritional values, making them especially useful for dietary assessment and planning, which is applicable for patients with different dietary restrictions, as well as for healthy individuals by preventing nutrition-related conditions.</a:t>
            </a:r>
          </a:p>
          <a:p>
            <a:pPr algn="just"/>
            <a:r>
              <a:rPr lang="en-US" sz="2800" b="0" i="0" dirty="0">
                <a:effectLst/>
                <a:latin typeface="Times New Roman" panose="02020603050405020304" pitchFamily="18" charset="0"/>
              </a:rPr>
              <a:t>The problem of food image detection and recognition is challenging due to the nature of meal that every individual has. Foods are typically deformable objects, which makes the process of defining their structure difficult.</a:t>
            </a:r>
          </a:p>
          <a:p>
            <a:endParaRPr lang="en-IN" sz="2800" dirty="0"/>
          </a:p>
          <a:p>
            <a:endParaRPr lang="en-IN" dirty="0"/>
          </a:p>
        </p:txBody>
      </p:sp>
    </p:spTree>
    <p:extLst>
      <p:ext uri="{BB962C8B-B14F-4D97-AF65-F5344CB8AC3E}">
        <p14:creationId xmlns:p14="http://schemas.microsoft.com/office/powerpoint/2010/main" val="1812567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10A8A1-CB89-880B-C11E-C2D63B8C486B}"/>
              </a:ext>
            </a:extLst>
          </p:cNvPr>
          <p:cNvSpPr>
            <a:spLocks noGrp="1"/>
          </p:cNvSpPr>
          <p:nvPr>
            <p:ph idx="1"/>
          </p:nvPr>
        </p:nvSpPr>
        <p:spPr>
          <a:xfrm>
            <a:off x="1353670" y="1039906"/>
            <a:ext cx="9403977" cy="5137057"/>
          </a:xfrm>
        </p:spPr>
        <p:txBody>
          <a:bodyPr/>
          <a:lstStyle/>
          <a:p>
            <a:pPr algn="just"/>
            <a:r>
              <a:rPr lang="en-US" sz="2800" b="0" i="0" dirty="0">
                <a:effectLst/>
                <a:latin typeface="Times New Roman" panose="02020603050405020304" pitchFamily="18" charset="0"/>
              </a:rPr>
              <a:t>We approach this problem using deep neural networks. Deep learning alleviates this as it allows computational models composed of multiple processing layers to automatically learn these features and represent the input data with them.</a:t>
            </a:r>
          </a:p>
          <a:p>
            <a:pPr marL="0" indent="0" algn="just">
              <a:buNone/>
            </a:pPr>
            <a:endParaRPr lang="en-IN" sz="2800" dirty="0"/>
          </a:p>
          <a:p>
            <a:pPr algn="just"/>
            <a:r>
              <a:rPr lang="en-US" dirty="0">
                <a:latin typeface="Times New Roman" panose="02020603050405020304" pitchFamily="18" charset="0"/>
                <a:cs typeface="Times New Roman" panose="02020603050405020304" pitchFamily="18" charset="0"/>
              </a:rPr>
              <a:t>Nutrition [</a:t>
            </a:r>
            <a:r>
              <a:rPr lang="en-US" sz="2800" dirty="0">
                <a:latin typeface="Times New Roman" panose="02020603050405020304" pitchFamily="18" charset="0"/>
                <a:cs typeface="Times New Roman" panose="02020603050405020304" pitchFamily="18" charset="0"/>
              </a:rPr>
              <a:t>Calcium, Vitamins, Fat, Protein, Carbohydrates] value measurement based on the Regions of interest in images.</a:t>
            </a:r>
          </a:p>
          <a:p>
            <a:pPr algn="just"/>
            <a:endParaRPr lang="en-IN" dirty="0"/>
          </a:p>
        </p:txBody>
      </p:sp>
    </p:spTree>
    <p:extLst>
      <p:ext uri="{BB962C8B-B14F-4D97-AF65-F5344CB8AC3E}">
        <p14:creationId xmlns:p14="http://schemas.microsoft.com/office/powerpoint/2010/main" val="26986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4AF58-AEC7-2635-129C-B6270065202A}"/>
              </a:ext>
            </a:extLst>
          </p:cNvPr>
          <p:cNvSpPr>
            <a:spLocks noGrp="1"/>
          </p:cNvSpPr>
          <p:nvPr>
            <p:ph type="title"/>
          </p:nvPr>
        </p:nvSpPr>
        <p:spPr/>
        <p:txBody>
          <a:bodyPr/>
          <a:lstStyle/>
          <a:p>
            <a:pPr algn="ctr"/>
            <a:r>
              <a:rPr lang="en-US" b="1" u="sng" dirty="0"/>
              <a:t>OBJECTIVE</a:t>
            </a:r>
            <a:endParaRPr lang="en-IN" b="1" u="sng" dirty="0"/>
          </a:p>
        </p:txBody>
      </p:sp>
      <p:sp>
        <p:nvSpPr>
          <p:cNvPr id="3" name="Content Placeholder 2">
            <a:extLst>
              <a:ext uri="{FF2B5EF4-FFF2-40B4-BE49-F238E27FC236}">
                <a16:creationId xmlns:a16="http://schemas.microsoft.com/office/drawing/2014/main" id="{441B5060-77BB-7CDD-1BA6-C89C366E5A6B}"/>
              </a:ext>
            </a:extLst>
          </p:cNvPr>
          <p:cNvSpPr>
            <a:spLocks noGrp="1"/>
          </p:cNvSpPr>
          <p:nvPr>
            <p:ph idx="1"/>
          </p:nvPr>
        </p:nvSpPr>
        <p:spPr>
          <a:xfrm>
            <a:off x="1398494" y="1825625"/>
            <a:ext cx="9144000" cy="4351338"/>
          </a:xfrm>
        </p:spPr>
        <p:txBody>
          <a:bodyPr/>
          <a:lstStyle/>
          <a:p>
            <a:pPr marL="0" indent="0" algn="just">
              <a:buNone/>
            </a:pPr>
            <a:r>
              <a:rPr lang="en-US" sz="2800" dirty="0">
                <a:latin typeface="Times New Roman" panose="02020603050405020304" pitchFamily="18" charset="0"/>
                <a:cs typeface="Times New Roman" panose="02020603050405020304" pitchFamily="18" charset="0"/>
              </a:rPr>
              <a:t>The main theme of our research is to develop computer-aided technical solutions to detect the type of meal image and to enhance and improve the accuracy of current measurements of dietary intake such as amount of Calories in a meal </a:t>
            </a:r>
            <a:r>
              <a:rPr lang="en-US" sz="2800" b="0" i="0" dirty="0">
                <a:effectLst/>
                <a:latin typeface="Times New Roman" panose="02020603050405020304" pitchFamily="18" charset="0"/>
                <a:cs typeface="Times New Roman" panose="02020603050405020304" pitchFamily="18" charset="0"/>
              </a:rPr>
              <a:t>for the prevention and treatment of diet-related chronic diseases such as obesity, diabetes etc.,</a:t>
            </a:r>
          </a:p>
          <a:p>
            <a:pPr marL="0" indent="0" algn="just">
              <a:buNone/>
            </a:pPr>
            <a:endParaRPr lang="en-IN" dirty="0"/>
          </a:p>
        </p:txBody>
      </p:sp>
    </p:spTree>
    <p:extLst>
      <p:ext uri="{BB962C8B-B14F-4D97-AF65-F5344CB8AC3E}">
        <p14:creationId xmlns:p14="http://schemas.microsoft.com/office/powerpoint/2010/main" val="3261281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AAD61-49B1-42BB-783A-A1E2906B1A68}"/>
              </a:ext>
            </a:extLst>
          </p:cNvPr>
          <p:cNvSpPr>
            <a:spLocks noGrp="1"/>
          </p:cNvSpPr>
          <p:nvPr>
            <p:ph type="title"/>
          </p:nvPr>
        </p:nvSpPr>
        <p:spPr/>
        <p:txBody>
          <a:bodyPr/>
          <a:lstStyle/>
          <a:p>
            <a:pPr algn="ctr"/>
            <a:r>
              <a:rPr lang="en-US" b="1" u="sng" dirty="0"/>
              <a:t>ARCHITECTURE DESIGN</a:t>
            </a:r>
            <a:endParaRPr lang="en-IN" b="1" u="sng" dirty="0"/>
          </a:p>
        </p:txBody>
      </p:sp>
      <p:pic>
        <p:nvPicPr>
          <p:cNvPr id="4" name="Content Placeholder 8">
            <a:extLst>
              <a:ext uri="{FF2B5EF4-FFF2-40B4-BE49-F238E27FC236}">
                <a16:creationId xmlns:a16="http://schemas.microsoft.com/office/drawing/2014/main" id="{288A36E0-5212-F54E-CF83-24E71CC0A366}"/>
              </a:ext>
            </a:extLst>
          </p:cNvPr>
          <p:cNvPicPr>
            <a:picLocks noGrp="1" noChangeAspect="1"/>
          </p:cNvPicPr>
          <p:nvPr>
            <p:ph idx="1"/>
          </p:nvPr>
        </p:nvPicPr>
        <p:blipFill>
          <a:blip r:embed="rId2"/>
          <a:stretch>
            <a:fillRect/>
          </a:stretch>
        </p:blipFill>
        <p:spPr>
          <a:xfrm>
            <a:off x="1766047" y="1690688"/>
            <a:ext cx="8659906" cy="4486275"/>
          </a:xfrm>
        </p:spPr>
      </p:pic>
    </p:spTree>
    <p:extLst>
      <p:ext uri="{BB962C8B-B14F-4D97-AF65-F5344CB8AC3E}">
        <p14:creationId xmlns:p14="http://schemas.microsoft.com/office/powerpoint/2010/main" val="2623649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EF27A-0CD4-9173-7149-FB9CD5B7E5C0}"/>
              </a:ext>
            </a:extLst>
          </p:cNvPr>
          <p:cNvSpPr>
            <a:spLocks noGrp="1"/>
          </p:cNvSpPr>
          <p:nvPr>
            <p:ph type="title"/>
          </p:nvPr>
        </p:nvSpPr>
        <p:spPr/>
        <p:txBody>
          <a:bodyPr/>
          <a:lstStyle/>
          <a:p>
            <a:r>
              <a:rPr lang="en-US" u="sng" dirty="0"/>
              <a:t>System Requirement Specifications</a:t>
            </a:r>
            <a:endParaRPr lang="en-IN" u="sng" dirty="0"/>
          </a:p>
        </p:txBody>
      </p:sp>
      <p:sp>
        <p:nvSpPr>
          <p:cNvPr id="3" name="Content Placeholder 2">
            <a:extLst>
              <a:ext uri="{FF2B5EF4-FFF2-40B4-BE49-F238E27FC236}">
                <a16:creationId xmlns:a16="http://schemas.microsoft.com/office/drawing/2014/main" id="{F2A5028D-07D9-5445-4F00-AA9B31C57222}"/>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Hardware requirements:</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tabLst>
                <a:tab pos="2580640" algn="l"/>
                <a:tab pos="3385185" algn="l"/>
              </a:tabLst>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RAM	     :  2 GB or higher</a:t>
            </a:r>
          </a:p>
          <a:p>
            <a:pPr marL="0" indent="0">
              <a:buNone/>
              <a:tabLst>
                <a:tab pos="2580640" algn="l"/>
                <a:tab pos="3385185" algn="l"/>
              </a:tabLs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Processor	  :</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Intel Core i3 or higher </a:t>
            </a:r>
          </a:p>
          <a:p>
            <a:pPr marL="0" indent="0">
              <a:buNone/>
              <a:tabLst>
                <a:tab pos="2580640" algn="l"/>
                <a:tab pos="3385185" algn="l"/>
              </a:tabLst>
            </a:pP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45"/>
              </a:spcBef>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Software requirements:</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tabLst>
                <a:tab pos="2580640" algn="l"/>
                <a:tab pos="3495675" algn="l"/>
              </a:tabLst>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a:t>
            </a:r>
            <a:r>
              <a:rPr lang="en-US" dirty="0">
                <a:latin typeface="Times New Roman" panose="02020603050405020304" pitchFamily="18" charset="0"/>
                <a:ea typeface="Times New Roman" panose="02020603050405020304" pitchFamily="18" charset="0"/>
                <a:cs typeface="Times New Roman" panose="02020603050405020304" pitchFamily="18" charset="0"/>
              </a:rPr>
              <a:t>  : Linux,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Windows, Ma</a:t>
            </a:r>
            <a:r>
              <a:rPr lang="en-US" dirty="0">
                <a:latin typeface="Times New Roman" panose="02020603050405020304" pitchFamily="18" charset="0"/>
                <a:ea typeface="Times New Roman" panose="02020603050405020304" pitchFamily="18" charset="0"/>
                <a:cs typeface="Times New Roman" panose="02020603050405020304" pitchFamily="18" charset="0"/>
              </a:rPr>
              <a:t>c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os</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tabLst>
                <a:tab pos="2580640" algn="l"/>
                <a:tab pos="3495675" algn="l"/>
              </a:tabLs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IDE	    :</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Google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Colab</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or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jupyter</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lab or Anaconda</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tabLst>
                <a:tab pos="2580640" algn="l"/>
                <a:tab pos="3495675" algn="l"/>
              </a:tabLs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Frame Work</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Roboflow</a:t>
            </a:r>
            <a:r>
              <a:rPr lang="en-US" dirty="0">
                <a:latin typeface="Times New Roman" panose="02020603050405020304" pitchFamily="18" charset="0"/>
                <a:ea typeface="Times New Roman" panose="02020603050405020304" pitchFamily="18" charset="0"/>
                <a:cs typeface="Times New Roman" panose="02020603050405020304" pitchFamily="18" charset="0"/>
              </a:rPr>
              <a:t> (for customization data 					     preprocessing)</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33095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D9007-13CE-F8C8-216D-E89119DC0093}"/>
              </a:ext>
            </a:extLst>
          </p:cNvPr>
          <p:cNvSpPr>
            <a:spLocks noGrp="1"/>
          </p:cNvSpPr>
          <p:nvPr>
            <p:ph type="title"/>
          </p:nvPr>
        </p:nvSpPr>
        <p:spPr/>
        <p:txBody>
          <a:bodyPr/>
          <a:lstStyle/>
          <a:p>
            <a:pPr algn="ctr"/>
            <a:r>
              <a:rPr lang="en-US" b="1" u="sng" dirty="0"/>
              <a:t>ALGORITHM</a:t>
            </a:r>
            <a:endParaRPr lang="en-IN" b="1" u="sng" dirty="0"/>
          </a:p>
        </p:txBody>
      </p:sp>
      <p:sp>
        <p:nvSpPr>
          <p:cNvPr id="3" name="Content Placeholder 2">
            <a:extLst>
              <a:ext uri="{FF2B5EF4-FFF2-40B4-BE49-F238E27FC236}">
                <a16:creationId xmlns:a16="http://schemas.microsoft.com/office/drawing/2014/main" id="{FDB27943-7179-0AB3-BF24-71A012C365D1}"/>
              </a:ext>
            </a:extLst>
          </p:cNvPr>
          <p:cNvSpPr>
            <a:spLocks noGrp="1"/>
          </p:cNvSpPr>
          <p:nvPr>
            <p:ph idx="1"/>
          </p:nvPr>
        </p:nvSpPr>
        <p:spPr/>
        <p:txBody>
          <a:bodyPr/>
          <a:lstStyle/>
          <a:p>
            <a:pPr algn="just"/>
            <a:r>
              <a:rPr lang="en-IN" sz="2800" dirty="0">
                <a:latin typeface="Times New Roman" panose="02020603050405020304" pitchFamily="18" charset="0"/>
                <a:cs typeface="Times New Roman" panose="02020603050405020304" pitchFamily="18" charset="0"/>
              </a:rPr>
              <a:t>The model is build on RPN and CNN which stands for Faster RCNN.</a:t>
            </a:r>
          </a:p>
          <a:p>
            <a:pPr algn="just"/>
            <a:r>
              <a:rPr lang="en-US" sz="2800" b="0" i="0" dirty="0">
                <a:effectLst/>
                <a:latin typeface="Times New Roman" panose="02020603050405020304" pitchFamily="18" charset="0"/>
                <a:cs typeface="Times New Roman" panose="02020603050405020304" pitchFamily="18" charset="0"/>
              </a:rPr>
              <a:t>Faster RCNN is an object detection architecture that uses convolution neural networks like YOLO (You Look Only Once) and SSD ( Single Shot Detector)</a:t>
            </a:r>
            <a:r>
              <a:rPr lang="en-IN" sz="2800" b="0" i="0" dirty="0">
                <a:effectLst/>
                <a:latin typeface="Times New Roman" panose="02020603050405020304" pitchFamily="18" charset="0"/>
                <a:cs typeface="Times New Roman" panose="02020603050405020304" pitchFamily="18" charset="0"/>
              </a:rPr>
              <a:t>.</a:t>
            </a:r>
          </a:p>
          <a:p>
            <a:pPr algn="just"/>
            <a:r>
              <a:rPr lang="en-US" sz="2800" b="0" i="0" dirty="0">
                <a:effectLst/>
                <a:latin typeface="Times New Roman" panose="02020603050405020304" pitchFamily="18" charset="0"/>
                <a:cs typeface="Times New Roman" panose="02020603050405020304" pitchFamily="18" charset="0"/>
              </a:rPr>
              <a:t>Faster RCNN is composed of 3 parts</a:t>
            </a:r>
          </a:p>
          <a:p>
            <a:pPr marL="0" indent="0" algn="just">
              <a:buNone/>
            </a:pPr>
            <a:r>
              <a:rPr lang="en-US" dirty="0">
                <a:latin typeface="Times New Roman" panose="02020603050405020304" pitchFamily="18" charset="0"/>
                <a:cs typeface="Times New Roman" panose="02020603050405020304" pitchFamily="18" charset="0"/>
              </a:rPr>
              <a:t>	</a:t>
            </a:r>
            <a:r>
              <a:rPr lang="en-IN" sz="2800" i="0" dirty="0">
                <a:effectLst/>
                <a:latin typeface="Times New Roman" panose="02020603050405020304" pitchFamily="18" charset="0"/>
                <a:cs typeface="Times New Roman" panose="02020603050405020304" pitchFamily="18" charset="0"/>
              </a:rPr>
              <a:t>Part 1 : Convolutional networks</a:t>
            </a:r>
            <a:endParaRPr lang="en-US" sz="2800" b="0" i="0" dirty="0">
              <a:effectLst/>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          </a:t>
            </a:r>
            <a:r>
              <a:rPr lang="en-IN" sz="2800" i="0" dirty="0">
                <a:effectLst/>
                <a:latin typeface="Times New Roman" panose="02020603050405020304" pitchFamily="18" charset="0"/>
                <a:cs typeface="Times New Roman" panose="02020603050405020304" pitchFamily="18" charset="0"/>
              </a:rPr>
              <a:t>Part </a:t>
            </a:r>
            <a:r>
              <a:rPr lang="en-IN" dirty="0">
                <a:latin typeface="Times New Roman" panose="02020603050405020304" pitchFamily="18" charset="0"/>
                <a:cs typeface="Times New Roman" panose="02020603050405020304" pitchFamily="18" charset="0"/>
              </a:rPr>
              <a:t>2 </a:t>
            </a:r>
            <a:r>
              <a:rPr lang="en-IN" sz="2800" i="0" dirty="0">
                <a:effectLst/>
                <a:latin typeface="Times New Roman" panose="02020603050405020304" pitchFamily="18" charset="0"/>
                <a:cs typeface="Times New Roman" panose="02020603050405020304" pitchFamily="18" charset="0"/>
              </a:rPr>
              <a:t>: Region Proposal Network (RPN)</a:t>
            </a:r>
          </a:p>
          <a:p>
            <a:pPr marL="0" indent="0" algn="just">
              <a:buNone/>
            </a:pPr>
            <a:r>
              <a:rPr lang="en-US" sz="2800" i="0" dirty="0">
                <a:effectLst/>
                <a:latin typeface="Times New Roman" panose="02020603050405020304" pitchFamily="18" charset="0"/>
                <a:cs typeface="Times New Roman" panose="02020603050405020304" pitchFamily="18" charset="0"/>
              </a:rPr>
              <a:t>	Part 3 : </a:t>
            </a:r>
            <a:r>
              <a:rPr lang="en-US" dirty="0">
                <a:latin typeface="Times New Roman" panose="02020603050405020304" pitchFamily="18" charset="0"/>
                <a:cs typeface="Times New Roman" panose="02020603050405020304" pitchFamily="18" charset="0"/>
              </a:rPr>
              <a:t>ROI pooling</a:t>
            </a:r>
            <a:endParaRPr lang="en-US" sz="280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04605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1465F-4706-FBED-2E6F-35C3E9154D1B}"/>
              </a:ext>
            </a:extLst>
          </p:cNvPr>
          <p:cNvSpPr>
            <a:spLocks noGrp="1"/>
          </p:cNvSpPr>
          <p:nvPr>
            <p:ph type="title"/>
          </p:nvPr>
        </p:nvSpPr>
        <p:spPr/>
        <p:txBody>
          <a:bodyPr/>
          <a:lstStyle/>
          <a:p>
            <a:r>
              <a:rPr lang="en-US" u="sng" dirty="0"/>
              <a:t>Convolutional Layers</a:t>
            </a:r>
            <a:endParaRPr lang="en-IN" u="sng" dirty="0"/>
          </a:p>
        </p:txBody>
      </p:sp>
      <p:sp>
        <p:nvSpPr>
          <p:cNvPr id="3" name="Content Placeholder 2">
            <a:extLst>
              <a:ext uri="{FF2B5EF4-FFF2-40B4-BE49-F238E27FC236}">
                <a16:creationId xmlns:a16="http://schemas.microsoft.com/office/drawing/2014/main" id="{9DED81D8-04FE-0DF7-76E3-8F0FA34FA5DC}"/>
              </a:ext>
            </a:extLst>
          </p:cNvPr>
          <p:cNvSpPr>
            <a:spLocks noGrp="1"/>
          </p:cNvSpPr>
          <p:nvPr>
            <p:ph idx="1"/>
          </p:nvPr>
        </p:nvSpPr>
        <p:spPr/>
        <p:txBody>
          <a:bodyPr/>
          <a:lstStyle/>
          <a:p>
            <a:r>
              <a:rPr lang="en-US" b="0" i="0" dirty="0">
                <a:effectLst/>
                <a:latin typeface="charter"/>
              </a:rPr>
              <a:t>In this layers we train filters to extract the appropriate features the image</a:t>
            </a:r>
          </a:p>
          <a:p>
            <a:r>
              <a:rPr lang="en-US" b="0" i="0" dirty="0">
                <a:effectLst/>
                <a:latin typeface="charter"/>
              </a:rPr>
              <a:t>We compute convolution by sliding </a:t>
            </a:r>
            <a:r>
              <a:rPr lang="en-US" b="1" i="0" u="sng" dirty="0">
                <a:effectLst/>
                <a:latin typeface="charter"/>
              </a:rPr>
              <a:t>filter</a:t>
            </a:r>
            <a:r>
              <a:rPr lang="en-US" b="0" i="0" dirty="0">
                <a:effectLst/>
                <a:latin typeface="charter"/>
              </a:rPr>
              <a:t> all along our input image and the result is a two dimension matrix called feature map.</a:t>
            </a:r>
          </a:p>
          <a:p>
            <a:r>
              <a:rPr lang="en-US" dirty="0">
                <a:latin typeface="charter"/>
              </a:rPr>
              <a:t>By filtering all possible </a:t>
            </a:r>
            <a:r>
              <a:rPr lang="en-US" dirty="0" err="1">
                <a:latin typeface="charter"/>
              </a:rPr>
              <a:t>slidings</a:t>
            </a:r>
            <a:r>
              <a:rPr lang="en-US" dirty="0">
                <a:latin typeface="charter"/>
              </a:rPr>
              <a:t> the fully convoluted layer will form which is a  output layer.</a:t>
            </a:r>
            <a:endParaRPr lang="en-IN" dirty="0"/>
          </a:p>
        </p:txBody>
      </p:sp>
    </p:spTree>
    <p:extLst>
      <p:ext uri="{BB962C8B-B14F-4D97-AF65-F5344CB8AC3E}">
        <p14:creationId xmlns:p14="http://schemas.microsoft.com/office/powerpoint/2010/main" val="2872169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B3528-5A46-1EE5-1F09-3D12D23CE048}"/>
              </a:ext>
            </a:extLst>
          </p:cNvPr>
          <p:cNvSpPr>
            <a:spLocks noGrp="1"/>
          </p:cNvSpPr>
          <p:nvPr>
            <p:ph type="title"/>
          </p:nvPr>
        </p:nvSpPr>
        <p:spPr>
          <a:xfrm>
            <a:off x="833718" y="367553"/>
            <a:ext cx="10520082" cy="1323135"/>
          </a:xfrm>
        </p:spPr>
        <p:txBody>
          <a:bodyPr/>
          <a:lstStyle/>
          <a:p>
            <a:r>
              <a:rPr lang="en-US" u="sng" dirty="0"/>
              <a:t>Region Proposal Network</a:t>
            </a:r>
            <a:endParaRPr lang="en-IN" u="sng" dirty="0"/>
          </a:p>
        </p:txBody>
      </p:sp>
      <p:sp>
        <p:nvSpPr>
          <p:cNvPr id="3" name="Content Placeholder 2">
            <a:extLst>
              <a:ext uri="{FF2B5EF4-FFF2-40B4-BE49-F238E27FC236}">
                <a16:creationId xmlns:a16="http://schemas.microsoft.com/office/drawing/2014/main" id="{C8AA6D6C-97BE-6317-D5C0-4E7E72815425}"/>
              </a:ext>
            </a:extLst>
          </p:cNvPr>
          <p:cNvSpPr>
            <a:spLocks noGrp="1"/>
          </p:cNvSpPr>
          <p:nvPr>
            <p:ph idx="1"/>
          </p:nvPr>
        </p:nvSpPr>
        <p:spPr/>
        <p:txBody>
          <a:bodyPr>
            <a:normAutofit fontScale="85000" lnSpcReduction="20000"/>
          </a:bodyPr>
          <a:lstStyle/>
          <a:p>
            <a:r>
              <a:rPr lang="en-US" sz="2400" b="0" i="0" dirty="0">
                <a:solidFill>
                  <a:srgbClr val="DBD8E3"/>
                </a:solidFill>
                <a:effectLst/>
                <a:latin typeface="Poppins" panose="020B0502040204020203" pitchFamily="2" charset="0"/>
              </a:rPr>
              <a:t>The R-CNN and Fast R-CNN models depend on the Selective Search algorithm for generating region proposals.</a:t>
            </a:r>
          </a:p>
          <a:p>
            <a:r>
              <a:rPr lang="en-US" sz="2400" b="0" i="0" dirty="0">
                <a:solidFill>
                  <a:srgbClr val="DBD8E3"/>
                </a:solidFill>
                <a:effectLst/>
                <a:latin typeface="Poppins" panose="00000500000000000000" pitchFamily="2" charset="0"/>
              </a:rPr>
              <a:t>The Faster </a:t>
            </a:r>
            <a:r>
              <a:rPr lang="en-US" sz="2400" dirty="0">
                <a:solidFill>
                  <a:srgbClr val="DBD8E3"/>
                </a:solidFill>
                <a:latin typeface="Poppins" panose="00000500000000000000" pitchFamily="2" charset="0"/>
              </a:rPr>
              <a:t>RCNN has</a:t>
            </a:r>
            <a:r>
              <a:rPr lang="en-US" sz="2400" b="0" i="0" dirty="0">
                <a:solidFill>
                  <a:srgbClr val="DBD8E3"/>
                </a:solidFill>
                <a:effectLst/>
                <a:latin typeface="Poppins" panose="00000500000000000000" pitchFamily="2" charset="0"/>
              </a:rPr>
              <a:t> a network called region proposal network (RPN) that can produce the region proposals.</a:t>
            </a:r>
          </a:p>
          <a:p>
            <a:pPr algn="l"/>
            <a:r>
              <a:rPr lang="en-US" b="0" i="0" dirty="0">
                <a:effectLst/>
                <a:latin typeface="charter"/>
              </a:rPr>
              <a:t>To generate these so called “proposals” for the region where the object lies, a small </a:t>
            </a:r>
            <a:r>
              <a:rPr lang="en-US" b="1" i="0" dirty="0">
                <a:effectLst/>
                <a:latin typeface="charter"/>
              </a:rPr>
              <a:t>network </a:t>
            </a:r>
            <a:r>
              <a:rPr lang="en-US" b="0" i="0" dirty="0">
                <a:effectLst/>
                <a:latin typeface="charter"/>
              </a:rPr>
              <a:t>is slide over a convolutional feature map that is the output by the last convolutional layer.</a:t>
            </a:r>
            <a:endParaRPr lang="en-US" dirty="0">
              <a:latin typeface="charter"/>
            </a:endParaRPr>
          </a:p>
          <a:p>
            <a:pPr algn="l"/>
            <a:r>
              <a:rPr lang="en-US" b="0" i="0" dirty="0">
                <a:effectLst/>
                <a:latin typeface="charter"/>
              </a:rPr>
              <a:t>The concept of anchors box is evolved to represent that small network slide (object).  </a:t>
            </a:r>
          </a:p>
          <a:p>
            <a:pPr algn="l"/>
            <a:r>
              <a:rPr lang="en-US" dirty="0"/>
              <a:t>The anchors are formed from any image by two parameters:</a:t>
            </a:r>
          </a:p>
          <a:p>
            <a:pPr marL="0" indent="0" algn="l">
              <a:buNone/>
            </a:pPr>
            <a:r>
              <a:rPr lang="en-US" dirty="0"/>
              <a:t>	a. Scale =  size of image</a:t>
            </a:r>
          </a:p>
          <a:p>
            <a:pPr marL="0" indent="0" algn="l">
              <a:buNone/>
            </a:pPr>
            <a:r>
              <a:rPr lang="en-US" dirty="0"/>
              <a:t>	b. aspect ratio = width of image / height of image</a:t>
            </a:r>
            <a:br>
              <a:rPr lang="en-US" dirty="0"/>
            </a:br>
            <a:endParaRPr lang="en-IN" dirty="0"/>
          </a:p>
        </p:txBody>
      </p:sp>
    </p:spTree>
    <p:extLst>
      <p:ext uri="{BB962C8B-B14F-4D97-AF65-F5344CB8AC3E}">
        <p14:creationId xmlns:p14="http://schemas.microsoft.com/office/powerpoint/2010/main" val="1436518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219</TotalTime>
  <Words>1206</Words>
  <Application>Microsoft Office PowerPoint</Application>
  <PresentationFormat>Widescreen</PresentationFormat>
  <Paragraphs>70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charter</vt:lpstr>
      <vt:lpstr>Poppins</vt:lpstr>
      <vt:lpstr>Times New Roman</vt:lpstr>
      <vt:lpstr>Office Theme</vt:lpstr>
      <vt:lpstr>PowerPoint Presentation</vt:lpstr>
      <vt:lpstr>INTRODUCTION</vt:lpstr>
      <vt:lpstr>PowerPoint Presentation</vt:lpstr>
      <vt:lpstr>OBJECTIVE</vt:lpstr>
      <vt:lpstr>ARCHITECTURE DESIGN</vt:lpstr>
      <vt:lpstr>System Requirement Specifications</vt:lpstr>
      <vt:lpstr>ALGORITHM</vt:lpstr>
      <vt:lpstr>Convolutional Layers</vt:lpstr>
      <vt:lpstr>Region Proposal Network</vt:lpstr>
      <vt:lpstr>PowerPoint Presentation</vt:lpstr>
      <vt:lpstr>ROI Pooling</vt:lpstr>
      <vt:lpstr>Algorithm Architecture</vt:lpstr>
      <vt:lpstr>GRAPH- Train vs Validation Accuracy </vt:lpstr>
      <vt:lpstr>GRAPH- Test time speed variations</vt:lpstr>
      <vt:lpstr>CONCLUSION</vt:lpstr>
      <vt:lpstr>REFERENCES</vt:lpstr>
      <vt:lpstr>PowerPoint Presentation</vt:lpstr>
      <vt:lpstr>ACKNOWLEDGEMENT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VinayKumar</dc:creator>
  <cp:lastModifiedBy>VinayKumar</cp:lastModifiedBy>
  <cp:revision>15</cp:revision>
  <dcterms:created xsi:type="dcterms:W3CDTF">2022-06-29T05:05:48Z</dcterms:created>
  <dcterms:modified xsi:type="dcterms:W3CDTF">2022-06-30T04:43:07Z</dcterms:modified>
</cp:coreProperties>
</file>