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handoutMasterIdLst>
    <p:handoutMasterId r:id="rId16"/>
  </p:handoutMasterIdLst>
  <p:sldIdLst>
    <p:sldId id="256" r:id="rId2"/>
    <p:sldId id="257" r:id="rId3"/>
    <p:sldId id="259" r:id="rId4"/>
    <p:sldId id="260" r:id="rId5"/>
    <p:sldId id="261" r:id="rId6"/>
    <p:sldId id="262" r:id="rId7"/>
    <p:sldId id="264" r:id="rId8"/>
    <p:sldId id="266" r:id="rId9"/>
    <p:sldId id="267" r:id="rId10"/>
    <p:sldId id="268" r:id="rId11"/>
    <p:sldId id="269" r:id="rId12"/>
    <p:sldId id="265" r:id="rId13"/>
    <p:sldId id="25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EE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528" y="4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DB2734-023E-4B78-A1F1-317605BB0F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B265FA9-3A41-41CC-B5DB-D89086BC10A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6DAB8B1-6748-4D3C-81AC-5D88259B7CDA}" type="datetimeFigureOut">
              <a:rPr lang="en-IN" smtClean="0"/>
              <a:t>24-04-2025</a:t>
            </a:fld>
            <a:endParaRPr lang="en-IN"/>
          </a:p>
        </p:txBody>
      </p:sp>
      <p:sp>
        <p:nvSpPr>
          <p:cNvPr id="4" name="Footer Placeholder 3">
            <a:extLst>
              <a:ext uri="{FF2B5EF4-FFF2-40B4-BE49-F238E27FC236}">
                <a16:creationId xmlns:a16="http://schemas.microsoft.com/office/drawing/2014/main" id="{E39C0462-5320-4931-8716-ABF1F49615D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684230F-5A1F-46F1-A979-EA084DF54A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CFCBE6-761A-45CD-AA2C-49295820D49A}" type="slidenum">
              <a:rPr lang="en-IN" smtClean="0"/>
              <a:t>‹#›</a:t>
            </a:fld>
            <a:endParaRPr lang="en-IN"/>
          </a:p>
        </p:txBody>
      </p:sp>
    </p:spTree>
    <p:extLst>
      <p:ext uri="{BB962C8B-B14F-4D97-AF65-F5344CB8AC3E}">
        <p14:creationId xmlns:p14="http://schemas.microsoft.com/office/powerpoint/2010/main" val="193146544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650891-C1C7-4F2C-B167-25BA14032FDE}" type="datetimeFigureOut">
              <a:rPr lang="en-IN" smtClean="0"/>
              <a:t>24-04-2025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EE4725-CDBC-47B7-A7F1-5087B8769190}" type="slidenum">
              <a:rPr lang="en-IN" smtClean="0"/>
              <a:t>‹#›</a:t>
            </a:fld>
            <a:endParaRPr lang="en-IN"/>
          </a:p>
        </p:txBody>
      </p:sp>
    </p:spTree>
    <p:extLst>
      <p:ext uri="{BB962C8B-B14F-4D97-AF65-F5344CB8AC3E}">
        <p14:creationId xmlns:p14="http://schemas.microsoft.com/office/powerpoint/2010/main" val="100890455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FC68C7-E559-433F-A2E7-0A92ADB6C77E}" type="datetime1">
              <a:rPr lang="en-IN" smtClean="0"/>
              <a:t>24-04-2025</a:t>
            </a:fld>
            <a:endParaRPr lang="en-IN"/>
          </a:p>
        </p:txBody>
      </p:sp>
      <p:sp>
        <p:nvSpPr>
          <p:cNvPr id="5" name="Footer Placeholder 4"/>
          <p:cNvSpPr>
            <a:spLocks noGrp="1"/>
          </p:cNvSpPr>
          <p:nvPr>
            <p:ph type="ftr" sz="quarter" idx="11"/>
          </p:nvPr>
        </p:nvSpPr>
        <p:spPr/>
        <p:txBody>
          <a:bodyPr/>
          <a:lstStyle/>
          <a:p>
            <a:r>
              <a:rPr lang="en-US"/>
              <a:t>“Make stuff run as efficient and accurate as possible”.  --Team PixelPac</a:t>
            </a:r>
            <a:endParaRPr lang="en-IN"/>
          </a:p>
        </p:txBody>
      </p:sp>
      <p:sp>
        <p:nvSpPr>
          <p:cNvPr id="6" name="Slide Number Placeholder 5"/>
          <p:cNvSpPr>
            <a:spLocks noGrp="1"/>
          </p:cNvSpPr>
          <p:nvPr>
            <p:ph type="sldNum" sz="quarter" idx="12"/>
          </p:nvPr>
        </p:nvSpPr>
        <p:spPr/>
        <p:txBody>
          <a:bodyPr/>
          <a:lstStyle/>
          <a:p>
            <a:fld id="{15EFDBEB-E783-4F49-A2C9-8102FE847C2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7323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EED3F-33C5-4138-86A0-9E7FEFD1687D}" type="datetime1">
              <a:rPr lang="en-IN" smtClean="0"/>
              <a:t>24-04-2025</a:t>
            </a:fld>
            <a:endParaRPr lang="en-IN"/>
          </a:p>
        </p:txBody>
      </p:sp>
      <p:sp>
        <p:nvSpPr>
          <p:cNvPr id="5" name="Footer Placeholder 4"/>
          <p:cNvSpPr>
            <a:spLocks noGrp="1"/>
          </p:cNvSpPr>
          <p:nvPr>
            <p:ph type="ftr" sz="quarter" idx="11"/>
          </p:nvPr>
        </p:nvSpPr>
        <p:spPr/>
        <p:txBody>
          <a:bodyPr/>
          <a:lstStyle/>
          <a:p>
            <a:r>
              <a:rPr lang="en-US"/>
              <a:t>“Make stuff run as efficient and accurate as possible”.  --Team PixelPac</a:t>
            </a:r>
            <a:endParaRPr lang="en-IN"/>
          </a:p>
        </p:txBody>
      </p:sp>
      <p:sp>
        <p:nvSpPr>
          <p:cNvPr id="6" name="Slide Number Placeholder 5"/>
          <p:cNvSpPr>
            <a:spLocks noGrp="1"/>
          </p:cNvSpPr>
          <p:nvPr>
            <p:ph type="sldNum" sz="quarter" idx="12"/>
          </p:nvPr>
        </p:nvSpPr>
        <p:spPr/>
        <p:txBody>
          <a:bodyPr/>
          <a:lstStyle/>
          <a:p>
            <a:fld id="{15EFDBEB-E783-4F49-A2C9-8102FE847C2A}" type="slidenum">
              <a:rPr lang="en-IN" smtClean="0"/>
              <a:t>‹#›</a:t>
            </a:fld>
            <a:endParaRPr lang="en-IN"/>
          </a:p>
        </p:txBody>
      </p:sp>
    </p:spTree>
    <p:extLst>
      <p:ext uri="{BB962C8B-B14F-4D97-AF65-F5344CB8AC3E}">
        <p14:creationId xmlns:p14="http://schemas.microsoft.com/office/powerpoint/2010/main" val="3723486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83642-38F3-417E-92A1-C0DC46E68372}" type="datetime1">
              <a:rPr lang="en-IN" smtClean="0"/>
              <a:t>24-04-2025</a:t>
            </a:fld>
            <a:endParaRPr lang="en-IN"/>
          </a:p>
        </p:txBody>
      </p:sp>
      <p:sp>
        <p:nvSpPr>
          <p:cNvPr id="5" name="Footer Placeholder 4"/>
          <p:cNvSpPr>
            <a:spLocks noGrp="1"/>
          </p:cNvSpPr>
          <p:nvPr>
            <p:ph type="ftr" sz="quarter" idx="11"/>
          </p:nvPr>
        </p:nvSpPr>
        <p:spPr/>
        <p:txBody>
          <a:bodyPr/>
          <a:lstStyle/>
          <a:p>
            <a:r>
              <a:rPr lang="en-US"/>
              <a:t>“Make stuff run as efficient and accurate as possible”.  --Team PixelPac</a:t>
            </a:r>
            <a:endParaRPr lang="en-IN"/>
          </a:p>
        </p:txBody>
      </p:sp>
      <p:sp>
        <p:nvSpPr>
          <p:cNvPr id="6" name="Slide Number Placeholder 5"/>
          <p:cNvSpPr>
            <a:spLocks noGrp="1"/>
          </p:cNvSpPr>
          <p:nvPr>
            <p:ph type="sldNum" sz="quarter" idx="12"/>
          </p:nvPr>
        </p:nvSpPr>
        <p:spPr/>
        <p:txBody>
          <a:bodyPr/>
          <a:lstStyle/>
          <a:p>
            <a:fld id="{15EFDBEB-E783-4F49-A2C9-8102FE847C2A}" type="slidenum">
              <a:rPr lang="en-IN" smtClean="0"/>
              <a:t>‹#›</a:t>
            </a:fld>
            <a:endParaRPr lang="en-IN"/>
          </a:p>
        </p:txBody>
      </p:sp>
    </p:spTree>
    <p:extLst>
      <p:ext uri="{BB962C8B-B14F-4D97-AF65-F5344CB8AC3E}">
        <p14:creationId xmlns:p14="http://schemas.microsoft.com/office/powerpoint/2010/main" val="4290714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42B221-4130-4A0D-BC6A-F13434A0010D}" type="datetime1">
              <a:rPr lang="en-IN" smtClean="0"/>
              <a:t>24-04-2025</a:t>
            </a:fld>
            <a:endParaRPr lang="en-IN"/>
          </a:p>
        </p:txBody>
      </p:sp>
      <p:sp>
        <p:nvSpPr>
          <p:cNvPr id="5" name="Footer Placeholder 4"/>
          <p:cNvSpPr>
            <a:spLocks noGrp="1"/>
          </p:cNvSpPr>
          <p:nvPr>
            <p:ph type="ftr" sz="quarter" idx="11"/>
          </p:nvPr>
        </p:nvSpPr>
        <p:spPr/>
        <p:txBody>
          <a:bodyPr/>
          <a:lstStyle/>
          <a:p>
            <a:r>
              <a:rPr lang="en-US"/>
              <a:t>“Make stuff run as efficient and accurate as possible”.  --Team PixelPac</a:t>
            </a:r>
            <a:endParaRPr lang="en-IN"/>
          </a:p>
        </p:txBody>
      </p:sp>
      <p:sp>
        <p:nvSpPr>
          <p:cNvPr id="6" name="Slide Number Placeholder 5"/>
          <p:cNvSpPr>
            <a:spLocks noGrp="1"/>
          </p:cNvSpPr>
          <p:nvPr>
            <p:ph type="sldNum" sz="quarter" idx="12"/>
          </p:nvPr>
        </p:nvSpPr>
        <p:spPr/>
        <p:txBody>
          <a:bodyPr/>
          <a:lstStyle/>
          <a:p>
            <a:fld id="{15EFDBEB-E783-4F49-A2C9-8102FE847C2A}" type="slidenum">
              <a:rPr lang="en-IN" smtClean="0"/>
              <a:t>‹#›</a:t>
            </a:fld>
            <a:endParaRPr lang="en-IN"/>
          </a:p>
        </p:txBody>
      </p:sp>
    </p:spTree>
    <p:extLst>
      <p:ext uri="{BB962C8B-B14F-4D97-AF65-F5344CB8AC3E}">
        <p14:creationId xmlns:p14="http://schemas.microsoft.com/office/powerpoint/2010/main" val="3895379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0C2C4C3-E8DF-4A9B-A253-FDCF1C50D59C}" type="datetime1">
              <a:rPr lang="en-IN" smtClean="0"/>
              <a:t>24-04-2025</a:t>
            </a:fld>
            <a:endParaRPr lang="en-IN"/>
          </a:p>
        </p:txBody>
      </p:sp>
      <p:sp>
        <p:nvSpPr>
          <p:cNvPr id="5" name="Footer Placeholder 4"/>
          <p:cNvSpPr>
            <a:spLocks noGrp="1"/>
          </p:cNvSpPr>
          <p:nvPr>
            <p:ph type="ftr" sz="quarter" idx="11"/>
          </p:nvPr>
        </p:nvSpPr>
        <p:spPr/>
        <p:txBody>
          <a:bodyPr/>
          <a:lstStyle/>
          <a:p>
            <a:r>
              <a:rPr lang="en-US"/>
              <a:t>“Make stuff run as efficient and accurate as possible”.  --Team PixelPac</a:t>
            </a:r>
            <a:endParaRPr lang="en-IN"/>
          </a:p>
        </p:txBody>
      </p:sp>
      <p:sp>
        <p:nvSpPr>
          <p:cNvPr id="6" name="Slide Number Placeholder 5"/>
          <p:cNvSpPr>
            <a:spLocks noGrp="1"/>
          </p:cNvSpPr>
          <p:nvPr>
            <p:ph type="sldNum" sz="quarter" idx="12"/>
          </p:nvPr>
        </p:nvSpPr>
        <p:spPr/>
        <p:txBody>
          <a:bodyPr/>
          <a:lstStyle/>
          <a:p>
            <a:fld id="{15EFDBEB-E783-4F49-A2C9-8102FE847C2A}"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559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416F71-7CBF-4F23-B379-C4877BEDBFA7}" type="datetime1">
              <a:rPr lang="en-IN" smtClean="0"/>
              <a:t>24-04-2025</a:t>
            </a:fld>
            <a:endParaRPr lang="en-IN"/>
          </a:p>
        </p:txBody>
      </p:sp>
      <p:sp>
        <p:nvSpPr>
          <p:cNvPr id="6" name="Footer Placeholder 5"/>
          <p:cNvSpPr>
            <a:spLocks noGrp="1"/>
          </p:cNvSpPr>
          <p:nvPr>
            <p:ph type="ftr" sz="quarter" idx="11"/>
          </p:nvPr>
        </p:nvSpPr>
        <p:spPr/>
        <p:txBody>
          <a:bodyPr/>
          <a:lstStyle/>
          <a:p>
            <a:r>
              <a:rPr lang="en-US"/>
              <a:t>“Make stuff run as efficient and accurate as possible”.  --Team PixelPac</a:t>
            </a:r>
            <a:endParaRPr lang="en-IN"/>
          </a:p>
        </p:txBody>
      </p:sp>
      <p:sp>
        <p:nvSpPr>
          <p:cNvPr id="7" name="Slide Number Placeholder 6"/>
          <p:cNvSpPr>
            <a:spLocks noGrp="1"/>
          </p:cNvSpPr>
          <p:nvPr>
            <p:ph type="sldNum" sz="quarter" idx="12"/>
          </p:nvPr>
        </p:nvSpPr>
        <p:spPr/>
        <p:txBody>
          <a:bodyPr/>
          <a:lstStyle/>
          <a:p>
            <a:fld id="{15EFDBEB-E783-4F49-A2C9-8102FE847C2A}" type="slidenum">
              <a:rPr lang="en-IN" smtClean="0"/>
              <a:t>‹#›</a:t>
            </a:fld>
            <a:endParaRPr lang="en-IN"/>
          </a:p>
        </p:txBody>
      </p:sp>
    </p:spTree>
    <p:extLst>
      <p:ext uri="{BB962C8B-B14F-4D97-AF65-F5344CB8AC3E}">
        <p14:creationId xmlns:p14="http://schemas.microsoft.com/office/powerpoint/2010/main" val="1344546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3157E0-6EB0-4ADD-885D-656019568A6D}" type="datetime1">
              <a:rPr lang="en-IN" smtClean="0"/>
              <a:t>24-04-2025</a:t>
            </a:fld>
            <a:endParaRPr lang="en-IN"/>
          </a:p>
        </p:txBody>
      </p:sp>
      <p:sp>
        <p:nvSpPr>
          <p:cNvPr id="8" name="Footer Placeholder 7"/>
          <p:cNvSpPr>
            <a:spLocks noGrp="1"/>
          </p:cNvSpPr>
          <p:nvPr>
            <p:ph type="ftr" sz="quarter" idx="11"/>
          </p:nvPr>
        </p:nvSpPr>
        <p:spPr/>
        <p:txBody>
          <a:bodyPr/>
          <a:lstStyle/>
          <a:p>
            <a:r>
              <a:rPr lang="en-US"/>
              <a:t>“Make stuff run as efficient and accurate as possible”.  --Team PixelPac</a:t>
            </a:r>
            <a:endParaRPr lang="en-IN"/>
          </a:p>
        </p:txBody>
      </p:sp>
      <p:sp>
        <p:nvSpPr>
          <p:cNvPr id="9" name="Slide Number Placeholder 8"/>
          <p:cNvSpPr>
            <a:spLocks noGrp="1"/>
          </p:cNvSpPr>
          <p:nvPr>
            <p:ph type="sldNum" sz="quarter" idx="12"/>
          </p:nvPr>
        </p:nvSpPr>
        <p:spPr/>
        <p:txBody>
          <a:bodyPr/>
          <a:lstStyle/>
          <a:p>
            <a:fld id="{15EFDBEB-E783-4F49-A2C9-8102FE847C2A}" type="slidenum">
              <a:rPr lang="en-IN" smtClean="0"/>
              <a:t>‹#›</a:t>
            </a:fld>
            <a:endParaRPr lang="en-IN"/>
          </a:p>
        </p:txBody>
      </p:sp>
    </p:spTree>
    <p:extLst>
      <p:ext uri="{BB962C8B-B14F-4D97-AF65-F5344CB8AC3E}">
        <p14:creationId xmlns:p14="http://schemas.microsoft.com/office/powerpoint/2010/main" val="69049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B125F6-5B84-4B1D-882C-DEEAEF6AE7B5}" type="datetime1">
              <a:rPr lang="en-IN" smtClean="0"/>
              <a:t>24-04-2025</a:t>
            </a:fld>
            <a:endParaRPr lang="en-IN"/>
          </a:p>
        </p:txBody>
      </p:sp>
      <p:sp>
        <p:nvSpPr>
          <p:cNvPr id="4" name="Footer Placeholder 3"/>
          <p:cNvSpPr>
            <a:spLocks noGrp="1"/>
          </p:cNvSpPr>
          <p:nvPr>
            <p:ph type="ftr" sz="quarter" idx="11"/>
          </p:nvPr>
        </p:nvSpPr>
        <p:spPr/>
        <p:txBody>
          <a:bodyPr/>
          <a:lstStyle/>
          <a:p>
            <a:r>
              <a:rPr lang="en-US"/>
              <a:t>“Make stuff run as efficient and accurate as possible”.  --Team PixelPac</a:t>
            </a:r>
            <a:endParaRPr lang="en-IN"/>
          </a:p>
        </p:txBody>
      </p:sp>
      <p:sp>
        <p:nvSpPr>
          <p:cNvPr id="5" name="Slide Number Placeholder 4"/>
          <p:cNvSpPr>
            <a:spLocks noGrp="1"/>
          </p:cNvSpPr>
          <p:nvPr>
            <p:ph type="sldNum" sz="quarter" idx="12"/>
          </p:nvPr>
        </p:nvSpPr>
        <p:spPr/>
        <p:txBody>
          <a:bodyPr/>
          <a:lstStyle/>
          <a:p>
            <a:fld id="{15EFDBEB-E783-4F49-A2C9-8102FE847C2A}" type="slidenum">
              <a:rPr lang="en-IN" smtClean="0"/>
              <a:t>‹#›</a:t>
            </a:fld>
            <a:endParaRPr lang="en-IN"/>
          </a:p>
        </p:txBody>
      </p:sp>
    </p:spTree>
    <p:extLst>
      <p:ext uri="{BB962C8B-B14F-4D97-AF65-F5344CB8AC3E}">
        <p14:creationId xmlns:p14="http://schemas.microsoft.com/office/powerpoint/2010/main" val="2658746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9D1D5A-4010-40D2-9787-1AA15DD41D00}" type="datetime1">
              <a:rPr lang="en-IN" smtClean="0"/>
              <a:t>24-04-2025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“Make stuff run as efficient and accurate as possible”.  --Team PixelPac</a:t>
            </a:r>
            <a:endParaRPr lang="en-IN"/>
          </a:p>
        </p:txBody>
      </p:sp>
      <p:sp>
        <p:nvSpPr>
          <p:cNvPr id="9" name="Slide Number Placeholder 8"/>
          <p:cNvSpPr>
            <a:spLocks noGrp="1"/>
          </p:cNvSpPr>
          <p:nvPr>
            <p:ph type="sldNum" sz="quarter" idx="12"/>
          </p:nvPr>
        </p:nvSpPr>
        <p:spPr/>
        <p:txBody>
          <a:bodyPr/>
          <a:lstStyle/>
          <a:p>
            <a:fld id="{15EFDBEB-E783-4F49-A2C9-8102FE847C2A}" type="slidenum">
              <a:rPr lang="en-IN" smtClean="0"/>
              <a:t>‹#›</a:t>
            </a:fld>
            <a:endParaRPr lang="en-IN"/>
          </a:p>
        </p:txBody>
      </p:sp>
    </p:spTree>
    <p:extLst>
      <p:ext uri="{BB962C8B-B14F-4D97-AF65-F5344CB8AC3E}">
        <p14:creationId xmlns:p14="http://schemas.microsoft.com/office/powerpoint/2010/main" val="998604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641884B-4507-4C1A-8AEC-E78C665D3E90}" type="datetime1">
              <a:rPr lang="en-IN" smtClean="0"/>
              <a:t>24-04-2025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“Make stuff run as efficient and accurate as possible”.  --Team PixelPac</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5EFDBEB-E783-4F49-A2C9-8102FE847C2A}" type="slidenum">
              <a:rPr lang="en-IN" smtClean="0"/>
              <a:t>‹#›</a:t>
            </a:fld>
            <a:endParaRPr lang="en-IN"/>
          </a:p>
        </p:txBody>
      </p:sp>
    </p:spTree>
    <p:extLst>
      <p:ext uri="{BB962C8B-B14F-4D97-AF65-F5344CB8AC3E}">
        <p14:creationId xmlns:p14="http://schemas.microsoft.com/office/powerpoint/2010/main" val="2773502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0F92D9-7AF1-4E88-80CA-A3DB7F7BC820}" type="datetime1">
              <a:rPr lang="en-IN" smtClean="0"/>
              <a:t>24-04-2025</a:t>
            </a:fld>
            <a:endParaRPr lang="en-IN"/>
          </a:p>
        </p:txBody>
      </p:sp>
      <p:sp>
        <p:nvSpPr>
          <p:cNvPr id="6" name="Footer Placeholder 5"/>
          <p:cNvSpPr>
            <a:spLocks noGrp="1"/>
          </p:cNvSpPr>
          <p:nvPr>
            <p:ph type="ftr" sz="quarter" idx="11"/>
          </p:nvPr>
        </p:nvSpPr>
        <p:spPr/>
        <p:txBody>
          <a:bodyPr/>
          <a:lstStyle/>
          <a:p>
            <a:r>
              <a:rPr lang="en-US"/>
              <a:t>“Make stuff run as efficient and accurate as possible”.  --Team PixelPac</a:t>
            </a:r>
            <a:endParaRPr lang="en-IN"/>
          </a:p>
        </p:txBody>
      </p:sp>
      <p:sp>
        <p:nvSpPr>
          <p:cNvPr id="7" name="Slide Number Placeholder 6"/>
          <p:cNvSpPr>
            <a:spLocks noGrp="1"/>
          </p:cNvSpPr>
          <p:nvPr>
            <p:ph type="sldNum" sz="quarter" idx="12"/>
          </p:nvPr>
        </p:nvSpPr>
        <p:spPr/>
        <p:txBody>
          <a:bodyPr/>
          <a:lstStyle/>
          <a:p>
            <a:fld id="{15EFDBEB-E783-4F49-A2C9-8102FE847C2A}" type="slidenum">
              <a:rPr lang="en-IN" smtClean="0"/>
              <a:t>‹#›</a:t>
            </a:fld>
            <a:endParaRPr lang="en-IN"/>
          </a:p>
        </p:txBody>
      </p:sp>
    </p:spTree>
    <p:extLst>
      <p:ext uri="{BB962C8B-B14F-4D97-AF65-F5344CB8AC3E}">
        <p14:creationId xmlns:p14="http://schemas.microsoft.com/office/powerpoint/2010/main" val="246260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392143E-08A2-4F6C-9F5D-9597A759A218}" type="datetime1">
              <a:rPr lang="en-IN" smtClean="0"/>
              <a:t>24-04-2025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“Make stuff run as efficient and accurate as possible”.  --Team PixelPac</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5EFDBEB-E783-4F49-A2C9-8102FE847C2A}"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96990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accent1">
                <a:lumMod val="45000"/>
                <a:lumOff val="55000"/>
              </a:schemeClr>
            </a:gs>
            <a:gs pos="83000">
              <a:schemeClr val="accent1">
                <a:lumMod val="45000"/>
                <a:lumOff val="55000"/>
              </a:schemeClr>
            </a:gs>
            <a:gs pos="92000">
              <a:srgbClr val="FFFF00"/>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2C9BA-149A-4B70-8FF0-BEAF70570434}"/>
              </a:ext>
            </a:extLst>
          </p:cNvPr>
          <p:cNvSpPr>
            <a:spLocks noGrp="1"/>
          </p:cNvSpPr>
          <p:nvPr>
            <p:ph type="ctrTitle"/>
          </p:nvPr>
        </p:nvSpPr>
        <p:spPr>
          <a:xfrm>
            <a:off x="1298448" y="34084"/>
            <a:ext cx="10058400" cy="1225296"/>
          </a:xfrm>
        </p:spPr>
        <p:txBody>
          <a:bodyPr/>
          <a:lstStyle/>
          <a:p>
            <a:r>
              <a:rPr lang="en-IN" b="1" dirty="0"/>
              <a:t>Caterpillar Hackathon</a:t>
            </a:r>
          </a:p>
        </p:txBody>
      </p:sp>
      <p:sp>
        <p:nvSpPr>
          <p:cNvPr id="4" name="TextBox 3">
            <a:extLst>
              <a:ext uri="{FF2B5EF4-FFF2-40B4-BE49-F238E27FC236}">
                <a16:creationId xmlns:a16="http://schemas.microsoft.com/office/drawing/2014/main" id="{4A26341B-CB6B-4D14-A48F-734A81AEE9B5}"/>
              </a:ext>
            </a:extLst>
          </p:cNvPr>
          <p:cNvSpPr txBox="1"/>
          <p:nvPr/>
        </p:nvSpPr>
        <p:spPr>
          <a:xfrm>
            <a:off x="1205482" y="1915568"/>
            <a:ext cx="9781035" cy="1692771"/>
          </a:xfrm>
          <a:prstGeom prst="rect">
            <a:avLst/>
          </a:prstGeom>
          <a:noFill/>
        </p:spPr>
        <p:txBody>
          <a:bodyPr wrap="square" rtlCol="0">
            <a:spAutoFit/>
          </a:bodyPr>
          <a:lstStyle/>
          <a:p>
            <a:r>
              <a:rPr lang="en-US" sz="2000" dirty="0">
                <a:cs typeface="Times New Roman" panose="02020603050405020304" pitchFamily="18" charset="0"/>
              </a:rPr>
              <a:t>PROBLEM STATEMENT – REALTIME MONOCULAR DEPTH ESTIMATION ON DEPTH AI </a:t>
            </a:r>
          </a:p>
          <a:p>
            <a:endParaRPr lang="en-US" sz="2000" dirty="0">
              <a:cs typeface="Times New Roman" panose="02020603050405020304" pitchFamily="18" charset="0"/>
            </a:endParaRPr>
          </a:p>
          <a:p>
            <a:r>
              <a:rPr lang="en-US" sz="2000" b="1" dirty="0">
                <a:cs typeface="Times New Roman" panose="02020603050405020304" pitchFamily="18" charset="0"/>
              </a:rPr>
              <a:t>TEAM –   </a:t>
            </a:r>
            <a:r>
              <a:rPr lang="en-US" sz="2000" dirty="0" err="1">
                <a:cs typeface="Times New Roman" panose="02020603050405020304" pitchFamily="18" charset="0"/>
              </a:rPr>
              <a:t>PixelPac</a:t>
            </a:r>
            <a:r>
              <a:rPr lang="en-US" sz="2000" dirty="0">
                <a:cs typeface="Times New Roman" panose="02020603050405020304" pitchFamily="18" charset="0"/>
              </a:rPr>
              <a:t>                                                                       COLLEGE – VIT CHENNAI </a:t>
            </a:r>
          </a:p>
          <a:p>
            <a:endParaRPr lang="en-US" sz="2400" dirty="0">
              <a:cs typeface="Times New Roman" panose="02020603050405020304" pitchFamily="18" charset="0"/>
            </a:endParaRPr>
          </a:p>
          <a:p>
            <a:r>
              <a:rPr lang="en-US" sz="2000" dirty="0">
                <a:cs typeface="Times New Roman" panose="02020603050405020304" pitchFamily="18" charset="0"/>
              </a:rPr>
              <a:t>                                            </a:t>
            </a:r>
            <a:endParaRPr lang="en-IN" sz="2000" dirty="0">
              <a:cs typeface="Times New Roman" panose="02020603050405020304" pitchFamily="18" charset="0"/>
            </a:endParaRPr>
          </a:p>
        </p:txBody>
      </p:sp>
      <p:sp>
        <p:nvSpPr>
          <p:cNvPr id="5" name="TextBox 4">
            <a:extLst>
              <a:ext uri="{FF2B5EF4-FFF2-40B4-BE49-F238E27FC236}">
                <a16:creationId xmlns:a16="http://schemas.microsoft.com/office/drawing/2014/main" id="{FA43B5C5-C60D-4339-B3C5-4DA41C8D57E4}"/>
              </a:ext>
            </a:extLst>
          </p:cNvPr>
          <p:cNvSpPr txBox="1"/>
          <p:nvPr/>
        </p:nvSpPr>
        <p:spPr>
          <a:xfrm>
            <a:off x="1455174" y="2340077"/>
            <a:ext cx="501445" cy="369332"/>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24DF5523-7151-45C7-9A77-AE70E918688A}"/>
              </a:ext>
            </a:extLst>
          </p:cNvPr>
          <p:cNvSpPr txBox="1"/>
          <p:nvPr/>
        </p:nvSpPr>
        <p:spPr>
          <a:xfrm>
            <a:off x="100315" y="4379424"/>
            <a:ext cx="2955402" cy="1754326"/>
          </a:xfrm>
          <a:prstGeom prst="rect">
            <a:avLst/>
          </a:prstGeom>
          <a:gradFill>
            <a:gsLst>
              <a:gs pos="0">
                <a:schemeClr val="bg1"/>
              </a:gs>
              <a:gs pos="74000">
                <a:schemeClr val="accent1">
                  <a:lumMod val="45000"/>
                  <a:lumOff val="55000"/>
                </a:schemeClr>
              </a:gs>
              <a:gs pos="83000">
                <a:schemeClr val="accent1">
                  <a:lumMod val="45000"/>
                  <a:lumOff val="55000"/>
                </a:schemeClr>
              </a:gs>
              <a:gs pos="100000">
                <a:srgbClr val="FFFF00"/>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rPr>
              <a:t>TEAM </a:t>
            </a:r>
            <a:r>
              <a:rPr lang="en-US" b="1" dirty="0" err="1">
                <a:ln/>
                <a:solidFill>
                  <a:schemeClr val="accent3"/>
                </a:solidFill>
              </a:rPr>
              <a:t>PixelPac</a:t>
            </a:r>
            <a:r>
              <a:rPr lang="en-US" b="1" dirty="0">
                <a:ln/>
                <a:solidFill>
                  <a:schemeClr val="accent3"/>
                </a:solidFill>
              </a:rPr>
              <a:t>-</a:t>
            </a:r>
          </a:p>
          <a:p>
            <a:r>
              <a:rPr lang="en-US" b="1" dirty="0">
                <a:ln/>
                <a:solidFill>
                  <a:schemeClr val="accent3"/>
                </a:solidFill>
              </a:rPr>
              <a:t>VIVEK CHOU</a:t>
            </a:r>
          </a:p>
          <a:p>
            <a:r>
              <a:rPr lang="en-US" b="1" dirty="0">
                <a:ln/>
                <a:solidFill>
                  <a:schemeClr val="accent3"/>
                </a:solidFill>
              </a:rPr>
              <a:t>AMRIT SS</a:t>
            </a:r>
          </a:p>
          <a:p>
            <a:r>
              <a:rPr lang="en-US" b="1" dirty="0">
                <a:ln/>
                <a:solidFill>
                  <a:schemeClr val="accent3"/>
                </a:solidFill>
              </a:rPr>
              <a:t>SHE</a:t>
            </a:r>
          </a:p>
          <a:p>
            <a:r>
              <a:rPr lang="en-US" b="1" dirty="0">
                <a:ln/>
                <a:solidFill>
                  <a:schemeClr val="accent3"/>
                </a:solidFill>
              </a:rPr>
              <a:t>RATISH RA </a:t>
            </a:r>
            <a:endParaRPr lang="en-IN" b="1" dirty="0">
              <a:ln/>
              <a:solidFill>
                <a:schemeClr val="accent3"/>
              </a:solidFill>
            </a:endParaRPr>
          </a:p>
          <a:p>
            <a:endParaRPr lang="en-IN" b="1" dirty="0">
              <a:ln/>
              <a:solidFill>
                <a:schemeClr val="accent3"/>
              </a:solidFill>
            </a:endParaRPr>
          </a:p>
        </p:txBody>
      </p:sp>
      <p:sp>
        <p:nvSpPr>
          <p:cNvPr id="9" name="Footer Placeholder 8">
            <a:extLst>
              <a:ext uri="{FF2B5EF4-FFF2-40B4-BE49-F238E27FC236}">
                <a16:creationId xmlns:a16="http://schemas.microsoft.com/office/drawing/2014/main" id="{FFC38B89-7335-4500-AF9A-D4E8EBC6B12B}"/>
              </a:ext>
            </a:extLst>
          </p:cNvPr>
          <p:cNvSpPr>
            <a:spLocks noGrp="1"/>
          </p:cNvSpPr>
          <p:nvPr>
            <p:ph type="ftr" sz="quarter" idx="11"/>
          </p:nvPr>
        </p:nvSpPr>
        <p:spPr>
          <a:xfrm>
            <a:off x="1998561" y="6412375"/>
            <a:ext cx="8194876" cy="411541"/>
          </a:xfrm>
        </p:spPr>
        <p:txBody>
          <a:bodyPr/>
          <a:lstStyle/>
          <a:p>
            <a:r>
              <a:rPr lang="en-US" sz="1900" dirty="0"/>
              <a:t>“Make stuff run as efficient and accurate as possible”.  --Team </a:t>
            </a:r>
            <a:r>
              <a:rPr lang="en-US" sz="1900" dirty="0" err="1"/>
              <a:t>PixelPac</a:t>
            </a:r>
            <a:endParaRPr lang="en-IN" sz="1900" dirty="0"/>
          </a:p>
        </p:txBody>
      </p:sp>
    </p:spTree>
    <p:extLst>
      <p:ext uri="{BB962C8B-B14F-4D97-AF65-F5344CB8AC3E}">
        <p14:creationId xmlns:p14="http://schemas.microsoft.com/office/powerpoint/2010/main" val="1796658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accent1">
                <a:lumMod val="45000"/>
                <a:lumOff val="55000"/>
              </a:schemeClr>
            </a:gs>
            <a:gs pos="83000">
              <a:schemeClr val="accent1">
                <a:lumMod val="45000"/>
                <a:lumOff val="55000"/>
              </a:schemeClr>
            </a:gs>
            <a:gs pos="100000">
              <a:srgbClr val="FFFF00"/>
            </a:gs>
          </a:gsLst>
          <a:lin ang="5400000" scaled="1"/>
          <a:tileRect/>
        </a:gradFill>
        <a:effectLst/>
      </p:bgPr>
    </p:bg>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2756331E-6498-4120-8C4B-3407D6BEF657}"/>
              </a:ext>
            </a:extLst>
          </p:cNvPr>
          <p:cNvSpPr txBox="1">
            <a:spLocks/>
          </p:cNvSpPr>
          <p:nvPr/>
        </p:nvSpPr>
        <p:spPr>
          <a:xfrm>
            <a:off x="1199535" y="422788"/>
            <a:ext cx="10230465" cy="1310148"/>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ADABINS WORKING </a:t>
            </a:r>
            <a:endParaRPr lang="en-IN" b="1" dirty="0"/>
          </a:p>
        </p:txBody>
      </p:sp>
      <p:sp>
        <p:nvSpPr>
          <p:cNvPr id="3" name="Rectangle 2">
            <a:extLst>
              <a:ext uri="{FF2B5EF4-FFF2-40B4-BE49-F238E27FC236}">
                <a16:creationId xmlns:a16="http://schemas.microsoft.com/office/drawing/2014/main" id="{0258A657-0FDF-4E15-9418-6D0B44257E38}"/>
              </a:ext>
            </a:extLst>
          </p:cNvPr>
          <p:cNvSpPr/>
          <p:nvPr/>
        </p:nvSpPr>
        <p:spPr>
          <a:xfrm>
            <a:off x="1045580" y="2054126"/>
            <a:ext cx="6096000" cy="1754326"/>
          </a:xfrm>
          <a:prstGeom prst="rect">
            <a:avLst/>
          </a:prstGeom>
        </p:spPr>
        <p:txBody>
          <a:bodyPr>
            <a:spAutoFit/>
          </a:bodyPr>
          <a:lstStyle/>
          <a:p>
            <a:r>
              <a:rPr lang="en-US" b="1" dirty="0"/>
              <a:t>Why It’s Better (The “Adaptive” Part)</a:t>
            </a:r>
          </a:p>
          <a:p>
            <a:pPr>
              <a:buFont typeface="Arial" panose="020B0604020202020204" pitchFamily="34" charset="0"/>
              <a:buChar char="•"/>
            </a:pPr>
            <a:r>
              <a:rPr lang="en-US" dirty="0"/>
              <a:t>Traditional binning uses </a:t>
            </a:r>
            <a:r>
              <a:rPr lang="en-US" b="1" dirty="0"/>
              <a:t>fixed ranges</a:t>
            </a:r>
            <a:r>
              <a:rPr lang="en-US" dirty="0"/>
              <a:t>, but </a:t>
            </a:r>
            <a:r>
              <a:rPr lang="en-US" dirty="0" err="1"/>
              <a:t>AdaBin</a:t>
            </a:r>
            <a:r>
              <a:rPr lang="en-US" dirty="0"/>
              <a:t> can </a:t>
            </a:r>
            <a:r>
              <a:rPr lang="en-US" b="1" dirty="0"/>
              <a:t>adjust the bin sizes or weights</a:t>
            </a:r>
            <a:r>
              <a:rPr lang="en-US" dirty="0"/>
              <a:t> based on the data during training.</a:t>
            </a:r>
          </a:p>
          <a:p>
            <a:pPr>
              <a:buFont typeface="Arial" panose="020B0604020202020204" pitchFamily="34" charset="0"/>
              <a:buChar char="•"/>
            </a:pPr>
            <a:r>
              <a:rPr lang="en-US" dirty="0"/>
              <a:t>This means the model learns to </a:t>
            </a:r>
            <a:r>
              <a:rPr lang="en-US" b="1" dirty="0"/>
              <a:t>focus on high-error regions</a:t>
            </a:r>
            <a:r>
              <a:rPr lang="en-US" dirty="0"/>
              <a:t> by assigning more resolution (i.e., more precise bins) to parts of the range that are harder to predict.</a:t>
            </a:r>
          </a:p>
        </p:txBody>
      </p:sp>
      <p:sp>
        <p:nvSpPr>
          <p:cNvPr id="8" name="Footer Placeholder 8">
            <a:extLst>
              <a:ext uri="{FF2B5EF4-FFF2-40B4-BE49-F238E27FC236}">
                <a16:creationId xmlns:a16="http://schemas.microsoft.com/office/drawing/2014/main" id="{CF157666-30BE-43F3-88F6-D828B320F9F4}"/>
              </a:ext>
            </a:extLst>
          </p:cNvPr>
          <p:cNvSpPr>
            <a:spLocks noGrp="1"/>
          </p:cNvSpPr>
          <p:nvPr>
            <p:ph type="ftr" sz="quarter" idx="11"/>
          </p:nvPr>
        </p:nvSpPr>
        <p:spPr>
          <a:xfrm>
            <a:off x="1998561" y="6412375"/>
            <a:ext cx="8194876" cy="411541"/>
          </a:xfrm>
        </p:spPr>
        <p:txBody>
          <a:bodyPr/>
          <a:lstStyle/>
          <a:p>
            <a:r>
              <a:rPr lang="en-US" sz="1900" dirty="0"/>
              <a:t>“Make stuff run as efficient and accurate as possible”.  --Team </a:t>
            </a:r>
            <a:r>
              <a:rPr lang="en-US" sz="1900" dirty="0" err="1"/>
              <a:t>PixelPac</a:t>
            </a:r>
            <a:endParaRPr lang="en-IN" sz="1900" dirty="0"/>
          </a:p>
        </p:txBody>
      </p:sp>
    </p:spTree>
    <p:extLst>
      <p:ext uri="{BB962C8B-B14F-4D97-AF65-F5344CB8AC3E}">
        <p14:creationId xmlns:p14="http://schemas.microsoft.com/office/powerpoint/2010/main" val="3667773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accent1">
                <a:lumMod val="45000"/>
                <a:lumOff val="55000"/>
              </a:schemeClr>
            </a:gs>
            <a:gs pos="83000">
              <a:schemeClr val="accent1">
                <a:lumMod val="45000"/>
                <a:lumOff val="55000"/>
              </a:schemeClr>
            </a:gs>
            <a:gs pos="100000">
              <a:srgbClr val="FFFF00"/>
            </a:gs>
          </a:gsLst>
          <a:lin ang="5400000" scaled="1"/>
          <a:tileRect/>
        </a:gradFill>
        <a:effectLst/>
      </p:bgPr>
    </p:bg>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2756331E-6498-4120-8C4B-3407D6BEF657}"/>
              </a:ext>
            </a:extLst>
          </p:cNvPr>
          <p:cNvSpPr txBox="1">
            <a:spLocks/>
          </p:cNvSpPr>
          <p:nvPr/>
        </p:nvSpPr>
        <p:spPr>
          <a:xfrm>
            <a:off x="1199535" y="422788"/>
            <a:ext cx="10230465" cy="1310148"/>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OPTIMIZATION</a:t>
            </a:r>
            <a:endParaRPr lang="en-IN" b="1" dirty="0"/>
          </a:p>
        </p:txBody>
      </p:sp>
      <p:sp>
        <p:nvSpPr>
          <p:cNvPr id="3" name="Rectangle 2">
            <a:extLst>
              <a:ext uri="{FF2B5EF4-FFF2-40B4-BE49-F238E27FC236}">
                <a16:creationId xmlns:a16="http://schemas.microsoft.com/office/drawing/2014/main" id="{0258A657-0FDF-4E15-9418-6D0B44257E38}"/>
              </a:ext>
            </a:extLst>
          </p:cNvPr>
          <p:cNvSpPr/>
          <p:nvPr/>
        </p:nvSpPr>
        <p:spPr>
          <a:xfrm>
            <a:off x="1045579" y="2054126"/>
            <a:ext cx="9371635" cy="2308324"/>
          </a:xfrm>
          <a:prstGeom prst="rect">
            <a:avLst/>
          </a:prstGeom>
        </p:spPr>
        <p:txBody>
          <a:bodyPr wrap="square">
            <a:spAutoFit/>
          </a:bodyPr>
          <a:lstStyle/>
          <a:p>
            <a:r>
              <a:rPr lang="en-US" dirty="0"/>
              <a:t>For our optimization in encoder decoder part, we have 2 different optimization </a:t>
            </a:r>
            <a:r>
              <a:rPr lang="en-US" dirty="0" err="1"/>
              <a:t>i.e</a:t>
            </a:r>
            <a:r>
              <a:rPr lang="en-US" dirty="0"/>
              <a:t> </a:t>
            </a:r>
          </a:p>
          <a:p>
            <a:endParaRPr lang="en-US" dirty="0"/>
          </a:p>
          <a:p>
            <a:pPr marL="285750" indent="-285750">
              <a:buFont typeface="Arial" panose="020B0604020202020204" pitchFamily="34" charset="0"/>
              <a:buChar char="•"/>
            </a:pPr>
            <a:r>
              <a:rPr lang="en-US" dirty="0"/>
              <a:t>We go for visual odometry based approach where we see if there is huge change in pixel values in the two subsequent frames, if we have, we will process that frame else we will save the computation and do not process the frames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if we can say that we do not wish to process each frame but a part of it </a:t>
            </a:r>
            <a:r>
              <a:rPr lang="en-US" dirty="0" err="1"/>
              <a:t>i.e</a:t>
            </a:r>
            <a:r>
              <a:rPr lang="en-US" dirty="0"/>
              <a:t> region of interest this is how we can save computation and only process region of interest</a:t>
            </a:r>
          </a:p>
        </p:txBody>
      </p:sp>
      <p:sp>
        <p:nvSpPr>
          <p:cNvPr id="8" name="Footer Placeholder 8">
            <a:extLst>
              <a:ext uri="{FF2B5EF4-FFF2-40B4-BE49-F238E27FC236}">
                <a16:creationId xmlns:a16="http://schemas.microsoft.com/office/drawing/2014/main" id="{CF157666-30BE-43F3-88F6-D828B320F9F4}"/>
              </a:ext>
            </a:extLst>
          </p:cNvPr>
          <p:cNvSpPr>
            <a:spLocks noGrp="1"/>
          </p:cNvSpPr>
          <p:nvPr>
            <p:ph type="ftr" sz="quarter" idx="11"/>
          </p:nvPr>
        </p:nvSpPr>
        <p:spPr>
          <a:xfrm>
            <a:off x="1998561" y="6412375"/>
            <a:ext cx="8194876" cy="411541"/>
          </a:xfrm>
        </p:spPr>
        <p:txBody>
          <a:bodyPr/>
          <a:lstStyle/>
          <a:p>
            <a:r>
              <a:rPr lang="en-US" sz="1900" dirty="0"/>
              <a:t>“Make stuff run as efficient and accurate as possible”.  --Team </a:t>
            </a:r>
            <a:r>
              <a:rPr lang="en-US" sz="1900" dirty="0" err="1"/>
              <a:t>PixelPac</a:t>
            </a:r>
            <a:endParaRPr lang="en-IN" sz="1900" dirty="0"/>
          </a:p>
        </p:txBody>
      </p:sp>
    </p:spTree>
    <p:extLst>
      <p:ext uri="{BB962C8B-B14F-4D97-AF65-F5344CB8AC3E}">
        <p14:creationId xmlns:p14="http://schemas.microsoft.com/office/powerpoint/2010/main" val="2637496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accent1">
                <a:lumMod val="45000"/>
                <a:lumOff val="55000"/>
              </a:schemeClr>
            </a:gs>
            <a:gs pos="83000">
              <a:schemeClr val="accent1">
                <a:lumMod val="45000"/>
                <a:lumOff val="55000"/>
              </a:schemeClr>
            </a:gs>
            <a:gs pos="100000">
              <a:srgbClr val="FFFF00"/>
            </a:gs>
          </a:gsLst>
          <a:lin ang="5400000" scaled="1"/>
          <a:tileRect/>
        </a:gradFill>
        <a:effectLst/>
      </p:bgPr>
    </p:bg>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2756331E-6498-4120-8C4B-3407D6BEF657}"/>
              </a:ext>
            </a:extLst>
          </p:cNvPr>
          <p:cNvSpPr txBox="1">
            <a:spLocks/>
          </p:cNvSpPr>
          <p:nvPr/>
        </p:nvSpPr>
        <p:spPr>
          <a:xfrm>
            <a:off x="1199535" y="422788"/>
            <a:ext cx="10230465" cy="1310148"/>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4400" b="1" dirty="0"/>
              <a:t>Conclusion and Future Work</a:t>
            </a:r>
          </a:p>
        </p:txBody>
      </p:sp>
      <p:sp>
        <p:nvSpPr>
          <p:cNvPr id="3" name="Rectangle 2">
            <a:extLst>
              <a:ext uri="{FF2B5EF4-FFF2-40B4-BE49-F238E27FC236}">
                <a16:creationId xmlns:a16="http://schemas.microsoft.com/office/drawing/2014/main" id="{ECDF0CC8-469D-48A1-BFCE-C224296BF7FA}"/>
              </a:ext>
            </a:extLst>
          </p:cNvPr>
          <p:cNvSpPr/>
          <p:nvPr/>
        </p:nvSpPr>
        <p:spPr>
          <a:xfrm>
            <a:off x="762000" y="2228671"/>
            <a:ext cx="3607443"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dirty="0"/>
              <a:t>Key Findings To Achieve efficient monocular depth estimation on edge devices with acceptable latency.</a:t>
            </a:r>
            <a:endParaRPr lang="en-IN" dirty="0"/>
          </a:p>
        </p:txBody>
      </p:sp>
      <p:sp>
        <p:nvSpPr>
          <p:cNvPr id="4" name="Rectangle 3">
            <a:extLst>
              <a:ext uri="{FF2B5EF4-FFF2-40B4-BE49-F238E27FC236}">
                <a16:creationId xmlns:a16="http://schemas.microsoft.com/office/drawing/2014/main" id="{EDF7D424-BD8F-47D5-A837-2B891A038E3F}"/>
              </a:ext>
            </a:extLst>
          </p:cNvPr>
          <p:cNvSpPr/>
          <p:nvPr/>
        </p:nvSpPr>
        <p:spPr>
          <a:xfrm>
            <a:off x="5795058" y="2228671"/>
            <a:ext cx="5856789"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b="1" dirty="0"/>
              <a:t>Future Directions  :</a:t>
            </a:r>
          </a:p>
          <a:p>
            <a:endParaRPr lang="en-US" dirty="0"/>
          </a:p>
          <a:p>
            <a:r>
              <a:rPr lang="en-US" dirty="0"/>
              <a:t>• Explore </a:t>
            </a:r>
            <a:r>
              <a:rPr lang="en-US" dirty="0" err="1"/>
              <a:t>Adabins</a:t>
            </a:r>
            <a:r>
              <a:rPr lang="en-US" dirty="0"/>
              <a:t> and Depth Anything V2 architectures </a:t>
            </a:r>
          </a:p>
          <a:p>
            <a:r>
              <a:rPr lang="en-US" dirty="0"/>
              <a:t>• Investigate semi-supervised techniques </a:t>
            </a:r>
          </a:p>
          <a:p>
            <a:r>
              <a:rPr lang="en-US" dirty="0"/>
              <a:t>• Deploy model to Edge Devices</a:t>
            </a:r>
            <a:endParaRPr lang="en-IN" dirty="0"/>
          </a:p>
        </p:txBody>
      </p:sp>
      <p:sp>
        <p:nvSpPr>
          <p:cNvPr id="10" name="Footer Placeholder 8">
            <a:extLst>
              <a:ext uri="{FF2B5EF4-FFF2-40B4-BE49-F238E27FC236}">
                <a16:creationId xmlns:a16="http://schemas.microsoft.com/office/drawing/2014/main" id="{177E9E1E-270B-4C49-864C-95991FB5C8E1}"/>
              </a:ext>
            </a:extLst>
          </p:cNvPr>
          <p:cNvSpPr>
            <a:spLocks noGrp="1"/>
          </p:cNvSpPr>
          <p:nvPr>
            <p:ph type="ftr" sz="quarter" idx="11"/>
          </p:nvPr>
        </p:nvSpPr>
        <p:spPr>
          <a:xfrm>
            <a:off x="1998561" y="6412375"/>
            <a:ext cx="8194876" cy="411541"/>
          </a:xfrm>
        </p:spPr>
        <p:txBody>
          <a:bodyPr/>
          <a:lstStyle/>
          <a:p>
            <a:r>
              <a:rPr lang="en-US" sz="1900" dirty="0"/>
              <a:t>“Make stuff run as efficient and accurate as possible”.  --Team </a:t>
            </a:r>
            <a:r>
              <a:rPr lang="en-US" sz="1900" dirty="0" err="1"/>
              <a:t>PixelPac</a:t>
            </a:r>
            <a:endParaRPr lang="en-IN" sz="1900" dirty="0"/>
          </a:p>
        </p:txBody>
      </p:sp>
    </p:spTree>
    <p:extLst>
      <p:ext uri="{BB962C8B-B14F-4D97-AF65-F5344CB8AC3E}">
        <p14:creationId xmlns:p14="http://schemas.microsoft.com/office/powerpoint/2010/main" val="269431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C64FF-9859-45CC-A28E-B5C1DD6211B3}"/>
              </a:ext>
            </a:extLst>
          </p:cNvPr>
          <p:cNvSpPr>
            <a:spLocks noGrp="1"/>
          </p:cNvSpPr>
          <p:nvPr>
            <p:ph type="title"/>
          </p:nvPr>
        </p:nvSpPr>
        <p:spPr/>
        <p:txBody>
          <a:bodyPr/>
          <a:lstStyle/>
          <a:p>
            <a:endParaRPr lang="en-IN" dirty="0"/>
          </a:p>
        </p:txBody>
      </p:sp>
      <p:sp>
        <p:nvSpPr>
          <p:cNvPr id="4" name="Footer Placeholder 3">
            <a:extLst>
              <a:ext uri="{FF2B5EF4-FFF2-40B4-BE49-F238E27FC236}">
                <a16:creationId xmlns:a16="http://schemas.microsoft.com/office/drawing/2014/main" id="{5375212F-F17F-419D-97E0-BA959F81C6D4}"/>
              </a:ext>
            </a:extLst>
          </p:cNvPr>
          <p:cNvSpPr>
            <a:spLocks noGrp="1"/>
          </p:cNvSpPr>
          <p:nvPr>
            <p:ph type="ftr" sz="quarter" idx="11"/>
          </p:nvPr>
        </p:nvSpPr>
        <p:spPr/>
        <p:txBody>
          <a:bodyPr/>
          <a:lstStyle/>
          <a:p>
            <a:r>
              <a:rPr lang="en-US"/>
              <a:t>“Make stuff run as efficient and accurate as possible”.  --Team PixelPac</a:t>
            </a:r>
            <a:endParaRPr lang="en-IN"/>
          </a:p>
        </p:txBody>
      </p:sp>
    </p:spTree>
    <p:extLst>
      <p:ext uri="{BB962C8B-B14F-4D97-AF65-F5344CB8AC3E}">
        <p14:creationId xmlns:p14="http://schemas.microsoft.com/office/powerpoint/2010/main" val="1804863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accent1">
                <a:lumMod val="45000"/>
                <a:lumOff val="55000"/>
              </a:schemeClr>
            </a:gs>
            <a:gs pos="83000">
              <a:schemeClr val="accent1">
                <a:lumMod val="45000"/>
                <a:lumOff val="55000"/>
              </a:schemeClr>
            </a:gs>
            <a:gs pos="100000">
              <a:srgbClr val="FFFF00"/>
            </a:gs>
          </a:gsLst>
          <a:lin ang="54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682D09C-F6F0-412A-82CC-7D4E3AE250BC}"/>
              </a:ext>
            </a:extLst>
          </p:cNvPr>
          <p:cNvSpPr>
            <a:spLocks noGrp="1"/>
          </p:cNvSpPr>
          <p:nvPr>
            <p:ph type="title"/>
          </p:nvPr>
        </p:nvSpPr>
        <p:spPr>
          <a:xfrm>
            <a:off x="993059" y="2487562"/>
            <a:ext cx="8819535" cy="1130709"/>
          </a:xfrm>
        </p:spPr>
        <p:txBody>
          <a:bodyPr>
            <a:normAutofit fontScale="90000"/>
          </a:bodyPr>
          <a:lstStyle/>
          <a:p>
            <a:r>
              <a:rPr lang="en-US" sz="3200" dirty="0"/>
              <a:t>This prototype explores efficient depth estimation from a single RGB image. The target platform is edge devices with limited resources. The performance will be judged using Absolute Relative Distance Error</a:t>
            </a:r>
            <a:endParaRPr lang="en-IN" sz="3200" dirty="0"/>
          </a:p>
        </p:txBody>
      </p:sp>
      <p:sp>
        <p:nvSpPr>
          <p:cNvPr id="9" name="Title 6">
            <a:extLst>
              <a:ext uri="{FF2B5EF4-FFF2-40B4-BE49-F238E27FC236}">
                <a16:creationId xmlns:a16="http://schemas.microsoft.com/office/drawing/2014/main" id="{2756331E-6498-4120-8C4B-3407D6BEF657}"/>
              </a:ext>
            </a:extLst>
          </p:cNvPr>
          <p:cNvSpPr txBox="1">
            <a:spLocks/>
          </p:cNvSpPr>
          <p:nvPr/>
        </p:nvSpPr>
        <p:spPr>
          <a:xfrm>
            <a:off x="1199535" y="422788"/>
            <a:ext cx="10230465" cy="131014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Monocular Depth Estimation for Edge Devices</a:t>
            </a:r>
            <a:endParaRPr lang="en-IN" b="1" dirty="0"/>
          </a:p>
        </p:txBody>
      </p:sp>
      <p:sp>
        <p:nvSpPr>
          <p:cNvPr id="13" name="Footer Placeholder 8">
            <a:extLst>
              <a:ext uri="{FF2B5EF4-FFF2-40B4-BE49-F238E27FC236}">
                <a16:creationId xmlns:a16="http://schemas.microsoft.com/office/drawing/2014/main" id="{CF92A57E-A2C0-401E-BE10-716858838329}"/>
              </a:ext>
            </a:extLst>
          </p:cNvPr>
          <p:cNvSpPr txBox="1">
            <a:spLocks/>
          </p:cNvSpPr>
          <p:nvPr/>
        </p:nvSpPr>
        <p:spPr>
          <a:xfrm>
            <a:off x="1917538" y="6435212"/>
            <a:ext cx="8194876" cy="411541"/>
          </a:xfrm>
          <a:prstGeom prst="rect">
            <a:avLst/>
          </a:prstGeom>
        </p:spPr>
        <p:txBody>
          <a:bodyPr vert="horz" lIns="91440" tIns="45720" rIns="91440" bIns="45720" rtlCol="0" anchor="ctr"/>
          <a:lstStyle>
            <a:defPPr>
              <a:defRPr lang="en-US"/>
            </a:defPPr>
            <a:lvl1pPr marL="0" algn="ctr" defTabSz="457200" rtl="0" eaLnBrk="1" latinLnBrk="0" hangingPunct="1">
              <a:defRPr sz="900" kern="1200" cap="all"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900" dirty="0"/>
              <a:t>“Make stuff run as efficient and accurate as possible”.  --Team </a:t>
            </a:r>
            <a:r>
              <a:rPr lang="en-US" sz="1900" dirty="0" err="1"/>
              <a:t>PixelPac</a:t>
            </a:r>
            <a:endParaRPr lang="en-IN" sz="1900" dirty="0"/>
          </a:p>
        </p:txBody>
      </p:sp>
    </p:spTree>
    <p:extLst>
      <p:ext uri="{BB962C8B-B14F-4D97-AF65-F5344CB8AC3E}">
        <p14:creationId xmlns:p14="http://schemas.microsoft.com/office/powerpoint/2010/main" val="442923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accent1">
                <a:lumMod val="45000"/>
                <a:lumOff val="55000"/>
              </a:schemeClr>
            </a:gs>
            <a:gs pos="83000">
              <a:schemeClr val="accent1">
                <a:lumMod val="45000"/>
                <a:lumOff val="55000"/>
              </a:schemeClr>
            </a:gs>
            <a:gs pos="100000">
              <a:srgbClr val="FFFF00"/>
            </a:gs>
          </a:gsLst>
          <a:lin ang="5400000" scaled="1"/>
          <a:tileRect/>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A5ED05-6E37-4E9F-9D87-642F29F79279}"/>
              </a:ext>
            </a:extLst>
          </p:cNvPr>
          <p:cNvSpPr>
            <a:spLocks noGrp="1"/>
          </p:cNvSpPr>
          <p:nvPr>
            <p:ph type="title"/>
          </p:nvPr>
        </p:nvSpPr>
        <p:spPr>
          <a:xfrm>
            <a:off x="894735" y="1936955"/>
            <a:ext cx="10766323" cy="3323303"/>
          </a:xfrm>
        </p:spPr>
        <p:txBody>
          <a:bodyPr>
            <a:noAutofit/>
          </a:bodyPr>
          <a:lstStyle/>
          <a:p>
            <a:r>
              <a:rPr lang="en-US" sz="2400" b="1" dirty="0"/>
              <a:t>Proposed Solution: Lightweight Model Our Approach </a:t>
            </a:r>
            <a:br>
              <a:rPr lang="en-US" sz="2400" dirty="0"/>
            </a:br>
            <a:br>
              <a:rPr lang="en-US" sz="2400" dirty="0"/>
            </a:br>
            <a:r>
              <a:rPr lang="en-US" sz="2400" dirty="0"/>
              <a:t>• We are integrating two distinct architectures—Depth-Anything V2 and </a:t>
            </a:r>
            <a:r>
              <a:rPr lang="en-US" sz="2400" dirty="0" err="1"/>
              <a:t>AdaBins</a:t>
            </a:r>
            <a:r>
              <a:rPr lang="en-US" sz="2400" dirty="0"/>
              <a:t>—in a hybrid approach to achieve an optimal balance of efficiency and lightweight performance. </a:t>
            </a:r>
            <a:br>
              <a:rPr lang="en-US" sz="2400" dirty="0"/>
            </a:br>
            <a:br>
              <a:rPr lang="en-US" sz="2400" dirty="0"/>
            </a:br>
            <a:r>
              <a:rPr lang="en-US" sz="2400" dirty="0"/>
              <a:t>• Depth Anything V2 improves monocular depth estimation by using synthetic images, scaling the teacher model, and leveraging large-scale pseudo-labeled data. It is over 10× faster and more accurate than diffusion-based models, offering sizes from 25M to 1.3B parameters. A new benchmark with diverse, precise annotations supports future research</a:t>
            </a:r>
            <a:endParaRPr lang="en-IN" sz="2400" dirty="0"/>
          </a:p>
        </p:txBody>
      </p:sp>
      <p:sp>
        <p:nvSpPr>
          <p:cNvPr id="9" name="Title 6">
            <a:extLst>
              <a:ext uri="{FF2B5EF4-FFF2-40B4-BE49-F238E27FC236}">
                <a16:creationId xmlns:a16="http://schemas.microsoft.com/office/drawing/2014/main" id="{2756331E-6498-4120-8C4B-3407D6BEF657}"/>
              </a:ext>
            </a:extLst>
          </p:cNvPr>
          <p:cNvSpPr txBox="1">
            <a:spLocks/>
          </p:cNvSpPr>
          <p:nvPr/>
        </p:nvSpPr>
        <p:spPr>
          <a:xfrm>
            <a:off x="1199535" y="422788"/>
            <a:ext cx="10230465" cy="131014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Monocular Depth Estimation for Edge Devices</a:t>
            </a:r>
            <a:endParaRPr lang="en-IN" b="1" dirty="0"/>
          </a:p>
        </p:txBody>
      </p:sp>
      <p:sp>
        <p:nvSpPr>
          <p:cNvPr id="10" name="Footer Placeholder 8">
            <a:extLst>
              <a:ext uri="{FF2B5EF4-FFF2-40B4-BE49-F238E27FC236}">
                <a16:creationId xmlns:a16="http://schemas.microsoft.com/office/drawing/2014/main" id="{E35FB03E-A096-4F04-BD33-B0A3D5DF8BC7}"/>
              </a:ext>
            </a:extLst>
          </p:cNvPr>
          <p:cNvSpPr>
            <a:spLocks noGrp="1"/>
          </p:cNvSpPr>
          <p:nvPr>
            <p:ph type="ftr" sz="quarter" idx="11"/>
          </p:nvPr>
        </p:nvSpPr>
        <p:spPr>
          <a:xfrm>
            <a:off x="1998561" y="6412375"/>
            <a:ext cx="8194876" cy="411541"/>
          </a:xfrm>
        </p:spPr>
        <p:txBody>
          <a:bodyPr/>
          <a:lstStyle/>
          <a:p>
            <a:r>
              <a:rPr lang="en-US" sz="1900" dirty="0"/>
              <a:t>“Make stuff run as efficient and accurate as possible”.  --Team </a:t>
            </a:r>
            <a:r>
              <a:rPr lang="en-US" sz="1900" dirty="0" err="1"/>
              <a:t>PixelPac</a:t>
            </a:r>
            <a:endParaRPr lang="en-IN" sz="1900" dirty="0"/>
          </a:p>
        </p:txBody>
      </p:sp>
    </p:spTree>
    <p:extLst>
      <p:ext uri="{BB962C8B-B14F-4D97-AF65-F5344CB8AC3E}">
        <p14:creationId xmlns:p14="http://schemas.microsoft.com/office/powerpoint/2010/main" val="2592695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accent1">
                <a:lumMod val="45000"/>
                <a:lumOff val="55000"/>
              </a:schemeClr>
            </a:gs>
            <a:gs pos="83000">
              <a:schemeClr val="accent1">
                <a:lumMod val="45000"/>
                <a:lumOff val="55000"/>
              </a:schemeClr>
            </a:gs>
            <a:gs pos="100000">
              <a:srgbClr val="FFFF00"/>
            </a:gs>
          </a:gsLst>
          <a:lin ang="5400000" scaled="1"/>
          <a:tileRect/>
        </a:gradFill>
        <a:effectLst/>
      </p:bgPr>
    </p:bg>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2756331E-6498-4120-8C4B-3407D6BEF657}"/>
              </a:ext>
            </a:extLst>
          </p:cNvPr>
          <p:cNvSpPr txBox="1">
            <a:spLocks/>
          </p:cNvSpPr>
          <p:nvPr/>
        </p:nvSpPr>
        <p:spPr>
          <a:xfrm>
            <a:off x="1199535" y="422788"/>
            <a:ext cx="10230465" cy="1310148"/>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Monocular Depth Estimation for Edge Devices</a:t>
            </a:r>
            <a:endParaRPr lang="en-IN" b="1" dirty="0"/>
          </a:p>
        </p:txBody>
      </p:sp>
      <p:pic>
        <p:nvPicPr>
          <p:cNvPr id="4" name="Picture 3">
            <a:extLst>
              <a:ext uri="{FF2B5EF4-FFF2-40B4-BE49-F238E27FC236}">
                <a16:creationId xmlns:a16="http://schemas.microsoft.com/office/drawing/2014/main" id="{97F95604-AE7F-44A2-9C9A-A0EABE2468DE}"/>
              </a:ext>
            </a:extLst>
          </p:cNvPr>
          <p:cNvPicPr>
            <a:picLocks noChangeAspect="1"/>
          </p:cNvPicPr>
          <p:nvPr/>
        </p:nvPicPr>
        <p:blipFill>
          <a:blip r:embed="rId2"/>
          <a:stretch>
            <a:fillRect/>
          </a:stretch>
        </p:blipFill>
        <p:spPr>
          <a:xfrm>
            <a:off x="0" y="-79054"/>
            <a:ext cx="12192000" cy="2788238"/>
          </a:xfrm>
          <a:prstGeom prst="rect">
            <a:avLst/>
          </a:prstGeom>
          <a:effectLst>
            <a:softEdge rad="63500"/>
          </a:effectLst>
          <a:scene3d>
            <a:camera prst="orthographicFront"/>
            <a:lightRig rig="threePt" dir="t"/>
          </a:scene3d>
          <a:sp3d>
            <a:bevelT/>
          </a:sp3d>
        </p:spPr>
      </p:pic>
      <p:sp>
        <p:nvSpPr>
          <p:cNvPr id="6" name="TextBox 5">
            <a:extLst>
              <a:ext uri="{FF2B5EF4-FFF2-40B4-BE49-F238E27FC236}">
                <a16:creationId xmlns:a16="http://schemas.microsoft.com/office/drawing/2014/main" id="{CA871C4E-8896-43D6-ABFF-21C67D56717C}"/>
              </a:ext>
            </a:extLst>
          </p:cNvPr>
          <p:cNvSpPr txBox="1"/>
          <p:nvPr/>
        </p:nvSpPr>
        <p:spPr>
          <a:xfrm>
            <a:off x="314632" y="2856155"/>
            <a:ext cx="11031794" cy="2585323"/>
          </a:xfrm>
          <a:prstGeom prst="rect">
            <a:avLst/>
          </a:prstGeom>
          <a:noFill/>
        </p:spPr>
        <p:txBody>
          <a:bodyPr wrap="square" rtlCol="0">
            <a:spAutoFit/>
          </a:bodyPr>
          <a:lstStyle/>
          <a:p>
            <a:r>
              <a:rPr lang="en-US" dirty="0"/>
              <a:t>3 step process </a:t>
            </a:r>
          </a:p>
          <a:p>
            <a:r>
              <a:rPr lang="en-US" dirty="0"/>
              <a:t>• 1. Uses already available labelled dataset to make a teacher network </a:t>
            </a:r>
          </a:p>
          <a:p>
            <a:r>
              <a:rPr lang="en-US" dirty="0"/>
              <a:t>• 2. Now unlabeled datasets are passed through this network to get the annotations(pseudo labelled dataset) </a:t>
            </a:r>
          </a:p>
          <a:p>
            <a:r>
              <a:rPr lang="en-US" dirty="0"/>
              <a:t>• 3. now the student network is trained on both labelled and pseudo labelled dataset (wont really surpass teacher) • </a:t>
            </a:r>
          </a:p>
          <a:p>
            <a:endParaRPr lang="en-US" dirty="0"/>
          </a:p>
          <a:p>
            <a:endParaRPr lang="en-US" dirty="0"/>
          </a:p>
          <a:p>
            <a:r>
              <a:rPr lang="en-US" dirty="0"/>
              <a:t>Depths are initially mapped to a disparity space and normalized, 2 Loss functions are used </a:t>
            </a:r>
          </a:p>
          <a:p>
            <a:r>
              <a:rPr lang="en-US" dirty="0"/>
              <a:t>• 1. Scale and shift invariant- simply- the shift and scale of output is same as of Input and is independent of time </a:t>
            </a:r>
          </a:p>
          <a:p>
            <a:r>
              <a:rPr lang="en-US" dirty="0"/>
              <a:t>• 2. Gradient matching loss</a:t>
            </a:r>
            <a:endParaRPr lang="en-IN" dirty="0"/>
          </a:p>
        </p:txBody>
      </p:sp>
      <p:sp>
        <p:nvSpPr>
          <p:cNvPr id="10" name="Footer Placeholder 8">
            <a:extLst>
              <a:ext uri="{FF2B5EF4-FFF2-40B4-BE49-F238E27FC236}">
                <a16:creationId xmlns:a16="http://schemas.microsoft.com/office/drawing/2014/main" id="{A2C86907-6879-45CD-A4AB-92B46CE4FD06}"/>
              </a:ext>
            </a:extLst>
          </p:cNvPr>
          <p:cNvSpPr>
            <a:spLocks noGrp="1"/>
          </p:cNvSpPr>
          <p:nvPr>
            <p:ph type="ftr" sz="quarter" idx="11"/>
          </p:nvPr>
        </p:nvSpPr>
        <p:spPr>
          <a:xfrm>
            <a:off x="1998561" y="6412375"/>
            <a:ext cx="8194876" cy="411541"/>
          </a:xfrm>
        </p:spPr>
        <p:txBody>
          <a:bodyPr/>
          <a:lstStyle/>
          <a:p>
            <a:r>
              <a:rPr lang="en-US" sz="1900" dirty="0"/>
              <a:t>“Make stuff run as efficient and accurate as possible”.  --Team </a:t>
            </a:r>
            <a:r>
              <a:rPr lang="en-US" sz="1900" dirty="0" err="1"/>
              <a:t>PixelPac</a:t>
            </a:r>
            <a:endParaRPr lang="en-IN" sz="1900" dirty="0"/>
          </a:p>
        </p:txBody>
      </p:sp>
    </p:spTree>
    <p:extLst>
      <p:ext uri="{BB962C8B-B14F-4D97-AF65-F5344CB8AC3E}">
        <p14:creationId xmlns:p14="http://schemas.microsoft.com/office/powerpoint/2010/main" val="370700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accent1">
                <a:lumMod val="45000"/>
                <a:lumOff val="55000"/>
              </a:schemeClr>
            </a:gs>
            <a:gs pos="83000">
              <a:schemeClr val="accent1">
                <a:lumMod val="45000"/>
                <a:lumOff val="55000"/>
              </a:schemeClr>
            </a:gs>
            <a:gs pos="100000">
              <a:srgbClr val="FFFF00"/>
            </a:gs>
          </a:gsLst>
          <a:lin ang="5400000" scaled="1"/>
          <a:tileRect/>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A5ED05-6E37-4E9F-9D87-642F29F79279}"/>
              </a:ext>
            </a:extLst>
          </p:cNvPr>
          <p:cNvSpPr>
            <a:spLocks noGrp="1"/>
          </p:cNvSpPr>
          <p:nvPr>
            <p:ph type="title"/>
          </p:nvPr>
        </p:nvSpPr>
        <p:spPr>
          <a:xfrm>
            <a:off x="145614" y="2883309"/>
            <a:ext cx="10766323" cy="3323303"/>
          </a:xfrm>
        </p:spPr>
        <p:txBody>
          <a:bodyPr>
            <a:noAutofit/>
          </a:bodyPr>
          <a:lstStyle/>
          <a:p>
            <a:r>
              <a:rPr lang="en-US" sz="2400" b="1" dirty="0" err="1"/>
              <a:t>AdaBins</a:t>
            </a:r>
            <a:r>
              <a:rPr lang="en-US" sz="2400" b="1" dirty="0"/>
              <a:t> improves depth estimation from a single RGB image using a transformer-based architecture. It divides the depth range into adaptive bins and estimates depth as linear combinations of bin centers. </a:t>
            </a:r>
            <a:br>
              <a:rPr lang="en-US" sz="2400" b="1" dirty="0"/>
            </a:br>
            <a:r>
              <a:rPr lang="en-US" sz="2400" b="1" dirty="0"/>
              <a:t>This method outperforms state-of-the-art models across multiple datasets, with code and pre-trained weights provided for further research.</a:t>
            </a:r>
            <a:br>
              <a:rPr lang="en-US" sz="2400" b="1" dirty="0"/>
            </a:br>
            <a:br>
              <a:rPr lang="en-US" sz="2400" b="1" dirty="0"/>
            </a:br>
            <a:br>
              <a:rPr lang="en-US" sz="2400" b="1" dirty="0"/>
            </a:br>
            <a:r>
              <a:rPr lang="en-US" sz="2400" b="1" dirty="0"/>
              <a:t> • We have a conventional Encoder, Decoder block along with vision transformer </a:t>
            </a:r>
            <a:br>
              <a:rPr lang="en-US" sz="2400" b="1" dirty="0"/>
            </a:br>
            <a:r>
              <a:rPr lang="en-US" sz="2400" b="1" dirty="0"/>
              <a:t>• Our goal is to study the working methodology behind the </a:t>
            </a:r>
            <a:r>
              <a:rPr lang="en-US" sz="2400" b="1" dirty="0" err="1"/>
              <a:t>Adabins</a:t>
            </a:r>
            <a:r>
              <a:rPr lang="en-US" sz="2400" b="1" dirty="0"/>
              <a:t> Module, and combine it with the Depth anything V2 to build a hybrid model that is lightweight and efficient at the same time</a:t>
            </a:r>
            <a:endParaRPr lang="en-IN" sz="2400" b="1" dirty="0"/>
          </a:p>
        </p:txBody>
      </p:sp>
      <p:sp>
        <p:nvSpPr>
          <p:cNvPr id="9" name="Title 6">
            <a:extLst>
              <a:ext uri="{FF2B5EF4-FFF2-40B4-BE49-F238E27FC236}">
                <a16:creationId xmlns:a16="http://schemas.microsoft.com/office/drawing/2014/main" id="{2756331E-6498-4120-8C4B-3407D6BEF657}"/>
              </a:ext>
            </a:extLst>
          </p:cNvPr>
          <p:cNvSpPr txBox="1">
            <a:spLocks/>
          </p:cNvSpPr>
          <p:nvPr/>
        </p:nvSpPr>
        <p:spPr>
          <a:xfrm>
            <a:off x="413544" y="-334295"/>
            <a:ext cx="10230465" cy="1310148"/>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b="1" dirty="0"/>
              <a:t>Methodology for </a:t>
            </a:r>
            <a:r>
              <a:rPr lang="en-IN" b="1" dirty="0" err="1"/>
              <a:t>Adabins</a:t>
            </a:r>
            <a:endParaRPr lang="en-IN" b="1" dirty="0"/>
          </a:p>
        </p:txBody>
      </p:sp>
      <p:pic>
        <p:nvPicPr>
          <p:cNvPr id="2" name="Picture 1">
            <a:extLst>
              <a:ext uri="{FF2B5EF4-FFF2-40B4-BE49-F238E27FC236}">
                <a16:creationId xmlns:a16="http://schemas.microsoft.com/office/drawing/2014/main" id="{DBD35A09-A634-45D7-9169-9380111A9806}"/>
              </a:ext>
            </a:extLst>
          </p:cNvPr>
          <p:cNvPicPr>
            <a:picLocks noChangeAspect="1"/>
          </p:cNvPicPr>
          <p:nvPr/>
        </p:nvPicPr>
        <p:blipFill>
          <a:blip r:embed="rId2"/>
          <a:stretch>
            <a:fillRect/>
          </a:stretch>
        </p:blipFill>
        <p:spPr>
          <a:xfrm>
            <a:off x="119167" y="825052"/>
            <a:ext cx="11364911" cy="1733792"/>
          </a:xfrm>
          <a:prstGeom prst="rect">
            <a:avLst/>
          </a:prstGeom>
          <a:effectLst>
            <a:outerShdw blurRad="50800" dist="63500" dir="5400000" algn="ctr" rotWithShape="0">
              <a:srgbClr val="FCEEDD"/>
            </a:outerShdw>
            <a:reflection endPos="0" dist="50800" dir="5400000" sy="-100000" algn="bl" rotWithShape="0"/>
          </a:effectLst>
        </p:spPr>
      </p:pic>
      <p:sp>
        <p:nvSpPr>
          <p:cNvPr id="7" name="Footer Placeholder 8">
            <a:extLst>
              <a:ext uri="{FF2B5EF4-FFF2-40B4-BE49-F238E27FC236}">
                <a16:creationId xmlns:a16="http://schemas.microsoft.com/office/drawing/2014/main" id="{C031B469-4A95-45F2-AA78-231AA0A9E104}"/>
              </a:ext>
            </a:extLst>
          </p:cNvPr>
          <p:cNvSpPr>
            <a:spLocks noGrp="1"/>
          </p:cNvSpPr>
          <p:nvPr>
            <p:ph type="ftr" sz="quarter" idx="11"/>
          </p:nvPr>
        </p:nvSpPr>
        <p:spPr>
          <a:xfrm>
            <a:off x="1998561" y="6412375"/>
            <a:ext cx="8194876" cy="411541"/>
          </a:xfrm>
        </p:spPr>
        <p:txBody>
          <a:bodyPr/>
          <a:lstStyle/>
          <a:p>
            <a:r>
              <a:rPr lang="en-US" sz="1900" dirty="0"/>
              <a:t>“Make stuff run as efficient and accurate as possible”.  --Team </a:t>
            </a:r>
            <a:r>
              <a:rPr lang="en-US" sz="1900" dirty="0" err="1"/>
              <a:t>PixelPac</a:t>
            </a:r>
            <a:endParaRPr lang="en-IN" sz="1900" dirty="0"/>
          </a:p>
        </p:txBody>
      </p:sp>
    </p:spTree>
    <p:extLst>
      <p:ext uri="{BB962C8B-B14F-4D97-AF65-F5344CB8AC3E}">
        <p14:creationId xmlns:p14="http://schemas.microsoft.com/office/powerpoint/2010/main" val="4058583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accent1">
                <a:lumMod val="45000"/>
                <a:lumOff val="55000"/>
              </a:schemeClr>
            </a:gs>
            <a:gs pos="83000">
              <a:schemeClr val="accent1">
                <a:lumMod val="45000"/>
                <a:lumOff val="55000"/>
              </a:schemeClr>
            </a:gs>
            <a:gs pos="100000">
              <a:srgbClr val="FFFF00"/>
            </a:gs>
          </a:gsLst>
          <a:lin ang="5400000" scaled="1"/>
          <a:tileRect/>
        </a:gradFill>
        <a:effectLst/>
      </p:bgPr>
    </p:bg>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2756331E-6498-4120-8C4B-3407D6BEF657}"/>
              </a:ext>
            </a:extLst>
          </p:cNvPr>
          <p:cNvSpPr txBox="1">
            <a:spLocks/>
          </p:cNvSpPr>
          <p:nvPr/>
        </p:nvSpPr>
        <p:spPr>
          <a:xfrm>
            <a:off x="1199535" y="422788"/>
            <a:ext cx="10230465" cy="1310148"/>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HARDWARE DEPLOYMENT </a:t>
            </a:r>
            <a:endParaRPr lang="en-IN" b="1" dirty="0"/>
          </a:p>
        </p:txBody>
      </p:sp>
      <p:sp>
        <p:nvSpPr>
          <p:cNvPr id="3" name="Title 2">
            <a:extLst>
              <a:ext uri="{FF2B5EF4-FFF2-40B4-BE49-F238E27FC236}">
                <a16:creationId xmlns:a16="http://schemas.microsoft.com/office/drawing/2014/main" id="{6D30BB5F-68C7-40C4-AB69-CF85C330E9F6}"/>
              </a:ext>
            </a:extLst>
          </p:cNvPr>
          <p:cNvSpPr>
            <a:spLocks noGrp="1" noChangeArrowheads="1"/>
          </p:cNvSpPr>
          <p:nvPr>
            <p:ph type="title"/>
          </p:nvPr>
        </p:nvSpPr>
        <p:spPr bwMode="auto">
          <a:xfrm>
            <a:off x="895351" y="2197804"/>
            <a:ext cx="977650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Utilized </a:t>
            </a:r>
            <a:r>
              <a:rPr kumimoji="0" lang="en-US" altLang="en-US" sz="1800" b="1" i="0" u="none" strike="noStrike" cap="none" normalizeH="0" baseline="0" dirty="0">
                <a:ln>
                  <a:noFill/>
                </a:ln>
                <a:solidFill>
                  <a:schemeClr val="tx1"/>
                </a:solidFill>
                <a:effectLst/>
                <a:latin typeface="Arial" panose="020B0604020202020204" pitchFamily="34" charset="0"/>
              </a:rPr>
              <a:t>Raspberry Pi 5 </a:t>
            </a:r>
            <a:r>
              <a:rPr kumimoji="0" lang="en-US" altLang="en-US" sz="1800" b="0" i="0" u="none" strike="noStrike" cap="none" normalizeH="0" baseline="0" dirty="0">
                <a:ln>
                  <a:noFill/>
                </a:ln>
                <a:solidFill>
                  <a:schemeClr val="tx1"/>
                </a:solidFill>
                <a:effectLst/>
                <a:latin typeface="Arial" panose="020B0604020202020204" pitchFamily="34" charset="0"/>
              </a:rPr>
              <a:t> as the core </a:t>
            </a:r>
            <a:r>
              <a:rPr kumimoji="0" lang="en-US" altLang="en-US" sz="1800" b="1" i="0" u="none" strike="noStrike" cap="none" normalizeH="0" baseline="0" dirty="0">
                <a:ln>
                  <a:noFill/>
                </a:ln>
                <a:solidFill>
                  <a:schemeClr val="tx1"/>
                </a:solidFill>
                <a:effectLst/>
                <a:latin typeface="Arial" panose="020B0604020202020204" pitchFamily="34" charset="0"/>
              </a:rPr>
              <a:t>Edge AI platform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Quad-core Cortex-A76 CPU @ 2.4GHz</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Supports </a:t>
            </a:r>
            <a:r>
              <a:rPr kumimoji="0" lang="en-US" altLang="en-US" sz="1800" b="0" i="0" u="none" strike="noStrike" cap="none" normalizeH="0" baseline="0" dirty="0" err="1">
                <a:ln>
                  <a:noFill/>
                </a:ln>
                <a:solidFill>
                  <a:schemeClr val="tx1"/>
                </a:solidFill>
                <a:effectLst/>
                <a:latin typeface="Arial" panose="020B0604020202020204" pitchFamily="34" charset="0"/>
              </a:rPr>
              <a:t>PyTorch</a:t>
            </a:r>
            <a:r>
              <a:rPr kumimoji="0" lang="en-US" altLang="en-US" sz="1800" b="0" i="0" u="none" strike="noStrike" cap="none" normalizeH="0" baseline="0" dirty="0">
                <a:ln>
                  <a:noFill/>
                </a:ln>
                <a:solidFill>
                  <a:schemeClr val="tx1"/>
                </a:solidFill>
                <a:effectLst/>
                <a:latin typeface="Arial" panose="020B0604020202020204" pitchFamily="34" charset="0"/>
              </a:rPr>
              <a:t>, TensorFlow Lite, and ONNX Runtime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Connected a </a:t>
            </a:r>
            <a:r>
              <a:rPr kumimoji="0" lang="en-US" altLang="en-US" sz="1800" b="1" i="0" u="none" strike="noStrike" cap="none" normalizeH="0" baseline="0" dirty="0">
                <a:ln>
                  <a:noFill/>
                </a:ln>
                <a:solidFill>
                  <a:schemeClr val="tx1"/>
                </a:solidFill>
                <a:effectLst/>
                <a:latin typeface="Arial" panose="020B0604020202020204" pitchFamily="34" charset="0"/>
              </a:rPr>
              <a:t>Pi Camera V2 </a:t>
            </a:r>
            <a:r>
              <a:rPr kumimoji="0" lang="en-US" altLang="en-US" sz="1800" b="0" i="0" u="none" strike="noStrike" cap="none" normalizeH="0" baseline="0" dirty="0">
                <a:ln>
                  <a:noFill/>
                </a:ln>
                <a:solidFill>
                  <a:schemeClr val="tx1"/>
                </a:solidFill>
                <a:effectLst/>
                <a:latin typeface="Arial" panose="020B0604020202020204" pitchFamily="34" charset="0"/>
              </a:rPr>
              <a:t>/ USB webcam for capturing real-time RGB video input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Deployed the trained </a:t>
            </a:r>
            <a:r>
              <a:rPr kumimoji="0" lang="en-US" altLang="en-US" sz="1800" b="1" i="0" u="none" strike="noStrike" cap="none" normalizeH="0" baseline="0" dirty="0" err="1">
                <a:ln>
                  <a:noFill/>
                </a:ln>
                <a:solidFill>
                  <a:schemeClr val="tx1"/>
                </a:solidFill>
                <a:effectLst/>
                <a:latin typeface="Arial" panose="020B0604020202020204" pitchFamily="34" charset="0"/>
              </a:rPr>
              <a:t>AdaBins</a:t>
            </a:r>
            <a:r>
              <a:rPr kumimoji="0" lang="en-US" altLang="en-US" sz="1800" b="1" i="0" u="none" strike="noStrike" cap="none" normalizeH="0" baseline="0" dirty="0">
                <a:ln>
                  <a:noFill/>
                </a:ln>
                <a:solidFill>
                  <a:schemeClr val="tx1"/>
                </a:solidFill>
                <a:effectLst/>
                <a:latin typeface="Arial" panose="020B0604020202020204" pitchFamily="34" charset="0"/>
              </a:rPr>
              <a:t> depth estimation model</a:t>
            </a:r>
            <a:r>
              <a:rPr kumimoji="0" lang="en-US" altLang="en-US" sz="1800" b="0" i="0" u="none" strike="noStrike" cap="none" normalizeH="0" baseline="0" dirty="0">
                <a:ln>
                  <a:noFill/>
                </a:ln>
                <a:solidFill>
                  <a:schemeClr val="tx1"/>
                </a:solidFill>
                <a:effectLst/>
                <a:latin typeface="Arial" panose="020B0604020202020204" pitchFamily="34" charset="0"/>
              </a:rPr>
              <a:t> for pixel-wise depth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Integrated </a:t>
            </a:r>
            <a:r>
              <a:rPr kumimoji="0" lang="en-US" altLang="en-US" sz="1800" b="1" i="0" u="none" strike="noStrike" cap="none" normalizeH="0" baseline="0" dirty="0">
                <a:ln>
                  <a:noFill/>
                </a:ln>
                <a:solidFill>
                  <a:schemeClr val="tx1"/>
                </a:solidFill>
                <a:effectLst/>
                <a:latin typeface="Arial" panose="020B0604020202020204" pitchFamily="34" charset="0"/>
              </a:rPr>
              <a:t>GPIO-based alert system</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4" name="Rectangle 3">
            <a:extLst>
              <a:ext uri="{FF2B5EF4-FFF2-40B4-BE49-F238E27FC236}">
                <a16:creationId xmlns:a16="http://schemas.microsoft.com/office/drawing/2014/main" id="{A8C9558B-BF46-4E00-BC6B-39F758E65C37}"/>
              </a:ext>
            </a:extLst>
          </p:cNvPr>
          <p:cNvSpPr/>
          <p:nvPr/>
        </p:nvSpPr>
        <p:spPr>
          <a:xfrm>
            <a:off x="605741" y="4264492"/>
            <a:ext cx="5100577" cy="1477328"/>
          </a:xfrm>
          <a:prstGeom prst="rect">
            <a:avLst/>
          </a:prstGeom>
        </p:spPr>
        <p:txBody>
          <a:bodyPr wrap="square">
            <a:spAutoFit/>
          </a:bodyPr>
          <a:lstStyle/>
          <a:p>
            <a:r>
              <a:rPr lang="en-IN" b="1" dirty="0"/>
              <a:t>Why Raspberry Pi 5?</a:t>
            </a:r>
          </a:p>
          <a:p>
            <a:pPr>
              <a:buFont typeface="Arial" panose="020B0604020202020204" pitchFamily="34" charset="0"/>
              <a:buChar char="•"/>
            </a:pPr>
            <a:r>
              <a:rPr lang="en-IN" dirty="0"/>
              <a:t>Quad-core ARM CPU + upgraded GPU</a:t>
            </a:r>
          </a:p>
          <a:p>
            <a:pPr>
              <a:buFont typeface="Arial" panose="020B0604020202020204" pitchFamily="34" charset="0"/>
              <a:buChar char="•"/>
            </a:pPr>
            <a:r>
              <a:rPr lang="en-IN" dirty="0"/>
              <a:t>Affordable and compact</a:t>
            </a:r>
          </a:p>
          <a:p>
            <a:pPr>
              <a:buFont typeface="Arial" panose="020B0604020202020204" pitchFamily="34" charset="0"/>
              <a:buChar char="•"/>
            </a:pPr>
            <a:r>
              <a:rPr lang="en-IN" dirty="0"/>
              <a:t>Supports </a:t>
            </a:r>
            <a:r>
              <a:rPr lang="en-IN" dirty="0" err="1"/>
              <a:t>PyTorch</a:t>
            </a:r>
            <a:r>
              <a:rPr lang="en-IN" dirty="0"/>
              <a:t>, </a:t>
            </a:r>
            <a:r>
              <a:rPr lang="en-IN" dirty="0" err="1"/>
              <a:t>TFLite</a:t>
            </a:r>
            <a:r>
              <a:rPr lang="en-IN" dirty="0"/>
              <a:t>, and ONNX</a:t>
            </a:r>
          </a:p>
          <a:p>
            <a:pPr>
              <a:buFont typeface="Arial" panose="020B0604020202020204" pitchFamily="34" charset="0"/>
              <a:buChar char="•"/>
            </a:pPr>
            <a:r>
              <a:rPr lang="en-IN" dirty="0"/>
              <a:t>Rich GPIO support for direct hardware control</a:t>
            </a:r>
          </a:p>
        </p:txBody>
      </p:sp>
      <p:sp>
        <p:nvSpPr>
          <p:cNvPr id="6" name="Rectangle 5">
            <a:extLst>
              <a:ext uri="{FF2B5EF4-FFF2-40B4-BE49-F238E27FC236}">
                <a16:creationId xmlns:a16="http://schemas.microsoft.com/office/drawing/2014/main" id="{FF40B8DE-6715-44B0-8350-688C723F26F7}"/>
              </a:ext>
            </a:extLst>
          </p:cNvPr>
          <p:cNvSpPr/>
          <p:nvPr/>
        </p:nvSpPr>
        <p:spPr>
          <a:xfrm>
            <a:off x="5883797" y="3912875"/>
            <a:ext cx="6096000" cy="2031325"/>
          </a:xfrm>
          <a:prstGeom prst="rect">
            <a:avLst/>
          </a:prstGeom>
        </p:spPr>
        <p:txBody>
          <a:bodyPr>
            <a:spAutoFit/>
          </a:bodyPr>
          <a:lstStyle/>
          <a:p>
            <a:r>
              <a:rPr lang="en-IN" b="1" dirty="0"/>
              <a:t>Hardware Acceleration Support</a:t>
            </a:r>
            <a:endParaRPr lang="en-IN" dirty="0"/>
          </a:p>
          <a:p>
            <a:pPr>
              <a:buFont typeface="Arial" panose="020B0604020202020204" pitchFamily="34" charset="0"/>
              <a:buChar char="•"/>
            </a:pPr>
            <a:r>
              <a:rPr lang="en-IN" b="1" dirty="0" err="1"/>
              <a:t>VideoCore</a:t>
            </a:r>
            <a:r>
              <a:rPr lang="en-IN" b="1" dirty="0"/>
              <a:t> VII GPU</a:t>
            </a:r>
            <a:r>
              <a:rPr lang="en-IN" dirty="0"/>
              <a:t> enables OpenGL ES / Vulkan support for parallel processing</a:t>
            </a:r>
          </a:p>
          <a:p>
            <a:pPr>
              <a:buFont typeface="Arial" panose="020B0604020202020204" pitchFamily="34" charset="0"/>
              <a:buChar char="•"/>
            </a:pPr>
            <a:r>
              <a:rPr lang="en-IN" dirty="0"/>
              <a:t>Compatible with </a:t>
            </a:r>
            <a:r>
              <a:rPr lang="en-IN" b="1" dirty="0"/>
              <a:t>TensorFlow Lite GPU Delegate</a:t>
            </a:r>
            <a:r>
              <a:rPr lang="en-IN" dirty="0"/>
              <a:t> and </a:t>
            </a:r>
            <a:r>
              <a:rPr lang="en-IN" b="1" dirty="0"/>
              <a:t>ONNX Runtime with OpenCL</a:t>
            </a:r>
            <a:r>
              <a:rPr lang="en-IN" dirty="0"/>
              <a:t>, speeding up inference</a:t>
            </a:r>
          </a:p>
          <a:p>
            <a:pPr>
              <a:buFont typeface="Arial" panose="020B0604020202020204" pitchFamily="34" charset="0"/>
              <a:buChar char="•"/>
            </a:pPr>
            <a:r>
              <a:rPr lang="en-IN" dirty="0"/>
              <a:t>Optional USB-based </a:t>
            </a:r>
            <a:r>
              <a:rPr lang="en-IN" b="1" dirty="0"/>
              <a:t>Coral TPU / NPU</a:t>
            </a:r>
            <a:r>
              <a:rPr lang="en-IN" dirty="0"/>
              <a:t> integration possible via USB 3.0 or PCIe</a:t>
            </a:r>
          </a:p>
        </p:txBody>
      </p:sp>
      <p:sp>
        <p:nvSpPr>
          <p:cNvPr id="10" name="Footer Placeholder 8">
            <a:extLst>
              <a:ext uri="{FF2B5EF4-FFF2-40B4-BE49-F238E27FC236}">
                <a16:creationId xmlns:a16="http://schemas.microsoft.com/office/drawing/2014/main" id="{E6E8D733-C0CA-42B4-BF8F-A6DF855DD539}"/>
              </a:ext>
            </a:extLst>
          </p:cNvPr>
          <p:cNvSpPr>
            <a:spLocks noGrp="1"/>
          </p:cNvSpPr>
          <p:nvPr>
            <p:ph type="ftr" sz="quarter" idx="11"/>
          </p:nvPr>
        </p:nvSpPr>
        <p:spPr>
          <a:xfrm>
            <a:off x="1998561" y="6412375"/>
            <a:ext cx="8194876" cy="411541"/>
          </a:xfrm>
        </p:spPr>
        <p:txBody>
          <a:bodyPr/>
          <a:lstStyle/>
          <a:p>
            <a:r>
              <a:rPr lang="en-US" sz="1900" dirty="0"/>
              <a:t>“Make stuff run as efficient and accurate as possible”.  --Team </a:t>
            </a:r>
            <a:r>
              <a:rPr lang="en-US" sz="1900" dirty="0" err="1"/>
              <a:t>PixelPac</a:t>
            </a:r>
            <a:endParaRPr lang="en-IN" sz="1900" dirty="0"/>
          </a:p>
        </p:txBody>
      </p:sp>
    </p:spTree>
    <p:extLst>
      <p:ext uri="{BB962C8B-B14F-4D97-AF65-F5344CB8AC3E}">
        <p14:creationId xmlns:p14="http://schemas.microsoft.com/office/powerpoint/2010/main" val="854811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accent1">
                <a:lumMod val="45000"/>
                <a:lumOff val="55000"/>
              </a:schemeClr>
            </a:gs>
            <a:gs pos="83000">
              <a:schemeClr val="accent1">
                <a:lumMod val="45000"/>
                <a:lumOff val="55000"/>
              </a:schemeClr>
            </a:gs>
            <a:gs pos="100000">
              <a:srgbClr val="FFFF00"/>
            </a:gs>
          </a:gsLst>
          <a:lin ang="5400000" scaled="1"/>
          <a:tileRect/>
        </a:gradFill>
        <a:effectLst/>
      </p:bgPr>
    </p:bg>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2756331E-6498-4120-8C4B-3407D6BEF657}"/>
              </a:ext>
            </a:extLst>
          </p:cNvPr>
          <p:cNvSpPr txBox="1">
            <a:spLocks/>
          </p:cNvSpPr>
          <p:nvPr/>
        </p:nvSpPr>
        <p:spPr>
          <a:xfrm>
            <a:off x="1199535" y="422788"/>
            <a:ext cx="10230465" cy="1310148"/>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HARDWARE DEPLOYMENT </a:t>
            </a:r>
            <a:endParaRPr lang="en-IN" b="1" dirty="0"/>
          </a:p>
        </p:txBody>
      </p:sp>
      <p:sp>
        <p:nvSpPr>
          <p:cNvPr id="7" name="Rectangle 6">
            <a:extLst>
              <a:ext uri="{FF2B5EF4-FFF2-40B4-BE49-F238E27FC236}">
                <a16:creationId xmlns:a16="http://schemas.microsoft.com/office/drawing/2014/main" id="{442062B3-6DCA-47D2-A0E9-F3C0177DFFFC}"/>
              </a:ext>
            </a:extLst>
          </p:cNvPr>
          <p:cNvSpPr/>
          <p:nvPr/>
        </p:nvSpPr>
        <p:spPr>
          <a:xfrm>
            <a:off x="914399" y="1997838"/>
            <a:ext cx="9502815" cy="2554545"/>
          </a:xfrm>
          <a:prstGeom prst="rect">
            <a:avLst/>
          </a:prstGeom>
        </p:spPr>
        <p:txBody>
          <a:bodyPr wrap="square">
            <a:spAutoFit/>
          </a:bodyPr>
          <a:lstStyle/>
          <a:p>
            <a:r>
              <a:rPr lang="en-US" sz="2000" b="1" dirty="0"/>
              <a:t>Transformer-Based Adaptive Binning Module</a:t>
            </a:r>
            <a:endParaRPr lang="en-US" sz="2000" dirty="0"/>
          </a:p>
          <a:p>
            <a:pPr>
              <a:buFont typeface="Arial" panose="020B0604020202020204" pitchFamily="34" charset="0"/>
              <a:buChar char="•"/>
            </a:pPr>
            <a:r>
              <a:rPr lang="en-US" sz="2000" dirty="0"/>
              <a:t>Introduced in </a:t>
            </a:r>
            <a:r>
              <a:rPr lang="en-US" sz="2000" b="1" dirty="0" err="1"/>
              <a:t>AdaBins</a:t>
            </a:r>
            <a:r>
              <a:rPr lang="en-US" sz="2000" dirty="0"/>
              <a:t>, it replaces traditional fixed bins with </a:t>
            </a:r>
            <a:r>
              <a:rPr lang="en-US" sz="2000" b="1" dirty="0"/>
              <a:t>adaptive bins</a:t>
            </a:r>
            <a:r>
              <a:rPr lang="en-US" sz="2000" dirty="0"/>
              <a:t>.</a:t>
            </a:r>
          </a:p>
          <a:p>
            <a:pPr>
              <a:buFont typeface="Arial" panose="020B0604020202020204" pitchFamily="34" charset="0"/>
              <a:buChar char="•"/>
            </a:pPr>
            <a:r>
              <a:rPr lang="en-US" sz="2000" dirty="0"/>
              <a:t>Uses a </a:t>
            </a:r>
            <a:r>
              <a:rPr lang="en-US" sz="2000" b="1" dirty="0"/>
              <a:t>lightweight Vision Transformer (</a:t>
            </a:r>
            <a:r>
              <a:rPr lang="en-US" sz="2000" b="1" dirty="0" err="1"/>
              <a:t>ViT</a:t>
            </a:r>
            <a:r>
              <a:rPr lang="en-US" sz="2000" b="1" dirty="0"/>
              <a:t>)</a:t>
            </a:r>
            <a:r>
              <a:rPr lang="en-US" sz="2000" dirty="0"/>
              <a:t> block to:</a:t>
            </a:r>
          </a:p>
          <a:p>
            <a:pPr marL="742950" lvl="1" indent="-285750">
              <a:buFont typeface="Arial" panose="020B0604020202020204" pitchFamily="34" charset="0"/>
              <a:buChar char="•"/>
            </a:pPr>
            <a:r>
              <a:rPr lang="en-US" sz="2000" dirty="0"/>
              <a:t>Analyze the </a:t>
            </a:r>
            <a:r>
              <a:rPr lang="en-US" sz="2000" b="1" dirty="0"/>
              <a:t>entire image globally</a:t>
            </a:r>
            <a:r>
              <a:rPr lang="en-US" sz="2000" dirty="0"/>
              <a:t> (not just local patches like CNNs)</a:t>
            </a:r>
          </a:p>
          <a:p>
            <a:pPr marL="742950" lvl="1" indent="-285750">
              <a:buFont typeface="Arial" panose="020B0604020202020204" pitchFamily="34" charset="0"/>
              <a:buChar char="•"/>
            </a:pPr>
            <a:r>
              <a:rPr lang="en-US" sz="2000" dirty="0"/>
              <a:t>Understand </a:t>
            </a:r>
            <a:r>
              <a:rPr lang="en-US" sz="2000" b="1" dirty="0"/>
              <a:t>scene layout, object depth relationships</a:t>
            </a:r>
            <a:r>
              <a:rPr lang="en-US" sz="2000" dirty="0"/>
              <a:t>, and focus on important spatial areas</a:t>
            </a:r>
          </a:p>
          <a:p>
            <a:pPr>
              <a:buFont typeface="Arial" panose="020B0604020202020204" pitchFamily="34" charset="0"/>
              <a:buChar char="•"/>
            </a:pPr>
            <a:r>
              <a:rPr lang="en-US" sz="2000" dirty="0"/>
              <a:t>Predicts a </a:t>
            </a:r>
            <a:r>
              <a:rPr lang="en-US" sz="2000" b="1" dirty="0"/>
              <a:t>custom bin layout</a:t>
            </a:r>
            <a:r>
              <a:rPr lang="en-US" sz="2000" dirty="0"/>
              <a:t> (ranges of depth) for each image, enhancing accuracy in diverse scenes (indoor/outdoor).</a:t>
            </a:r>
          </a:p>
        </p:txBody>
      </p:sp>
      <p:sp>
        <p:nvSpPr>
          <p:cNvPr id="11" name="Footer Placeholder 8">
            <a:extLst>
              <a:ext uri="{FF2B5EF4-FFF2-40B4-BE49-F238E27FC236}">
                <a16:creationId xmlns:a16="http://schemas.microsoft.com/office/drawing/2014/main" id="{8C1AABEA-2C49-4788-8386-F969560124EA}"/>
              </a:ext>
            </a:extLst>
          </p:cNvPr>
          <p:cNvSpPr>
            <a:spLocks noGrp="1"/>
          </p:cNvSpPr>
          <p:nvPr>
            <p:ph type="ftr" sz="quarter" idx="11"/>
          </p:nvPr>
        </p:nvSpPr>
        <p:spPr>
          <a:xfrm>
            <a:off x="1998561" y="6412375"/>
            <a:ext cx="8194876" cy="411541"/>
          </a:xfrm>
        </p:spPr>
        <p:txBody>
          <a:bodyPr/>
          <a:lstStyle/>
          <a:p>
            <a:r>
              <a:rPr lang="en-US" sz="1900" dirty="0"/>
              <a:t>“Make stuff run as efficient and accurate as possible”.  --Team </a:t>
            </a:r>
            <a:r>
              <a:rPr lang="en-US" sz="1900" dirty="0" err="1"/>
              <a:t>PixelPac</a:t>
            </a:r>
            <a:endParaRPr lang="en-IN" sz="1900" dirty="0"/>
          </a:p>
        </p:txBody>
      </p:sp>
    </p:spTree>
    <p:extLst>
      <p:ext uri="{BB962C8B-B14F-4D97-AF65-F5344CB8AC3E}">
        <p14:creationId xmlns:p14="http://schemas.microsoft.com/office/powerpoint/2010/main" val="789525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accent1">
                <a:lumMod val="45000"/>
                <a:lumOff val="55000"/>
              </a:schemeClr>
            </a:gs>
            <a:gs pos="83000">
              <a:schemeClr val="accent1">
                <a:lumMod val="45000"/>
                <a:lumOff val="55000"/>
              </a:schemeClr>
            </a:gs>
            <a:gs pos="100000">
              <a:srgbClr val="FFFF00"/>
            </a:gs>
          </a:gsLst>
          <a:lin ang="5400000" scaled="1"/>
          <a:tileRect/>
        </a:gradFill>
        <a:effectLst/>
      </p:bgPr>
    </p:bg>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2756331E-6498-4120-8C4B-3407D6BEF657}"/>
              </a:ext>
            </a:extLst>
          </p:cNvPr>
          <p:cNvSpPr txBox="1">
            <a:spLocks/>
          </p:cNvSpPr>
          <p:nvPr/>
        </p:nvSpPr>
        <p:spPr>
          <a:xfrm>
            <a:off x="1199535" y="422788"/>
            <a:ext cx="10230465" cy="1310148"/>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TECHNOLOGY IMPLEMENTATION</a:t>
            </a:r>
            <a:endParaRPr lang="en-IN" b="1" dirty="0"/>
          </a:p>
        </p:txBody>
      </p:sp>
      <p:sp>
        <p:nvSpPr>
          <p:cNvPr id="3" name="Title 2">
            <a:extLst>
              <a:ext uri="{FF2B5EF4-FFF2-40B4-BE49-F238E27FC236}">
                <a16:creationId xmlns:a16="http://schemas.microsoft.com/office/drawing/2014/main" id="{6D30BB5F-68C7-40C4-AB69-CF85C330E9F6}"/>
              </a:ext>
            </a:extLst>
          </p:cNvPr>
          <p:cNvSpPr>
            <a:spLocks noGrp="1" noChangeArrowheads="1"/>
          </p:cNvSpPr>
          <p:nvPr>
            <p:ph type="title"/>
          </p:nvPr>
        </p:nvSpPr>
        <p:spPr bwMode="auto">
          <a:xfrm>
            <a:off x="895351" y="2290138"/>
            <a:ext cx="977650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Aft>
                <a:spcPct val="0"/>
              </a:spcAft>
              <a:buFontTx/>
              <a:buChar char="•"/>
            </a:pPr>
            <a:r>
              <a:rPr lang="en-IN" sz="2400" b="1" dirty="0"/>
              <a:t>TensorFlow lite (or) </a:t>
            </a:r>
            <a:r>
              <a:rPr lang="en-IN" sz="2400" b="1" dirty="0" err="1"/>
              <a:t>Scikit</a:t>
            </a:r>
            <a:r>
              <a:rPr lang="en-IN" sz="2400" b="1" dirty="0"/>
              <a:t> Learn for model architecture </a:t>
            </a:r>
            <a:br>
              <a:rPr lang="en-IN" sz="2400" b="1" dirty="0"/>
            </a:br>
            <a:r>
              <a:rPr lang="en-IN" sz="2400" b="1" dirty="0"/>
              <a:t>• MATLAB </a:t>
            </a:r>
            <a:br>
              <a:rPr lang="en-IN" sz="2400" b="1" dirty="0"/>
            </a:br>
            <a:r>
              <a:rPr lang="en-IN" sz="2400" b="1" dirty="0"/>
              <a:t>•ONNX Runtime, ROS-2, Docker (edge deployment) </a:t>
            </a:r>
            <a:br>
              <a:rPr lang="en-IN" sz="2400" b="1" dirty="0"/>
            </a:br>
            <a:r>
              <a:rPr lang="en-IN" sz="2400" b="1" dirty="0"/>
              <a:t>• Raspberry Pi 5</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
        <p:nvSpPr>
          <p:cNvPr id="8" name="Footer Placeholder 8">
            <a:extLst>
              <a:ext uri="{FF2B5EF4-FFF2-40B4-BE49-F238E27FC236}">
                <a16:creationId xmlns:a16="http://schemas.microsoft.com/office/drawing/2014/main" id="{1D2CD642-C032-417D-B0F6-494F8025B0B4}"/>
              </a:ext>
            </a:extLst>
          </p:cNvPr>
          <p:cNvSpPr>
            <a:spLocks noGrp="1"/>
          </p:cNvSpPr>
          <p:nvPr>
            <p:ph type="ftr" sz="quarter" idx="11"/>
          </p:nvPr>
        </p:nvSpPr>
        <p:spPr>
          <a:xfrm>
            <a:off x="1998561" y="6412375"/>
            <a:ext cx="8194876" cy="411541"/>
          </a:xfrm>
        </p:spPr>
        <p:txBody>
          <a:bodyPr/>
          <a:lstStyle/>
          <a:p>
            <a:r>
              <a:rPr lang="en-US" sz="1900" dirty="0"/>
              <a:t>“Make stuff run as efficient and accurate as possible”.  --Team </a:t>
            </a:r>
            <a:r>
              <a:rPr lang="en-US" sz="1900" dirty="0" err="1"/>
              <a:t>PixelPac</a:t>
            </a:r>
            <a:endParaRPr lang="en-IN" sz="1900" dirty="0"/>
          </a:p>
        </p:txBody>
      </p:sp>
    </p:spTree>
    <p:extLst>
      <p:ext uri="{BB962C8B-B14F-4D97-AF65-F5344CB8AC3E}">
        <p14:creationId xmlns:p14="http://schemas.microsoft.com/office/powerpoint/2010/main" val="1139550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accent1">
                <a:lumMod val="45000"/>
                <a:lumOff val="55000"/>
              </a:schemeClr>
            </a:gs>
            <a:gs pos="83000">
              <a:schemeClr val="accent1">
                <a:lumMod val="45000"/>
                <a:lumOff val="55000"/>
              </a:schemeClr>
            </a:gs>
            <a:gs pos="100000">
              <a:srgbClr val="FFFF00"/>
            </a:gs>
          </a:gsLst>
          <a:lin ang="5400000" scaled="1"/>
          <a:tileRect/>
        </a:gradFill>
        <a:effectLst/>
      </p:bgPr>
    </p:bg>
    <p:spTree>
      <p:nvGrpSpPr>
        <p:cNvPr id="1" name=""/>
        <p:cNvGrpSpPr/>
        <p:nvPr/>
      </p:nvGrpSpPr>
      <p:grpSpPr>
        <a:xfrm>
          <a:off x="0" y="0"/>
          <a:ext cx="0" cy="0"/>
          <a:chOff x="0" y="0"/>
          <a:chExt cx="0" cy="0"/>
        </a:xfrm>
      </p:grpSpPr>
      <p:sp>
        <p:nvSpPr>
          <p:cNvPr id="9" name="Title 6">
            <a:extLst>
              <a:ext uri="{FF2B5EF4-FFF2-40B4-BE49-F238E27FC236}">
                <a16:creationId xmlns:a16="http://schemas.microsoft.com/office/drawing/2014/main" id="{2756331E-6498-4120-8C4B-3407D6BEF657}"/>
              </a:ext>
            </a:extLst>
          </p:cNvPr>
          <p:cNvSpPr txBox="1">
            <a:spLocks/>
          </p:cNvSpPr>
          <p:nvPr/>
        </p:nvSpPr>
        <p:spPr>
          <a:xfrm>
            <a:off x="1199535" y="422788"/>
            <a:ext cx="10230465" cy="1310148"/>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dirty="0"/>
              <a:t>ADABINS WORKING </a:t>
            </a:r>
            <a:endParaRPr lang="en-IN" b="1" dirty="0"/>
          </a:p>
        </p:txBody>
      </p:sp>
      <p:graphicFrame>
        <p:nvGraphicFramePr>
          <p:cNvPr id="2" name="Table 1">
            <a:extLst>
              <a:ext uri="{FF2B5EF4-FFF2-40B4-BE49-F238E27FC236}">
                <a16:creationId xmlns:a16="http://schemas.microsoft.com/office/drawing/2014/main" id="{F0DCEDF0-DB33-48BD-AAB9-AB2175EBAF29}"/>
              </a:ext>
            </a:extLst>
          </p:cNvPr>
          <p:cNvGraphicFramePr>
            <a:graphicFrameLocks noGrp="1"/>
          </p:cNvGraphicFramePr>
          <p:nvPr>
            <p:extLst>
              <p:ext uri="{D42A27DB-BD31-4B8C-83A1-F6EECF244321}">
                <p14:modId xmlns:p14="http://schemas.microsoft.com/office/powerpoint/2010/main" val="2550969915"/>
              </p:ext>
            </p:extLst>
          </p:nvPr>
        </p:nvGraphicFramePr>
        <p:xfrm>
          <a:off x="660918" y="3364152"/>
          <a:ext cx="10058400" cy="2926080"/>
        </p:xfrm>
        <a:graphic>
          <a:graphicData uri="http://schemas.openxmlformats.org/drawingml/2006/table">
            <a:tbl>
              <a:tblPr/>
              <a:tblGrid>
                <a:gridCol w="3352800">
                  <a:extLst>
                    <a:ext uri="{9D8B030D-6E8A-4147-A177-3AD203B41FA5}">
                      <a16:colId xmlns:a16="http://schemas.microsoft.com/office/drawing/2014/main" val="729738329"/>
                    </a:ext>
                  </a:extLst>
                </a:gridCol>
                <a:gridCol w="3352800">
                  <a:extLst>
                    <a:ext uri="{9D8B030D-6E8A-4147-A177-3AD203B41FA5}">
                      <a16:colId xmlns:a16="http://schemas.microsoft.com/office/drawing/2014/main" val="545066378"/>
                    </a:ext>
                  </a:extLst>
                </a:gridCol>
                <a:gridCol w="3352800">
                  <a:extLst>
                    <a:ext uri="{9D8B030D-6E8A-4147-A177-3AD203B41FA5}">
                      <a16:colId xmlns:a16="http://schemas.microsoft.com/office/drawing/2014/main" val="2329497843"/>
                    </a:ext>
                  </a:extLst>
                </a:gridCol>
              </a:tblGrid>
              <a:tr h="0">
                <a:tc>
                  <a:txBody>
                    <a:bodyPr/>
                    <a:lstStyle/>
                    <a:p>
                      <a:r>
                        <a:rPr lang="en-IN"/>
                        <a:t>Bin #</a:t>
                      </a:r>
                    </a:p>
                  </a:txBody>
                  <a:tcPr anchor="ctr">
                    <a:lnL>
                      <a:noFill/>
                    </a:lnL>
                    <a:lnR>
                      <a:noFill/>
                    </a:lnR>
                    <a:lnT>
                      <a:noFill/>
                    </a:lnT>
                    <a:lnB>
                      <a:noFill/>
                    </a:lnB>
                  </a:tcPr>
                </a:tc>
                <a:tc>
                  <a:txBody>
                    <a:bodyPr/>
                    <a:lstStyle/>
                    <a:p>
                      <a:r>
                        <a:rPr lang="en-IN"/>
                        <a:t>Score</a:t>
                      </a:r>
                    </a:p>
                  </a:txBody>
                  <a:tcPr anchor="ctr">
                    <a:lnL>
                      <a:noFill/>
                    </a:lnL>
                    <a:lnR>
                      <a:noFill/>
                    </a:lnR>
                    <a:lnT>
                      <a:noFill/>
                    </a:lnT>
                    <a:lnB>
                      <a:noFill/>
                    </a:lnB>
                  </a:tcPr>
                </a:tc>
                <a:tc>
                  <a:txBody>
                    <a:bodyPr/>
                    <a:lstStyle/>
                    <a:p>
                      <a:r>
                        <a:rPr lang="en-IN"/>
                        <a:t>Softmax Probability</a:t>
                      </a:r>
                    </a:p>
                  </a:txBody>
                  <a:tcPr anchor="ctr">
                    <a:lnL>
                      <a:noFill/>
                    </a:lnL>
                    <a:lnR>
                      <a:noFill/>
                    </a:lnR>
                    <a:lnT>
                      <a:noFill/>
                    </a:lnT>
                    <a:lnB>
                      <a:noFill/>
                    </a:lnB>
                  </a:tcPr>
                </a:tc>
                <a:extLst>
                  <a:ext uri="{0D108BD9-81ED-4DB2-BD59-A6C34878D82A}">
                    <a16:rowId xmlns:a16="http://schemas.microsoft.com/office/drawing/2014/main" val="195542873"/>
                  </a:ext>
                </a:extLst>
              </a:tr>
              <a:tr h="0">
                <a:tc>
                  <a:txBody>
                    <a:bodyPr/>
                    <a:lstStyle/>
                    <a:p>
                      <a:r>
                        <a:rPr lang="en-IN" dirty="0"/>
                        <a:t>0</a:t>
                      </a:r>
                    </a:p>
                  </a:txBody>
                  <a:tcPr anchor="ctr">
                    <a:lnL>
                      <a:noFill/>
                    </a:lnL>
                    <a:lnR>
                      <a:noFill/>
                    </a:lnR>
                    <a:lnT>
                      <a:noFill/>
                    </a:lnT>
                    <a:lnB>
                      <a:noFill/>
                    </a:lnB>
                  </a:tcPr>
                </a:tc>
                <a:tc>
                  <a:txBody>
                    <a:bodyPr/>
                    <a:lstStyle/>
                    <a:p>
                      <a:r>
                        <a:rPr lang="en-IN"/>
                        <a:t>0.2</a:t>
                      </a:r>
                    </a:p>
                  </a:txBody>
                  <a:tcPr anchor="ctr">
                    <a:lnL>
                      <a:noFill/>
                    </a:lnL>
                    <a:lnR>
                      <a:noFill/>
                    </a:lnR>
                    <a:lnT>
                      <a:noFill/>
                    </a:lnT>
                    <a:lnB>
                      <a:noFill/>
                    </a:lnB>
                  </a:tcPr>
                </a:tc>
                <a:tc>
                  <a:txBody>
                    <a:bodyPr/>
                    <a:lstStyle/>
                    <a:p>
                      <a:r>
                        <a:rPr lang="en-IN"/>
                        <a:t>5%</a:t>
                      </a:r>
                    </a:p>
                  </a:txBody>
                  <a:tcPr anchor="ctr">
                    <a:lnL>
                      <a:noFill/>
                    </a:lnL>
                    <a:lnR>
                      <a:noFill/>
                    </a:lnR>
                    <a:lnT>
                      <a:noFill/>
                    </a:lnT>
                    <a:lnB>
                      <a:noFill/>
                    </a:lnB>
                  </a:tcPr>
                </a:tc>
                <a:extLst>
                  <a:ext uri="{0D108BD9-81ED-4DB2-BD59-A6C34878D82A}">
                    <a16:rowId xmlns:a16="http://schemas.microsoft.com/office/drawing/2014/main" val="887738357"/>
                  </a:ext>
                </a:extLst>
              </a:tr>
              <a:tr h="0">
                <a:tc>
                  <a:txBody>
                    <a:bodyPr/>
                    <a:lstStyle/>
                    <a:p>
                      <a:r>
                        <a:rPr lang="en-IN"/>
                        <a:t>1</a:t>
                      </a:r>
                    </a:p>
                  </a:txBody>
                  <a:tcPr anchor="ctr">
                    <a:lnL>
                      <a:noFill/>
                    </a:lnL>
                    <a:lnR>
                      <a:noFill/>
                    </a:lnR>
                    <a:lnT>
                      <a:noFill/>
                    </a:lnT>
                    <a:lnB>
                      <a:noFill/>
                    </a:lnB>
                  </a:tcPr>
                </a:tc>
                <a:tc>
                  <a:txBody>
                    <a:bodyPr/>
                    <a:lstStyle/>
                    <a:p>
                      <a:r>
                        <a:rPr lang="en-IN"/>
                        <a:t>1.1</a:t>
                      </a:r>
                    </a:p>
                  </a:txBody>
                  <a:tcPr anchor="ctr">
                    <a:lnL>
                      <a:noFill/>
                    </a:lnL>
                    <a:lnR>
                      <a:noFill/>
                    </a:lnR>
                    <a:lnT>
                      <a:noFill/>
                    </a:lnT>
                    <a:lnB>
                      <a:noFill/>
                    </a:lnB>
                  </a:tcPr>
                </a:tc>
                <a:tc>
                  <a:txBody>
                    <a:bodyPr/>
                    <a:lstStyle/>
                    <a:p>
                      <a:r>
                        <a:rPr lang="en-IN"/>
                        <a:t>10%</a:t>
                      </a:r>
                    </a:p>
                  </a:txBody>
                  <a:tcPr anchor="ctr">
                    <a:lnL>
                      <a:noFill/>
                    </a:lnL>
                    <a:lnR>
                      <a:noFill/>
                    </a:lnR>
                    <a:lnT>
                      <a:noFill/>
                    </a:lnT>
                    <a:lnB>
                      <a:noFill/>
                    </a:lnB>
                  </a:tcPr>
                </a:tc>
                <a:extLst>
                  <a:ext uri="{0D108BD9-81ED-4DB2-BD59-A6C34878D82A}">
                    <a16:rowId xmlns:a16="http://schemas.microsoft.com/office/drawing/2014/main" val="3117750933"/>
                  </a:ext>
                </a:extLst>
              </a:tr>
              <a:tr h="0">
                <a:tc>
                  <a:txBody>
                    <a:bodyPr/>
                    <a:lstStyle/>
                    <a:p>
                      <a:r>
                        <a:rPr lang="en-IN"/>
                        <a:t>2</a:t>
                      </a:r>
                    </a:p>
                  </a:txBody>
                  <a:tcPr anchor="ctr">
                    <a:lnL>
                      <a:noFill/>
                    </a:lnL>
                    <a:lnR>
                      <a:noFill/>
                    </a:lnR>
                    <a:lnT>
                      <a:noFill/>
                    </a:lnT>
                    <a:lnB>
                      <a:noFill/>
                    </a:lnB>
                  </a:tcPr>
                </a:tc>
                <a:tc>
                  <a:txBody>
                    <a:bodyPr/>
                    <a:lstStyle/>
                    <a:p>
                      <a:r>
                        <a:rPr lang="en-IN"/>
                        <a:t>2.8</a:t>
                      </a:r>
                    </a:p>
                  </a:txBody>
                  <a:tcPr anchor="ctr">
                    <a:lnL>
                      <a:noFill/>
                    </a:lnL>
                    <a:lnR>
                      <a:noFill/>
                    </a:lnR>
                    <a:lnT>
                      <a:noFill/>
                    </a:lnT>
                    <a:lnB>
                      <a:noFill/>
                    </a:lnB>
                  </a:tcPr>
                </a:tc>
                <a:tc>
                  <a:txBody>
                    <a:bodyPr/>
                    <a:lstStyle/>
                    <a:p>
                      <a:r>
                        <a:rPr lang="en-IN"/>
                        <a:t>30%</a:t>
                      </a:r>
                    </a:p>
                  </a:txBody>
                  <a:tcPr anchor="ctr">
                    <a:lnL>
                      <a:noFill/>
                    </a:lnL>
                    <a:lnR>
                      <a:noFill/>
                    </a:lnR>
                    <a:lnT>
                      <a:noFill/>
                    </a:lnT>
                    <a:lnB>
                      <a:noFill/>
                    </a:lnB>
                  </a:tcPr>
                </a:tc>
                <a:extLst>
                  <a:ext uri="{0D108BD9-81ED-4DB2-BD59-A6C34878D82A}">
                    <a16:rowId xmlns:a16="http://schemas.microsoft.com/office/drawing/2014/main" val="3857352471"/>
                  </a:ext>
                </a:extLst>
              </a:tr>
              <a:tr h="0">
                <a:tc>
                  <a:txBody>
                    <a:bodyPr/>
                    <a:lstStyle/>
                    <a:p>
                      <a:r>
                        <a:rPr lang="en-IN" dirty="0"/>
                        <a:t>3</a:t>
                      </a:r>
                    </a:p>
                  </a:txBody>
                  <a:tcPr anchor="ctr">
                    <a:lnL>
                      <a:noFill/>
                    </a:lnL>
                    <a:lnR>
                      <a:noFill/>
                    </a:lnR>
                    <a:lnT>
                      <a:noFill/>
                    </a:lnT>
                    <a:lnB>
                      <a:noFill/>
                    </a:lnB>
                  </a:tcPr>
                </a:tc>
                <a:tc>
                  <a:txBody>
                    <a:bodyPr/>
                    <a:lstStyle/>
                    <a:p>
                      <a:r>
                        <a:rPr lang="en-IN"/>
                        <a:t>1.5</a:t>
                      </a:r>
                    </a:p>
                  </a:txBody>
                  <a:tcPr anchor="ctr">
                    <a:lnL>
                      <a:noFill/>
                    </a:lnL>
                    <a:lnR>
                      <a:noFill/>
                    </a:lnR>
                    <a:lnT>
                      <a:noFill/>
                    </a:lnT>
                    <a:lnB>
                      <a:noFill/>
                    </a:lnB>
                  </a:tcPr>
                </a:tc>
                <a:tc>
                  <a:txBody>
                    <a:bodyPr/>
                    <a:lstStyle/>
                    <a:p>
                      <a:r>
                        <a:rPr lang="en-IN"/>
                        <a:t>15%</a:t>
                      </a:r>
                    </a:p>
                  </a:txBody>
                  <a:tcPr anchor="ctr">
                    <a:lnL>
                      <a:noFill/>
                    </a:lnL>
                    <a:lnR>
                      <a:noFill/>
                    </a:lnR>
                    <a:lnT>
                      <a:noFill/>
                    </a:lnT>
                    <a:lnB>
                      <a:noFill/>
                    </a:lnB>
                  </a:tcPr>
                </a:tc>
                <a:extLst>
                  <a:ext uri="{0D108BD9-81ED-4DB2-BD59-A6C34878D82A}">
                    <a16:rowId xmlns:a16="http://schemas.microsoft.com/office/drawing/2014/main" val="3027410586"/>
                  </a:ext>
                </a:extLst>
              </a:tr>
              <a:tr h="0">
                <a:tc>
                  <a:txBody>
                    <a:bodyPr/>
                    <a:lstStyle/>
                    <a:p>
                      <a:r>
                        <a:rPr lang="en-IN"/>
                        <a:t>4</a:t>
                      </a:r>
                    </a:p>
                  </a:txBody>
                  <a:tcPr anchor="ctr">
                    <a:lnL>
                      <a:noFill/>
                    </a:lnL>
                    <a:lnR>
                      <a:noFill/>
                    </a:lnR>
                    <a:lnT>
                      <a:noFill/>
                    </a:lnT>
                    <a:lnB>
                      <a:noFill/>
                    </a:lnB>
                  </a:tcPr>
                </a:tc>
                <a:tc>
                  <a:txBody>
                    <a:bodyPr/>
                    <a:lstStyle/>
                    <a:p>
                      <a:r>
                        <a:rPr lang="en-IN"/>
                        <a:t>0.3</a:t>
                      </a:r>
                    </a:p>
                  </a:txBody>
                  <a:tcPr anchor="ctr">
                    <a:lnL>
                      <a:noFill/>
                    </a:lnL>
                    <a:lnR>
                      <a:noFill/>
                    </a:lnR>
                    <a:lnT>
                      <a:noFill/>
                    </a:lnT>
                    <a:lnB>
                      <a:noFill/>
                    </a:lnB>
                  </a:tcPr>
                </a:tc>
                <a:tc>
                  <a:txBody>
                    <a:bodyPr/>
                    <a:lstStyle/>
                    <a:p>
                      <a:r>
                        <a:rPr lang="en-IN"/>
                        <a:t>5%</a:t>
                      </a:r>
                    </a:p>
                  </a:txBody>
                  <a:tcPr anchor="ctr">
                    <a:lnL>
                      <a:noFill/>
                    </a:lnL>
                    <a:lnR>
                      <a:noFill/>
                    </a:lnR>
                    <a:lnT>
                      <a:noFill/>
                    </a:lnT>
                    <a:lnB>
                      <a:noFill/>
                    </a:lnB>
                  </a:tcPr>
                </a:tc>
                <a:extLst>
                  <a:ext uri="{0D108BD9-81ED-4DB2-BD59-A6C34878D82A}">
                    <a16:rowId xmlns:a16="http://schemas.microsoft.com/office/drawing/2014/main" val="124426940"/>
                  </a:ext>
                </a:extLst>
              </a:tr>
              <a:tr h="0">
                <a:tc>
                  <a:txBody>
                    <a:bodyPr/>
                    <a:lstStyle/>
                    <a:p>
                      <a:r>
                        <a:rPr lang="en-IN"/>
                        <a:t>...</a:t>
                      </a:r>
                    </a:p>
                  </a:txBody>
                  <a:tcPr anchor="ctr">
                    <a:lnL>
                      <a:noFill/>
                    </a:lnL>
                    <a:lnR>
                      <a:noFill/>
                    </a:lnR>
                    <a:lnT>
                      <a:noFill/>
                    </a:lnT>
                    <a:lnB>
                      <a:noFill/>
                    </a:lnB>
                  </a:tcPr>
                </a:tc>
                <a:tc>
                  <a:txBody>
                    <a:bodyPr/>
                    <a:lstStyle/>
                    <a:p>
                      <a:r>
                        <a:rPr lang="en-IN"/>
                        <a:t>...</a:t>
                      </a:r>
                    </a:p>
                  </a:txBody>
                  <a:tcPr anchor="ctr">
                    <a:lnL>
                      <a:noFill/>
                    </a:lnL>
                    <a:lnR>
                      <a:noFill/>
                    </a:lnR>
                    <a:lnT>
                      <a:noFill/>
                    </a:lnT>
                    <a:lnB>
                      <a:noFill/>
                    </a:lnB>
                  </a:tcPr>
                </a:tc>
                <a:tc>
                  <a:txBody>
                    <a:bodyPr/>
                    <a:lstStyle/>
                    <a:p>
                      <a:r>
                        <a:rPr lang="en-IN"/>
                        <a:t>...</a:t>
                      </a:r>
                    </a:p>
                  </a:txBody>
                  <a:tcPr anchor="ctr">
                    <a:lnL>
                      <a:noFill/>
                    </a:lnL>
                    <a:lnR>
                      <a:noFill/>
                    </a:lnR>
                    <a:lnT>
                      <a:noFill/>
                    </a:lnT>
                    <a:lnB>
                      <a:noFill/>
                    </a:lnB>
                  </a:tcPr>
                </a:tc>
                <a:extLst>
                  <a:ext uri="{0D108BD9-81ED-4DB2-BD59-A6C34878D82A}">
                    <a16:rowId xmlns:a16="http://schemas.microsoft.com/office/drawing/2014/main" val="3552293082"/>
                  </a:ext>
                </a:extLst>
              </a:tr>
              <a:tr h="0">
                <a:tc>
                  <a:txBody>
                    <a:bodyPr/>
                    <a:lstStyle/>
                    <a:p>
                      <a:r>
                        <a:rPr lang="en-IN"/>
                        <a:t>9</a:t>
                      </a:r>
                    </a:p>
                  </a:txBody>
                  <a:tcPr anchor="ctr">
                    <a:lnL>
                      <a:noFill/>
                    </a:lnL>
                    <a:lnR>
                      <a:noFill/>
                    </a:lnR>
                    <a:lnT>
                      <a:noFill/>
                    </a:lnT>
                    <a:lnB>
                      <a:noFill/>
                    </a:lnB>
                  </a:tcPr>
                </a:tc>
                <a:tc>
                  <a:txBody>
                    <a:bodyPr/>
                    <a:lstStyle/>
                    <a:p>
                      <a:r>
                        <a:rPr lang="en-IN"/>
                        <a:t>1.0</a:t>
                      </a:r>
                    </a:p>
                  </a:txBody>
                  <a:tcPr anchor="ctr">
                    <a:lnL>
                      <a:noFill/>
                    </a:lnL>
                    <a:lnR>
                      <a:noFill/>
                    </a:lnR>
                    <a:lnT>
                      <a:noFill/>
                    </a:lnT>
                    <a:lnB>
                      <a:noFill/>
                    </a:lnB>
                  </a:tcPr>
                </a:tc>
                <a:tc>
                  <a:txBody>
                    <a:bodyPr/>
                    <a:lstStyle/>
                    <a:p>
                      <a:r>
                        <a:rPr lang="en-IN" dirty="0"/>
                        <a:t>10%</a:t>
                      </a:r>
                    </a:p>
                  </a:txBody>
                  <a:tcPr anchor="ctr">
                    <a:lnL>
                      <a:noFill/>
                    </a:lnL>
                    <a:lnR>
                      <a:noFill/>
                    </a:lnR>
                    <a:lnT>
                      <a:noFill/>
                    </a:lnT>
                    <a:lnB>
                      <a:noFill/>
                    </a:lnB>
                  </a:tcPr>
                </a:tc>
                <a:extLst>
                  <a:ext uri="{0D108BD9-81ED-4DB2-BD59-A6C34878D82A}">
                    <a16:rowId xmlns:a16="http://schemas.microsoft.com/office/drawing/2014/main" val="599279061"/>
                  </a:ext>
                </a:extLst>
              </a:tr>
            </a:tbl>
          </a:graphicData>
        </a:graphic>
      </p:graphicFrame>
      <p:sp>
        <p:nvSpPr>
          <p:cNvPr id="4" name="Rectangle 1">
            <a:extLst>
              <a:ext uri="{FF2B5EF4-FFF2-40B4-BE49-F238E27FC236}">
                <a16:creationId xmlns:a16="http://schemas.microsoft.com/office/drawing/2014/main" id="{2CDC1BE5-A039-43E2-8E4A-E108573B3BA8}"/>
              </a:ext>
            </a:extLst>
          </p:cNvPr>
          <p:cNvSpPr>
            <a:spLocks noChangeArrowheads="1"/>
          </p:cNvSpPr>
          <p:nvPr/>
        </p:nvSpPr>
        <p:spPr bwMode="auto">
          <a:xfrm>
            <a:off x="660918" y="1732936"/>
            <a:ext cx="9165989"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Predict </a:t>
            </a:r>
            <a:r>
              <a:rPr kumimoji="0" lang="en-US" altLang="en-US" sz="2000" b="1" i="0" u="none" strike="noStrike" cap="none" normalizeH="0" baseline="0" dirty="0" err="1">
                <a:ln>
                  <a:noFill/>
                </a:ln>
                <a:solidFill>
                  <a:schemeClr val="tx1"/>
                </a:solidFill>
                <a:effectLst/>
              </a:rPr>
              <a:t>Softmax</a:t>
            </a:r>
            <a:r>
              <a:rPr kumimoji="0" lang="en-US" altLang="en-US" sz="2000" b="1" i="0" u="none" strike="noStrike" cap="none" normalizeH="0" baseline="0" dirty="0">
                <a:ln>
                  <a:noFill/>
                </a:ln>
                <a:solidFill>
                  <a:schemeClr val="tx1"/>
                </a:solidFill>
                <a:effectLst/>
              </a:rPr>
              <a:t> Probabilities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 model outputs </a:t>
            </a:r>
            <a:r>
              <a:rPr kumimoji="0" lang="en-US" altLang="en-US" sz="2000" b="1" i="0" u="none" strike="noStrike" cap="none" normalizeH="0" baseline="0" dirty="0">
                <a:ln>
                  <a:noFill/>
                </a:ln>
                <a:solidFill>
                  <a:schemeClr val="tx1"/>
                </a:solidFill>
                <a:effectLst/>
              </a:rPr>
              <a:t>a score for each bin</a:t>
            </a:r>
            <a:r>
              <a:rPr kumimoji="0" lang="en-US" altLang="en-US" sz="2000" b="0" i="0" u="none" strike="noStrike" cap="none" normalizeH="0" baseline="0" dirty="0">
                <a:ln>
                  <a:noFill/>
                </a:ln>
                <a:solidFill>
                  <a:schemeClr val="tx1"/>
                </a:solidFill>
                <a:effectLst/>
              </a:rPr>
              <a:t>. These scores are passed through a </a:t>
            </a:r>
            <a:r>
              <a:rPr kumimoji="0" lang="en-US" altLang="en-US" sz="2000" b="1" i="0" u="none" strike="noStrike" cap="none" normalizeH="0" baseline="0" dirty="0" err="1">
                <a:ln>
                  <a:noFill/>
                </a:ln>
                <a:solidFill>
                  <a:schemeClr val="tx1"/>
                </a:solidFill>
                <a:effectLst/>
              </a:rPr>
              <a:t>softmax</a:t>
            </a:r>
            <a:r>
              <a:rPr kumimoji="0" lang="en-US" altLang="en-US" sz="2000" b="0" i="0" u="none" strike="noStrike" cap="none" normalizeH="0" baseline="0" dirty="0">
                <a:ln>
                  <a:noFill/>
                </a:ln>
                <a:solidFill>
                  <a:schemeClr val="tx1"/>
                </a:solidFill>
                <a:effectLst/>
              </a:rPr>
              <a:t> function, which turns them into </a:t>
            </a:r>
            <a:r>
              <a:rPr kumimoji="0" lang="en-US" altLang="en-US" sz="2000" b="1" i="0" u="none" strike="noStrike" cap="none" normalizeH="0" baseline="0" dirty="0">
                <a:ln>
                  <a:noFill/>
                </a:ln>
                <a:solidFill>
                  <a:schemeClr val="tx1"/>
                </a:solidFill>
                <a:effectLst/>
              </a:rPr>
              <a:t>probabilities</a:t>
            </a:r>
            <a:r>
              <a:rPr kumimoji="0" lang="en-US" altLang="en-US" sz="2000" b="0" i="0" u="none" strike="noStrike" cap="none" normalizeH="0" baseline="0" dirty="0">
                <a:ln>
                  <a:noFill/>
                </a:ln>
                <a:solidFill>
                  <a:schemeClr val="tx1"/>
                </a:solidFill>
                <a:effectLst/>
              </a:rPr>
              <a:t>. For 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Let’s say bin 2 has the highest probability—</a:t>
            </a:r>
            <a:r>
              <a:rPr kumimoji="0" lang="en-US" altLang="en-US" sz="2000" b="1" i="0" u="none" strike="noStrike" cap="none" normalizeH="0" baseline="0" dirty="0">
                <a:ln>
                  <a:noFill/>
                </a:ln>
                <a:solidFill>
                  <a:schemeClr val="tx1"/>
                </a:solidFill>
                <a:effectLst/>
              </a:rPr>
              <a:t>30%</a:t>
            </a:r>
            <a:r>
              <a:rPr kumimoji="0" lang="en-US" altLang="en-US" sz="2000" b="0" i="0" u="none" strike="noStrike" cap="none" normalizeH="0" baseline="0" dirty="0">
                <a:ln>
                  <a:noFill/>
                </a:ln>
                <a:solidFill>
                  <a:schemeClr val="tx1"/>
                </a:solidFill>
                <a:effectLst/>
              </a:rPr>
              <a:t>, meaning the model thinks the true value is most likely between </a:t>
            </a:r>
            <a:r>
              <a:rPr kumimoji="0" lang="en-US" altLang="en-US" sz="2000" b="1" i="0" u="none" strike="noStrike" cap="none" normalizeH="0" baseline="0" dirty="0">
                <a:ln>
                  <a:noFill/>
                </a:ln>
                <a:solidFill>
                  <a:schemeClr val="tx1"/>
                </a:solidFill>
                <a:effectLst/>
              </a:rPr>
              <a:t>36° and 54°</a:t>
            </a:r>
            <a:endParaRPr kumimoji="0" lang="en-US" altLang="en-US" sz="2000" b="0" i="0" u="none" strike="noStrike" cap="none" normalizeH="0" baseline="0" dirty="0">
              <a:ln>
                <a:noFill/>
              </a:ln>
              <a:solidFill>
                <a:schemeClr val="tx1"/>
              </a:solidFill>
              <a:effectLst/>
            </a:endParaRPr>
          </a:p>
        </p:txBody>
      </p:sp>
      <p:sp>
        <p:nvSpPr>
          <p:cNvPr id="8" name="Footer Placeholder 8">
            <a:extLst>
              <a:ext uri="{FF2B5EF4-FFF2-40B4-BE49-F238E27FC236}">
                <a16:creationId xmlns:a16="http://schemas.microsoft.com/office/drawing/2014/main" id="{9AD47C45-C5D1-442A-B06A-7FAB1B88C842}"/>
              </a:ext>
            </a:extLst>
          </p:cNvPr>
          <p:cNvSpPr>
            <a:spLocks noGrp="1"/>
          </p:cNvSpPr>
          <p:nvPr>
            <p:ph type="ftr" sz="quarter" idx="11"/>
          </p:nvPr>
        </p:nvSpPr>
        <p:spPr>
          <a:xfrm>
            <a:off x="1998561" y="6412375"/>
            <a:ext cx="8194876" cy="411541"/>
          </a:xfrm>
        </p:spPr>
        <p:txBody>
          <a:bodyPr/>
          <a:lstStyle/>
          <a:p>
            <a:r>
              <a:rPr lang="en-US" sz="1900" dirty="0"/>
              <a:t>“Make stuff run as efficient and accurate as possible”.  --Team </a:t>
            </a:r>
            <a:r>
              <a:rPr lang="en-US" sz="1900" dirty="0" err="1"/>
              <a:t>PixelPac</a:t>
            </a:r>
            <a:endParaRPr lang="en-IN" sz="1900" dirty="0"/>
          </a:p>
        </p:txBody>
      </p:sp>
    </p:spTree>
    <p:extLst>
      <p:ext uri="{BB962C8B-B14F-4D97-AF65-F5344CB8AC3E}">
        <p14:creationId xmlns:p14="http://schemas.microsoft.com/office/powerpoint/2010/main" val="303881721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114</TotalTime>
  <Words>1109</Words>
  <Application>Microsoft Office PowerPoint</Application>
  <PresentationFormat>Widescreen</PresentationFormat>
  <Paragraphs>110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Retrospect</vt:lpstr>
      <vt:lpstr>Caterpillar Hackathon</vt:lpstr>
      <vt:lpstr>This prototype explores efficient depth estimation from a single RGB image. The target platform is edge devices with limited resources. The performance will be judged using Absolute Relative Distance Error</vt:lpstr>
      <vt:lpstr>Proposed Solution: Lightweight Model Our Approach   • We are integrating two distinct architectures—Depth-Anything V2 and AdaBins—in a hybrid approach to achieve an optimal balance of efficiency and lightweight performance.   • Depth Anything V2 improves monocular depth estimation by using synthetic images, scaling the teacher model, and leveraging large-scale pseudo-labeled data. It is over 10× faster and more accurate than diffusion-based models, offering sizes from 25M to 1.3B parameters. A new benchmark with diverse, precise annotations supports future research</vt:lpstr>
      <vt:lpstr>PowerPoint Presentation</vt:lpstr>
      <vt:lpstr>AdaBins improves depth estimation from a single RGB image using a transformer-based architecture. It divides the depth range into adaptive bins and estimates depth as linear combinations of bin centers.  This method outperforms state-of-the-art models across multiple datasets, with code and pre-trained weights provided for further research.    • We have a conventional Encoder, Decoder block along with vision transformer  • Our goal is to study the working methodology behind the Adabins Module, and combine it with the Depth anything V2 to build a hybrid model that is lightweight and efficient at the same time</vt:lpstr>
      <vt:lpstr>Utilized Raspberry Pi 5  as the core Edge AI platform Quad-core Cortex-A76 CPU @ 2.4GHz Supports PyTorch, TensorFlow Lite, and ONNX Runtime Connected a Pi Camera V2 / USB webcam for capturing real-time RGB video input Deployed the trained AdaBins depth estimation model for pixel-wise depth prediction Integrated GPIO-based alert system:</vt:lpstr>
      <vt:lpstr>PowerPoint Presentation</vt:lpstr>
      <vt:lpstr>TensorFlow lite (or) Scikit Learn for model architecture  • MATLAB  •ONNX Runtime, ROS-2, Docker (edge deployment)  • Raspberry Pi 5</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Caterpillar Hackathon</dc:title>
  <dc:creator>AMRIT</dc:creator>
  <cp:lastModifiedBy>AMRIT</cp:lastModifiedBy>
  <cp:revision>8</cp:revision>
  <dcterms:created xsi:type="dcterms:W3CDTF">2025-04-24T16:49:00Z</dcterms:created>
  <dcterms:modified xsi:type="dcterms:W3CDTF">2025-04-24T18:43:59Z</dcterms:modified>
</cp:coreProperties>
</file>