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drawings/legacyDiagramText4.bin" ContentType="application/vnd.ms-office.legacyDiagramTex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rawings/legacyDiagramText2.bin" ContentType="application/vnd.ms-office.legacyDiagramText"/>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drawings/legacyDiagramText5.bin" ContentType="application/vnd.ms-office.legacyDiagramText"/>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rawings/legacyDiagramText1.bin" ContentType="application/vnd.ms-office.legacyDiagramText"/>
  <Override PartName="/ppt/drawings/legacyDiagramText3.bin" ContentType="application/vnd.ms-office.legacyDiagramText"/>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86" r:id="rId3"/>
    <p:sldId id="387" r:id="rId4"/>
    <p:sldId id="298" r:id="rId5"/>
    <p:sldId id="297" r:id="rId6"/>
    <p:sldId id="293" r:id="rId7"/>
    <p:sldId id="258" r:id="rId8"/>
    <p:sldId id="260" r:id="rId9"/>
    <p:sldId id="259" r:id="rId10"/>
    <p:sldId id="257" r:id="rId11"/>
    <p:sldId id="355" r:id="rId12"/>
    <p:sldId id="362" r:id="rId13"/>
    <p:sldId id="370" r:id="rId14"/>
    <p:sldId id="261" r:id="rId15"/>
    <p:sldId id="270" r:id="rId16"/>
    <p:sldId id="363" r:id="rId17"/>
    <p:sldId id="371" r:id="rId18"/>
    <p:sldId id="274" r:id="rId19"/>
    <p:sldId id="275" r:id="rId20"/>
    <p:sldId id="281" r:id="rId21"/>
    <p:sldId id="357" r:id="rId22"/>
    <p:sldId id="388" r:id="rId23"/>
    <p:sldId id="389" r:id="rId24"/>
    <p:sldId id="350" r:id="rId25"/>
    <p:sldId id="372" r:id="rId26"/>
    <p:sldId id="373" r:id="rId27"/>
    <p:sldId id="369" r:id="rId28"/>
    <p:sldId id="374" r:id="rId29"/>
    <p:sldId id="375" r:id="rId30"/>
    <p:sldId id="376" r:id="rId31"/>
    <p:sldId id="366" r:id="rId32"/>
    <p:sldId id="367" r:id="rId33"/>
    <p:sldId id="377" r:id="rId34"/>
    <p:sldId id="378" r:id="rId35"/>
    <p:sldId id="379" r:id="rId36"/>
    <p:sldId id="283" r:id="rId37"/>
    <p:sldId id="289" r:id="rId38"/>
    <p:sldId id="290" r:id="rId39"/>
    <p:sldId id="285" r:id="rId40"/>
    <p:sldId id="392" r:id="rId41"/>
    <p:sldId id="380" r:id="rId42"/>
    <p:sldId id="381" r:id="rId43"/>
    <p:sldId id="382" r:id="rId44"/>
    <p:sldId id="383" r:id="rId45"/>
    <p:sldId id="384" r:id="rId46"/>
    <p:sldId id="385" r:id="rId47"/>
    <p:sldId id="390" r:id="rId48"/>
    <p:sldId id="391" r:id="rId49"/>
    <p:sldId id="358" r:id="rId50"/>
    <p:sldId id="333" r:id="rId51"/>
    <p:sldId id="335" r:id="rId52"/>
    <p:sldId id="347"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956" autoAdjust="0"/>
    <p:restoredTop sz="94660"/>
  </p:normalViewPr>
  <p:slideViewPr>
    <p:cSldViewPr>
      <p:cViewPr>
        <p:scale>
          <a:sx n="59" d="100"/>
          <a:sy n="59" d="100"/>
        </p:scale>
        <p:origin x="-1464"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06/relationships/legacyDocTextInfo" Target="legacyDocTextInfo.bin"/><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5" Type="http://schemas.microsoft.com/office/2006/relationships/legacyDiagramText" Target="legacyDiagramText5.bin"/><Relationship Id="rId4" Type="http://schemas.microsoft.com/office/2006/relationships/legacyDiagramText" Target="legacyDiagramText4.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F8C90133-C677-44EC-A9E0-9B069996952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D204113-0415-42F2-B2A0-DD0DEB46C905}" type="slidenum">
              <a:rPr lang="en-US" smtClean="0">
                <a:latin typeface="Arial" charset="0"/>
              </a:rPr>
              <a:pPr/>
              <a:t>2</a:t>
            </a:fld>
            <a:endParaRPr lang="en-US"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9AE55E1-09D5-4DF2-A40F-F3612817357D}" type="slidenum">
              <a:rPr lang="en-US" smtClean="0">
                <a:latin typeface="Arial" charset="0"/>
              </a:rPr>
              <a:pPr/>
              <a:t>3</a:t>
            </a:fld>
            <a:endParaRPr lang="en-US"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2E8DFF7-E69C-4091-ACD3-98531224E998}" type="slidenum">
              <a:rPr lang="en-US" smtClean="0">
                <a:latin typeface="Arial" charset="0"/>
              </a:rPr>
              <a:pPr/>
              <a:t>4</a:t>
            </a:fld>
            <a:endParaRPr lang="en-US"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6159F52-3B0F-4FC6-8A91-B305D3A2F19C}" type="slidenum">
              <a:rPr lang="en-US" smtClean="0">
                <a:latin typeface="Arial" charset="0"/>
              </a:rPr>
              <a:pPr/>
              <a:t>5</a:t>
            </a:fld>
            <a:endParaRPr lang="en-US"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C56C425-EBC4-4EA8-AE8C-7C720E16C2B0}" type="slidenum">
              <a:rPr lang="en-US" smtClean="0">
                <a:latin typeface="Arial" charset="0"/>
              </a:rPr>
              <a:pPr/>
              <a:t>6</a:t>
            </a:fld>
            <a:endParaRPr lang="en-US"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E0B354F-C01F-467A-8351-80A482E9DBC6}" type="slidenum">
              <a:rPr lang="en-US" smtClean="0">
                <a:latin typeface="Arial" charset="0"/>
              </a:rPr>
              <a:pPr/>
              <a:t>15</a:t>
            </a:fld>
            <a:endParaRPr lang="en-US"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3A283FE-5CCE-47A7-AA32-C9C8CC221848}" type="slidenum">
              <a:rPr lang="en-US" smtClean="0">
                <a:latin typeface="Arial" charset="0"/>
              </a:rPr>
              <a:pPr/>
              <a:t>23</a:t>
            </a:fld>
            <a:endParaRPr lang="en-US" smtClean="0">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23CB0BE-13AD-4B87-83B0-554E4432D8EA}" type="slidenum">
              <a:rPr lang="en-US" smtClean="0">
                <a:latin typeface="Arial" charset="0"/>
              </a:rPr>
              <a:pPr/>
              <a:t>37</a:t>
            </a:fld>
            <a:endParaRPr lang="en-US"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D44855C-E68E-4B62-85E9-38F3634DF8C3}" type="slidenum">
              <a:rPr lang="en-US" smtClean="0">
                <a:latin typeface="Arial" charset="0"/>
              </a:rPr>
              <a:pPr/>
              <a:t>38</a:t>
            </a:fld>
            <a:endParaRPr lang="en-US"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DA7D63-82A5-47EA-9A01-3166E08F74D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2E67BD-CBE6-4EB7-A94C-3D4E083EF13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FA0F39-224E-45A9-9D39-2A639A816C9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91BBA776-6BBB-4702-ACE7-A574965778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BD4F10-7BD6-4FFB-AD10-3E25EB70A66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659F03-3245-435E-9E7C-8DC99D87391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5CCF7B-AF9B-414B-A38C-A5C500DB128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56CA9-169D-4D16-9A1D-0746DCFB24A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CB1515-73C5-4920-AB18-3322EBEF86A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EF6FB00-40EB-4ADF-8E98-34AE2D7E761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266B799-6318-4CCF-9DE1-7CA5BF5EAAE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9C50C7-823B-4875-AEBE-6EDD61931D2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C14F3F-92F2-4713-B4B7-4E9FBAA9335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79CA82-544C-4433-B9CB-C4D51B73F62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defRPr>
            </a:lvl1pPr>
          </a:lstStyle>
          <a:p>
            <a:pPr>
              <a:defRPr/>
            </a:pPr>
            <a:fld id="{29BFACA4-4A1A-4BCE-B43D-880B86D9A09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png"/><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vmlDrawing" Target="../drawings/vmlDrawing9.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1828800"/>
            <a:ext cx="7772400" cy="1771650"/>
          </a:xfrm>
        </p:spPr>
        <p:txBody>
          <a:bodyPr/>
          <a:lstStyle/>
          <a:p>
            <a:pPr eaLnBrk="1" hangingPunct="1"/>
            <a:r>
              <a:rPr lang="en-US" b="1" smtClean="0">
                <a:solidFill>
                  <a:srgbClr val="00B0F0"/>
                </a:solidFill>
              </a:rPr>
              <a:t>Elliptic Curve Cryptography over GF(P) and GF(</a:t>
            </a:r>
            <a:r>
              <a:rPr lang="en-US" smtClean="0">
                <a:solidFill>
                  <a:srgbClr val="00B0F0"/>
                </a:solidFill>
                <a:latin typeface="Times New Roman" pitchFamily="18" charset="0"/>
                <a:cs typeface="Times New Roman" pitchFamily="18" charset="0"/>
              </a:rPr>
              <a:t>2</a:t>
            </a:r>
            <a:r>
              <a:rPr lang="en-US" sz="6600" baseline="30000" smtClean="0">
                <a:solidFill>
                  <a:srgbClr val="00B0F0"/>
                </a:solidFill>
                <a:latin typeface="Times New Roman" pitchFamily="18" charset="0"/>
                <a:cs typeface="Times New Roman" pitchFamily="18" charset="0"/>
              </a:rPr>
              <a:t>m</a:t>
            </a:r>
            <a:r>
              <a:rPr lang="en-US" b="1" smtClean="0">
                <a:solidFill>
                  <a:srgbClr val="00B0F0"/>
                </a:solidFill>
              </a:rPr>
              <a:t>)</a:t>
            </a:r>
          </a:p>
        </p:txBody>
      </p:sp>
      <p:sp>
        <p:nvSpPr>
          <p:cNvPr id="12291" name="Rectangle 3"/>
          <p:cNvSpPr>
            <a:spLocks noGrp="1" noChangeArrowheads="1"/>
          </p:cNvSpPr>
          <p:nvPr>
            <p:ph type="subTitle" idx="1"/>
          </p:nvPr>
        </p:nvSpPr>
        <p:spPr>
          <a:xfrm>
            <a:off x="685800" y="3886200"/>
            <a:ext cx="7848600" cy="2514600"/>
          </a:xfrm>
        </p:spPr>
        <p:txBody>
          <a:bodyPr/>
          <a:lstStyle/>
          <a:p>
            <a:pPr algn="r" eaLnBrk="1" hangingPunct="1"/>
            <a:r>
              <a:rPr lang="en-US" sz="2800" b="1" smtClean="0">
                <a:solidFill>
                  <a:schemeClr val="accent2"/>
                </a:solidFill>
              </a:rPr>
              <a:t>Lecture by :</a:t>
            </a:r>
            <a:r>
              <a:rPr lang="en-US" sz="2800" b="1" smtClean="0"/>
              <a:t> </a:t>
            </a:r>
          </a:p>
          <a:p>
            <a:pPr algn="r" eaLnBrk="1" hangingPunct="1"/>
            <a:r>
              <a:rPr lang="en-US" sz="2800" b="1" smtClean="0"/>
              <a:t>Dr R Padmavathy </a:t>
            </a:r>
          </a:p>
          <a:p>
            <a:pPr algn="r" eaLnBrk="1" hangingPunct="1"/>
            <a:r>
              <a:rPr lang="en-US" sz="2800" b="1" smtClean="0"/>
              <a:t>Dept of CSE,NIT warangal</a:t>
            </a:r>
          </a:p>
          <a:p>
            <a:pPr algn="r" eaLnBrk="1" hangingPunct="1"/>
            <a:r>
              <a:rPr lang="en-US" sz="2800" b="1" smtClean="0"/>
              <a:t>rpadma@nitw.ac.in</a:t>
            </a:r>
            <a:endParaRPr lang="en-US" sz="24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title"/>
          </p:nvPr>
        </p:nvSpPr>
        <p:spPr>
          <a:xfrm>
            <a:off x="457200" y="304800"/>
            <a:ext cx="8229600" cy="1143000"/>
          </a:xfrm>
        </p:spPr>
        <p:txBody>
          <a:bodyPr/>
          <a:lstStyle/>
          <a:p>
            <a:pPr algn="l" eaLnBrk="1" hangingPunct="1"/>
            <a:r>
              <a:rPr lang="en-US" sz="4000" u="sng" smtClean="0">
                <a:solidFill>
                  <a:schemeClr val="tx1"/>
                </a:solidFill>
                <a:latin typeface="Times New Roman" pitchFamily="18" charset="0"/>
                <a:cs typeface="Times New Roman" pitchFamily="18" charset="0"/>
              </a:rPr>
              <a:t>Diophantus’ Method</a:t>
            </a:r>
          </a:p>
        </p:txBody>
      </p:sp>
      <p:sp>
        <p:nvSpPr>
          <p:cNvPr id="3076" name="Rectangle 3"/>
          <p:cNvSpPr>
            <a:spLocks noGrp="1" noChangeArrowheads="1"/>
          </p:cNvSpPr>
          <p:nvPr>
            <p:ph type="body" sz="half" idx="1"/>
          </p:nvPr>
        </p:nvSpPr>
        <p:spPr>
          <a:xfrm>
            <a:off x="457200" y="1600200"/>
            <a:ext cx="8153400" cy="4525963"/>
          </a:xfrm>
        </p:spPr>
        <p:txBody>
          <a:bodyPr/>
          <a:lstStyle/>
          <a:p>
            <a:pPr eaLnBrk="1" hangingPunct="1"/>
            <a:r>
              <a:rPr lang="en-US" sz="2800" smtClean="0"/>
              <a:t>Consider the line through (1/2,-1/2) and (1,1), i.e., y=m(x-x1)+y1=&gt;y=3(x-1/2)-1/2=&gt;y=3x-2</a:t>
            </a:r>
          </a:p>
          <a:p>
            <a:pPr eaLnBrk="1" hangingPunct="1"/>
            <a:r>
              <a:rPr lang="en-US" sz="2800" smtClean="0"/>
              <a:t>Intersecting with the curve we have:</a:t>
            </a:r>
          </a:p>
          <a:p>
            <a:pPr eaLnBrk="1" hangingPunct="1"/>
            <a:endParaRPr lang="en-US" sz="2800" smtClean="0"/>
          </a:p>
          <a:p>
            <a:pPr eaLnBrk="1" hangingPunct="1">
              <a:buFontTx/>
              <a:buNone/>
            </a:pPr>
            <a:endParaRPr lang="en-US" sz="2800" smtClean="0"/>
          </a:p>
          <a:p>
            <a:pPr eaLnBrk="1" hangingPunct="1"/>
            <a:r>
              <a:rPr lang="en-US" sz="2800" smtClean="0"/>
              <a:t>Thus ½ + 1 + x = 51/2 or x = 24 and y=70</a:t>
            </a:r>
          </a:p>
          <a:p>
            <a:pPr eaLnBrk="1" hangingPunct="1">
              <a:buFontTx/>
              <a:buNone/>
            </a:pPr>
            <a:endParaRPr lang="en-US" sz="2800" smtClean="0"/>
          </a:p>
          <a:p>
            <a:pPr eaLnBrk="1" hangingPunct="1"/>
            <a:r>
              <a:rPr lang="en-US" sz="2800" smtClean="0"/>
              <a:t>Thus if we have </a:t>
            </a:r>
            <a:r>
              <a:rPr lang="en-US" sz="2800" b="1" smtClean="0"/>
              <a:t>4900</a:t>
            </a:r>
            <a:r>
              <a:rPr lang="en-US" sz="2800" smtClean="0"/>
              <a:t> balls we may arrange them in either way. (means Pyramid or Square) </a:t>
            </a:r>
          </a:p>
        </p:txBody>
      </p:sp>
      <p:graphicFrame>
        <p:nvGraphicFramePr>
          <p:cNvPr id="3074" name="Object 4"/>
          <p:cNvGraphicFramePr>
            <a:graphicFrameLocks noChangeAspect="1"/>
          </p:cNvGraphicFramePr>
          <p:nvPr>
            <p:ph sz="half" idx="2"/>
          </p:nvPr>
        </p:nvGraphicFramePr>
        <p:xfrm>
          <a:off x="2438400" y="3048000"/>
          <a:ext cx="2667000" cy="949325"/>
        </p:xfrm>
        <a:graphic>
          <a:graphicData uri="http://schemas.openxmlformats.org/presentationml/2006/ole">
            <p:oleObj spid="_x0000_s3074" name="Equation" r:id="rId3" imgW="1104840" imgH="393480"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762000"/>
          </a:xfrm>
        </p:spPr>
        <p:txBody>
          <a:bodyPr/>
          <a:lstStyle/>
          <a:p>
            <a:pPr eaLnBrk="1" hangingPunct="1"/>
            <a:r>
              <a:rPr lang="en-US" sz="3200" u="sng" smtClean="0">
                <a:latin typeface="Times New Roman" pitchFamily="18" charset="0"/>
                <a:cs typeface="Times New Roman" pitchFamily="18" charset="0"/>
              </a:rPr>
              <a:t>Introduction about Groups</a:t>
            </a:r>
          </a:p>
        </p:txBody>
      </p:sp>
      <p:sp>
        <p:nvSpPr>
          <p:cNvPr id="3" name="Content Placeholder 2"/>
          <p:cNvSpPr>
            <a:spLocks noGrp="1"/>
          </p:cNvSpPr>
          <p:nvPr>
            <p:ph idx="1"/>
          </p:nvPr>
        </p:nvSpPr>
        <p:spPr>
          <a:xfrm>
            <a:off x="457200" y="990600"/>
            <a:ext cx="8229600" cy="5334000"/>
          </a:xfrm>
        </p:spPr>
        <p:txBody>
          <a:bodyPr>
            <a:normAutofit lnSpcReduction="10000"/>
          </a:bodyPr>
          <a:lstStyle/>
          <a:p>
            <a:pPr marL="609600" indent="-609600" eaLnBrk="1" hangingPunct="1">
              <a:lnSpc>
                <a:spcPct val="90000"/>
              </a:lnSpc>
              <a:buFontTx/>
              <a:buNone/>
              <a:defRPr/>
            </a:pPr>
            <a:r>
              <a:rPr lang="en-US" sz="2400" dirty="0" smtClean="0">
                <a:latin typeface="Times New Roman" pitchFamily="18" charset="0"/>
                <a:cs typeface="Times New Roman" pitchFamily="18" charset="0"/>
              </a:rPr>
              <a:t>A group is a non-empty set G equipped with a binary operation * that satisfies the following properties for all a, b, c in G:</a:t>
            </a:r>
          </a:p>
          <a:p>
            <a:pPr marL="609600" indent="-609600" eaLnBrk="1" hangingPunct="1">
              <a:lnSpc>
                <a:spcPct val="90000"/>
              </a:lnSpc>
              <a:buFontTx/>
              <a:buNone/>
              <a:defRPr/>
            </a:pPr>
            <a:endParaRPr lang="en-US" sz="2400" dirty="0" smtClean="0">
              <a:latin typeface="Times New Roman" pitchFamily="18" charset="0"/>
              <a:cs typeface="Times New Roman" pitchFamily="18" charset="0"/>
            </a:endParaRPr>
          </a:p>
          <a:p>
            <a:pPr marL="609600" indent="-609600" eaLnBrk="1" hangingPunct="1">
              <a:lnSpc>
                <a:spcPct val="90000"/>
              </a:lnSpc>
              <a:buFontTx/>
              <a:buNone/>
              <a:defRPr/>
            </a:pP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Associativity</a:t>
            </a:r>
            <a:r>
              <a:rPr lang="en-US" sz="2400" dirty="0" smtClean="0">
                <a:latin typeface="Times New Roman" pitchFamily="18" charset="0"/>
                <a:cs typeface="Times New Roman" pitchFamily="18" charset="0"/>
              </a:rPr>
              <a:t>:  (a*b)*c = a*(b*c)</a:t>
            </a:r>
          </a:p>
          <a:p>
            <a:pPr marL="609600" indent="-609600" eaLnBrk="1" hangingPunct="1">
              <a:lnSpc>
                <a:spcPct val="90000"/>
              </a:lnSpc>
              <a:buFontTx/>
              <a:buNone/>
              <a:defRPr/>
            </a:pPr>
            <a:r>
              <a:rPr lang="en-US" sz="2400" dirty="0" smtClean="0">
                <a:latin typeface="Times New Roman" pitchFamily="18" charset="0"/>
                <a:cs typeface="Times New Roman" pitchFamily="18" charset="0"/>
              </a:rPr>
              <a:t>         2. Identity:  There exists an element e in G such that    </a:t>
            </a:r>
          </a:p>
          <a:p>
            <a:pPr marL="609600" indent="-609600" eaLnBrk="1" hangingPunct="1">
              <a:lnSpc>
                <a:spcPct val="90000"/>
              </a:lnSpc>
              <a:buFontTx/>
              <a:buNone/>
              <a:defRPr/>
            </a:pPr>
            <a:r>
              <a:rPr lang="en-US" sz="2400" dirty="0" smtClean="0">
                <a:latin typeface="Times New Roman" pitchFamily="18" charset="0"/>
                <a:cs typeface="Times New Roman" pitchFamily="18" charset="0"/>
              </a:rPr>
              <a:t>                 a*e =e*a = a.  We call e the identity element of G. </a:t>
            </a:r>
          </a:p>
          <a:p>
            <a:pPr marL="609600" indent="-609600" eaLnBrk="1" hangingPunct="1">
              <a:lnSpc>
                <a:spcPct val="90000"/>
              </a:lnSpc>
              <a:buFontTx/>
              <a:buNone/>
              <a:defRPr/>
            </a:pPr>
            <a:r>
              <a:rPr lang="en-US" sz="2400" dirty="0" smtClean="0">
                <a:latin typeface="Times New Roman" pitchFamily="18" charset="0"/>
                <a:cs typeface="Times New Roman" pitchFamily="18" charset="0"/>
              </a:rPr>
              <a:t>         3. Inverse:  For each a in G, there exists an element d in G </a:t>
            </a:r>
          </a:p>
          <a:p>
            <a:pPr marL="609600" indent="-609600" eaLnBrk="1" hangingPunct="1">
              <a:lnSpc>
                <a:spcPct val="90000"/>
              </a:lnSpc>
              <a:buFontTx/>
              <a:buNone/>
              <a:defRPr/>
            </a:pPr>
            <a:r>
              <a:rPr lang="en-US" sz="2400" dirty="0" smtClean="0">
                <a:latin typeface="Times New Roman" pitchFamily="18" charset="0"/>
                <a:cs typeface="Times New Roman" pitchFamily="18" charset="0"/>
              </a:rPr>
              <a:t>                 such that  a*d = e = d*a. We call d is the inverse of a.</a:t>
            </a:r>
          </a:p>
          <a:p>
            <a:pPr marL="609600" indent="-609600" eaLnBrk="1" hangingPunct="1">
              <a:buFontTx/>
              <a:buNone/>
              <a:defRPr/>
            </a:pPr>
            <a:r>
              <a:rPr lang="en-US" sz="2400" dirty="0" smtClean="0"/>
              <a:t> If a group G also satisfies the following property for all a, b in G:</a:t>
            </a:r>
          </a:p>
          <a:p>
            <a:pPr marL="609600" indent="-609600" eaLnBrk="1" hangingPunct="1">
              <a:buClr>
                <a:schemeClr val="tx1"/>
              </a:buClr>
              <a:buFontTx/>
              <a:buNone/>
              <a:defRPr/>
            </a:pP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Commutativity</a:t>
            </a:r>
            <a:r>
              <a:rPr lang="en-US" sz="2400" i="1" dirty="0" smtClean="0">
                <a:latin typeface="Times New Roman" pitchFamily="18" charset="0"/>
                <a:cs typeface="Times New Roman" pitchFamily="18" charset="0"/>
              </a:rPr>
              <a:t>:  a*b = b*a, we say G is an </a:t>
            </a:r>
            <a:r>
              <a:rPr lang="en-US" sz="2400" i="1" dirty="0" err="1" smtClean="0">
                <a:latin typeface="Times New Roman" pitchFamily="18" charset="0"/>
                <a:cs typeface="Times New Roman" pitchFamily="18" charset="0"/>
              </a:rPr>
              <a:t>abelian</a:t>
            </a:r>
            <a:r>
              <a:rPr lang="en-US" sz="2400" i="1" dirty="0" smtClean="0">
                <a:latin typeface="Times New Roman" pitchFamily="18" charset="0"/>
                <a:cs typeface="Times New Roman" pitchFamily="18" charset="0"/>
              </a:rPr>
              <a:t> group.</a:t>
            </a:r>
          </a:p>
          <a:p>
            <a:pPr marL="609600" indent="-609600" eaLnBrk="1" hangingPunct="1">
              <a:buFontTx/>
              <a:buNone/>
              <a:defRPr/>
            </a:pPr>
            <a:r>
              <a:rPr lang="en-US" sz="2400" i="1" dirty="0" smtClean="0">
                <a:latin typeface="Times New Roman" pitchFamily="18" charset="0"/>
                <a:cs typeface="Times New Roman" pitchFamily="18" charset="0"/>
              </a:rPr>
              <a:t>	The order of a group G is denoted  by |G| is the number of elements in G.</a:t>
            </a:r>
          </a:p>
          <a:p>
            <a:pPr marL="609600" indent="-609600" eaLnBrk="1" hangingPunct="1">
              <a:lnSpc>
                <a:spcPct val="90000"/>
              </a:lnSpc>
              <a:buFontTx/>
              <a:buNone/>
              <a:defRP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200" u="sng" smtClean="0">
                <a:latin typeface="Times New Roman" pitchFamily="18" charset="0"/>
                <a:cs typeface="Times New Roman" pitchFamily="18" charset="0"/>
              </a:rPr>
              <a:t>Galois Field GF(p)</a:t>
            </a:r>
          </a:p>
        </p:txBody>
      </p:sp>
      <p:sp>
        <p:nvSpPr>
          <p:cNvPr id="16387" name="Content Placeholder 2"/>
          <p:cNvSpPr>
            <a:spLocks noGrp="1"/>
          </p:cNvSpPr>
          <p:nvPr>
            <p:ph idx="1"/>
          </p:nvPr>
        </p:nvSpPr>
        <p:spPr>
          <a:xfrm>
            <a:off x="457200" y="1371601"/>
            <a:ext cx="8229600" cy="1371599"/>
          </a:xfrm>
        </p:spPr>
        <p:txBody>
          <a:bodyPr/>
          <a:lstStyle/>
          <a:p>
            <a:r>
              <a:rPr lang="en-US" sz="2400" dirty="0" smtClean="0">
                <a:latin typeface="Times New Roman" pitchFamily="18" charset="0"/>
                <a:cs typeface="Times New Roman" pitchFamily="18" charset="0"/>
              </a:rPr>
              <a:t>It is a finite field and it consists of a set of integers {0,1,2,3….P-1} where p is a prime number. Additionally it satisfies the following arithmetic operations :</a:t>
            </a:r>
          </a:p>
          <a:p>
            <a:pPr>
              <a:buFontTx/>
              <a:buNone/>
            </a:pPr>
            <a:endParaRPr lang="en-US" sz="2400" dirty="0" smtClean="0">
              <a:latin typeface="Times New Roman" pitchFamily="18" charset="0"/>
              <a:cs typeface="Times New Roman" pitchFamily="18" charset="0"/>
            </a:endParaRPr>
          </a:p>
        </p:txBody>
      </p:sp>
      <p:pic>
        <p:nvPicPr>
          <p:cNvPr id="35841" name="Picture 1"/>
          <p:cNvPicPr>
            <a:picLocks noChangeAspect="1" noChangeArrowheads="1"/>
          </p:cNvPicPr>
          <p:nvPr/>
        </p:nvPicPr>
        <p:blipFill>
          <a:blip r:embed="rId2"/>
          <a:srcRect/>
          <a:stretch>
            <a:fillRect/>
          </a:stretch>
        </p:blipFill>
        <p:spPr bwMode="auto">
          <a:xfrm>
            <a:off x="1066800" y="2667000"/>
            <a:ext cx="64770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04850"/>
            <a:ext cx="8229600" cy="590550"/>
          </a:xfrm>
        </p:spPr>
        <p:txBody>
          <a:bodyPr/>
          <a:lstStyle/>
          <a:p>
            <a:r>
              <a:rPr lang="en-US" sz="3200" u="sng" smtClean="0">
                <a:latin typeface="Times New Roman" pitchFamily="18" charset="0"/>
                <a:cs typeface="Times New Roman" pitchFamily="18" charset="0"/>
              </a:rPr>
              <a:t>Galois Field GF(2</a:t>
            </a:r>
            <a:r>
              <a:rPr lang="en-US" sz="3200" u="sng" baseline="30000" smtClean="0">
                <a:latin typeface="Times New Roman" pitchFamily="18" charset="0"/>
                <a:cs typeface="Times New Roman" pitchFamily="18" charset="0"/>
              </a:rPr>
              <a:t>m</a:t>
            </a:r>
            <a:r>
              <a:rPr lang="en-US" sz="3200" u="sng" smtClean="0">
                <a:latin typeface="Times New Roman" pitchFamily="18" charset="0"/>
                <a:cs typeface="Times New Roman" pitchFamily="18" charset="0"/>
              </a:rPr>
              <a:t>)</a:t>
            </a:r>
          </a:p>
        </p:txBody>
      </p:sp>
      <p:sp>
        <p:nvSpPr>
          <p:cNvPr id="3" name="Content Placeholder 2"/>
          <p:cNvSpPr>
            <a:spLocks noGrp="1"/>
          </p:cNvSpPr>
          <p:nvPr>
            <p:ph idx="1"/>
          </p:nvPr>
        </p:nvSpPr>
        <p:spPr>
          <a:xfrm>
            <a:off x="457200" y="1447800"/>
            <a:ext cx="8229600" cy="4876800"/>
          </a:xfrm>
        </p:spPr>
        <p:txBody>
          <a:bodyPr>
            <a:normAutofit/>
          </a:bodyPr>
          <a:lstStyle/>
          <a:p>
            <a:pPr>
              <a:defRPr/>
            </a:pPr>
            <a:r>
              <a:rPr lang="en-US" sz="2400" dirty="0" smtClean="0">
                <a:latin typeface="Times New Roman" pitchFamily="18" charset="0"/>
                <a:cs typeface="Times New Roman" pitchFamily="18" charset="0"/>
              </a:rPr>
              <a:t>It is a finite field and is called binary finite field. It is a vector space of dimension m over GF(2) i.e. there exists a set of m elements {</a:t>
            </a:r>
            <a:r>
              <a:rPr lang="en-US" sz="2400" dirty="0" smtClean="0">
                <a:latin typeface="Times New Roman" pitchFamily="18" charset="0"/>
                <a:cs typeface="Times New Roman" pitchFamily="18" charset="0"/>
                <a:sym typeface="Symbol" pitchFamily="18" charset="2"/>
              </a:rPr>
              <a:t></a:t>
            </a:r>
            <a:r>
              <a:rPr lang="en-US" sz="2400" baseline="-25000" dirty="0" smtClean="0">
                <a:latin typeface="Times New Roman" pitchFamily="18" charset="0"/>
                <a:cs typeface="Times New Roman" pitchFamily="18" charset="0"/>
                <a:sym typeface="Symbol" pitchFamily="18" charset="2"/>
              </a:rPr>
              <a:t>m-1</a:t>
            </a:r>
            <a:r>
              <a:rPr lang="en-US" sz="2400" dirty="0" smtClean="0">
                <a:latin typeface="Times New Roman" pitchFamily="18" charset="0"/>
                <a:cs typeface="Times New Roman" pitchFamily="18" charset="0"/>
                <a:sym typeface="Symbol" pitchFamily="18" charset="2"/>
              </a:rPr>
              <a:t>, …,</a:t>
            </a:r>
            <a:r>
              <a:rPr lang="en-US" sz="2400" baseline="-25000" dirty="0" smtClean="0">
                <a:latin typeface="Times New Roman" pitchFamily="18" charset="0"/>
                <a:cs typeface="Times New Roman" pitchFamily="18" charset="0"/>
                <a:sym typeface="Symbol" pitchFamily="18" charset="2"/>
              </a:rPr>
              <a:t>1</a:t>
            </a:r>
            <a:r>
              <a:rPr lang="en-US" sz="2400" dirty="0" smtClean="0">
                <a:latin typeface="Times New Roman" pitchFamily="18" charset="0"/>
                <a:cs typeface="Times New Roman" pitchFamily="18" charset="0"/>
                <a:sym typeface="Symbol" pitchFamily="18" charset="2"/>
              </a:rPr>
              <a:t>, </a:t>
            </a:r>
            <a:r>
              <a:rPr lang="en-US" sz="2400" baseline="-25000" dirty="0" smtClean="0">
                <a:latin typeface="Times New Roman" pitchFamily="18" charset="0"/>
                <a:cs typeface="Times New Roman" pitchFamily="18" charset="0"/>
                <a:sym typeface="Symbol" pitchFamily="18" charset="2"/>
              </a:rPr>
              <a:t>0</a:t>
            </a:r>
            <a:r>
              <a:rPr lang="en-US" sz="2400" dirty="0" smtClean="0">
                <a:latin typeface="Times New Roman" pitchFamily="18" charset="0"/>
                <a:cs typeface="Times New Roman" pitchFamily="18" charset="0"/>
                <a:sym typeface="Symbol" pitchFamily="18" charset="2"/>
              </a:rPr>
              <a:t>} each </a:t>
            </a:r>
            <a:r>
              <a:rPr lang="en-US" sz="2400" baseline="-25000" dirty="0" err="1" smtClean="0">
                <a:latin typeface="Times New Roman" pitchFamily="18" charset="0"/>
                <a:cs typeface="Times New Roman" pitchFamily="18" charset="0"/>
                <a:sym typeface="Symbol" pitchFamily="18" charset="2"/>
              </a:rPr>
              <a:t>i</a:t>
            </a:r>
            <a:r>
              <a:rPr lang="en-US" sz="2400" baseline="-25000" dirty="0" smtClean="0">
                <a:latin typeface="Times New Roman" pitchFamily="18" charset="0"/>
                <a:cs typeface="Times New Roman" pitchFamily="18" charset="0"/>
                <a:sym typeface="Symbol" pitchFamily="18" charset="2"/>
              </a:rPr>
              <a:t> </a:t>
            </a:r>
            <a:r>
              <a:rPr lang="en-US" sz="2400" b="1" dirty="0" smtClean="0">
                <a:latin typeface="Times New Roman" pitchFamily="18" charset="0"/>
                <a:ea typeface="Lucida Sans Unicode" pitchFamily="34" charset="0"/>
                <a:cs typeface="Times New Roman" pitchFamily="18" charset="0"/>
                <a:sym typeface="Symbol" pitchFamily="18" charset="2"/>
              </a:rPr>
              <a:t></a:t>
            </a:r>
            <a:r>
              <a:rPr lang="en-US" sz="2400" dirty="0" smtClean="0">
                <a:latin typeface="Times New Roman" pitchFamily="18" charset="0"/>
                <a:cs typeface="Times New Roman" pitchFamily="18" charset="0"/>
                <a:sym typeface="Symbol" pitchFamily="18" charset="2"/>
              </a:rPr>
              <a:t>{0,1}  in GF(2</a:t>
            </a:r>
            <a:r>
              <a:rPr lang="en-US" sz="2400" baseline="30000" dirty="0" smtClean="0">
                <a:latin typeface="Times New Roman" pitchFamily="18" charset="0"/>
                <a:cs typeface="Times New Roman" pitchFamily="18" charset="0"/>
                <a:sym typeface="Symbol" pitchFamily="18" charset="2"/>
              </a:rPr>
              <a:t>m</a:t>
            </a:r>
            <a:r>
              <a:rPr lang="en-US" sz="2400" dirty="0" smtClean="0">
                <a:latin typeface="Times New Roman" pitchFamily="18" charset="0"/>
                <a:cs typeface="Times New Roman" pitchFamily="18" charset="0"/>
                <a:sym typeface="Symbol" pitchFamily="18" charset="2"/>
              </a:rPr>
              <a:t>) such that each a </a:t>
            </a:r>
            <a:r>
              <a:rPr lang="en-US" sz="2400" b="1" dirty="0" smtClean="0">
                <a:latin typeface="Times New Roman" pitchFamily="18" charset="0"/>
                <a:ea typeface="Lucida Sans Unicode" pitchFamily="34" charset="0"/>
                <a:cs typeface="Times New Roman" pitchFamily="18" charset="0"/>
                <a:sym typeface="Symbol" pitchFamily="18" charset="2"/>
              </a:rPr>
              <a:t> </a:t>
            </a:r>
            <a:r>
              <a:rPr lang="en-US" sz="2400" dirty="0" smtClean="0">
                <a:latin typeface="Times New Roman" pitchFamily="18" charset="0"/>
                <a:cs typeface="Times New Roman" pitchFamily="18" charset="0"/>
                <a:sym typeface="Symbol" pitchFamily="18" charset="2"/>
              </a:rPr>
              <a:t>GF(2</a:t>
            </a:r>
            <a:r>
              <a:rPr lang="en-US" sz="2400" baseline="30000" dirty="0" smtClean="0">
                <a:latin typeface="Times New Roman" pitchFamily="18" charset="0"/>
                <a:cs typeface="Times New Roman" pitchFamily="18" charset="0"/>
                <a:sym typeface="Symbol" pitchFamily="18" charset="2"/>
              </a:rPr>
              <a:t>m</a:t>
            </a:r>
            <a:r>
              <a:rPr lang="en-US" sz="2400" dirty="0" smtClean="0">
                <a:latin typeface="Times New Roman" pitchFamily="18" charset="0"/>
                <a:cs typeface="Times New Roman" pitchFamily="18" charset="0"/>
                <a:sym typeface="Symbol" pitchFamily="18" charset="2"/>
              </a:rPr>
              <a:t>) </a:t>
            </a:r>
          </a:p>
          <a:p>
            <a:pPr>
              <a:buFontTx/>
              <a:buNone/>
              <a:defRPr/>
            </a:pPr>
            <a:r>
              <a:rPr lang="en-US" sz="2400" dirty="0" smtClean="0">
                <a:latin typeface="Times New Roman" pitchFamily="18" charset="0"/>
                <a:cs typeface="Times New Roman" pitchFamily="18" charset="0"/>
                <a:sym typeface="Symbol" pitchFamily="18" charset="2"/>
              </a:rPr>
              <a:t>			a = </a:t>
            </a:r>
            <a:r>
              <a:rPr lang="en-US" sz="2400" baseline="-25000" dirty="0" smtClean="0">
                <a:latin typeface="Times New Roman" pitchFamily="18" charset="0"/>
                <a:cs typeface="Times New Roman" pitchFamily="18" charset="0"/>
                <a:sym typeface="Symbol" pitchFamily="18" charset="2"/>
              </a:rPr>
              <a:t>m-1</a:t>
            </a:r>
            <a:r>
              <a:rPr lang="en-US" sz="2400" dirty="0" smtClean="0">
                <a:latin typeface="Times New Roman" pitchFamily="18" charset="0"/>
                <a:cs typeface="Times New Roman" pitchFamily="18" charset="0"/>
                <a:sym typeface="Symbol" pitchFamily="18" charset="2"/>
              </a:rPr>
              <a:t>x</a:t>
            </a:r>
            <a:r>
              <a:rPr lang="en-US" sz="2400" baseline="30000" dirty="0" smtClean="0">
                <a:latin typeface="Times New Roman" pitchFamily="18" charset="0"/>
                <a:cs typeface="Times New Roman" pitchFamily="18" charset="0"/>
                <a:sym typeface="Symbol" pitchFamily="18" charset="2"/>
              </a:rPr>
              <a:t>m-1</a:t>
            </a:r>
            <a:r>
              <a:rPr lang="en-US" sz="2400" dirty="0" smtClean="0">
                <a:latin typeface="Times New Roman" pitchFamily="18" charset="0"/>
                <a:cs typeface="Times New Roman" pitchFamily="18" charset="0"/>
                <a:sym typeface="Symbol" pitchFamily="18" charset="2"/>
              </a:rPr>
              <a:t> + … + </a:t>
            </a:r>
            <a:r>
              <a:rPr lang="en-US" sz="2400" baseline="-25000" dirty="0" smtClean="0">
                <a:latin typeface="Times New Roman" pitchFamily="18" charset="0"/>
                <a:cs typeface="Times New Roman" pitchFamily="18" charset="0"/>
                <a:sym typeface="Symbol" pitchFamily="18" charset="2"/>
              </a:rPr>
              <a:t>1</a:t>
            </a:r>
            <a:r>
              <a:rPr lang="en-US" sz="2400" dirty="0" smtClean="0">
                <a:latin typeface="Times New Roman" pitchFamily="18" charset="0"/>
                <a:cs typeface="Times New Roman" pitchFamily="18" charset="0"/>
                <a:sym typeface="Symbol" pitchFamily="18" charset="2"/>
              </a:rPr>
              <a:t>x + </a:t>
            </a:r>
            <a:r>
              <a:rPr lang="en-US" sz="2400" baseline="-25000" dirty="0" smtClean="0">
                <a:latin typeface="Times New Roman" pitchFamily="18" charset="0"/>
                <a:cs typeface="Times New Roman" pitchFamily="18" charset="0"/>
                <a:sym typeface="Symbol" pitchFamily="18" charset="2"/>
              </a:rPr>
              <a:t>0</a:t>
            </a:r>
          </a:p>
          <a:p>
            <a:pPr>
              <a:defRPr/>
            </a:pPr>
            <a:r>
              <a:rPr lang="en-US" sz="2400" dirty="0" smtClean="0">
                <a:latin typeface="Times New Roman" pitchFamily="18" charset="0"/>
                <a:cs typeface="Times New Roman" pitchFamily="18" charset="0"/>
              </a:rPr>
              <a:t>Additionally it satisfies the following arithmetic operations :</a:t>
            </a:r>
            <a:endParaRPr lang="en-US" sz="2400" baseline="-25000" dirty="0" smtClean="0">
              <a:latin typeface="Times New Roman" pitchFamily="18" charset="0"/>
              <a:cs typeface="Times New Roman" pitchFamily="18" charset="0"/>
              <a:sym typeface="Symbol" pitchFamily="18" charset="2"/>
            </a:endParaRPr>
          </a:p>
          <a:p>
            <a:pPr marL="822960" lvl="1" indent="-457200">
              <a:buFontTx/>
              <a:buNone/>
              <a:defRPr/>
            </a:pPr>
            <a:r>
              <a:rPr lang="en-US" sz="2200" dirty="0" smtClean="0">
                <a:latin typeface="Times New Roman" pitchFamily="18" charset="0"/>
                <a:ea typeface="Lucida Sans Unicode" pitchFamily="34" charset="0"/>
                <a:cs typeface="Times New Roman" pitchFamily="18" charset="0"/>
                <a:sym typeface="Symbol" pitchFamily="18" charset="2"/>
              </a:rPr>
              <a:t>For instance a = {a</a:t>
            </a:r>
            <a:r>
              <a:rPr lang="en-US" sz="2200" baseline="-25000" dirty="0" smtClean="0">
                <a:latin typeface="Times New Roman" pitchFamily="18" charset="0"/>
                <a:ea typeface="Lucida Sans Unicode" pitchFamily="34" charset="0"/>
                <a:cs typeface="Times New Roman" pitchFamily="18" charset="0"/>
                <a:sym typeface="Symbol" pitchFamily="18" charset="2"/>
              </a:rPr>
              <a:t>m-1</a:t>
            </a:r>
            <a:r>
              <a:rPr lang="en-US" sz="2200" dirty="0" smtClean="0">
                <a:latin typeface="Times New Roman" pitchFamily="18" charset="0"/>
                <a:ea typeface="Lucida Sans Unicode" pitchFamily="34" charset="0"/>
                <a:cs typeface="Times New Roman" pitchFamily="18" charset="0"/>
                <a:sym typeface="Symbol" pitchFamily="18" charset="2"/>
              </a:rPr>
              <a:t>,..a</a:t>
            </a:r>
            <a:r>
              <a:rPr lang="en-US" sz="2200" baseline="-25000" dirty="0" smtClean="0">
                <a:latin typeface="Times New Roman" pitchFamily="18" charset="0"/>
                <a:ea typeface="Lucida Sans Unicode" pitchFamily="34" charset="0"/>
                <a:cs typeface="Times New Roman" pitchFamily="18" charset="0"/>
                <a:sym typeface="Symbol" pitchFamily="18" charset="2"/>
              </a:rPr>
              <a:t>1</a:t>
            </a:r>
            <a:r>
              <a:rPr lang="en-US" sz="2200" dirty="0" smtClean="0">
                <a:latin typeface="Times New Roman" pitchFamily="18" charset="0"/>
                <a:ea typeface="Lucida Sans Unicode" pitchFamily="34" charset="0"/>
                <a:cs typeface="Times New Roman" pitchFamily="18" charset="0"/>
                <a:sym typeface="Symbol" pitchFamily="18" charset="2"/>
              </a:rPr>
              <a:t>,a</a:t>
            </a:r>
            <a:r>
              <a:rPr lang="en-US" sz="2200" baseline="-25000" dirty="0" smtClean="0">
                <a:latin typeface="Times New Roman" pitchFamily="18" charset="0"/>
                <a:ea typeface="Lucida Sans Unicode" pitchFamily="34" charset="0"/>
                <a:cs typeface="Times New Roman" pitchFamily="18" charset="0"/>
                <a:sym typeface="Symbol" pitchFamily="18" charset="2"/>
              </a:rPr>
              <a:t>0</a:t>
            </a:r>
            <a:r>
              <a:rPr lang="en-US" sz="2200" dirty="0" smtClean="0">
                <a:latin typeface="Times New Roman" pitchFamily="18" charset="0"/>
                <a:ea typeface="Lucida Sans Unicode" pitchFamily="34" charset="0"/>
                <a:cs typeface="Times New Roman" pitchFamily="18" charset="0"/>
                <a:sym typeface="Symbol" pitchFamily="18" charset="2"/>
              </a:rPr>
              <a:t>} and b = {b</a:t>
            </a:r>
            <a:r>
              <a:rPr lang="en-US" sz="2200" baseline="-25000" dirty="0" smtClean="0">
                <a:latin typeface="Times New Roman" pitchFamily="18" charset="0"/>
                <a:ea typeface="Lucida Sans Unicode" pitchFamily="34" charset="0"/>
                <a:cs typeface="Times New Roman" pitchFamily="18" charset="0"/>
                <a:sym typeface="Symbol" pitchFamily="18" charset="2"/>
              </a:rPr>
              <a:t>m-1</a:t>
            </a:r>
            <a:r>
              <a:rPr lang="en-US" sz="2200" dirty="0" smtClean="0">
                <a:latin typeface="Times New Roman" pitchFamily="18" charset="0"/>
                <a:ea typeface="Lucida Sans Unicode" pitchFamily="34" charset="0"/>
                <a:cs typeface="Times New Roman" pitchFamily="18" charset="0"/>
                <a:sym typeface="Symbol" pitchFamily="18" charset="2"/>
              </a:rPr>
              <a:t>,..b</a:t>
            </a:r>
            <a:r>
              <a:rPr lang="en-US" sz="2200" baseline="-25000" dirty="0" smtClean="0">
                <a:latin typeface="Times New Roman" pitchFamily="18" charset="0"/>
                <a:ea typeface="Lucida Sans Unicode" pitchFamily="34" charset="0"/>
                <a:cs typeface="Times New Roman" pitchFamily="18" charset="0"/>
                <a:sym typeface="Symbol" pitchFamily="18" charset="2"/>
              </a:rPr>
              <a:t>1</a:t>
            </a:r>
            <a:r>
              <a:rPr lang="en-US" sz="2200" dirty="0" smtClean="0">
                <a:latin typeface="Times New Roman" pitchFamily="18" charset="0"/>
                <a:ea typeface="Lucida Sans Unicode" pitchFamily="34" charset="0"/>
                <a:cs typeface="Times New Roman" pitchFamily="18" charset="0"/>
                <a:sym typeface="Symbol" pitchFamily="18" charset="2"/>
              </a:rPr>
              <a:t>,b</a:t>
            </a:r>
            <a:r>
              <a:rPr lang="en-US" sz="2200" baseline="-25000" dirty="0" smtClean="0">
                <a:latin typeface="Times New Roman" pitchFamily="18" charset="0"/>
                <a:ea typeface="Lucida Sans Unicode" pitchFamily="34" charset="0"/>
                <a:cs typeface="Times New Roman" pitchFamily="18" charset="0"/>
                <a:sym typeface="Symbol" pitchFamily="18" charset="2"/>
              </a:rPr>
              <a:t>0</a:t>
            </a:r>
            <a:r>
              <a:rPr lang="en-US" sz="2200" dirty="0" smtClean="0">
                <a:latin typeface="Times New Roman" pitchFamily="18" charset="0"/>
                <a:ea typeface="Lucida Sans Unicode" pitchFamily="34" charset="0"/>
                <a:cs typeface="Times New Roman" pitchFamily="18" charset="0"/>
                <a:sym typeface="Symbol" pitchFamily="18" charset="2"/>
              </a:rPr>
              <a:t>} </a:t>
            </a:r>
            <a:r>
              <a:rPr lang="en-US" sz="2200" b="1" dirty="0" smtClean="0">
                <a:latin typeface="Times New Roman" pitchFamily="18" charset="0"/>
                <a:ea typeface="Lucida Sans Unicode" pitchFamily="34" charset="0"/>
                <a:cs typeface="Times New Roman" pitchFamily="18" charset="0"/>
                <a:sym typeface="Symbol" pitchFamily="18" charset="2"/>
              </a:rPr>
              <a:t> </a:t>
            </a:r>
            <a:r>
              <a:rPr lang="en-US" sz="2200" dirty="0" smtClean="0">
                <a:latin typeface="Times New Roman" pitchFamily="18" charset="0"/>
                <a:cs typeface="Times New Roman" pitchFamily="18" charset="0"/>
                <a:sym typeface="Symbol" pitchFamily="18" charset="2"/>
              </a:rPr>
              <a:t>GF(2</a:t>
            </a:r>
            <a:r>
              <a:rPr lang="en-US" sz="2200" baseline="30000" dirty="0" smtClean="0">
                <a:latin typeface="Times New Roman" pitchFamily="18" charset="0"/>
                <a:cs typeface="Times New Roman" pitchFamily="18" charset="0"/>
                <a:sym typeface="Symbol" pitchFamily="18" charset="2"/>
              </a:rPr>
              <a:t>m</a:t>
            </a:r>
            <a:r>
              <a:rPr lang="en-US" sz="2200" dirty="0" smtClean="0">
                <a:latin typeface="Times New Roman" pitchFamily="18" charset="0"/>
                <a:cs typeface="Times New Roman" pitchFamily="18" charset="0"/>
                <a:sym typeface="Symbol" pitchFamily="18" charset="2"/>
              </a:rPr>
              <a:t>) </a:t>
            </a:r>
            <a:endParaRPr lang="en-US" sz="2200" dirty="0" smtClean="0">
              <a:latin typeface="Times New Roman" pitchFamily="18" charset="0"/>
              <a:ea typeface="Lucida Sans Unicode" pitchFamily="34" charset="0"/>
              <a:cs typeface="Times New Roman" pitchFamily="18" charset="0"/>
              <a:sym typeface="Symbol" pitchFamily="18" charset="2"/>
            </a:endParaRPr>
          </a:p>
          <a:p>
            <a:pPr marL="822960" lvl="1" indent="-457200">
              <a:buFontTx/>
              <a:buChar char="•"/>
              <a:defRPr/>
            </a:pPr>
            <a:r>
              <a:rPr lang="en-US" sz="2200" b="1" u="sng" dirty="0" smtClean="0">
                <a:latin typeface="Times New Roman" pitchFamily="18" charset="0"/>
                <a:ea typeface="Lucida Sans Unicode" pitchFamily="34" charset="0"/>
                <a:cs typeface="Times New Roman" pitchFamily="18" charset="0"/>
                <a:sym typeface="Symbol" pitchFamily="18" charset="2"/>
              </a:rPr>
              <a:t>Addition :</a:t>
            </a:r>
            <a:r>
              <a:rPr lang="en-US" sz="2200" dirty="0" smtClean="0">
                <a:latin typeface="Times New Roman" pitchFamily="18" charset="0"/>
                <a:ea typeface="Lucida Sans Unicode" pitchFamily="34" charset="0"/>
                <a:cs typeface="Times New Roman" pitchFamily="18" charset="0"/>
                <a:sym typeface="Symbol" pitchFamily="18" charset="2"/>
              </a:rPr>
              <a:t> a + b = c = {c</a:t>
            </a:r>
            <a:r>
              <a:rPr lang="en-US" sz="2200" baseline="-25000" dirty="0" smtClean="0">
                <a:latin typeface="Times New Roman" pitchFamily="18" charset="0"/>
                <a:ea typeface="Lucida Sans Unicode" pitchFamily="34" charset="0"/>
                <a:cs typeface="Times New Roman" pitchFamily="18" charset="0"/>
                <a:sym typeface="Symbol" pitchFamily="18" charset="2"/>
              </a:rPr>
              <a:t>m-1</a:t>
            </a:r>
            <a:r>
              <a:rPr lang="en-US" sz="2200" dirty="0" smtClean="0">
                <a:latin typeface="Times New Roman" pitchFamily="18" charset="0"/>
                <a:ea typeface="Lucida Sans Unicode" pitchFamily="34" charset="0"/>
                <a:cs typeface="Times New Roman" pitchFamily="18" charset="0"/>
                <a:sym typeface="Symbol" pitchFamily="18" charset="2"/>
              </a:rPr>
              <a:t>,..c</a:t>
            </a:r>
            <a:r>
              <a:rPr lang="en-US" sz="2200" baseline="-25000" dirty="0" smtClean="0">
                <a:latin typeface="Times New Roman" pitchFamily="18" charset="0"/>
                <a:ea typeface="Lucida Sans Unicode" pitchFamily="34" charset="0"/>
                <a:cs typeface="Times New Roman" pitchFamily="18" charset="0"/>
                <a:sym typeface="Symbol" pitchFamily="18" charset="2"/>
              </a:rPr>
              <a:t>1</a:t>
            </a:r>
            <a:r>
              <a:rPr lang="en-US" sz="2200" dirty="0" smtClean="0">
                <a:latin typeface="Times New Roman" pitchFamily="18" charset="0"/>
                <a:ea typeface="Lucida Sans Unicode" pitchFamily="34" charset="0"/>
                <a:cs typeface="Times New Roman" pitchFamily="18" charset="0"/>
                <a:sym typeface="Symbol" pitchFamily="18" charset="2"/>
              </a:rPr>
              <a:t>,c</a:t>
            </a:r>
            <a:r>
              <a:rPr lang="en-US" sz="2200" baseline="-25000" dirty="0" smtClean="0">
                <a:latin typeface="Times New Roman" pitchFamily="18" charset="0"/>
                <a:ea typeface="Lucida Sans Unicode" pitchFamily="34" charset="0"/>
                <a:cs typeface="Times New Roman" pitchFamily="18" charset="0"/>
                <a:sym typeface="Symbol" pitchFamily="18" charset="2"/>
              </a:rPr>
              <a:t>0</a:t>
            </a:r>
            <a:r>
              <a:rPr lang="en-US" sz="2200" dirty="0" smtClean="0">
                <a:latin typeface="Times New Roman" pitchFamily="18" charset="0"/>
                <a:ea typeface="Lucida Sans Unicode" pitchFamily="34" charset="0"/>
                <a:cs typeface="Times New Roman" pitchFamily="18" charset="0"/>
                <a:sym typeface="Symbol" pitchFamily="18" charset="2"/>
              </a:rPr>
              <a:t>} where </a:t>
            </a:r>
            <a:r>
              <a:rPr lang="en-US" sz="2200" dirty="0" err="1" smtClean="0">
                <a:latin typeface="Times New Roman" pitchFamily="18" charset="0"/>
                <a:ea typeface="Lucida Sans Unicode" pitchFamily="34" charset="0"/>
                <a:cs typeface="Times New Roman" pitchFamily="18" charset="0"/>
                <a:sym typeface="Symbol" pitchFamily="18" charset="2"/>
              </a:rPr>
              <a:t>c</a:t>
            </a:r>
            <a:r>
              <a:rPr lang="en-US" sz="2200" baseline="-25000" dirty="0" err="1" smtClean="0">
                <a:latin typeface="Times New Roman" pitchFamily="18" charset="0"/>
                <a:ea typeface="Lucida Sans Unicode" pitchFamily="34" charset="0"/>
                <a:cs typeface="Times New Roman" pitchFamily="18" charset="0"/>
                <a:sym typeface="Symbol" pitchFamily="18" charset="2"/>
              </a:rPr>
              <a:t>i</a:t>
            </a:r>
            <a:r>
              <a:rPr lang="en-US" sz="2200" dirty="0" smtClean="0">
                <a:latin typeface="Times New Roman" pitchFamily="18" charset="0"/>
                <a:ea typeface="Lucida Sans Unicode" pitchFamily="34" charset="0"/>
                <a:cs typeface="Times New Roman" pitchFamily="18" charset="0"/>
                <a:sym typeface="Symbol" pitchFamily="18" charset="2"/>
              </a:rPr>
              <a:t> = (</a:t>
            </a:r>
            <a:r>
              <a:rPr lang="en-US" sz="2200" dirty="0" err="1" smtClean="0">
                <a:latin typeface="Times New Roman" pitchFamily="18" charset="0"/>
                <a:ea typeface="Lucida Sans Unicode" pitchFamily="34" charset="0"/>
                <a:cs typeface="Times New Roman" pitchFamily="18" charset="0"/>
                <a:sym typeface="Symbol" pitchFamily="18" charset="2"/>
              </a:rPr>
              <a:t>a</a:t>
            </a:r>
            <a:r>
              <a:rPr lang="en-US" sz="2200" baseline="-25000" dirty="0" err="1" smtClean="0">
                <a:latin typeface="Times New Roman" pitchFamily="18" charset="0"/>
                <a:ea typeface="Lucida Sans Unicode" pitchFamily="34" charset="0"/>
                <a:cs typeface="Times New Roman" pitchFamily="18" charset="0"/>
                <a:sym typeface="Symbol" pitchFamily="18" charset="2"/>
              </a:rPr>
              <a:t>i</a:t>
            </a:r>
            <a:r>
              <a:rPr lang="en-US" sz="2200" dirty="0" smtClean="0">
                <a:latin typeface="Times New Roman" pitchFamily="18" charset="0"/>
                <a:ea typeface="Lucida Sans Unicode" pitchFamily="34" charset="0"/>
                <a:cs typeface="Times New Roman" pitchFamily="18" charset="0"/>
                <a:sym typeface="Symbol" pitchFamily="18" charset="2"/>
              </a:rPr>
              <a:t> + b</a:t>
            </a:r>
            <a:r>
              <a:rPr lang="en-US" sz="2200" baseline="-25000" dirty="0" smtClean="0">
                <a:latin typeface="Times New Roman" pitchFamily="18" charset="0"/>
                <a:ea typeface="Lucida Sans Unicode" pitchFamily="34" charset="0"/>
                <a:cs typeface="Times New Roman" pitchFamily="18" charset="0"/>
                <a:sym typeface="Symbol" pitchFamily="18" charset="2"/>
              </a:rPr>
              <a:t>i</a:t>
            </a:r>
            <a:r>
              <a:rPr lang="en-US" sz="2200" dirty="0" smtClean="0">
                <a:latin typeface="Times New Roman" pitchFamily="18" charset="0"/>
                <a:ea typeface="Lucida Sans Unicode" pitchFamily="34" charset="0"/>
                <a:cs typeface="Times New Roman" pitchFamily="18" charset="0"/>
                <a:sym typeface="Symbol" pitchFamily="18" charset="2"/>
              </a:rPr>
              <a:t>) mod 2 finally c </a:t>
            </a:r>
            <a:r>
              <a:rPr lang="en-US" sz="2200" b="1" dirty="0" smtClean="0">
                <a:latin typeface="Times New Roman" pitchFamily="18" charset="0"/>
                <a:ea typeface="Lucida Sans Unicode" pitchFamily="34" charset="0"/>
                <a:cs typeface="Times New Roman" pitchFamily="18" charset="0"/>
                <a:sym typeface="Symbol" pitchFamily="18" charset="2"/>
              </a:rPr>
              <a:t> </a:t>
            </a:r>
            <a:r>
              <a:rPr lang="en-US" sz="2200" dirty="0" smtClean="0">
                <a:latin typeface="Times New Roman" pitchFamily="18" charset="0"/>
                <a:cs typeface="Times New Roman" pitchFamily="18" charset="0"/>
                <a:sym typeface="Symbol" pitchFamily="18" charset="2"/>
              </a:rPr>
              <a:t>GF(2</a:t>
            </a:r>
            <a:r>
              <a:rPr lang="en-US" sz="2200" baseline="30000" dirty="0" smtClean="0">
                <a:latin typeface="Times New Roman" pitchFamily="18" charset="0"/>
                <a:cs typeface="Times New Roman" pitchFamily="18" charset="0"/>
                <a:sym typeface="Symbol" pitchFamily="18" charset="2"/>
              </a:rPr>
              <a:t>m</a:t>
            </a:r>
            <a:r>
              <a:rPr lang="en-US" sz="2200" dirty="0" smtClean="0">
                <a:latin typeface="Times New Roman" pitchFamily="18" charset="0"/>
                <a:cs typeface="Times New Roman" pitchFamily="18" charset="0"/>
                <a:sym typeface="Symbol" pitchFamily="18" charset="2"/>
              </a:rPr>
              <a:t>) .</a:t>
            </a:r>
            <a:endParaRPr lang="en-US" sz="2200" dirty="0" smtClean="0">
              <a:latin typeface="Times New Roman" pitchFamily="18" charset="0"/>
              <a:ea typeface="Lucida Sans Unicode" pitchFamily="34" charset="0"/>
              <a:cs typeface="Times New Roman" pitchFamily="18" charset="0"/>
              <a:sym typeface="Symbol" pitchFamily="18" charset="2"/>
            </a:endParaRPr>
          </a:p>
          <a:p>
            <a:pPr marL="822960" lvl="1" indent="-457200">
              <a:buFontTx/>
              <a:buChar char="•"/>
              <a:defRPr/>
            </a:pPr>
            <a:r>
              <a:rPr lang="en-US" sz="2200" b="1" u="sng" dirty="0" smtClean="0">
                <a:latin typeface="Times New Roman" pitchFamily="18" charset="0"/>
                <a:ea typeface="Lucida Sans Unicode" pitchFamily="34" charset="0"/>
                <a:cs typeface="Times New Roman" pitchFamily="18" charset="0"/>
                <a:sym typeface="Symbol" pitchFamily="18" charset="2"/>
              </a:rPr>
              <a:t>Multiplication</a:t>
            </a:r>
            <a:r>
              <a:rPr lang="en-US" sz="2200" dirty="0" smtClean="0">
                <a:latin typeface="Times New Roman" pitchFamily="18" charset="0"/>
                <a:ea typeface="Lucida Sans Unicode" pitchFamily="34" charset="0"/>
                <a:cs typeface="Times New Roman" pitchFamily="18" charset="0"/>
                <a:sym typeface="Symbol" pitchFamily="18" charset="2"/>
              </a:rPr>
              <a:t> : a . b = c = {c</a:t>
            </a:r>
            <a:r>
              <a:rPr lang="en-US" sz="2200" baseline="-25000" dirty="0" smtClean="0">
                <a:latin typeface="Times New Roman" pitchFamily="18" charset="0"/>
                <a:ea typeface="Lucida Sans Unicode" pitchFamily="34" charset="0"/>
                <a:cs typeface="Times New Roman" pitchFamily="18" charset="0"/>
                <a:sym typeface="Symbol" pitchFamily="18" charset="2"/>
              </a:rPr>
              <a:t>m-1</a:t>
            </a:r>
            <a:r>
              <a:rPr lang="en-US" sz="2200" dirty="0" smtClean="0">
                <a:latin typeface="Times New Roman" pitchFamily="18" charset="0"/>
                <a:ea typeface="Lucida Sans Unicode" pitchFamily="34" charset="0"/>
                <a:cs typeface="Times New Roman" pitchFamily="18" charset="0"/>
                <a:sym typeface="Symbol" pitchFamily="18" charset="2"/>
              </a:rPr>
              <a:t>,..c</a:t>
            </a:r>
            <a:r>
              <a:rPr lang="en-US" sz="2200" baseline="-25000" dirty="0" smtClean="0">
                <a:latin typeface="Times New Roman" pitchFamily="18" charset="0"/>
                <a:ea typeface="Lucida Sans Unicode" pitchFamily="34" charset="0"/>
                <a:cs typeface="Times New Roman" pitchFamily="18" charset="0"/>
                <a:sym typeface="Symbol" pitchFamily="18" charset="2"/>
              </a:rPr>
              <a:t>1</a:t>
            </a:r>
            <a:r>
              <a:rPr lang="en-US" sz="2200" dirty="0" smtClean="0">
                <a:latin typeface="Times New Roman" pitchFamily="18" charset="0"/>
                <a:ea typeface="Lucida Sans Unicode" pitchFamily="34" charset="0"/>
                <a:cs typeface="Times New Roman" pitchFamily="18" charset="0"/>
                <a:sym typeface="Symbol" pitchFamily="18" charset="2"/>
              </a:rPr>
              <a:t>,c</a:t>
            </a:r>
            <a:r>
              <a:rPr lang="en-US" sz="2200" baseline="-25000" dirty="0" smtClean="0">
                <a:latin typeface="Times New Roman" pitchFamily="18" charset="0"/>
                <a:ea typeface="Lucida Sans Unicode" pitchFamily="34" charset="0"/>
                <a:cs typeface="Times New Roman" pitchFamily="18" charset="0"/>
                <a:sym typeface="Symbol" pitchFamily="18" charset="2"/>
              </a:rPr>
              <a:t>0</a:t>
            </a:r>
            <a:r>
              <a:rPr lang="en-US" sz="2200" dirty="0" smtClean="0">
                <a:latin typeface="Times New Roman" pitchFamily="18" charset="0"/>
                <a:ea typeface="Lucida Sans Unicode" pitchFamily="34" charset="0"/>
                <a:cs typeface="Times New Roman" pitchFamily="18" charset="0"/>
                <a:sym typeface="Symbol" pitchFamily="18" charset="2"/>
              </a:rPr>
              <a:t>} where c is the </a:t>
            </a:r>
            <a:r>
              <a:rPr lang="en-US" sz="2200" dirty="0" err="1" smtClean="0">
                <a:latin typeface="Times New Roman" pitchFamily="18" charset="0"/>
                <a:ea typeface="Lucida Sans Unicode" pitchFamily="34" charset="0"/>
                <a:cs typeface="Times New Roman" pitchFamily="18" charset="0"/>
                <a:sym typeface="Symbol" pitchFamily="18" charset="2"/>
              </a:rPr>
              <a:t>remiander</a:t>
            </a:r>
            <a:r>
              <a:rPr lang="en-US" sz="2200" dirty="0" smtClean="0">
                <a:latin typeface="Times New Roman" pitchFamily="18" charset="0"/>
                <a:ea typeface="Lucida Sans Unicode" pitchFamily="34" charset="0"/>
                <a:cs typeface="Times New Roman" pitchFamily="18" charset="0"/>
                <a:sym typeface="Symbol" pitchFamily="18" charset="2"/>
              </a:rPr>
              <a:t> of the division of the polynomial a(x) . b(x) by an irreducible polynomial of degree m. c </a:t>
            </a:r>
            <a:r>
              <a:rPr lang="en-US" sz="2200" b="1" dirty="0" smtClean="0">
                <a:latin typeface="Times New Roman" pitchFamily="18" charset="0"/>
                <a:ea typeface="Lucida Sans Unicode" pitchFamily="34" charset="0"/>
                <a:cs typeface="Times New Roman" pitchFamily="18" charset="0"/>
                <a:sym typeface="Symbol" pitchFamily="18" charset="2"/>
              </a:rPr>
              <a:t> </a:t>
            </a:r>
            <a:r>
              <a:rPr lang="en-US" sz="2200" dirty="0" smtClean="0">
                <a:latin typeface="Times New Roman" pitchFamily="18" charset="0"/>
                <a:cs typeface="Times New Roman" pitchFamily="18" charset="0"/>
                <a:sym typeface="Symbol" pitchFamily="18" charset="2"/>
              </a:rPr>
              <a:t>GF(2</a:t>
            </a:r>
            <a:r>
              <a:rPr lang="en-US" sz="2200" baseline="30000" dirty="0" smtClean="0">
                <a:latin typeface="Times New Roman" pitchFamily="18" charset="0"/>
                <a:cs typeface="Times New Roman" pitchFamily="18" charset="0"/>
                <a:sym typeface="Symbol" pitchFamily="18" charset="2"/>
              </a:rPr>
              <a:t>m</a:t>
            </a:r>
            <a:r>
              <a:rPr lang="en-US" sz="2200" dirty="0" smtClean="0">
                <a:latin typeface="Times New Roman" pitchFamily="18" charset="0"/>
                <a:cs typeface="Times New Roman" pitchFamily="18" charset="0"/>
                <a:sym typeface="Symbol" pitchFamily="18" charset="2"/>
              </a:rPr>
              <a:t>) </a:t>
            </a:r>
          </a:p>
          <a:p>
            <a:pPr lvl="1">
              <a:defRP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l" eaLnBrk="1" hangingPunct="1"/>
            <a:r>
              <a:rPr lang="en-US" sz="4000" b="1" u="sng" smtClean="0">
                <a:solidFill>
                  <a:schemeClr val="tx1"/>
                </a:solidFill>
                <a:latin typeface="Times New Roman" pitchFamily="18" charset="0"/>
                <a:cs typeface="Times New Roman" pitchFamily="18" charset="0"/>
              </a:rPr>
              <a:t>Weierstrass Equation</a:t>
            </a:r>
          </a:p>
        </p:txBody>
      </p:sp>
      <p:sp>
        <p:nvSpPr>
          <p:cNvPr id="6148" name="Rectangle 3"/>
          <p:cNvSpPr>
            <a:spLocks noGrp="1" noChangeArrowheads="1"/>
          </p:cNvSpPr>
          <p:nvPr>
            <p:ph type="body" sz="half" idx="1"/>
          </p:nvPr>
        </p:nvSpPr>
        <p:spPr>
          <a:xfrm>
            <a:off x="457200" y="1600200"/>
            <a:ext cx="8153400" cy="4525963"/>
          </a:xfrm>
        </p:spPr>
        <p:txBody>
          <a:bodyPr/>
          <a:lstStyle/>
          <a:p>
            <a:pPr eaLnBrk="1" hangingPunct="1">
              <a:buNone/>
            </a:pPr>
            <a:endParaRPr lang="en-US" sz="2800"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Generalized </a:t>
            </a:r>
            <a:r>
              <a:rPr lang="en-US" sz="2800" dirty="0" err="1" smtClean="0">
                <a:latin typeface="Times New Roman" pitchFamily="18" charset="0"/>
                <a:cs typeface="Times New Roman" pitchFamily="18" charset="0"/>
              </a:rPr>
              <a:t>Weierstrass</a:t>
            </a:r>
            <a:r>
              <a:rPr lang="en-US" sz="2800" dirty="0" smtClean="0">
                <a:latin typeface="Times New Roman" pitchFamily="18" charset="0"/>
                <a:cs typeface="Times New Roman" pitchFamily="18" charset="0"/>
              </a:rPr>
              <a:t> Equation of elliptic curves:</a:t>
            </a:r>
          </a:p>
        </p:txBody>
      </p:sp>
      <p:graphicFrame>
        <p:nvGraphicFramePr>
          <p:cNvPr id="6146" name="Object 4"/>
          <p:cNvGraphicFramePr>
            <a:graphicFrameLocks noChangeAspect="1"/>
          </p:cNvGraphicFramePr>
          <p:nvPr>
            <p:ph sz="half" idx="2"/>
          </p:nvPr>
        </p:nvGraphicFramePr>
        <p:xfrm>
          <a:off x="1600200" y="2911475"/>
          <a:ext cx="4800600" cy="517525"/>
        </p:xfrm>
        <a:graphic>
          <a:graphicData uri="http://schemas.openxmlformats.org/presentationml/2006/ole">
            <p:oleObj spid="_x0000_s6146" name="Equation" r:id="rId3" imgW="2234880" imgH="241200" progId="">
              <p:embed/>
            </p:oleObj>
          </a:graphicData>
        </a:graphic>
      </p:graphicFrame>
      <p:sp>
        <p:nvSpPr>
          <p:cNvPr id="6149" name="Rectangle 6"/>
          <p:cNvSpPr>
            <a:spLocks noChangeArrowheads="1"/>
          </p:cNvSpPr>
          <p:nvPr/>
        </p:nvSpPr>
        <p:spPr bwMode="auto">
          <a:xfrm>
            <a:off x="1219200" y="3962400"/>
            <a:ext cx="6096000" cy="1295400"/>
          </a:xfrm>
          <a:prstGeom prst="rect">
            <a:avLst/>
          </a:prstGeom>
          <a:solidFill>
            <a:schemeClr val="accent1"/>
          </a:solidFill>
          <a:ln w="9525">
            <a:solidFill>
              <a:schemeClr val="tx1"/>
            </a:solidFill>
            <a:miter lim="800000"/>
            <a:headEnd/>
            <a:tailEnd/>
          </a:ln>
        </p:spPr>
        <p:txBody>
          <a:bodyPr wrap="none" anchor="ctr"/>
          <a:lstStyle/>
          <a:p>
            <a:pPr algn="ctr"/>
            <a:r>
              <a:rPr lang="en-US"/>
              <a:t>Here, A, B, x and y all belong to a field of say rational</a:t>
            </a:r>
          </a:p>
          <a:p>
            <a:pPr algn="ctr"/>
            <a:r>
              <a:rPr lang="en-US"/>
              <a:t>numbers, complex numbers, finite fields (F</a:t>
            </a:r>
            <a:r>
              <a:rPr lang="en-US" baseline="-25000"/>
              <a:t>p</a:t>
            </a:r>
            <a:r>
              <a:rPr lang="en-US"/>
              <a:t>) or </a:t>
            </a:r>
          </a:p>
          <a:p>
            <a:pPr algn="ctr"/>
            <a:r>
              <a:rPr lang="en-US"/>
              <a:t>Galois Fields (GF(2</a:t>
            </a:r>
            <a:r>
              <a:rPr lang="en-US" baseline="30000"/>
              <a:t>n</a:t>
            </a:r>
            <a:r>
              <a:rPr lang="en-US"/>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74638"/>
            <a:ext cx="8229600" cy="563562"/>
          </a:xfrm>
        </p:spPr>
        <p:txBody>
          <a:bodyPr/>
          <a:lstStyle/>
          <a:p>
            <a:pPr algn="l" eaLnBrk="1" hangingPunct="1"/>
            <a:r>
              <a:rPr lang="en-US" sz="4000" u="sng" dirty="0" smtClean="0">
                <a:solidFill>
                  <a:schemeClr val="tx1"/>
                </a:solidFill>
              </a:rPr>
              <a:t>Types of Elliptic Curves</a:t>
            </a:r>
          </a:p>
        </p:txBody>
      </p:sp>
      <p:sp>
        <p:nvSpPr>
          <p:cNvPr id="5124" name="Rectangle 3"/>
          <p:cNvSpPr>
            <a:spLocks noGrp="1" noChangeArrowheads="1"/>
          </p:cNvSpPr>
          <p:nvPr>
            <p:ph type="body" sz="half" idx="1"/>
          </p:nvPr>
        </p:nvSpPr>
        <p:spPr>
          <a:xfrm>
            <a:off x="457200" y="1066800"/>
            <a:ext cx="8229600" cy="2743200"/>
          </a:xfrm>
        </p:spPr>
        <p:txBody>
          <a:bodyPr/>
          <a:lstStyle/>
          <a:p>
            <a:pPr eaLnBrk="1" hangingPunct="1"/>
            <a:r>
              <a:rPr lang="en-US" sz="2800" dirty="0" smtClean="0"/>
              <a:t>An </a:t>
            </a:r>
            <a:r>
              <a:rPr lang="en-US" sz="2800" i="1" dirty="0" smtClean="0"/>
              <a:t>elliptic curve</a:t>
            </a:r>
            <a:r>
              <a:rPr lang="en-US" sz="2800" dirty="0" smtClean="0"/>
              <a:t> is a plane curve char(k)≠2,3 </a:t>
            </a:r>
          </a:p>
          <a:p>
            <a:pPr eaLnBrk="1" hangingPunct="1"/>
            <a:endParaRPr lang="en-US" sz="2800" dirty="0" smtClean="0"/>
          </a:p>
          <a:p>
            <a:pPr eaLnBrk="1" hangingPunct="1"/>
            <a:r>
              <a:rPr lang="en-US" sz="2800" dirty="0" smtClean="0"/>
              <a:t>Non-</a:t>
            </a:r>
            <a:r>
              <a:rPr lang="en-US" sz="2800" dirty="0" err="1" smtClean="0"/>
              <a:t>supersingular</a:t>
            </a:r>
            <a:r>
              <a:rPr lang="en-US" sz="2800" dirty="0" smtClean="0"/>
              <a:t> curves:</a:t>
            </a:r>
          </a:p>
          <a:p>
            <a:pPr lvl="4" eaLnBrk="1" hangingPunct="1">
              <a:buNone/>
            </a:pPr>
            <a:r>
              <a:rPr lang="en-US" sz="1600" dirty="0" smtClean="0"/>
              <a:t>           </a:t>
            </a:r>
          </a:p>
          <a:p>
            <a:pPr eaLnBrk="1" hangingPunct="1"/>
            <a:r>
              <a:rPr lang="en-US" sz="2800" dirty="0" smtClean="0"/>
              <a:t>Koblitz curves: </a:t>
            </a:r>
          </a:p>
          <a:p>
            <a:pPr lvl="1" eaLnBrk="1" hangingPunct="1">
              <a:buNone/>
            </a:pPr>
            <a:r>
              <a:rPr lang="en-US" sz="2400" dirty="0" smtClean="0"/>
              <a:t>              </a:t>
            </a:r>
          </a:p>
          <a:p>
            <a:pPr eaLnBrk="1" hangingPunct="1"/>
            <a:endParaRPr lang="en-US" sz="2800" dirty="0" smtClean="0"/>
          </a:p>
          <a:p>
            <a:pPr eaLnBrk="1" hangingPunct="1"/>
            <a:endParaRPr lang="en-US" sz="2800" dirty="0" smtClean="0"/>
          </a:p>
        </p:txBody>
      </p:sp>
      <p:pic>
        <p:nvPicPr>
          <p:cNvPr id="5126" name="Picture 6" descr="EllipticCurves"/>
          <p:cNvPicPr>
            <a:picLocks noChangeAspect="1" noChangeArrowheads="1"/>
          </p:cNvPicPr>
          <p:nvPr/>
        </p:nvPicPr>
        <p:blipFill>
          <a:blip r:embed="rId3">
            <a:lum bright="-12000" contrast="-12000"/>
          </a:blip>
          <a:srcRect/>
          <a:stretch>
            <a:fillRect/>
          </a:stretch>
        </p:blipFill>
        <p:spPr bwMode="auto">
          <a:xfrm>
            <a:off x="838200" y="4724401"/>
            <a:ext cx="7620000" cy="1752600"/>
          </a:xfrm>
          <a:prstGeom prst="rect">
            <a:avLst/>
          </a:prstGeom>
          <a:solidFill>
            <a:schemeClr val="tx1">
              <a:alpha val="0"/>
            </a:schemeClr>
          </a:solidFill>
          <a:ln w="9525">
            <a:noFill/>
            <a:miter lim="800000"/>
            <a:headEnd/>
            <a:tailEnd/>
          </a:ln>
        </p:spPr>
      </p:pic>
      <p:sp>
        <p:nvSpPr>
          <p:cNvPr id="3"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09800" y="2514600"/>
            <a:ext cx="5715000" cy="533400"/>
          </a:xfrm>
          <a:prstGeom prst="rect">
            <a:avLst/>
          </a:prstGeom>
          <a:noFill/>
        </p:spPr>
      </p:pic>
      <p:sp>
        <p:nvSpPr>
          <p:cNvPr id="5"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5"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133600" y="3352800"/>
            <a:ext cx="5486400" cy="542925"/>
          </a:xfrm>
          <a:prstGeom prst="rect">
            <a:avLst/>
          </a:prstGeom>
          <a:noFill/>
        </p:spPr>
      </p:pic>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9"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133600" y="1600200"/>
            <a:ext cx="4572000" cy="4572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457200"/>
            <a:ext cx="8229600" cy="666750"/>
          </a:xfrm>
        </p:spPr>
        <p:txBody>
          <a:bodyPr/>
          <a:lstStyle/>
          <a:p>
            <a:r>
              <a:rPr lang="en-US" sz="3200" u="sng" smtClean="0">
                <a:latin typeface="Times New Roman" pitchFamily="18" charset="0"/>
                <a:cs typeface="Times New Roman" pitchFamily="18" charset="0"/>
              </a:rPr>
              <a:t>Group laws of ECC where  Char(p)&gt;3</a:t>
            </a:r>
          </a:p>
        </p:txBody>
      </p:sp>
      <p:sp>
        <p:nvSpPr>
          <p:cNvPr id="19459" name="Content Placeholder 2"/>
          <p:cNvSpPr>
            <a:spLocks noGrp="1"/>
          </p:cNvSpPr>
          <p:nvPr>
            <p:ph idx="1"/>
          </p:nvPr>
        </p:nvSpPr>
        <p:spPr>
          <a:xfrm>
            <a:off x="457200" y="1295400"/>
            <a:ext cx="8229600" cy="5257800"/>
          </a:xfrm>
        </p:spPr>
        <p:txBody>
          <a:bodyPr/>
          <a:lstStyle/>
          <a:p>
            <a:pPr marL="457200" indent="-457200">
              <a:lnSpc>
                <a:spcPct val="80000"/>
              </a:lnSpc>
            </a:pPr>
            <a:r>
              <a:rPr lang="en-US" sz="2400" smtClean="0">
                <a:latin typeface="Times New Roman" pitchFamily="18" charset="0"/>
                <a:cs typeface="Times New Roman" pitchFamily="18" charset="0"/>
              </a:rPr>
              <a:t>P and Q be two points on E</a:t>
            </a:r>
            <a:r>
              <a:rPr lang="en-US" sz="2400" baseline="-30000" smtClean="0">
                <a:latin typeface="Times New Roman" pitchFamily="18" charset="0"/>
                <a:cs typeface="Times New Roman" pitchFamily="18" charset="0"/>
              </a:rPr>
              <a:t>(a,b)</a:t>
            </a:r>
            <a:r>
              <a:rPr lang="en-US" sz="2400" smtClean="0">
                <a:latin typeface="Times New Roman" pitchFamily="18" charset="0"/>
                <a:cs typeface="Times New Roman" pitchFamily="18" charset="0"/>
              </a:rPr>
              <a:t>(Fp) and O is the </a:t>
            </a:r>
            <a:r>
              <a:rPr lang="en-US" sz="2400" b="1" smtClean="0">
                <a:latin typeface="Times New Roman" pitchFamily="18" charset="0"/>
                <a:cs typeface="Times New Roman" pitchFamily="18" charset="0"/>
              </a:rPr>
              <a:t>point at infinity</a:t>
            </a:r>
            <a:r>
              <a:rPr lang="en-US" sz="2400" smtClean="0">
                <a:latin typeface="Times New Roman" pitchFamily="18" charset="0"/>
                <a:cs typeface="Times New Roman" pitchFamily="18" charset="0"/>
              </a:rPr>
              <a:t>.</a:t>
            </a:r>
          </a:p>
          <a:p>
            <a:pPr marL="822325" lvl="1" indent="-457200">
              <a:lnSpc>
                <a:spcPct val="80000"/>
              </a:lnSpc>
              <a:buFontTx/>
              <a:buNone/>
            </a:pPr>
            <a:r>
              <a:rPr lang="en-US" sz="2400" b="1" smtClean="0">
                <a:latin typeface="Times New Roman" pitchFamily="18" charset="0"/>
                <a:cs typeface="Times New Roman" pitchFamily="18" charset="0"/>
              </a:rPr>
              <a:t>   1. Additive Identity </a:t>
            </a:r>
            <a:r>
              <a:rPr lang="en-US" sz="2400" smtClean="0">
                <a:latin typeface="Times New Roman" pitchFamily="18" charset="0"/>
                <a:cs typeface="Times New Roman" pitchFamily="18" charset="0"/>
              </a:rPr>
              <a:t>: P+O = O+P = P</a:t>
            </a:r>
          </a:p>
          <a:p>
            <a:pPr marL="822325" lvl="1" indent="-457200">
              <a:lnSpc>
                <a:spcPct val="80000"/>
              </a:lnSpc>
              <a:buFontTx/>
              <a:buNone/>
            </a:pPr>
            <a:r>
              <a:rPr lang="en-US" sz="2400" b="1" smtClean="0">
                <a:latin typeface="Times New Roman" pitchFamily="18" charset="0"/>
                <a:cs typeface="Times New Roman" pitchFamily="18" charset="0"/>
              </a:rPr>
              <a:t>   2. Negation</a:t>
            </a:r>
            <a:r>
              <a:rPr lang="en-US" sz="2400" smtClean="0">
                <a:latin typeface="Times New Roman" pitchFamily="18" charset="0"/>
                <a:cs typeface="Times New Roman" pitchFamily="18" charset="0"/>
              </a:rPr>
              <a:t> : If P = (x</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y</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then (-P) = (x</a:t>
            </a:r>
            <a:r>
              <a:rPr lang="en-US" sz="2400" baseline="-30000" smtClean="0">
                <a:latin typeface="Times New Roman" pitchFamily="18" charset="0"/>
                <a:cs typeface="Times New Roman" pitchFamily="18" charset="0"/>
              </a:rPr>
              <a:t>1 </a:t>
            </a:r>
            <a:r>
              <a:rPr lang="en-US" sz="2400" smtClean="0">
                <a:latin typeface="Times New Roman" pitchFamily="18" charset="0"/>
                <a:cs typeface="Times New Roman" pitchFamily="18" charset="0"/>
              </a:rPr>
              <a:t>,-y</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and P + (-P) = O. </a:t>
            </a:r>
          </a:p>
          <a:p>
            <a:pPr marL="822325" lvl="1" indent="-457200">
              <a:lnSpc>
                <a:spcPct val="80000"/>
              </a:lnSpc>
              <a:buFontTx/>
              <a:buNone/>
            </a:pPr>
            <a:r>
              <a:rPr lang="en-US" sz="2400" b="1" smtClean="0">
                <a:latin typeface="Times New Roman" pitchFamily="18" charset="0"/>
                <a:cs typeface="Times New Roman" pitchFamily="18" charset="0"/>
              </a:rPr>
              <a:t>   3. Point addition : </a:t>
            </a:r>
            <a:r>
              <a:rPr lang="en-US" sz="2400" smtClean="0">
                <a:latin typeface="Times New Roman" pitchFamily="18" charset="0"/>
                <a:cs typeface="Times New Roman" pitchFamily="18" charset="0"/>
              </a:rPr>
              <a:t>If P = (x1, y1) and Q = (x2, y2), and P and Q are not O. then P +Q = (x3 , y3) where</a:t>
            </a:r>
          </a:p>
          <a:p>
            <a:pPr marL="457200" indent="-457200">
              <a:lnSpc>
                <a:spcPct val="80000"/>
              </a:lnSpc>
              <a:buFontTx/>
              <a:buNone/>
            </a:pPr>
            <a:r>
              <a:rPr lang="en-US" sz="2400" smtClean="0">
                <a:latin typeface="Times New Roman" pitchFamily="18" charset="0"/>
                <a:cs typeface="Times New Roman" pitchFamily="18" charset="0"/>
              </a:rPr>
              <a:t>	 	             x</a:t>
            </a:r>
            <a:r>
              <a:rPr lang="en-US" sz="2400" baseline="-30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a:t>
            </a:r>
            <a:r>
              <a:rPr lang="en-US" sz="2400" smtClean="0">
                <a:latin typeface="Times New Roman" pitchFamily="18" charset="0"/>
                <a:cs typeface="Times New Roman" pitchFamily="18" charset="0"/>
                <a:sym typeface="Symbol" pitchFamily="18" charset="2"/>
              </a:rPr>
              <a:t></a:t>
            </a:r>
            <a:r>
              <a:rPr lang="en-US" sz="2400" baseline="30000" smtClean="0">
                <a:latin typeface="Times New Roman" pitchFamily="18" charset="0"/>
                <a:cs typeface="Times New Roman" pitchFamily="18" charset="0"/>
                <a:sym typeface="Symbol" pitchFamily="18" charset="2"/>
              </a:rPr>
              <a:t>2</a:t>
            </a:r>
            <a:r>
              <a:rPr lang="en-US" sz="2400" smtClean="0">
                <a:latin typeface="Times New Roman" pitchFamily="18" charset="0"/>
                <a:cs typeface="Times New Roman" pitchFamily="18" charset="0"/>
              </a:rPr>
              <a:t>  - x</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 x</a:t>
            </a:r>
            <a:r>
              <a:rPr lang="en-US" sz="2400" baseline="-30000" smtClean="0">
                <a:latin typeface="Times New Roman" pitchFamily="18" charset="0"/>
                <a:cs typeface="Times New Roman" pitchFamily="18" charset="0"/>
              </a:rPr>
              <a:t>2</a:t>
            </a:r>
            <a:r>
              <a:rPr lang="en-US" sz="2400" smtClean="0">
                <a:latin typeface="Times New Roman" pitchFamily="18" charset="0"/>
                <a:cs typeface="Times New Roman" pitchFamily="18" charset="0"/>
              </a:rPr>
              <a:t> </a:t>
            </a:r>
          </a:p>
          <a:p>
            <a:pPr marL="457200" indent="-457200">
              <a:lnSpc>
                <a:spcPct val="80000"/>
              </a:lnSpc>
              <a:buFontTx/>
              <a:buNone/>
            </a:pPr>
            <a:r>
              <a:rPr lang="en-US" sz="2400" smtClean="0">
                <a:latin typeface="Times New Roman" pitchFamily="18" charset="0"/>
                <a:cs typeface="Times New Roman" pitchFamily="18" charset="0"/>
              </a:rPr>
              <a:t>            	 y</a:t>
            </a:r>
            <a:r>
              <a:rPr lang="en-US" sz="2400" baseline="-30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(x</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 x</a:t>
            </a:r>
            <a:r>
              <a:rPr lang="en-US" sz="2400" baseline="-30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y</a:t>
            </a:r>
            <a:r>
              <a:rPr lang="en-US" sz="2400" baseline="-30000" smtClean="0">
                <a:latin typeface="Times New Roman" pitchFamily="18" charset="0"/>
                <a:cs typeface="Times New Roman" pitchFamily="18" charset="0"/>
              </a:rPr>
              <a:t>1</a:t>
            </a:r>
          </a:p>
          <a:p>
            <a:pPr marL="457200" indent="-457200">
              <a:lnSpc>
                <a:spcPct val="80000"/>
              </a:lnSpc>
              <a:buFontTx/>
              <a:buNone/>
            </a:pPr>
            <a:r>
              <a:rPr lang="en-US" sz="2400" smtClean="0">
                <a:latin typeface="Times New Roman" pitchFamily="18" charset="0"/>
                <a:cs typeface="Times New Roman" pitchFamily="18" charset="0"/>
              </a:rPr>
              <a:t>			where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 (y</a:t>
            </a:r>
            <a:r>
              <a:rPr lang="en-US" sz="2400" baseline="-30000" smtClean="0">
                <a:latin typeface="Times New Roman" pitchFamily="18" charset="0"/>
                <a:cs typeface="Times New Roman" pitchFamily="18" charset="0"/>
              </a:rPr>
              <a:t>2</a:t>
            </a:r>
            <a:r>
              <a:rPr lang="en-US" sz="2400" smtClean="0">
                <a:latin typeface="Times New Roman" pitchFamily="18" charset="0"/>
                <a:cs typeface="Times New Roman" pitchFamily="18" charset="0"/>
              </a:rPr>
              <a:t>-y</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)/(x</a:t>
            </a:r>
            <a:r>
              <a:rPr lang="en-US" sz="2400" baseline="-30000" smtClean="0">
                <a:latin typeface="Times New Roman" pitchFamily="18" charset="0"/>
                <a:cs typeface="Times New Roman" pitchFamily="18" charset="0"/>
              </a:rPr>
              <a:t>2</a:t>
            </a:r>
            <a:r>
              <a:rPr lang="en-US" sz="2400" smtClean="0">
                <a:latin typeface="Times New Roman" pitchFamily="18" charset="0"/>
                <a:cs typeface="Times New Roman" pitchFamily="18" charset="0"/>
              </a:rPr>
              <a:t>-x</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if  P ≠ Q</a:t>
            </a:r>
          </a:p>
          <a:p>
            <a:pPr marL="457200" indent="-457200">
              <a:lnSpc>
                <a:spcPct val="80000"/>
              </a:lnSpc>
              <a:buFontTx/>
              <a:buNone/>
            </a:pPr>
            <a:r>
              <a:rPr lang="en-US" sz="2400" smtClean="0">
                <a:latin typeface="Times New Roman" pitchFamily="18" charset="0"/>
                <a:cs typeface="Times New Roman" pitchFamily="18" charset="0"/>
              </a:rPr>
              <a:t>         4. </a:t>
            </a:r>
            <a:r>
              <a:rPr lang="en-US" sz="2400" b="1" smtClean="0">
                <a:latin typeface="Times New Roman" pitchFamily="18" charset="0"/>
                <a:cs typeface="Times New Roman" pitchFamily="18" charset="0"/>
              </a:rPr>
              <a:t>Point Doubling: </a:t>
            </a:r>
            <a:r>
              <a:rPr lang="en-US" sz="2400" smtClean="0">
                <a:latin typeface="Times New Roman" pitchFamily="18" charset="0"/>
                <a:cs typeface="Times New Roman" pitchFamily="18" charset="0"/>
              </a:rPr>
              <a:t>P+P=2P,P not equal to –P</a:t>
            </a:r>
            <a:r>
              <a:rPr lang="en-US" sz="2400" b="1" smtClean="0">
                <a:latin typeface="Times New Roman" pitchFamily="18" charset="0"/>
                <a:cs typeface="Times New Roman" pitchFamily="18" charset="0"/>
              </a:rPr>
              <a:t>.</a:t>
            </a:r>
          </a:p>
          <a:p>
            <a:pPr marL="457200" indent="-457200">
              <a:lnSpc>
                <a:spcPct val="80000"/>
              </a:lnSpc>
              <a:buFontTx/>
              <a:buNone/>
            </a:pPr>
            <a:r>
              <a:rPr lang="en-US" sz="2400" smtClean="0">
                <a:latin typeface="Times New Roman" pitchFamily="18" charset="0"/>
                <a:cs typeface="Times New Roman" pitchFamily="18" charset="0"/>
              </a:rPr>
              <a:t>                     x</a:t>
            </a:r>
            <a:r>
              <a:rPr lang="en-US" sz="2400" baseline="-30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a:t>
            </a:r>
            <a:r>
              <a:rPr lang="en-US" sz="2400" smtClean="0">
                <a:latin typeface="Times New Roman" pitchFamily="18" charset="0"/>
                <a:cs typeface="Times New Roman" pitchFamily="18" charset="0"/>
                <a:sym typeface="Symbol" pitchFamily="18" charset="2"/>
              </a:rPr>
              <a:t></a:t>
            </a:r>
            <a:r>
              <a:rPr lang="en-US" sz="2400" baseline="30000" smtClean="0">
                <a:latin typeface="Times New Roman" pitchFamily="18" charset="0"/>
                <a:cs typeface="Times New Roman" pitchFamily="18" charset="0"/>
                <a:sym typeface="Symbol" pitchFamily="18" charset="2"/>
              </a:rPr>
              <a:t>2</a:t>
            </a:r>
            <a:r>
              <a:rPr lang="en-US" sz="2400" smtClean="0">
                <a:latin typeface="Times New Roman" pitchFamily="18" charset="0"/>
                <a:cs typeface="Times New Roman" pitchFamily="18" charset="0"/>
              </a:rPr>
              <a:t>  - 2x</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 	 y</a:t>
            </a:r>
            <a:r>
              <a:rPr lang="en-US" sz="2400" baseline="-30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(x</a:t>
            </a:r>
            <a:r>
              <a:rPr lang="en-US" sz="2400" baseline="-30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 x</a:t>
            </a:r>
            <a:r>
              <a:rPr lang="en-US" sz="2400" baseline="-30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y</a:t>
            </a:r>
            <a:r>
              <a:rPr lang="en-US" sz="2400" baseline="-30000" smtClean="0">
                <a:latin typeface="Times New Roman" pitchFamily="18" charset="0"/>
                <a:cs typeface="Times New Roman" pitchFamily="18" charset="0"/>
              </a:rPr>
              <a:t>1</a:t>
            </a:r>
          </a:p>
          <a:p>
            <a:pPr marL="457200" indent="-457200">
              <a:lnSpc>
                <a:spcPct val="80000"/>
              </a:lnSpc>
              <a:buFontTx/>
              <a:buNone/>
            </a:pPr>
            <a:r>
              <a:rPr lang="en-US" sz="2400" baseline="-30000" smtClean="0">
                <a:latin typeface="Times New Roman" pitchFamily="18" charset="0"/>
                <a:cs typeface="Times New Roman" pitchFamily="18" charset="0"/>
              </a:rPr>
              <a:t>		</a:t>
            </a:r>
            <a:r>
              <a:rPr lang="en-US" sz="2400" smtClean="0">
                <a:latin typeface="Times New Roman" pitchFamily="18" charset="0"/>
                <a:cs typeface="Times New Roman" pitchFamily="18" charset="0"/>
              </a:rPr>
              <a:t>         Where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 (3x</a:t>
            </a:r>
            <a:r>
              <a:rPr lang="en-US" sz="2400" baseline="-30000" smtClean="0">
                <a:latin typeface="Times New Roman" pitchFamily="18" charset="0"/>
                <a:cs typeface="Times New Roman" pitchFamily="18" charset="0"/>
              </a:rPr>
              <a:t>1</a:t>
            </a:r>
            <a:r>
              <a:rPr lang="en-US" sz="2400" baseline="30000" smtClean="0">
                <a:latin typeface="Times New Roman" pitchFamily="18" charset="0"/>
                <a:cs typeface="Times New Roman" pitchFamily="18" charset="0"/>
              </a:rPr>
              <a:t>2</a:t>
            </a:r>
            <a:r>
              <a:rPr lang="en-US" sz="2400" smtClean="0">
                <a:latin typeface="Times New Roman" pitchFamily="18" charset="0"/>
                <a:cs typeface="Times New Roman" pitchFamily="18" charset="0"/>
              </a:rPr>
              <a:t>+a)/ 2y</a:t>
            </a:r>
            <a:r>
              <a:rPr lang="en-US" sz="2400" baseline="-30000" smtClean="0">
                <a:latin typeface="Times New Roman" pitchFamily="18" charset="0"/>
                <a:cs typeface="Times New Roman" pitchFamily="18" charset="0"/>
              </a:rPr>
              <a:t>1		</a:t>
            </a:r>
            <a:r>
              <a:rPr lang="en-US" sz="2400" smtClean="0">
                <a:latin typeface="Times New Roman" pitchFamily="18" charset="0"/>
                <a:cs typeface="Times New Roman" pitchFamily="18" charset="0"/>
              </a:rPr>
              <a:t>if  P = Q</a:t>
            </a:r>
            <a:endParaRPr lang="en-US" sz="2400" baseline="-30000" smtClean="0">
              <a:latin typeface="Times New Roman" pitchFamily="18" charset="0"/>
              <a:cs typeface="Times New Roman" pitchFamily="18" charset="0"/>
            </a:endParaRPr>
          </a:p>
          <a:p>
            <a:pPr marL="2136775" lvl="4" indent="-457200">
              <a:lnSpc>
                <a:spcPct val="80000"/>
              </a:lnSpc>
              <a:buFontTx/>
              <a:buNone/>
            </a:pPr>
            <a:endParaRPr lang="en-US" sz="1600" b="1"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latin typeface="Times New Roman" pitchFamily="18" charset="0"/>
                <a:cs typeface="Times New Roman" pitchFamily="18" charset="0"/>
              </a:rPr>
              <a:t>Point addition and Point doubling in graphical representation </a:t>
            </a:r>
            <a:endParaRPr lang="en-US" sz="3600" u="sng" dirty="0">
              <a:latin typeface="Times New Roman" pitchFamily="18" charset="0"/>
              <a:cs typeface="Times New Roman" pitchFamily="18" charset="0"/>
            </a:endParaRPr>
          </a:p>
        </p:txBody>
      </p:sp>
      <p:pic>
        <p:nvPicPr>
          <p:cNvPr id="73730" name="Picture 2"/>
          <p:cNvPicPr>
            <a:picLocks noChangeAspect="1" noChangeArrowheads="1"/>
          </p:cNvPicPr>
          <p:nvPr/>
        </p:nvPicPr>
        <p:blipFill>
          <a:blip r:embed="rId2"/>
          <a:srcRect/>
          <a:stretch>
            <a:fillRect/>
          </a:stretch>
        </p:blipFill>
        <p:spPr bwMode="auto">
          <a:xfrm>
            <a:off x="842963" y="2419350"/>
            <a:ext cx="7458075" cy="4210050"/>
          </a:xfrm>
          <a:prstGeom prst="rect">
            <a:avLst/>
          </a:prstGeom>
          <a:noFill/>
          <a:ln w="9525">
            <a:noFill/>
            <a:miter lim="800000"/>
            <a:headEnd/>
            <a:tailEnd/>
          </a:ln>
          <a:effectLst/>
        </p:spPr>
      </p:pic>
      <p:sp>
        <p:nvSpPr>
          <p:cNvPr id="5" name="Title 1"/>
          <p:cNvSpPr txBox="1">
            <a:spLocks/>
          </p:cNvSpPr>
          <p:nvPr/>
        </p:nvSpPr>
        <p:spPr bwMode="auto">
          <a:xfrm>
            <a:off x="609600" y="18288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P,Q,R are point on the curve.</a:t>
            </a:r>
            <a:endParaRPr kumimoji="0" lang="en-US" sz="2400"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
          <p:cNvSpPr>
            <a:spLocks noGrp="1" noChangeArrowheads="1"/>
          </p:cNvSpPr>
          <p:nvPr>
            <p:ph type="title"/>
          </p:nvPr>
        </p:nvSpPr>
        <p:spPr/>
        <p:txBody>
          <a:bodyPr/>
          <a:lstStyle/>
          <a:p>
            <a:pPr algn="l" eaLnBrk="1" hangingPunct="1"/>
            <a:r>
              <a:rPr lang="en-US" sz="4000" u="sng" smtClean="0">
                <a:solidFill>
                  <a:schemeClr val="tx1"/>
                </a:solidFill>
                <a:latin typeface="Times New Roman" pitchFamily="18" charset="0"/>
                <a:cs typeface="Times New Roman" pitchFamily="18" charset="0"/>
              </a:rPr>
              <a:t>Addition in Affine Co-ordinates</a:t>
            </a:r>
          </a:p>
        </p:txBody>
      </p:sp>
      <p:grpSp>
        <p:nvGrpSpPr>
          <p:cNvPr id="8196" name="Group 5"/>
          <p:cNvGrpSpPr>
            <a:grpSpLocks/>
          </p:cNvGrpSpPr>
          <p:nvPr/>
        </p:nvGrpSpPr>
        <p:grpSpPr bwMode="auto">
          <a:xfrm>
            <a:off x="0" y="2419350"/>
            <a:ext cx="4778375" cy="3355975"/>
            <a:chOff x="1149" y="1389"/>
            <a:chExt cx="3153" cy="2342"/>
          </a:xfrm>
        </p:grpSpPr>
        <p:pic>
          <p:nvPicPr>
            <p:cNvPr id="8202" name="Picture 6"/>
            <p:cNvPicPr>
              <a:picLocks noChangeAspect="1" noChangeArrowheads="1"/>
            </p:cNvPicPr>
            <p:nvPr/>
          </p:nvPicPr>
          <p:blipFill>
            <a:blip r:embed="rId3"/>
            <a:srcRect/>
            <a:stretch>
              <a:fillRect/>
            </a:stretch>
          </p:blipFill>
          <p:spPr bwMode="auto">
            <a:xfrm>
              <a:off x="1149" y="1617"/>
              <a:ext cx="3001" cy="2114"/>
            </a:xfrm>
            <a:prstGeom prst="rect">
              <a:avLst/>
            </a:prstGeom>
            <a:noFill/>
            <a:ln w="9525">
              <a:noFill/>
              <a:miter lim="800000"/>
              <a:headEnd/>
              <a:tailEnd/>
            </a:ln>
          </p:spPr>
        </p:pic>
        <p:sp>
          <p:nvSpPr>
            <p:cNvPr id="8203" name="Text Box 7"/>
            <p:cNvSpPr txBox="1">
              <a:spLocks noChangeArrowheads="1"/>
            </p:cNvSpPr>
            <p:nvPr/>
          </p:nvSpPr>
          <p:spPr bwMode="auto">
            <a:xfrm>
              <a:off x="4105" y="3249"/>
              <a:ext cx="197" cy="256"/>
            </a:xfrm>
            <a:prstGeom prst="rect">
              <a:avLst/>
            </a:prstGeom>
            <a:noFill/>
            <a:ln w="9525">
              <a:noFill/>
              <a:miter lim="800000"/>
              <a:headEnd/>
              <a:tailEnd/>
            </a:ln>
          </p:spPr>
          <p:txBody>
            <a:bodyPr wrap="none">
              <a:spAutoFit/>
            </a:bodyPr>
            <a:lstStyle/>
            <a:p>
              <a:pPr eaLnBrk="1" hangingPunct="1"/>
              <a:r>
                <a:rPr kumimoji="1" lang="en-US" altLang="zh-TW" b="1" i="1">
                  <a:latin typeface="Times New Roman" pitchFamily="18" charset="0"/>
                  <a:ea typeface="新細明體" pitchFamily="18" charset="-120"/>
                </a:rPr>
                <a:t>x</a:t>
              </a:r>
            </a:p>
          </p:txBody>
        </p:sp>
        <p:sp>
          <p:nvSpPr>
            <p:cNvPr id="8204" name="Text Box 8"/>
            <p:cNvSpPr txBox="1">
              <a:spLocks noChangeArrowheads="1"/>
            </p:cNvSpPr>
            <p:nvPr/>
          </p:nvSpPr>
          <p:spPr bwMode="auto">
            <a:xfrm>
              <a:off x="1291" y="1389"/>
              <a:ext cx="189" cy="256"/>
            </a:xfrm>
            <a:prstGeom prst="rect">
              <a:avLst/>
            </a:prstGeom>
            <a:noFill/>
            <a:ln w="9525">
              <a:noFill/>
              <a:miter lim="800000"/>
              <a:headEnd/>
              <a:tailEnd/>
            </a:ln>
          </p:spPr>
          <p:txBody>
            <a:bodyPr wrap="none">
              <a:spAutoFit/>
            </a:bodyPr>
            <a:lstStyle/>
            <a:p>
              <a:pPr eaLnBrk="1" hangingPunct="1"/>
              <a:r>
                <a:rPr kumimoji="1" lang="en-US" altLang="zh-TW" b="1" i="1">
                  <a:latin typeface="Times New Roman" pitchFamily="18" charset="0"/>
                  <a:ea typeface="新細明體" pitchFamily="18" charset="-120"/>
                </a:rPr>
                <a:t>y</a:t>
              </a:r>
            </a:p>
          </p:txBody>
        </p:sp>
      </p:grpSp>
      <p:graphicFrame>
        <p:nvGraphicFramePr>
          <p:cNvPr id="8194" name="Object 13"/>
          <p:cNvGraphicFramePr>
            <a:graphicFrameLocks noChangeAspect="1"/>
          </p:cNvGraphicFramePr>
          <p:nvPr>
            <p:ph idx="1"/>
          </p:nvPr>
        </p:nvGraphicFramePr>
        <p:xfrm>
          <a:off x="4876800" y="1600200"/>
          <a:ext cx="3200400" cy="1001713"/>
        </p:xfrm>
        <a:graphic>
          <a:graphicData uri="http://schemas.openxmlformats.org/presentationml/2006/ole">
            <p:oleObj spid="_x0000_s8194" name="Equation" r:id="rId4" imgW="1460160" imgH="457200" progId="">
              <p:embed/>
            </p:oleObj>
          </a:graphicData>
        </a:graphic>
      </p:graphicFrame>
      <p:sp>
        <p:nvSpPr>
          <p:cNvPr id="8197" name="Rectangle 15"/>
          <p:cNvSpPr>
            <a:spLocks noChangeArrowheads="1"/>
          </p:cNvSpPr>
          <p:nvPr/>
        </p:nvSpPr>
        <p:spPr bwMode="auto">
          <a:xfrm>
            <a:off x="533400" y="1600200"/>
            <a:ext cx="2286000" cy="457200"/>
          </a:xfrm>
          <a:prstGeom prst="rect">
            <a:avLst/>
          </a:prstGeom>
          <a:solidFill>
            <a:schemeClr val="accent1"/>
          </a:solidFill>
          <a:ln w="9525">
            <a:solidFill>
              <a:schemeClr val="tx1"/>
            </a:solidFill>
            <a:miter lim="800000"/>
            <a:headEnd/>
            <a:tailEnd/>
          </a:ln>
        </p:spPr>
        <p:txBody>
          <a:bodyPr wrap="none" anchor="ctr"/>
          <a:lstStyle/>
          <a:p>
            <a:pPr algn="ctr"/>
            <a:r>
              <a:rPr lang="en-US" i="1"/>
              <a:t>y=mx+c</a:t>
            </a:r>
          </a:p>
        </p:txBody>
      </p:sp>
      <p:sp>
        <p:nvSpPr>
          <p:cNvPr id="8198" name="Line 16"/>
          <p:cNvSpPr>
            <a:spLocks noChangeShapeType="1"/>
          </p:cNvSpPr>
          <p:nvPr/>
        </p:nvSpPr>
        <p:spPr bwMode="auto">
          <a:xfrm>
            <a:off x="1752600" y="2057400"/>
            <a:ext cx="381000" cy="1295400"/>
          </a:xfrm>
          <a:prstGeom prst="line">
            <a:avLst/>
          </a:prstGeom>
          <a:noFill/>
          <a:ln w="9525">
            <a:solidFill>
              <a:schemeClr val="tx1"/>
            </a:solidFill>
            <a:round/>
            <a:headEnd/>
            <a:tailEnd type="triangle" w="med" len="med"/>
          </a:ln>
        </p:spPr>
        <p:txBody>
          <a:bodyPr/>
          <a:lstStyle/>
          <a:p>
            <a:endParaRPr lang="en-US"/>
          </a:p>
        </p:txBody>
      </p:sp>
      <p:sp>
        <p:nvSpPr>
          <p:cNvPr id="8199" name="Text Box 25"/>
          <p:cNvSpPr txBox="1">
            <a:spLocks noChangeArrowheads="1"/>
          </p:cNvSpPr>
          <p:nvPr/>
        </p:nvSpPr>
        <p:spPr bwMode="auto">
          <a:xfrm>
            <a:off x="4724400" y="2971800"/>
            <a:ext cx="4419600" cy="366713"/>
          </a:xfrm>
          <a:prstGeom prst="rect">
            <a:avLst/>
          </a:prstGeom>
          <a:noFill/>
          <a:ln w="9525">
            <a:noFill/>
            <a:miter lim="800000"/>
            <a:headEnd/>
            <a:tailEnd/>
          </a:ln>
        </p:spPr>
        <p:txBody>
          <a:bodyPr>
            <a:spAutoFit/>
          </a:bodyPr>
          <a:lstStyle/>
          <a:p>
            <a:pPr>
              <a:spcBef>
                <a:spcPct val="50000"/>
              </a:spcBef>
            </a:pPr>
            <a:r>
              <a:rPr lang="en-US"/>
              <a:t>Let, P</a:t>
            </a:r>
            <a:r>
              <a:rPr lang="en-US">
                <a:cs typeface="Arial" charset="0"/>
              </a:rPr>
              <a:t>≠Q,</a:t>
            </a:r>
          </a:p>
        </p:txBody>
      </p:sp>
      <p:sp>
        <p:nvSpPr>
          <p:cNvPr id="8200" name="Rectangle 26"/>
          <p:cNvSpPr>
            <a:spLocks noChangeArrowheads="1"/>
          </p:cNvSpPr>
          <p:nvPr/>
        </p:nvSpPr>
        <p:spPr bwMode="auto">
          <a:xfrm>
            <a:off x="1447800" y="56388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t>y</a:t>
            </a:r>
            <a:r>
              <a:rPr lang="en-US" baseline="30000"/>
              <a:t>2</a:t>
            </a:r>
            <a:r>
              <a:rPr lang="en-US"/>
              <a:t>=x</a:t>
            </a:r>
            <a:r>
              <a:rPr lang="en-US" baseline="30000"/>
              <a:t>3</a:t>
            </a:r>
            <a:r>
              <a:rPr lang="en-US"/>
              <a:t>+Ax+B</a:t>
            </a:r>
          </a:p>
        </p:txBody>
      </p:sp>
      <p:pic>
        <p:nvPicPr>
          <p:cNvPr id="8201" name="Picture 14"/>
          <p:cNvPicPr>
            <a:picLocks noChangeAspect="1" noChangeArrowheads="1"/>
          </p:cNvPicPr>
          <p:nvPr/>
        </p:nvPicPr>
        <p:blipFill>
          <a:blip r:embed="rId5"/>
          <a:srcRect/>
          <a:stretch>
            <a:fillRect/>
          </a:stretch>
        </p:blipFill>
        <p:spPr bwMode="auto">
          <a:xfrm>
            <a:off x="4800600" y="3352800"/>
            <a:ext cx="41910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304800"/>
            <a:ext cx="8229600" cy="1143000"/>
          </a:xfrm>
        </p:spPr>
        <p:txBody>
          <a:bodyPr/>
          <a:lstStyle/>
          <a:p>
            <a:pPr algn="l" eaLnBrk="1" hangingPunct="1"/>
            <a:r>
              <a:rPr lang="en-US" u="sng" smtClean="0">
                <a:solidFill>
                  <a:schemeClr val="tx1"/>
                </a:solidFill>
                <a:latin typeface="Times New Roman" pitchFamily="18" charset="0"/>
                <a:cs typeface="Times New Roman" pitchFamily="18" charset="0"/>
              </a:rPr>
              <a:t>Doubling of a point</a:t>
            </a:r>
          </a:p>
        </p:txBody>
      </p:sp>
      <p:sp>
        <p:nvSpPr>
          <p:cNvPr id="9221" name="Rectangle 3"/>
          <p:cNvSpPr>
            <a:spLocks noGrp="1" noChangeArrowheads="1"/>
          </p:cNvSpPr>
          <p:nvPr>
            <p:ph type="body" sz="half" idx="1"/>
          </p:nvPr>
        </p:nvSpPr>
        <p:spPr>
          <a:xfrm>
            <a:off x="381000" y="1524000"/>
            <a:ext cx="7543800" cy="1066800"/>
          </a:xfrm>
        </p:spPr>
        <p:txBody>
          <a:bodyPr/>
          <a:lstStyle/>
          <a:p>
            <a:pPr eaLnBrk="1" hangingPunct="1"/>
            <a:r>
              <a:rPr lang="en-US" sz="2800" smtClean="0"/>
              <a:t>Let, P=Q, and take the derivative of Equation, derivation of y with respect to x.</a:t>
            </a:r>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p:txBody>
      </p:sp>
      <p:graphicFrame>
        <p:nvGraphicFramePr>
          <p:cNvPr id="9218" name="Object 4"/>
          <p:cNvGraphicFramePr>
            <a:graphicFrameLocks noChangeAspect="1"/>
          </p:cNvGraphicFramePr>
          <p:nvPr>
            <p:ph sz="half" idx="2"/>
          </p:nvPr>
        </p:nvGraphicFramePr>
        <p:xfrm>
          <a:off x="2286000" y="3392488"/>
          <a:ext cx="3733800" cy="2703512"/>
        </p:xfrm>
        <a:graphic>
          <a:graphicData uri="http://schemas.openxmlformats.org/presentationml/2006/ole">
            <p:oleObj spid="_x0000_s9218" name="Equation" r:id="rId3" imgW="2209680" imgH="1600200" progId="">
              <p:embed/>
            </p:oleObj>
          </a:graphicData>
        </a:graphic>
      </p:graphicFrame>
      <p:graphicFrame>
        <p:nvGraphicFramePr>
          <p:cNvPr id="9219" name="Object 4"/>
          <p:cNvGraphicFramePr>
            <a:graphicFrameLocks noChangeAspect="1"/>
          </p:cNvGraphicFramePr>
          <p:nvPr/>
        </p:nvGraphicFramePr>
        <p:xfrm>
          <a:off x="2209800" y="2638425"/>
          <a:ext cx="3200400" cy="561975"/>
        </p:xfrm>
        <a:graphic>
          <a:graphicData uri="http://schemas.openxmlformats.org/presentationml/2006/ole">
            <p:oleObj spid="_x0000_s9219" name="Equation" r:id="rId4" imgW="990360" imgH="2286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15962"/>
          </a:xfrm>
        </p:spPr>
        <p:txBody>
          <a:bodyPr/>
          <a:lstStyle/>
          <a:p>
            <a:pPr algn="l" eaLnBrk="1" hangingPunct="1"/>
            <a:r>
              <a:rPr lang="en-US" sz="4000" u="sng" dirty="0" smtClean="0">
                <a:solidFill>
                  <a:schemeClr val="tx1"/>
                </a:solidFill>
                <a:latin typeface="Times New Roman" pitchFamily="18" charset="0"/>
                <a:cs typeface="Times New Roman" pitchFamily="18" charset="0"/>
              </a:rPr>
              <a:t>Elliptic curves in Cryptography</a:t>
            </a:r>
          </a:p>
        </p:txBody>
      </p:sp>
      <p:sp>
        <p:nvSpPr>
          <p:cNvPr id="18435" name="Rectangle 3"/>
          <p:cNvSpPr>
            <a:spLocks noGrp="1" noChangeArrowheads="1"/>
          </p:cNvSpPr>
          <p:nvPr>
            <p:ph type="body" idx="1"/>
          </p:nvPr>
        </p:nvSpPr>
        <p:spPr/>
        <p:txBody>
          <a:bodyPr/>
          <a:lstStyle/>
          <a:p>
            <a:pPr eaLnBrk="1" hangingPunct="1">
              <a:lnSpc>
                <a:spcPct val="90000"/>
              </a:lnSpc>
              <a:spcBef>
                <a:spcPct val="100000"/>
              </a:spcBef>
            </a:pPr>
            <a:r>
              <a:rPr lang="en-US" dirty="0" smtClean="0">
                <a:latin typeface="Times New Roman" pitchFamily="18" charset="0"/>
                <a:cs typeface="Times New Roman" pitchFamily="18" charset="0"/>
              </a:rPr>
              <a:t>Elliptic Curve (EC) systems as applied to cryptography were first proposed in </a:t>
            </a:r>
            <a:r>
              <a:rPr lang="en-US" dirty="0" smtClean="0">
                <a:solidFill>
                  <a:srgbClr val="FF0000"/>
                </a:solidFill>
                <a:latin typeface="Times New Roman" pitchFamily="18" charset="0"/>
                <a:cs typeface="Times New Roman" pitchFamily="18" charset="0"/>
              </a:rPr>
              <a:t>1985</a:t>
            </a:r>
            <a:r>
              <a:rPr lang="en-US" dirty="0" smtClean="0">
                <a:latin typeface="Times New Roman" pitchFamily="18" charset="0"/>
                <a:cs typeface="Times New Roman" pitchFamily="18" charset="0"/>
              </a:rPr>
              <a:t> independently by </a:t>
            </a:r>
            <a:r>
              <a:rPr lang="en-US" dirty="0" smtClean="0">
                <a:solidFill>
                  <a:srgbClr val="FF0000"/>
                </a:solidFill>
                <a:latin typeface="Times New Roman" pitchFamily="18" charset="0"/>
                <a:cs typeface="Times New Roman" pitchFamily="18" charset="0"/>
              </a:rPr>
              <a:t>Neal Koblitz </a:t>
            </a:r>
            <a:r>
              <a:rPr lang="en-US" dirty="0" smtClean="0">
                <a:latin typeface="Times New Roman" pitchFamily="18" charset="0"/>
                <a:cs typeface="Times New Roman" pitchFamily="18" charset="0"/>
              </a:rPr>
              <a:t>and </a:t>
            </a:r>
            <a:r>
              <a:rPr lang="en-US" dirty="0" smtClean="0">
                <a:solidFill>
                  <a:srgbClr val="FF0000"/>
                </a:solidFill>
                <a:latin typeface="Times New Roman" pitchFamily="18" charset="0"/>
                <a:cs typeface="Times New Roman" pitchFamily="18" charset="0"/>
              </a:rPr>
              <a:t>Victor Miller</a:t>
            </a:r>
            <a:r>
              <a:rPr lang="en-US" dirty="0" smtClean="0">
                <a:latin typeface="Times New Roman" pitchFamily="18" charset="0"/>
                <a:cs typeface="Times New Roman" pitchFamily="18" charset="0"/>
              </a:rPr>
              <a:t>.</a:t>
            </a:r>
          </a:p>
          <a:p>
            <a:pPr eaLnBrk="1" hangingPunct="1">
              <a:lnSpc>
                <a:spcPct val="90000"/>
              </a:lnSpc>
              <a:spcBef>
                <a:spcPct val="100000"/>
              </a:spcBef>
            </a:pPr>
            <a:r>
              <a:rPr lang="en-US" dirty="0" smtClean="0">
                <a:latin typeface="Times New Roman" pitchFamily="18" charset="0"/>
                <a:cs typeface="Times New Roman" pitchFamily="18" charset="0"/>
              </a:rPr>
              <a:t>The D</a:t>
            </a:r>
            <a:r>
              <a:rPr lang="en-US" dirty="0" smtClean="0">
                <a:solidFill>
                  <a:srgbClr val="FF3300"/>
                </a:solidFill>
                <a:latin typeface="Times New Roman" pitchFamily="18" charset="0"/>
                <a:cs typeface="Times New Roman" pitchFamily="18" charset="0"/>
              </a:rPr>
              <a:t>iscrete </a:t>
            </a:r>
            <a:r>
              <a:rPr lang="en-US" dirty="0" smtClean="0">
                <a:latin typeface="Times New Roman" pitchFamily="18" charset="0"/>
                <a:cs typeface="Times New Roman" pitchFamily="18" charset="0"/>
              </a:rPr>
              <a:t>L</a:t>
            </a:r>
            <a:r>
              <a:rPr lang="en-US" dirty="0" smtClean="0">
                <a:solidFill>
                  <a:srgbClr val="FF3300"/>
                </a:solidFill>
                <a:latin typeface="Times New Roman" pitchFamily="18" charset="0"/>
                <a:cs typeface="Times New Roman" pitchFamily="18" charset="0"/>
              </a:rPr>
              <a:t>ogarithm</a:t>
            </a:r>
            <a:r>
              <a:rPr lang="en-US" dirty="0" smtClean="0">
                <a:latin typeface="Times New Roman" pitchFamily="18" charset="0"/>
                <a:cs typeface="Times New Roman" pitchFamily="18" charset="0"/>
              </a:rPr>
              <a:t> P</a:t>
            </a:r>
            <a:r>
              <a:rPr lang="en-US" dirty="0" smtClean="0">
                <a:solidFill>
                  <a:srgbClr val="FF3300"/>
                </a:solidFill>
                <a:latin typeface="Times New Roman" pitchFamily="18" charset="0"/>
                <a:cs typeface="Times New Roman" pitchFamily="18" charset="0"/>
              </a:rPr>
              <a:t>roblem(</a:t>
            </a:r>
            <a:r>
              <a:rPr lang="en-US" dirty="0" smtClean="0">
                <a:latin typeface="Times New Roman" pitchFamily="18" charset="0"/>
                <a:cs typeface="Times New Roman" pitchFamily="18" charset="0"/>
              </a:rPr>
              <a:t>DLP</a:t>
            </a:r>
            <a:r>
              <a:rPr lang="en-US" dirty="0" smtClean="0">
                <a:solidFill>
                  <a:srgbClr val="FF33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on elliptic curve groups is believed to be more difficult than the corresponding problem in (the multiplicative group of nonzero elements of) the underlying finite field.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sz="half" idx="1"/>
          </p:nvPr>
        </p:nvSpPr>
        <p:spPr>
          <a:xfrm>
            <a:off x="457200" y="609600"/>
            <a:ext cx="4572000" cy="5516563"/>
          </a:xfrm>
        </p:spPr>
        <p:txBody>
          <a:bodyPr/>
          <a:lstStyle/>
          <a:p>
            <a:pPr marL="533400" indent="-533400" eaLnBrk="1" hangingPunct="1">
              <a:buFontTx/>
              <a:buNone/>
            </a:pPr>
            <a:r>
              <a:rPr lang="en-US" sz="2800" b="1" u="sng" dirty="0" smtClean="0"/>
              <a:t>If Characteristics of field is not 2, 3:</a:t>
            </a:r>
          </a:p>
          <a:p>
            <a:pPr marL="533400" indent="-533400" eaLnBrk="1" hangingPunct="1">
              <a:buFontTx/>
              <a:buNone/>
            </a:pPr>
            <a:endParaRPr lang="en-US" sz="2800" b="1" dirty="0" smtClean="0">
              <a:solidFill>
                <a:schemeClr val="accent2"/>
              </a:solidFill>
            </a:endParaRPr>
          </a:p>
          <a:p>
            <a:pPr marL="533400" indent="-533400" eaLnBrk="1" hangingPunct="1">
              <a:buFontTx/>
              <a:buNone/>
            </a:pPr>
            <a:endParaRPr lang="en-US" sz="2800" b="1" dirty="0" smtClean="0"/>
          </a:p>
          <a:p>
            <a:pPr marL="533400" indent="-533400" eaLnBrk="1" hangingPunct="1">
              <a:buFontTx/>
              <a:buAutoNum type="arabicPeriod"/>
            </a:pPr>
            <a:r>
              <a:rPr lang="en-US" sz="2800" b="1" dirty="0" smtClean="0"/>
              <a:t>Hence condition for no singularity is 4A</a:t>
            </a:r>
            <a:r>
              <a:rPr lang="en-US" sz="2800" b="1" baseline="30000" dirty="0" smtClean="0"/>
              <a:t>3</a:t>
            </a:r>
            <a:r>
              <a:rPr lang="en-US" sz="2800" b="1" dirty="0" smtClean="0"/>
              <a:t>+27B</a:t>
            </a:r>
            <a:r>
              <a:rPr lang="en-US" sz="2800" b="1" baseline="30000" dirty="0" smtClean="0"/>
              <a:t>2</a:t>
            </a:r>
            <a:r>
              <a:rPr lang="en-US" sz="2800" b="1" dirty="0" smtClean="0">
                <a:cs typeface="Arial" charset="0"/>
              </a:rPr>
              <a:t>≠0</a:t>
            </a:r>
          </a:p>
          <a:p>
            <a:pPr marL="533400" indent="-533400" eaLnBrk="1" hangingPunct="1">
              <a:buFontTx/>
              <a:buAutoNum type="arabicPeriod"/>
            </a:pPr>
            <a:r>
              <a:rPr lang="en-US" sz="2800" b="1" dirty="0" smtClean="0">
                <a:cs typeface="Arial" charset="0"/>
              </a:rPr>
              <a:t>Generally, EC curves have no singularity</a:t>
            </a:r>
          </a:p>
          <a:p>
            <a:pPr marL="533400" indent="-533400" eaLnBrk="1" hangingPunct="1">
              <a:buFontTx/>
              <a:buNone/>
            </a:pPr>
            <a:endParaRPr lang="en-US" sz="2800" b="1" dirty="0" smtClean="0"/>
          </a:p>
          <a:p>
            <a:pPr marL="533400" indent="-533400" eaLnBrk="1" hangingPunct="1">
              <a:buFontTx/>
              <a:buNone/>
            </a:pPr>
            <a:endParaRPr lang="en-US" sz="2800" b="1" dirty="0" smtClean="0"/>
          </a:p>
        </p:txBody>
      </p:sp>
      <p:graphicFrame>
        <p:nvGraphicFramePr>
          <p:cNvPr id="10242" name="Object 10"/>
          <p:cNvGraphicFramePr>
            <a:graphicFrameLocks noChangeAspect="1"/>
          </p:cNvGraphicFramePr>
          <p:nvPr>
            <p:ph sz="quarter" idx="3"/>
          </p:nvPr>
        </p:nvGraphicFramePr>
        <p:xfrm>
          <a:off x="1066800" y="1752600"/>
          <a:ext cx="3276600" cy="504825"/>
        </p:xfrm>
        <a:graphic>
          <a:graphicData uri="http://schemas.openxmlformats.org/presentationml/2006/ole">
            <p:oleObj spid="_x0000_s10242" name="Equation" r:id="rId3" imgW="1485720" imgH="228600" progId="">
              <p:embed/>
            </p:oleObj>
          </a:graphicData>
        </a:graphic>
      </p:graphicFrame>
      <p:pic>
        <p:nvPicPr>
          <p:cNvPr id="10244" name="Picture 5"/>
          <p:cNvPicPr>
            <a:picLocks noChangeAspect="1" noChangeArrowheads="1"/>
          </p:cNvPicPr>
          <p:nvPr/>
        </p:nvPicPr>
        <p:blipFill>
          <a:blip r:embed="rId4"/>
          <a:srcRect/>
          <a:stretch>
            <a:fillRect/>
          </a:stretch>
        </p:blipFill>
        <p:spPr bwMode="auto">
          <a:xfrm>
            <a:off x="5257800" y="609600"/>
            <a:ext cx="3286125"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8600"/>
            <a:ext cx="8229600" cy="457200"/>
          </a:xfrm>
        </p:spPr>
        <p:txBody>
          <a:bodyPr/>
          <a:lstStyle/>
          <a:p>
            <a:pPr eaLnBrk="1" hangingPunct="1"/>
            <a:r>
              <a:rPr lang="en-US" sz="3200" u="sng" dirty="0" smtClean="0">
                <a:latin typeface="Times New Roman" pitchFamily="18" charset="0"/>
                <a:cs typeface="Times New Roman" pitchFamily="18" charset="0"/>
              </a:rPr>
              <a:t>For Instance Point Addition and Doubling</a:t>
            </a:r>
          </a:p>
        </p:txBody>
      </p:sp>
      <p:sp>
        <p:nvSpPr>
          <p:cNvPr id="3" name="Content Placeholder 2"/>
          <p:cNvSpPr>
            <a:spLocks noGrp="1"/>
          </p:cNvSpPr>
          <p:nvPr>
            <p:ph idx="1"/>
          </p:nvPr>
        </p:nvSpPr>
        <p:spPr>
          <a:xfrm>
            <a:off x="457200" y="762000"/>
            <a:ext cx="8229600" cy="6096000"/>
          </a:xfrm>
        </p:spPr>
        <p:txBody>
          <a:bodyPr>
            <a:normAutofit/>
          </a:bodyPr>
          <a:lstStyle/>
          <a:p>
            <a:pPr eaLnBrk="1" hangingPunct="1">
              <a:defRPr/>
            </a:pPr>
            <a:r>
              <a:rPr lang="en-US" sz="2400" dirty="0" smtClean="0">
                <a:latin typeface="Times New Roman" pitchFamily="18" charset="0"/>
                <a:cs typeface="Times New Roman" pitchFamily="18" charset="0"/>
              </a:rPr>
              <a:t>Take an Elliptic Curve E</a:t>
            </a:r>
            <a:r>
              <a:rPr lang="en-US" sz="2400" baseline="-25000" dirty="0" smtClean="0">
                <a:latin typeface="Times New Roman" pitchFamily="18" charset="0"/>
                <a:cs typeface="Times New Roman" pitchFamily="18" charset="0"/>
              </a:rPr>
              <a:t>(4,20)</a:t>
            </a:r>
            <a:r>
              <a:rPr lang="en-US" sz="24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y</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=x</a:t>
            </a:r>
            <a:r>
              <a:rPr lang="en-US" baseline="30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+4x+20 ∈ F</a:t>
            </a:r>
            <a:r>
              <a:rPr lang="en-US" baseline="-25000" dirty="0" smtClean="0">
                <a:latin typeface="Times New Roman" pitchFamily="18" charset="0"/>
                <a:cs typeface="Times New Roman" pitchFamily="18" charset="0"/>
              </a:rPr>
              <a:t>29</a:t>
            </a:r>
            <a:endParaRPr lang="en-US" sz="2400" dirty="0" smtClean="0">
              <a:latin typeface="Times New Roman" pitchFamily="18" charset="0"/>
              <a:cs typeface="Times New Roman" pitchFamily="18" charset="0"/>
            </a:endParaRPr>
          </a:p>
          <a:p>
            <a:pPr eaLnBrk="1" hangingPunct="1">
              <a:defRPr/>
            </a:pPr>
            <a:r>
              <a:rPr lang="en-US" sz="2400" dirty="0" smtClean="0">
                <a:latin typeface="Times New Roman" pitchFamily="18" charset="0"/>
                <a:cs typeface="Times New Roman" pitchFamily="18" charset="0"/>
              </a:rPr>
              <a:t>Set of points generated using the curve E are </a:t>
            </a:r>
          </a:p>
          <a:p>
            <a:pPr eaLnBrk="1" hangingPunct="1">
              <a:buFontTx/>
              <a:buNone/>
              <a:defRPr/>
            </a:pPr>
            <a:r>
              <a:rPr lang="en-US" sz="2000" dirty="0" smtClean="0">
                <a:latin typeface="Times New Roman" pitchFamily="18" charset="0"/>
                <a:cs typeface="Times New Roman" pitchFamily="18" charset="0"/>
              </a:rPr>
              <a:t>     O,     (2,6)   (4,19) (8,10)  (13,23) (16,2)   (19,16)  (27,2),(0,7)    (2,23) (5,7)   (8,19)  (14,6)   (16,27)  (20,3)   (27,27), (0,22)  (3,1)   (5,22) (10,4)   (14,23) (17,10) (20,26), (1,5)    (3,28) (6,12) (10,25) (15,2)   (17,19) (24,7), (1,24) (4,10)  (6,17) (13,6)   (15,27) (19,13) (24,22)</a:t>
            </a:r>
          </a:p>
          <a:p>
            <a:pPr eaLnBrk="1" hangingPunct="1">
              <a:defRPr/>
            </a:pPr>
            <a:r>
              <a:rPr lang="en-US" sz="2400" dirty="0" smtClean="0">
                <a:latin typeface="Times New Roman" pitchFamily="18" charset="0"/>
                <a:cs typeface="Times New Roman" pitchFamily="18" charset="0"/>
              </a:rPr>
              <a:t>Point addition :-where P=(5, 22), Q=(16, 27) , P+Q=(13,6)</a:t>
            </a:r>
          </a:p>
          <a:p>
            <a:pPr lvl="1" eaLnBrk="1" hangingPunct="1">
              <a:defRPr/>
            </a:pP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  = (y</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-y</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mod (29) = ((27-22)/(16-5)) mod 29=(5/11)mod 29</a:t>
            </a:r>
          </a:p>
          <a:p>
            <a:pPr lvl="1" eaLnBrk="1" hangingPunct="1">
              <a:buFontTx/>
              <a:buNone/>
              <a:defRPr/>
            </a:pPr>
            <a:r>
              <a:rPr lang="en-US" sz="2000" dirty="0" smtClean="0">
                <a:latin typeface="Times New Roman" pitchFamily="18" charset="0"/>
                <a:cs typeface="Times New Roman" pitchFamily="18" charset="0"/>
              </a:rPr>
              <a:t>     =&gt; (5*8) mod 29=11. (Because (11*8)=1mod 29)</a:t>
            </a:r>
          </a:p>
          <a:p>
            <a:pPr marL="457200" indent="-457200" algn="just" eaLnBrk="1" hangingPunct="1">
              <a:lnSpc>
                <a:spcPct val="80000"/>
              </a:lnSpc>
              <a:buFontTx/>
              <a:buNone/>
              <a:defRPr/>
            </a:pPr>
            <a:r>
              <a:rPr lang="en-US" sz="2000" dirty="0" smtClean="0">
                <a:latin typeface="Times New Roman" pitchFamily="18" charset="0"/>
                <a:cs typeface="Times New Roman" pitchFamily="18" charset="0"/>
              </a:rPr>
              <a:t> 		 x</a:t>
            </a:r>
            <a:r>
              <a:rPr lang="en-US" sz="2000" baseline="-30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sym typeface="Symbol" pitchFamily="18" charset="2"/>
              </a:rPr>
              <a:t></a:t>
            </a:r>
            <a:r>
              <a:rPr lang="en-US" sz="2000" baseline="30000" dirty="0" smtClean="0">
                <a:latin typeface="Times New Roman" pitchFamily="18" charset="0"/>
                <a:cs typeface="Times New Roman" pitchFamily="18" charset="0"/>
                <a:sym typeface="Symbol" pitchFamily="18" charset="2"/>
              </a:rPr>
              <a:t>2</a:t>
            </a:r>
            <a:r>
              <a:rPr lang="en-US" sz="2000" dirty="0" smtClean="0">
                <a:latin typeface="Times New Roman" pitchFamily="18" charset="0"/>
                <a:cs typeface="Times New Roman" pitchFamily="18" charset="0"/>
              </a:rPr>
              <a:t>  - x</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x</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(29)=&gt; ((11*11)-5-16)mod (29)=&gt; 100 mod 29=13</a:t>
            </a:r>
          </a:p>
          <a:p>
            <a:pPr marL="457200" indent="-457200" algn="just" eaLnBrk="1" hangingPunct="1">
              <a:lnSpc>
                <a:spcPct val="80000"/>
              </a:lnSpc>
              <a:buFontTx/>
              <a:buNone/>
              <a:defRPr/>
            </a:pPr>
            <a:r>
              <a:rPr lang="en-US" sz="2000" dirty="0" smtClean="0">
                <a:latin typeface="Times New Roman" pitchFamily="18" charset="0"/>
                <a:cs typeface="Times New Roman" pitchFamily="18" charset="0"/>
              </a:rPr>
              <a:t>            	 y</a:t>
            </a:r>
            <a:r>
              <a:rPr lang="en-US" sz="2000" baseline="-30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x</a:t>
            </a:r>
            <a:r>
              <a:rPr lang="en-US" sz="2000" baseline="-30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y</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(29)=&gt;(11(5-13)-22)mod 29 =&gt; -110 mod 29=6</a:t>
            </a:r>
            <a:endParaRPr lang="en-US" sz="2200" dirty="0" smtClean="0">
              <a:latin typeface="Times New Roman" pitchFamily="18" charset="0"/>
              <a:cs typeface="Times New Roman" pitchFamily="18" charset="0"/>
            </a:endParaRPr>
          </a:p>
          <a:p>
            <a:pPr eaLnBrk="1" hangingPunct="1">
              <a:defRPr/>
            </a:pPr>
            <a:r>
              <a:rPr lang="en-US" sz="2400" dirty="0" smtClean="0">
                <a:latin typeface="Times New Roman" pitchFamily="18" charset="0"/>
                <a:cs typeface="Times New Roman" pitchFamily="18" charset="0"/>
              </a:rPr>
              <a:t>Point Doubling :- where P=(5,22)  2P=P+P=(4,19)</a:t>
            </a:r>
          </a:p>
          <a:p>
            <a:pPr lvl="1" eaLnBrk="1" hangingPunct="1">
              <a:defRPr/>
            </a:pP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  = (3x</a:t>
            </a:r>
            <a:r>
              <a:rPr lang="en-US" sz="2000" baseline="-30000" dirty="0" smtClean="0">
                <a:latin typeface="Times New Roman" pitchFamily="18" charset="0"/>
                <a:cs typeface="Times New Roman" pitchFamily="18" charset="0"/>
              </a:rPr>
              <a:t>1</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 2y</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(29)</a:t>
            </a:r>
            <a:r>
              <a:rPr lang="en-US" sz="2000" baseline="-30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=&gt;( (3(5*5)+4)/(2*22))mod 29=&gt;13</a:t>
            </a:r>
          </a:p>
          <a:p>
            <a:pPr lvl="1" eaLnBrk="1" hangingPunct="1">
              <a:defRPr/>
            </a:pPr>
            <a:r>
              <a:rPr lang="en-US" sz="2000" dirty="0" smtClean="0">
                <a:latin typeface="Times New Roman" pitchFamily="18" charset="0"/>
                <a:cs typeface="Times New Roman" pitchFamily="18" charset="0"/>
              </a:rPr>
              <a:t> x</a:t>
            </a:r>
            <a:r>
              <a:rPr lang="en-US" sz="2000" baseline="-30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sym typeface="Symbol" pitchFamily="18" charset="2"/>
              </a:rPr>
              <a:t></a:t>
            </a:r>
            <a:r>
              <a:rPr lang="en-US" sz="2000" baseline="30000" dirty="0" smtClean="0">
                <a:latin typeface="Times New Roman" pitchFamily="18" charset="0"/>
                <a:cs typeface="Times New Roman" pitchFamily="18" charset="0"/>
                <a:sym typeface="Symbol" pitchFamily="18" charset="2"/>
              </a:rPr>
              <a:t>2</a:t>
            </a:r>
            <a:r>
              <a:rPr lang="en-US" sz="2000" dirty="0" smtClean="0">
                <a:latin typeface="Times New Roman" pitchFamily="18" charset="0"/>
                <a:cs typeface="Times New Roman" pitchFamily="18" charset="0"/>
              </a:rPr>
              <a:t>  - 2x</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(29)=&gt; (13*13)-2*5 (29)=&gt; 14</a:t>
            </a:r>
          </a:p>
          <a:p>
            <a:pPr lvl="1" eaLnBrk="1" hangingPunct="1">
              <a:defRPr/>
            </a:pPr>
            <a:r>
              <a:rPr lang="en-US" sz="2000" dirty="0" smtClean="0">
                <a:latin typeface="Times New Roman" pitchFamily="18" charset="0"/>
                <a:cs typeface="Times New Roman" pitchFamily="18" charset="0"/>
              </a:rPr>
              <a:t>y</a:t>
            </a:r>
            <a:r>
              <a:rPr lang="en-US" sz="2000" baseline="-30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sym typeface="Symbol" pitchFamily="18" charset="2"/>
              </a:rPr>
              <a:t></a:t>
            </a:r>
            <a:r>
              <a:rPr lang="en-US" sz="2000" dirty="0" smtClean="0">
                <a:latin typeface="Times New Roman" pitchFamily="18" charset="0"/>
                <a:cs typeface="Times New Roman" pitchFamily="18" charset="0"/>
              </a:rPr>
              <a:t>(x</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x</a:t>
            </a:r>
            <a:r>
              <a:rPr lang="en-US" sz="2000" baseline="-30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y</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(29)=&gt;(13(5-14)-22 (29) =&gt; 6.</a:t>
            </a:r>
            <a:endParaRPr lang="en-US" sz="2200" dirty="0" smtClean="0">
              <a:latin typeface="Times New Roman" pitchFamily="18" charset="0"/>
              <a:cs typeface="Times New Roman" pitchFamily="18" charset="0"/>
            </a:endParaRPr>
          </a:p>
          <a:p>
            <a:pPr eaLnBrk="1" hangingPunct="1">
              <a:defRPr/>
            </a:pPr>
            <a:endParaRPr lang="en-US" sz="2400" dirty="0" smtClean="0">
              <a:latin typeface="Times New Roman" pitchFamily="18" charset="0"/>
              <a:cs typeface="Times New Roman" pitchFamily="18" charset="0"/>
            </a:endParaRPr>
          </a:p>
          <a:p>
            <a:pPr lvl="1" eaLnBrk="1" hangingPunct="1">
              <a:defRPr/>
            </a:pPr>
            <a:endParaRPr lang="en-US" sz="2200" dirty="0" smtClean="0">
              <a:latin typeface="Times New Roman" pitchFamily="18" charset="0"/>
              <a:cs typeface="Times New Roman" pitchFamily="18" charset="0"/>
            </a:endParaRPr>
          </a:p>
          <a:p>
            <a:pPr eaLnBrk="1" hangingPunct="1">
              <a:defRPr/>
            </a:pPr>
            <a:endParaRPr lang="en-US" sz="2400" dirty="0" smtClean="0">
              <a:latin typeface="Times New Roman" pitchFamily="18" charset="0"/>
              <a:cs typeface="Times New Roman" pitchFamily="18" charset="0"/>
            </a:endParaRPr>
          </a:p>
        </p:txBody>
      </p:sp>
      <p:sp>
        <p:nvSpPr>
          <p:cNvPr id="22532" name="Rectangle 8"/>
          <p:cNvSpPr>
            <a:spLocks noChangeArrowheads="1"/>
          </p:cNvSpPr>
          <p:nvPr/>
        </p:nvSpPr>
        <p:spPr bwMode="auto">
          <a:xfrm>
            <a:off x="762000" y="1752600"/>
            <a:ext cx="7848600" cy="1371600"/>
          </a:xfrm>
          <a:prstGeom prst="rect">
            <a:avLst/>
          </a:prstGeom>
          <a:solidFill>
            <a:schemeClr val="accent1">
              <a:alpha val="0"/>
            </a:schemeClr>
          </a:solidFill>
          <a:ln w="28575">
            <a:solidFill>
              <a:srgbClr val="FF3300"/>
            </a:solidFill>
            <a:miter lim="800000"/>
            <a:headEnd/>
            <a:tailEnd/>
          </a:ln>
        </p:spPr>
        <p:txBody>
          <a:bodyPr wrap="none" anchor="ctr"/>
          <a:lstStyle/>
          <a:p>
            <a:endParaRPr lang="en-US"/>
          </a:p>
        </p:txBody>
      </p:sp>
      <p:sp>
        <p:nvSpPr>
          <p:cNvPr id="22533" name="Rectangle 8"/>
          <p:cNvSpPr>
            <a:spLocks noChangeArrowheads="1"/>
          </p:cNvSpPr>
          <p:nvPr/>
        </p:nvSpPr>
        <p:spPr bwMode="auto">
          <a:xfrm>
            <a:off x="762000" y="3505200"/>
            <a:ext cx="7848600" cy="1371600"/>
          </a:xfrm>
          <a:prstGeom prst="rect">
            <a:avLst/>
          </a:prstGeom>
          <a:solidFill>
            <a:schemeClr val="accent1">
              <a:alpha val="0"/>
            </a:schemeClr>
          </a:solidFill>
          <a:ln w="28575">
            <a:solidFill>
              <a:srgbClr val="FF3300"/>
            </a:solidFill>
            <a:miter lim="800000"/>
            <a:headEnd/>
            <a:tailEnd/>
          </a:ln>
        </p:spPr>
        <p:txBody>
          <a:bodyPr wrap="none" anchor="ctr"/>
          <a:lstStyle/>
          <a:p>
            <a:endParaRPr lang="en-US"/>
          </a:p>
        </p:txBody>
      </p:sp>
      <p:sp>
        <p:nvSpPr>
          <p:cNvPr id="22534" name="Rectangle 8"/>
          <p:cNvSpPr>
            <a:spLocks noChangeArrowheads="1"/>
          </p:cNvSpPr>
          <p:nvPr/>
        </p:nvSpPr>
        <p:spPr bwMode="auto">
          <a:xfrm>
            <a:off x="762000" y="5257800"/>
            <a:ext cx="7848600" cy="1371600"/>
          </a:xfrm>
          <a:prstGeom prst="rect">
            <a:avLst/>
          </a:prstGeom>
          <a:solidFill>
            <a:schemeClr val="accent1">
              <a:alpha val="0"/>
            </a:schemeClr>
          </a:solidFill>
          <a:ln w="28575">
            <a:solidFill>
              <a:srgbClr val="FF33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algn="l" eaLnBrk="1" hangingPunct="1"/>
            <a:r>
              <a:rPr lang="en-US" sz="3600" u="sng" dirty="0" smtClean="0">
                <a:solidFill>
                  <a:schemeClr val="tx1"/>
                </a:solidFill>
              </a:rPr>
              <a:t>Points on the Elliptic Curve (EC)</a:t>
            </a:r>
          </a:p>
        </p:txBody>
      </p:sp>
      <p:sp>
        <p:nvSpPr>
          <p:cNvPr id="7172" name="Rectangle 5"/>
          <p:cNvSpPr>
            <a:spLocks noGrp="1" noChangeArrowheads="1"/>
          </p:cNvSpPr>
          <p:nvPr>
            <p:ph type="body" idx="1"/>
          </p:nvPr>
        </p:nvSpPr>
        <p:spPr>
          <a:xfrm>
            <a:off x="457200" y="1447800"/>
            <a:ext cx="8229600" cy="4678363"/>
          </a:xfrm>
        </p:spPr>
        <p:txBody>
          <a:bodyPr/>
          <a:lstStyle/>
          <a:p>
            <a:pPr eaLnBrk="1" hangingPunct="1">
              <a:lnSpc>
                <a:spcPct val="90000"/>
              </a:lnSpc>
            </a:pPr>
            <a:r>
              <a:rPr lang="en-US" dirty="0" smtClean="0"/>
              <a:t>Elliptic Curve over field L</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dirty="0" smtClean="0"/>
              <a:t>It is useful to add the point at infinity</a:t>
            </a:r>
          </a:p>
          <a:p>
            <a:pPr eaLnBrk="1" hangingPunct="1">
              <a:lnSpc>
                <a:spcPct val="90000"/>
              </a:lnSpc>
            </a:pPr>
            <a:r>
              <a:rPr lang="en-US" dirty="0" smtClean="0"/>
              <a:t>The point is sitting at the top of the y-axis and any line is said to pass through the point when it is vertical</a:t>
            </a:r>
          </a:p>
          <a:p>
            <a:pPr eaLnBrk="1" hangingPunct="1">
              <a:lnSpc>
                <a:spcPct val="90000"/>
              </a:lnSpc>
            </a:pPr>
            <a:r>
              <a:rPr lang="en-US" dirty="0" smtClean="0"/>
              <a:t>It is both the top and at the bottom of the y-axis</a:t>
            </a:r>
          </a:p>
        </p:txBody>
      </p:sp>
      <p:graphicFrame>
        <p:nvGraphicFramePr>
          <p:cNvPr id="7170" name="Object 3"/>
          <p:cNvGraphicFramePr>
            <a:graphicFrameLocks noChangeAspect="1"/>
          </p:cNvGraphicFramePr>
          <p:nvPr>
            <p:ph idx="4294967295"/>
          </p:nvPr>
        </p:nvGraphicFramePr>
        <p:xfrm>
          <a:off x="1219200" y="2209800"/>
          <a:ext cx="6477000" cy="530225"/>
        </p:xfrm>
        <a:graphic>
          <a:graphicData uri="http://schemas.openxmlformats.org/presentationml/2006/ole">
            <p:oleObj spid="_x0000_s58370" name="Equation" r:id="rId3" imgW="2793960" imgH="228600" progId="">
              <p:embed/>
            </p:oleObj>
          </a:graphicData>
        </a:graphic>
      </p:graphicFrame>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467600" y="3048000"/>
            <a:ext cx="533400" cy="533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868362"/>
          </a:xfrm>
        </p:spPr>
        <p:txBody>
          <a:bodyPr/>
          <a:lstStyle/>
          <a:p>
            <a:pPr algn="l" eaLnBrk="1" hangingPunct="1"/>
            <a:r>
              <a:rPr lang="en-US" sz="4000" u="sng" smtClean="0">
                <a:solidFill>
                  <a:schemeClr val="tx1"/>
                </a:solidFill>
                <a:latin typeface="Times New Roman" pitchFamily="18" charset="0"/>
                <a:cs typeface="Times New Roman" pitchFamily="18" charset="0"/>
              </a:rPr>
              <a:t>The Points P,Q form Abelian Group</a:t>
            </a:r>
          </a:p>
        </p:txBody>
      </p:sp>
      <p:sp>
        <p:nvSpPr>
          <p:cNvPr id="20483" name="Rectangle 3"/>
          <p:cNvSpPr>
            <a:spLocks noGrp="1" noChangeArrowheads="1"/>
          </p:cNvSpPr>
          <p:nvPr>
            <p:ph type="body" idx="1"/>
          </p:nvPr>
        </p:nvSpPr>
        <p:spPr>
          <a:xfrm>
            <a:off x="457200" y="2667000"/>
            <a:ext cx="8229600" cy="3306763"/>
          </a:xfrm>
        </p:spPr>
        <p:txBody>
          <a:bodyPr/>
          <a:lstStyle/>
          <a:p>
            <a:pPr eaLnBrk="1" hangingPunct="1">
              <a:spcBef>
                <a:spcPct val="80000"/>
              </a:spcBef>
            </a:pPr>
            <a:r>
              <a:rPr lang="en-US" sz="2800" i="1" smtClean="0"/>
              <a:t>P</a:t>
            </a:r>
            <a:r>
              <a:rPr lang="en-US" sz="2800" smtClean="0"/>
              <a:t> + </a:t>
            </a:r>
            <a:r>
              <a:rPr lang="en-US" sz="2800" i="1" smtClean="0"/>
              <a:t>Q</a:t>
            </a:r>
            <a:r>
              <a:rPr lang="en-US" sz="2800" smtClean="0"/>
              <a:t> = </a:t>
            </a:r>
            <a:r>
              <a:rPr lang="en-US" sz="2800" i="1" smtClean="0"/>
              <a:t>Q</a:t>
            </a:r>
            <a:r>
              <a:rPr lang="en-US" sz="2800" smtClean="0"/>
              <a:t> + </a:t>
            </a:r>
            <a:r>
              <a:rPr lang="en-US" sz="2800" i="1" smtClean="0"/>
              <a:t>P</a:t>
            </a:r>
            <a:r>
              <a:rPr lang="en-US" sz="2800" smtClean="0"/>
              <a:t> </a:t>
            </a:r>
            <a:r>
              <a:rPr lang="en-US" sz="2000" smtClean="0"/>
              <a:t>(</a:t>
            </a:r>
            <a:r>
              <a:rPr lang="en-US" sz="2000" i="1" smtClean="0">
                <a:solidFill>
                  <a:srgbClr val="FF3300"/>
                </a:solidFill>
              </a:rPr>
              <a:t>commutativity</a:t>
            </a:r>
            <a:r>
              <a:rPr lang="en-US" sz="2000" smtClean="0"/>
              <a:t>)</a:t>
            </a:r>
            <a:r>
              <a:rPr lang="en-US" sz="2800" smtClean="0"/>
              <a:t> </a:t>
            </a:r>
          </a:p>
          <a:p>
            <a:pPr eaLnBrk="1" hangingPunct="1">
              <a:spcBef>
                <a:spcPct val="80000"/>
              </a:spcBef>
            </a:pPr>
            <a:r>
              <a:rPr lang="en-US" sz="2800" smtClean="0"/>
              <a:t>(</a:t>
            </a:r>
            <a:r>
              <a:rPr lang="en-US" sz="2800" i="1" smtClean="0"/>
              <a:t>P</a:t>
            </a:r>
            <a:r>
              <a:rPr lang="en-US" sz="2800" smtClean="0"/>
              <a:t> + </a:t>
            </a:r>
            <a:r>
              <a:rPr lang="en-US" sz="2800" i="1" smtClean="0"/>
              <a:t>Q</a:t>
            </a:r>
            <a:r>
              <a:rPr lang="en-US" sz="2800" smtClean="0"/>
              <a:t>) + </a:t>
            </a:r>
            <a:r>
              <a:rPr lang="en-US" sz="2800" i="1" smtClean="0"/>
              <a:t>R</a:t>
            </a:r>
            <a:r>
              <a:rPr lang="en-US" sz="2800" smtClean="0"/>
              <a:t> = </a:t>
            </a:r>
            <a:r>
              <a:rPr lang="en-US" sz="2800" i="1" smtClean="0"/>
              <a:t>P</a:t>
            </a:r>
            <a:r>
              <a:rPr lang="en-US" sz="2800" smtClean="0"/>
              <a:t> + (</a:t>
            </a:r>
            <a:r>
              <a:rPr lang="en-US" sz="2800" i="1" smtClean="0"/>
              <a:t>Q</a:t>
            </a:r>
            <a:r>
              <a:rPr lang="en-US" sz="2800" smtClean="0"/>
              <a:t> + </a:t>
            </a:r>
            <a:r>
              <a:rPr lang="en-US" sz="2800" i="1" smtClean="0"/>
              <a:t>R</a:t>
            </a:r>
            <a:r>
              <a:rPr lang="en-US" sz="2800" smtClean="0"/>
              <a:t>) </a:t>
            </a:r>
            <a:r>
              <a:rPr lang="en-US" sz="2000" smtClean="0"/>
              <a:t>(</a:t>
            </a:r>
            <a:r>
              <a:rPr lang="en-US" sz="2000" i="1" smtClean="0">
                <a:solidFill>
                  <a:srgbClr val="FF3300"/>
                </a:solidFill>
              </a:rPr>
              <a:t>associativity</a:t>
            </a:r>
            <a:r>
              <a:rPr lang="en-US" sz="2000" smtClean="0"/>
              <a:t>)</a:t>
            </a:r>
            <a:r>
              <a:rPr lang="en-US" sz="2800" smtClean="0"/>
              <a:t> </a:t>
            </a:r>
          </a:p>
          <a:p>
            <a:pPr eaLnBrk="1" hangingPunct="1">
              <a:spcBef>
                <a:spcPct val="80000"/>
              </a:spcBef>
            </a:pPr>
            <a:r>
              <a:rPr lang="en-US" sz="2800" i="1" smtClean="0"/>
              <a:t>P</a:t>
            </a:r>
            <a:r>
              <a:rPr lang="en-US" sz="2800" smtClean="0"/>
              <a:t> + </a:t>
            </a:r>
            <a:r>
              <a:rPr lang="en-US" sz="2800" i="1" smtClean="0"/>
              <a:t>O</a:t>
            </a:r>
            <a:r>
              <a:rPr lang="en-US" sz="2800" smtClean="0"/>
              <a:t> = </a:t>
            </a:r>
            <a:r>
              <a:rPr lang="en-US" sz="2800" i="1" smtClean="0"/>
              <a:t>O</a:t>
            </a:r>
            <a:r>
              <a:rPr lang="en-US" sz="2800" smtClean="0"/>
              <a:t> + </a:t>
            </a:r>
            <a:r>
              <a:rPr lang="en-US" sz="2800" i="1" smtClean="0"/>
              <a:t>P</a:t>
            </a:r>
            <a:r>
              <a:rPr lang="en-US" sz="2800" smtClean="0"/>
              <a:t> = </a:t>
            </a:r>
            <a:r>
              <a:rPr lang="en-US" sz="2800" i="1" smtClean="0"/>
              <a:t>P</a:t>
            </a:r>
            <a:r>
              <a:rPr lang="en-US" sz="2800" smtClean="0"/>
              <a:t> </a:t>
            </a:r>
            <a:r>
              <a:rPr lang="en-US" sz="2000" smtClean="0"/>
              <a:t>(</a:t>
            </a:r>
            <a:r>
              <a:rPr lang="en-US" sz="2000" i="1" smtClean="0">
                <a:solidFill>
                  <a:srgbClr val="FF3300"/>
                </a:solidFill>
              </a:rPr>
              <a:t>existence of an identity element</a:t>
            </a:r>
            <a:r>
              <a:rPr lang="en-US" sz="2000" smtClean="0"/>
              <a:t>) </a:t>
            </a:r>
          </a:p>
          <a:p>
            <a:pPr eaLnBrk="1" hangingPunct="1">
              <a:spcBef>
                <a:spcPct val="80000"/>
              </a:spcBef>
            </a:pPr>
            <a:r>
              <a:rPr lang="en-US" sz="2800" smtClean="0"/>
              <a:t>there exists ( − </a:t>
            </a:r>
            <a:r>
              <a:rPr lang="en-US" sz="2800" i="1" smtClean="0"/>
              <a:t>P</a:t>
            </a:r>
            <a:r>
              <a:rPr lang="en-US" sz="2800" smtClean="0"/>
              <a:t>) such that − </a:t>
            </a:r>
            <a:r>
              <a:rPr lang="en-US" sz="2800" i="1" smtClean="0"/>
              <a:t>P</a:t>
            </a:r>
            <a:r>
              <a:rPr lang="en-US" sz="2800" smtClean="0"/>
              <a:t> + </a:t>
            </a:r>
            <a:r>
              <a:rPr lang="en-US" sz="2800" i="1" smtClean="0"/>
              <a:t>P</a:t>
            </a:r>
            <a:r>
              <a:rPr lang="en-US" sz="2800" smtClean="0"/>
              <a:t> = </a:t>
            </a:r>
            <a:r>
              <a:rPr lang="en-US" sz="2800" i="1" smtClean="0"/>
              <a:t>P</a:t>
            </a:r>
            <a:r>
              <a:rPr lang="en-US" sz="2800" smtClean="0"/>
              <a:t> + ( − </a:t>
            </a:r>
            <a:r>
              <a:rPr lang="en-US" sz="2800" i="1" smtClean="0"/>
              <a:t>P</a:t>
            </a:r>
            <a:r>
              <a:rPr lang="en-US" sz="2800" smtClean="0"/>
              <a:t>) = </a:t>
            </a:r>
            <a:r>
              <a:rPr lang="en-US" sz="2800" i="1" smtClean="0"/>
              <a:t>O</a:t>
            </a:r>
            <a:r>
              <a:rPr lang="en-US" sz="2800" smtClean="0"/>
              <a:t> </a:t>
            </a:r>
            <a:r>
              <a:rPr lang="en-US" sz="2000" smtClean="0"/>
              <a:t>(</a:t>
            </a:r>
            <a:r>
              <a:rPr lang="en-US" sz="2000" i="1" smtClean="0">
                <a:solidFill>
                  <a:srgbClr val="FF3300"/>
                </a:solidFill>
              </a:rPr>
              <a:t>existence of inverses</a:t>
            </a:r>
            <a:r>
              <a:rPr lang="en-US" sz="2000" smtClean="0"/>
              <a:t>)</a:t>
            </a:r>
            <a:r>
              <a:rPr lang="en-US" sz="2800" smtClean="0"/>
              <a:t> </a:t>
            </a:r>
          </a:p>
        </p:txBody>
      </p:sp>
      <p:sp>
        <p:nvSpPr>
          <p:cNvPr id="20484" name="Text Box 4"/>
          <p:cNvSpPr txBox="1">
            <a:spLocks noChangeArrowheads="1"/>
          </p:cNvSpPr>
          <p:nvPr/>
        </p:nvSpPr>
        <p:spPr bwMode="auto">
          <a:xfrm>
            <a:off x="533400" y="1295400"/>
            <a:ext cx="8001000" cy="1901825"/>
          </a:xfrm>
          <a:prstGeom prst="rect">
            <a:avLst/>
          </a:prstGeom>
          <a:noFill/>
          <a:ln w="9525">
            <a:noFill/>
            <a:miter lim="800000"/>
            <a:headEnd/>
            <a:tailEnd/>
          </a:ln>
        </p:spPr>
        <p:txBody>
          <a:bodyPr>
            <a:spAutoFit/>
          </a:bodyPr>
          <a:lstStyle/>
          <a:p>
            <a:pPr eaLnBrk="1" hangingPunct="1">
              <a:lnSpc>
                <a:spcPct val="90000"/>
              </a:lnSpc>
              <a:spcBef>
                <a:spcPct val="20000"/>
              </a:spcBef>
            </a:pPr>
            <a:r>
              <a:rPr lang="en-US" sz="2800">
                <a:latin typeface="Times New Roman" pitchFamily="18" charset="0"/>
                <a:cs typeface="Times New Roman" pitchFamily="18" charset="0"/>
              </a:rPr>
              <a:t>Given two points P,Q in </a:t>
            </a:r>
            <a:r>
              <a:rPr lang="en-US" sz="2800" i="1">
                <a:latin typeface="Times New Roman" pitchFamily="18" charset="0"/>
                <a:cs typeface="Times New Roman" pitchFamily="18" charset="0"/>
              </a:rPr>
              <a:t>E(Fp)</a:t>
            </a:r>
            <a:r>
              <a:rPr lang="en-US" sz="2800">
                <a:latin typeface="Times New Roman" pitchFamily="18" charset="0"/>
                <a:cs typeface="Times New Roman" pitchFamily="18" charset="0"/>
              </a:rPr>
              <a:t>, there is a third point, denoted by </a:t>
            </a:r>
            <a:r>
              <a:rPr lang="en-US" sz="2800" i="1">
                <a:latin typeface="Times New Roman" pitchFamily="18" charset="0"/>
                <a:cs typeface="Times New Roman" pitchFamily="18" charset="0"/>
              </a:rPr>
              <a:t>P</a:t>
            </a:r>
            <a:r>
              <a:rPr lang="en-US" sz="2800">
                <a:latin typeface="Times New Roman" pitchFamily="18" charset="0"/>
                <a:cs typeface="Times New Roman" pitchFamily="18" charset="0"/>
              </a:rPr>
              <a:t>+</a:t>
            </a:r>
            <a:r>
              <a:rPr lang="en-US" sz="2800" i="1">
                <a:latin typeface="Times New Roman" pitchFamily="18" charset="0"/>
                <a:cs typeface="Times New Roman" pitchFamily="18" charset="0"/>
              </a:rPr>
              <a:t>Q</a:t>
            </a:r>
            <a:r>
              <a:rPr lang="en-US" sz="2800">
                <a:latin typeface="Times New Roman" pitchFamily="18" charset="0"/>
                <a:cs typeface="Times New Roman" pitchFamily="18" charset="0"/>
              </a:rPr>
              <a:t> on  </a:t>
            </a:r>
            <a:r>
              <a:rPr lang="en-US" sz="2800" i="1">
                <a:latin typeface="Times New Roman" pitchFamily="18" charset="0"/>
                <a:cs typeface="Times New Roman" pitchFamily="18" charset="0"/>
              </a:rPr>
              <a:t>E(Fp)</a:t>
            </a:r>
            <a:r>
              <a:rPr lang="en-US" sz="2800">
                <a:latin typeface="Times New Roman" pitchFamily="18" charset="0"/>
                <a:cs typeface="Times New Roman" pitchFamily="18" charset="0"/>
              </a:rPr>
              <a:t>, and the following relations hold for all  P, Q, R in </a:t>
            </a:r>
            <a:r>
              <a:rPr lang="en-US" sz="2800" i="1">
                <a:latin typeface="Times New Roman" pitchFamily="18" charset="0"/>
                <a:cs typeface="Times New Roman" pitchFamily="18" charset="0"/>
              </a:rPr>
              <a:t>E(Fp)</a:t>
            </a:r>
            <a:endParaRPr lang="en-US" sz="2800">
              <a:latin typeface="Times New Roman" pitchFamily="18" charset="0"/>
              <a:cs typeface="Times New Roman" pitchFamily="18" charset="0"/>
            </a:endParaRPr>
          </a:p>
          <a:p>
            <a:pPr eaLnBrk="1" hangingPunct="1">
              <a:spcBef>
                <a:spcPct val="50000"/>
              </a:spcBef>
            </a:pPr>
            <a:endParaRPr lang="en-US"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sz="3200" u="sng" dirty="0" smtClean="0">
                <a:solidFill>
                  <a:schemeClr val="tx1"/>
                </a:solidFill>
                <a:latin typeface="Times New Roman" pitchFamily="18" charset="0"/>
                <a:cs typeface="Times New Roman" pitchFamily="18" charset="0"/>
              </a:rPr>
              <a:t>Elliptic Curve on a finite set of Integers Z/5Z</a:t>
            </a:r>
          </a:p>
        </p:txBody>
      </p:sp>
      <p:sp>
        <p:nvSpPr>
          <p:cNvPr id="23555" name="Rectangle 3"/>
          <p:cNvSpPr>
            <a:spLocks noGrp="1" noChangeArrowheads="1"/>
          </p:cNvSpPr>
          <p:nvPr>
            <p:ph type="body" idx="1"/>
          </p:nvPr>
        </p:nvSpPr>
        <p:spPr>
          <a:xfrm>
            <a:off x="685800" y="1828800"/>
            <a:ext cx="8001000" cy="4114800"/>
          </a:xfrm>
        </p:spPr>
        <p:txBody>
          <a:bodyPr/>
          <a:lstStyle/>
          <a:p>
            <a:pPr eaLnBrk="1" hangingPunct="1">
              <a:lnSpc>
                <a:spcPct val="90000"/>
              </a:lnSpc>
            </a:pPr>
            <a:r>
              <a:rPr lang="en-US" sz="2800" dirty="0" smtClean="0"/>
              <a:t>Consider </a:t>
            </a:r>
            <a:r>
              <a:rPr lang="en-US" sz="2800" dirty="0" smtClean="0">
                <a:solidFill>
                  <a:srgbClr val="FF3300"/>
                </a:solidFill>
                <a:latin typeface="Courier" pitchFamily="49" charset="0"/>
              </a:rPr>
              <a:t>y</a:t>
            </a:r>
            <a:r>
              <a:rPr lang="en-US" sz="2800" baseline="30000" dirty="0" smtClean="0">
                <a:solidFill>
                  <a:srgbClr val="FF3300"/>
                </a:solidFill>
                <a:latin typeface="Courier" pitchFamily="49" charset="0"/>
              </a:rPr>
              <a:t>2</a:t>
            </a:r>
            <a:r>
              <a:rPr lang="en-US" sz="2800" dirty="0" smtClean="0">
                <a:solidFill>
                  <a:srgbClr val="FF3300"/>
                </a:solidFill>
                <a:latin typeface="Courier" pitchFamily="49" charset="0"/>
              </a:rPr>
              <a:t> = x</a:t>
            </a:r>
            <a:r>
              <a:rPr lang="en-US" sz="2800" baseline="30000" dirty="0" smtClean="0">
                <a:solidFill>
                  <a:srgbClr val="FF3300"/>
                </a:solidFill>
                <a:latin typeface="Courier" pitchFamily="49" charset="0"/>
              </a:rPr>
              <a:t>3</a:t>
            </a:r>
            <a:r>
              <a:rPr lang="en-US" sz="2800" dirty="0" smtClean="0">
                <a:solidFill>
                  <a:srgbClr val="FF3300"/>
                </a:solidFill>
                <a:latin typeface="Courier" pitchFamily="49" charset="0"/>
              </a:rPr>
              <a:t> + 2x + 3</a:t>
            </a:r>
            <a:r>
              <a:rPr lang="en-US" sz="2800" dirty="0" smtClean="0">
                <a:latin typeface="Courier" pitchFamily="49" charset="0"/>
              </a:rPr>
              <a:t> (</a:t>
            </a:r>
            <a:r>
              <a:rPr lang="en-US" sz="2800" b="1" dirty="0" smtClean="0">
                <a:solidFill>
                  <a:schemeClr val="accent2"/>
                </a:solidFill>
                <a:latin typeface="Courier" pitchFamily="49" charset="0"/>
              </a:rPr>
              <a:t>mod 5</a:t>
            </a:r>
            <a:r>
              <a:rPr lang="en-US" sz="2800" dirty="0" smtClean="0">
                <a:latin typeface="Courier" pitchFamily="49" charset="0"/>
              </a:rPr>
              <a:t>)</a:t>
            </a:r>
            <a:endParaRPr lang="en-US" sz="2800" dirty="0" smtClean="0"/>
          </a:p>
          <a:p>
            <a:pPr eaLnBrk="1" hangingPunct="1">
              <a:lnSpc>
                <a:spcPct val="90000"/>
              </a:lnSpc>
              <a:buFontTx/>
              <a:buNone/>
            </a:pPr>
            <a:r>
              <a:rPr lang="en-US" sz="2800" dirty="0" smtClean="0">
                <a:latin typeface="Courier" pitchFamily="49" charset="0"/>
              </a:rPr>
              <a:t>	</a:t>
            </a:r>
            <a:r>
              <a:rPr lang="en-US" sz="2400" dirty="0" smtClean="0">
                <a:latin typeface="Courier" pitchFamily="49" charset="0"/>
              </a:rPr>
              <a:t>x = 0 </a:t>
            </a:r>
            <a:r>
              <a:rPr lang="en-US" sz="2400" dirty="0" smtClean="0">
                <a:latin typeface="Courier" pitchFamily="49" charset="0"/>
                <a:sym typeface="Symbol" pitchFamily="18" charset="2"/>
              </a:rPr>
              <a:t> y</a:t>
            </a:r>
            <a:r>
              <a:rPr lang="en-US" sz="2400" baseline="30000" dirty="0" smtClean="0">
                <a:latin typeface="Courier" pitchFamily="49" charset="0"/>
                <a:sym typeface="Symbol" pitchFamily="18" charset="2"/>
              </a:rPr>
              <a:t>2</a:t>
            </a:r>
            <a:r>
              <a:rPr lang="en-US" sz="2400" dirty="0" smtClean="0">
                <a:latin typeface="Courier" pitchFamily="49" charset="0"/>
                <a:sym typeface="Symbol" pitchFamily="18" charset="2"/>
              </a:rPr>
              <a:t> = 3  no solution (mod 5)</a:t>
            </a:r>
          </a:p>
          <a:p>
            <a:pPr eaLnBrk="1" hangingPunct="1">
              <a:lnSpc>
                <a:spcPct val="90000"/>
              </a:lnSpc>
              <a:buFontTx/>
              <a:buNone/>
            </a:pPr>
            <a:r>
              <a:rPr lang="en-US" sz="2400" dirty="0" smtClean="0">
                <a:latin typeface="Courier" pitchFamily="49" charset="0"/>
              </a:rPr>
              <a:t>	x = 1 </a:t>
            </a:r>
            <a:r>
              <a:rPr lang="en-US" sz="2400" dirty="0" smtClean="0">
                <a:latin typeface="Courier" pitchFamily="49" charset="0"/>
                <a:sym typeface="Symbol" pitchFamily="18" charset="2"/>
              </a:rPr>
              <a:t> y</a:t>
            </a:r>
            <a:r>
              <a:rPr lang="en-US" sz="2400" baseline="30000" dirty="0" smtClean="0">
                <a:latin typeface="Courier" pitchFamily="49" charset="0"/>
                <a:sym typeface="Symbol" pitchFamily="18" charset="2"/>
              </a:rPr>
              <a:t>2</a:t>
            </a:r>
            <a:r>
              <a:rPr lang="en-US" sz="2400" dirty="0" smtClean="0">
                <a:latin typeface="Courier" pitchFamily="49" charset="0"/>
                <a:sym typeface="Symbol" pitchFamily="18" charset="2"/>
              </a:rPr>
              <a:t> = 6 = 1  y = 1,4 (mod 5)</a:t>
            </a:r>
          </a:p>
          <a:p>
            <a:pPr eaLnBrk="1" hangingPunct="1">
              <a:lnSpc>
                <a:spcPct val="90000"/>
              </a:lnSpc>
              <a:buFontTx/>
              <a:buNone/>
            </a:pPr>
            <a:r>
              <a:rPr lang="en-US" sz="2400" dirty="0" smtClean="0">
                <a:latin typeface="Courier" pitchFamily="49" charset="0"/>
                <a:sym typeface="Symbol" pitchFamily="18" charset="2"/>
              </a:rPr>
              <a:t>	</a:t>
            </a:r>
            <a:r>
              <a:rPr lang="en-US" sz="2400" dirty="0" smtClean="0">
                <a:latin typeface="Courier" pitchFamily="49" charset="0"/>
              </a:rPr>
              <a:t>x = 2 </a:t>
            </a:r>
            <a:r>
              <a:rPr lang="en-US" sz="2400" dirty="0" smtClean="0">
                <a:latin typeface="Courier" pitchFamily="49" charset="0"/>
                <a:sym typeface="Symbol" pitchFamily="18" charset="2"/>
              </a:rPr>
              <a:t> y</a:t>
            </a:r>
            <a:r>
              <a:rPr lang="en-US" sz="2400" baseline="30000" dirty="0" smtClean="0">
                <a:latin typeface="Courier" pitchFamily="49" charset="0"/>
                <a:sym typeface="Symbol" pitchFamily="18" charset="2"/>
              </a:rPr>
              <a:t>2</a:t>
            </a:r>
            <a:r>
              <a:rPr lang="en-US" sz="2400" dirty="0" smtClean="0">
                <a:latin typeface="Courier" pitchFamily="49" charset="0"/>
                <a:sym typeface="Symbol" pitchFamily="18" charset="2"/>
              </a:rPr>
              <a:t> = 15 = 0  y = 0 (mod 5)</a:t>
            </a:r>
          </a:p>
          <a:p>
            <a:pPr eaLnBrk="1" hangingPunct="1">
              <a:lnSpc>
                <a:spcPct val="90000"/>
              </a:lnSpc>
              <a:buFontTx/>
              <a:buNone/>
            </a:pPr>
            <a:r>
              <a:rPr lang="en-US" sz="2400" dirty="0" smtClean="0">
                <a:latin typeface="Courier" pitchFamily="49" charset="0"/>
                <a:sym typeface="Symbol" pitchFamily="18" charset="2"/>
              </a:rPr>
              <a:t>	</a:t>
            </a:r>
            <a:r>
              <a:rPr lang="en-US" sz="2400" dirty="0" smtClean="0">
                <a:latin typeface="Courier" pitchFamily="49" charset="0"/>
              </a:rPr>
              <a:t>x = 3 </a:t>
            </a:r>
            <a:r>
              <a:rPr lang="en-US" sz="2400" dirty="0" smtClean="0">
                <a:latin typeface="Courier" pitchFamily="49" charset="0"/>
                <a:sym typeface="Symbol" pitchFamily="18" charset="2"/>
              </a:rPr>
              <a:t> y</a:t>
            </a:r>
            <a:r>
              <a:rPr lang="en-US" sz="2400" baseline="30000" dirty="0" smtClean="0">
                <a:latin typeface="Courier" pitchFamily="49" charset="0"/>
                <a:sym typeface="Symbol" pitchFamily="18" charset="2"/>
              </a:rPr>
              <a:t>2</a:t>
            </a:r>
            <a:r>
              <a:rPr lang="en-US" sz="2400" dirty="0" smtClean="0">
                <a:latin typeface="Courier" pitchFamily="49" charset="0"/>
                <a:sym typeface="Symbol" pitchFamily="18" charset="2"/>
              </a:rPr>
              <a:t> = 36 = 1  y = 1,4 (mod 5)</a:t>
            </a:r>
          </a:p>
          <a:p>
            <a:pPr eaLnBrk="1" hangingPunct="1">
              <a:lnSpc>
                <a:spcPct val="90000"/>
              </a:lnSpc>
              <a:buFontTx/>
              <a:buNone/>
            </a:pPr>
            <a:r>
              <a:rPr lang="en-US" sz="2400" dirty="0" smtClean="0">
                <a:latin typeface="Courier" pitchFamily="49" charset="0"/>
                <a:sym typeface="Symbol" pitchFamily="18" charset="2"/>
              </a:rPr>
              <a:t>	</a:t>
            </a:r>
            <a:r>
              <a:rPr lang="en-US" sz="2400" dirty="0" smtClean="0">
                <a:latin typeface="Courier" pitchFamily="49" charset="0"/>
              </a:rPr>
              <a:t>x = 4 </a:t>
            </a:r>
            <a:r>
              <a:rPr lang="en-US" sz="2400" dirty="0" smtClean="0">
                <a:latin typeface="Courier" pitchFamily="49" charset="0"/>
                <a:sym typeface="Symbol" pitchFamily="18" charset="2"/>
              </a:rPr>
              <a:t> y</a:t>
            </a:r>
            <a:r>
              <a:rPr lang="en-US" sz="2400" baseline="30000" dirty="0" smtClean="0">
                <a:latin typeface="Courier" pitchFamily="49" charset="0"/>
                <a:sym typeface="Symbol" pitchFamily="18" charset="2"/>
              </a:rPr>
              <a:t>2</a:t>
            </a:r>
            <a:r>
              <a:rPr lang="en-US" sz="2400" dirty="0" smtClean="0">
                <a:latin typeface="Courier" pitchFamily="49" charset="0"/>
                <a:sym typeface="Symbol" pitchFamily="18" charset="2"/>
              </a:rPr>
              <a:t> = 75 = 0  y = 0 (mod 5)</a:t>
            </a:r>
          </a:p>
          <a:p>
            <a:pPr eaLnBrk="1" hangingPunct="1">
              <a:lnSpc>
                <a:spcPct val="90000"/>
              </a:lnSpc>
            </a:pPr>
            <a:r>
              <a:rPr lang="en-US" sz="2800" dirty="0" smtClean="0"/>
              <a:t>Then points on the elliptic curve are</a:t>
            </a:r>
          </a:p>
          <a:p>
            <a:pPr eaLnBrk="1" hangingPunct="1">
              <a:lnSpc>
                <a:spcPct val="90000"/>
              </a:lnSpc>
              <a:buFontTx/>
              <a:buNone/>
            </a:pPr>
            <a:r>
              <a:rPr lang="en-US" sz="2800" dirty="0" smtClean="0">
                <a:sym typeface="Symbol" pitchFamily="18" charset="2"/>
              </a:rPr>
              <a:t>	</a:t>
            </a:r>
            <a:r>
              <a:rPr lang="en-US" sz="2800" dirty="0" smtClean="0">
                <a:latin typeface="Courier" pitchFamily="49" charset="0"/>
                <a:sym typeface="Symbol" pitchFamily="18" charset="2"/>
              </a:rPr>
              <a:t>(1,1) (1,4) (2,0) (3,1) (3,4) (4,0) </a:t>
            </a:r>
            <a:r>
              <a:rPr lang="en-US" sz="2800" dirty="0" smtClean="0">
                <a:sym typeface="Symbol" pitchFamily="18" charset="2"/>
              </a:rPr>
              <a:t>and the point at infinity:</a:t>
            </a:r>
            <a:r>
              <a:rPr lang="en-US" sz="2800" dirty="0" smtClean="0">
                <a:latin typeface="Courier" pitchFamily="49" charset="0"/>
                <a:sym typeface="Symbol" pitchFamily="18" charset="2"/>
              </a:rPr>
              <a:t> </a:t>
            </a:r>
            <a:endParaRPr lang="en-US" sz="2800" dirty="0" smtClean="0">
              <a:sym typeface="Symbol" pitchFamily="18" charset="2"/>
            </a:endParaRPr>
          </a:p>
        </p:txBody>
      </p:sp>
      <p:sp>
        <p:nvSpPr>
          <p:cNvPr id="23556" name="Rectangle 4"/>
          <p:cNvSpPr>
            <a:spLocks noChangeArrowheads="1"/>
          </p:cNvSpPr>
          <p:nvPr/>
        </p:nvSpPr>
        <p:spPr bwMode="auto">
          <a:xfrm>
            <a:off x="762000" y="5867400"/>
            <a:ext cx="70866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rgbClr val="FF3300"/>
                </a:solidFill>
              </a:rPr>
              <a:t>Using the finite fields we can form an Elliptic Curve Group </a:t>
            </a:r>
          </a:p>
          <a:p>
            <a:pPr algn="ctr"/>
            <a:r>
              <a:rPr lang="en-US" b="1">
                <a:solidFill>
                  <a:srgbClr val="FF3300"/>
                </a:solidFill>
              </a:rPr>
              <a:t>where we also have a DLP problem which is harder to solve…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4"/>
          <p:cNvPicPr>
            <a:picLocks noChangeAspect="1" noChangeArrowheads="1"/>
          </p:cNvPicPr>
          <p:nvPr/>
        </p:nvPicPr>
        <p:blipFill>
          <a:blip r:embed="rId2"/>
          <a:srcRect/>
          <a:stretch>
            <a:fillRect/>
          </a:stretch>
        </p:blipFill>
        <p:spPr bwMode="auto">
          <a:xfrm>
            <a:off x="533400" y="3048000"/>
            <a:ext cx="8267700" cy="3733800"/>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487362"/>
          </a:xfrm>
        </p:spPr>
        <p:txBody>
          <a:bodyPr/>
          <a:lstStyle/>
          <a:p>
            <a:pPr algn="l"/>
            <a:r>
              <a:rPr lang="en-US" u="sng" dirty="0" smtClean="0">
                <a:latin typeface="Times New Roman" pitchFamily="18" charset="0"/>
                <a:cs typeface="Times New Roman" pitchFamily="18" charset="0"/>
              </a:rPr>
              <a:t>Continuation…</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1"/>
            <a:ext cx="8229600" cy="1143000"/>
          </a:xfrm>
        </p:spPr>
        <p:txBody>
          <a:bodyPr/>
          <a:lstStyle/>
          <a:p>
            <a:r>
              <a:rPr lang="en-US" sz="2400" dirty="0" smtClean="0">
                <a:latin typeface="Times New Roman" pitchFamily="18" charset="0"/>
                <a:cs typeface="Times New Roman" pitchFamily="18" charset="0"/>
              </a:rPr>
              <a:t>How do we say that </a:t>
            </a:r>
            <a:r>
              <a:rPr lang="en-US" sz="2800" dirty="0" smtClean="0">
                <a:latin typeface="Times New Roman" pitchFamily="18" charset="0"/>
                <a:cs typeface="Times New Roman" pitchFamily="18" charset="0"/>
                <a:sym typeface="Symbol" pitchFamily="18" charset="2"/>
              </a:rPr>
              <a:t>y</a:t>
            </a:r>
            <a:r>
              <a:rPr lang="en-US" sz="2800" baseline="30000" dirty="0" smtClean="0">
                <a:latin typeface="Times New Roman" pitchFamily="18" charset="0"/>
                <a:cs typeface="Times New Roman" pitchFamily="18" charset="0"/>
                <a:sym typeface="Symbol" pitchFamily="18" charset="2"/>
              </a:rPr>
              <a:t>2</a:t>
            </a:r>
            <a:r>
              <a:rPr lang="en-US" sz="2800" dirty="0" smtClean="0">
                <a:latin typeface="Times New Roman" pitchFamily="18" charset="0"/>
                <a:cs typeface="Times New Roman" pitchFamily="18" charset="0"/>
                <a:sym typeface="Symbol" pitchFamily="18" charset="2"/>
              </a:rPr>
              <a:t> = a</a:t>
            </a:r>
            <a:r>
              <a:rPr lang="en-US" sz="2400" dirty="0" smtClean="0">
                <a:latin typeface="Times New Roman" pitchFamily="18" charset="0"/>
                <a:cs typeface="Times New Roman" pitchFamily="18" charset="0"/>
                <a:sym typeface="Symbol" pitchFamily="18" charset="2"/>
              </a:rPr>
              <a:t>(P) has solution with respect to </a:t>
            </a:r>
            <a:r>
              <a:rPr lang="en-US" sz="2400" dirty="0" err="1" smtClean="0"/>
              <a:t>F</a:t>
            </a:r>
            <a:r>
              <a:rPr lang="en-US" sz="2400" baseline="-25000" dirty="0" err="1" smtClean="0"/>
              <a:t>p</a:t>
            </a:r>
            <a:r>
              <a:rPr lang="en-US" sz="2400" dirty="0" smtClean="0">
                <a:latin typeface="Times New Roman" pitchFamily="18" charset="0"/>
                <a:cs typeface="Times New Roman" pitchFamily="18" charset="0"/>
                <a:sym typeface="Symbol" pitchFamily="18" charset="2"/>
              </a:rPr>
              <a:t> ?</a:t>
            </a:r>
          </a:p>
          <a:p>
            <a:r>
              <a:rPr lang="en-US" sz="2400" dirty="0" smtClean="0">
                <a:latin typeface="Times New Roman" pitchFamily="18" charset="0"/>
                <a:cs typeface="Times New Roman" pitchFamily="18" charset="0"/>
                <a:sym typeface="Symbol" pitchFamily="18" charset="2"/>
              </a:rPr>
              <a:t>Using </a:t>
            </a:r>
            <a:r>
              <a:rPr lang="en-US" dirty="0" smtClean="0">
                <a:latin typeface="Times New Roman" pitchFamily="18" charset="0"/>
                <a:cs typeface="Times New Roman" pitchFamily="18" charset="0"/>
                <a:sym typeface="Symbol" pitchFamily="18" charset="2"/>
              </a:rPr>
              <a:t>Legendre and Jacobi symbol</a:t>
            </a:r>
            <a:r>
              <a:rPr lang="en-US" sz="2400" dirty="0" smtClean="0">
                <a:latin typeface="Times New Roman" pitchFamily="18" charset="0"/>
                <a:cs typeface="Times New Roman" pitchFamily="18" charset="0"/>
                <a:sym typeface="Symbol" pitchFamily="18" charset="2"/>
              </a:rPr>
              <a:t>.</a:t>
            </a:r>
          </a:p>
          <a:p>
            <a:endParaRPr lang="en-US" sz="2400" dirty="0">
              <a:latin typeface="Times New Roman" pitchFamily="18" charset="0"/>
              <a:cs typeface="Times New Roman" pitchFamily="18" charset="0"/>
            </a:endParaRPr>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8" name="Picture 2"/>
          <p:cNvPicPr>
            <a:picLocks noChangeAspect="1" noChangeArrowheads="1"/>
          </p:cNvPicPr>
          <p:nvPr/>
        </p:nvPicPr>
        <p:blipFill>
          <a:blip r:embed="rId3"/>
          <a:srcRect/>
          <a:stretch>
            <a:fillRect/>
          </a:stretch>
        </p:blipFill>
        <p:spPr bwMode="auto">
          <a:xfrm>
            <a:off x="304800" y="2057400"/>
            <a:ext cx="84582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l"/>
            <a:r>
              <a:rPr lang="en-US" sz="4000" u="sng" dirty="0" smtClean="0">
                <a:latin typeface="Times New Roman" pitchFamily="18" charset="0"/>
                <a:cs typeface="Times New Roman" pitchFamily="18" charset="0"/>
              </a:rPr>
              <a:t>For Instance:</a:t>
            </a:r>
            <a:endParaRPr lang="en-US" sz="4000" u="sng" dirty="0">
              <a:latin typeface="Times New Roman" pitchFamily="18" charset="0"/>
              <a:cs typeface="Times New Roman" pitchFamily="18" charset="0"/>
            </a:endParaRPr>
          </a:p>
        </p:txBody>
      </p:sp>
      <p:pic>
        <p:nvPicPr>
          <p:cNvPr id="51202" name="Picture 2"/>
          <p:cNvPicPr>
            <a:picLocks noChangeAspect="1" noChangeArrowheads="1"/>
          </p:cNvPicPr>
          <p:nvPr/>
        </p:nvPicPr>
        <p:blipFill>
          <a:blip r:embed="rId2"/>
          <a:srcRect/>
          <a:stretch>
            <a:fillRect/>
          </a:stretch>
        </p:blipFill>
        <p:spPr bwMode="auto">
          <a:xfrm>
            <a:off x="838200" y="990600"/>
            <a:ext cx="7620000" cy="2209800"/>
          </a:xfrm>
          <a:prstGeom prst="rect">
            <a:avLst/>
          </a:prstGeom>
          <a:noFill/>
          <a:ln w="9525">
            <a:noFill/>
            <a:miter lim="800000"/>
            <a:headEnd/>
            <a:tailEnd/>
          </a:ln>
          <a:effectLst/>
        </p:spPr>
      </p:pic>
      <p:sp>
        <p:nvSpPr>
          <p:cNvPr id="4" name="Title 1"/>
          <p:cNvSpPr txBox="1">
            <a:spLocks/>
          </p:cNvSpPr>
          <p:nvPr/>
        </p:nvSpPr>
        <p:spPr bwMode="auto">
          <a:xfrm>
            <a:off x="457200" y="3276600"/>
            <a:ext cx="8382000" cy="3124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endParaRPr kumimoji="0" lang="en-US" sz="4000" i="0"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endParaRPr lang="en-US" sz="4000" kern="0" dirty="0" smtClean="0">
              <a:solidFill>
                <a:schemeClr val="tx2"/>
              </a:solidFill>
              <a:latin typeface="Times New Roman" pitchFamily="18" charset="0"/>
              <a:ea typeface="+mj-ea"/>
              <a:cs typeface="Times New Roman" pitchFamily="18" charset="0"/>
            </a:endParaRP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endParaRPr kumimoji="0" lang="en-US" sz="4000" i="0"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endParaRP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r>
              <a:rPr kumimoji="0" lang="en-US" sz="4000" i="0"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4</a:t>
            </a:r>
            <a:r>
              <a:rPr kumimoji="0" lang="en-US" sz="4000" i="0" strike="noStrike" kern="0" cap="none" spc="0" normalizeH="0" baseline="30000" noProof="0" dirty="0" smtClean="0">
                <a:ln>
                  <a:noFill/>
                </a:ln>
                <a:solidFill>
                  <a:schemeClr val="tx2"/>
                </a:solidFill>
                <a:effectLst/>
                <a:uLnTx/>
                <a:uFillTx/>
                <a:latin typeface="Times New Roman" pitchFamily="18" charset="0"/>
                <a:ea typeface="+mj-ea"/>
                <a:cs typeface="Times New Roman" pitchFamily="18" charset="0"/>
              </a:rPr>
              <a:t>th</a:t>
            </a:r>
            <a:r>
              <a:rPr kumimoji="0" lang="en-US" sz="4000" i="0" strike="noStrike" kern="0" cap="none" spc="0" normalizeH="0" noProof="0" dirty="0" smtClean="0">
                <a:ln>
                  <a:noFill/>
                </a:ln>
                <a:solidFill>
                  <a:schemeClr val="tx2"/>
                </a:solidFill>
                <a:effectLst/>
                <a:uLnTx/>
                <a:uFillTx/>
                <a:latin typeface="Times New Roman" pitchFamily="18" charset="0"/>
                <a:ea typeface="+mj-ea"/>
                <a:cs typeface="Times New Roman" pitchFamily="18" charset="0"/>
              </a:rPr>
              <a:t> property 235=3(8) yield -1</a:t>
            </a: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r>
              <a:rPr lang="en-US" sz="4000" kern="0" dirty="0" smtClean="0">
                <a:solidFill>
                  <a:schemeClr val="tx2"/>
                </a:solidFill>
                <a:latin typeface="Times New Roman" pitchFamily="18" charset="0"/>
                <a:ea typeface="+mj-ea"/>
                <a:cs typeface="Times New Roman" pitchFamily="18" charset="0"/>
              </a:rPr>
              <a:t>5</a:t>
            </a:r>
            <a:r>
              <a:rPr lang="en-US" sz="4000" kern="0" baseline="30000" dirty="0" smtClean="0">
                <a:solidFill>
                  <a:schemeClr val="tx2"/>
                </a:solidFill>
                <a:latin typeface="Times New Roman" pitchFamily="18" charset="0"/>
                <a:ea typeface="+mj-ea"/>
                <a:cs typeface="Times New Roman" pitchFamily="18" charset="0"/>
              </a:rPr>
              <a:t>th</a:t>
            </a:r>
            <a:r>
              <a:rPr lang="en-US" sz="4000" kern="0" dirty="0" smtClean="0">
                <a:solidFill>
                  <a:schemeClr val="tx2"/>
                </a:solidFill>
                <a:latin typeface="Times New Roman" pitchFamily="18" charset="0"/>
                <a:ea typeface="+mj-ea"/>
                <a:cs typeface="Times New Roman" pitchFamily="18" charset="0"/>
              </a:rPr>
              <a:t> property law of reciprocity</a:t>
            </a: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r>
              <a:rPr kumimoji="0" lang="en-US" sz="4000" i="0" strike="noStrike" kern="0" cap="none" spc="0" normalizeH="0" noProof="0" dirty="0" smtClean="0">
                <a:ln>
                  <a:noFill/>
                </a:ln>
                <a:solidFill>
                  <a:schemeClr val="tx2"/>
                </a:solidFill>
                <a:effectLst/>
                <a:uLnTx/>
                <a:uFillTx/>
                <a:latin typeface="Times New Roman" pitchFamily="18" charset="0"/>
                <a:ea typeface="+mj-ea"/>
                <a:cs typeface="Times New Roman" pitchFamily="18" charset="0"/>
              </a:rPr>
              <a:t>5</a:t>
            </a:r>
            <a:r>
              <a:rPr kumimoji="0" lang="en-US" sz="4000" i="0" strike="noStrike" kern="0" cap="none" spc="0" normalizeH="0" baseline="30000" noProof="0" dirty="0" smtClean="0">
                <a:ln>
                  <a:noFill/>
                </a:ln>
                <a:solidFill>
                  <a:schemeClr val="tx2"/>
                </a:solidFill>
                <a:effectLst/>
                <a:uLnTx/>
                <a:uFillTx/>
                <a:latin typeface="Times New Roman" pitchFamily="18" charset="0"/>
                <a:ea typeface="+mj-ea"/>
                <a:cs typeface="Times New Roman" pitchFamily="18" charset="0"/>
              </a:rPr>
              <a:t>th</a:t>
            </a:r>
            <a:r>
              <a:rPr kumimoji="0" lang="en-US" sz="4000" i="0" strike="noStrike" kern="0" cap="none" spc="0" normalizeH="0" noProof="0" dirty="0" smtClean="0">
                <a:ln>
                  <a:noFill/>
                </a:ln>
                <a:solidFill>
                  <a:schemeClr val="tx2"/>
                </a:solidFill>
                <a:effectLst/>
                <a:uLnTx/>
                <a:uFillTx/>
                <a:latin typeface="Times New Roman" pitchFamily="18" charset="0"/>
                <a:ea typeface="+mj-ea"/>
                <a:cs typeface="Times New Roman" pitchFamily="18" charset="0"/>
              </a:rPr>
              <a:t> property law of reciprocity</a:t>
            </a: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r>
              <a:rPr lang="en-US" sz="4000" kern="0" dirty="0" smtClean="0">
                <a:solidFill>
                  <a:schemeClr val="tx2"/>
                </a:solidFill>
                <a:latin typeface="Times New Roman" pitchFamily="18" charset="0"/>
                <a:ea typeface="+mj-ea"/>
                <a:cs typeface="Times New Roman" pitchFamily="18" charset="0"/>
              </a:rPr>
              <a:t>4</a:t>
            </a:r>
            <a:r>
              <a:rPr lang="en-US" sz="4000" kern="0" baseline="30000" dirty="0" smtClean="0">
                <a:solidFill>
                  <a:schemeClr val="tx2"/>
                </a:solidFill>
                <a:latin typeface="Times New Roman" pitchFamily="18" charset="0"/>
                <a:ea typeface="+mj-ea"/>
                <a:cs typeface="Times New Roman" pitchFamily="18" charset="0"/>
              </a:rPr>
              <a:t>th</a:t>
            </a:r>
            <a:r>
              <a:rPr lang="en-US" sz="4000" kern="0" dirty="0" smtClean="0">
                <a:solidFill>
                  <a:schemeClr val="tx2"/>
                </a:solidFill>
                <a:latin typeface="Times New Roman" pitchFamily="18" charset="0"/>
                <a:ea typeface="+mj-ea"/>
                <a:cs typeface="Times New Roman" pitchFamily="18" charset="0"/>
              </a:rPr>
              <a:t> property 77=5(8) yield -1</a:t>
            </a:r>
            <a:endParaRPr kumimoji="0" lang="en-US" sz="4000" i="0" strike="noStrike" kern="0" cap="none" spc="0" normalizeH="0" noProof="0" dirty="0" smtClean="0">
              <a:ln>
                <a:noFill/>
              </a:ln>
              <a:solidFill>
                <a:schemeClr val="tx2"/>
              </a:solidFill>
              <a:effectLst/>
              <a:uLnTx/>
              <a:uFillTx/>
              <a:latin typeface="Times New Roman" pitchFamily="18" charset="0"/>
              <a:ea typeface="+mj-ea"/>
              <a:cs typeface="Times New Roman" pitchFamily="18" charset="0"/>
            </a:endParaRP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endParaRPr kumimoji="0" lang="en-US" sz="4000" i="0" strike="noStrike" kern="0" cap="none" spc="0" normalizeH="0" noProof="0" dirty="0" smtClean="0">
              <a:ln>
                <a:noFill/>
              </a:ln>
              <a:solidFill>
                <a:schemeClr val="tx2"/>
              </a:solidFill>
              <a:effectLst/>
              <a:uLnTx/>
              <a:uFillTx/>
              <a:latin typeface="Times New Roman" pitchFamily="18" charset="0"/>
              <a:ea typeface="+mj-ea"/>
              <a:cs typeface="Times New Roman" pitchFamily="18" charset="0"/>
            </a:endParaRP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endParaRPr kumimoji="0" lang="en-US" sz="4000" i="0" strike="noStrike" kern="0" cap="none" spc="0" normalizeH="0" noProof="0" dirty="0" smtClean="0">
              <a:ln>
                <a:noFill/>
              </a:ln>
              <a:solidFill>
                <a:schemeClr val="tx2"/>
              </a:solidFill>
              <a:effectLst/>
              <a:uLnTx/>
              <a:uFillTx/>
              <a:latin typeface="Times New Roman" pitchFamily="18" charset="0"/>
              <a:ea typeface="+mj-ea"/>
              <a:cs typeface="Times New Roman" pitchFamily="18" charset="0"/>
            </a:endParaRPr>
          </a:p>
          <a:p>
            <a:pPr marL="742950" marR="0" lvl="0" indent="-742950" algn="l" defTabSz="914400" rtl="0" eaLnBrk="0" fontAlgn="base" latinLnBrk="0" hangingPunct="0">
              <a:lnSpc>
                <a:spcPct val="100000"/>
              </a:lnSpc>
              <a:spcBef>
                <a:spcPct val="0"/>
              </a:spcBef>
              <a:spcAft>
                <a:spcPct val="0"/>
              </a:spcAft>
              <a:buClrTx/>
              <a:buSzTx/>
              <a:buFontTx/>
              <a:buAutoNum type="arabicPeriod"/>
              <a:tabLst/>
              <a:defRPr/>
            </a:pPr>
            <a:endParaRPr kumimoji="0" lang="en-US" sz="4000" i="0"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ctrTitle"/>
          </p:nvPr>
        </p:nvSpPr>
        <p:spPr>
          <a:xfrm>
            <a:off x="685800" y="1143000"/>
            <a:ext cx="7772400" cy="2457451"/>
          </a:xfrm>
        </p:spPr>
        <p:txBody>
          <a:bodyPr/>
          <a:lstStyle/>
          <a:p>
            <a:pPr eaLnBrk="1" hangingPunct="1"/>
            <a:r>
              <a:rPr lang="en-US" b="1" dirty="0" smtClean="0">
                <a:solidFill>
                  <a:srgbClr val="CC3300"/>
                </a:solidFill>
              </a:rPr>
              <a:t>Implementation of scalar multiplication in  ECC</a:t>
            </a:r>
            <a:br>
              <a:rPr lang="en-US" b="1" dirty="0" smtClean="0">
                <a:solidFill>
                  <a:srgbClr val="CC3300"/>
                </a:solidFill>
              </a:rPr>
            </a:br>
            <a:r>
              <a:rPr lang="en-US" b="1" dirty="0" err="1" smtClean="0">
                <a:solidFill>
                  <a:schemeClr val="tx1"/>
                </a:solidFill>
              </a:rPr>
              <a:t>kP</a:t>
            </a:r>
            <a:r>
              <a:rPr lang="en-US" b="1" dirty="0" smtClean="0">
                <a:solidFill>
                  <a:schemeClr val="tx1"/>
                </a:solidFill>
              </a:rPr>
              <a:t>=P+P+……+P; k times</a:t>
            </a:r>
            <a:br>
              <a:rPr lang="en-US" b="1" dirty="0" smtClean="0">
                <a:solidFill>
                  <a:schemeClr val="tx1"/>
                </a:solidFill>
              </a:rPr>
            </a:br>
            <a:r>
              <a:rPr lang="en-US" b="1" dirty="0" smtClean="0">
                <a:solidFill>
                  <a:schemeClr val="tx1"/>
                </a:solidFill>
              </a:rPr>
              <a:t>k is scalar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60" name="Rectangle 12"/>
          <p:cNvSpPr>
            <a:spLocks noChangeArrowheads="1"/>
          </p:cNvSpPr>
          <p:nvPr/>
        </p:nvSpPr>
        <p:spPr bwMode="auto">
          <a:xfrm>
            <a:off x="7086600" y="1905000"/>
            <a:ext cx="1600200" cy="3733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4450" name="Rectangle 2"/>
          <p:cNvSpPr>
            <a:spLocks noGrp="1" noChangeArrowheads="1"/>
          </p:cNvSpPr>
          <p:nvPr>
            <p:ph type="title"/>
          </p:nvPr>
        </p:nvSpPr>
        <p:spPr/>
        <p:txBody>
          <a:bodyPr/>
          <a:lstStyle/>
          <a:p>
            <a:r>
              <a:rPr lang="en-US" b="1">
                <a:solidFill>
                  <a:schemeClr val="accent2"/>
                </a:solidFill>
              </a:rPr>
              <a:t>ECC operations: Hierarchy</a:t>
            </a:r>
          </a:p>
        </p:txBody>
      </p:sp>
      <p:graphicFrame>
        <p:nvGraphicFramePr>
          <p:cNvPr id="104451" name="Diagram 3"/>
          <p:cNvGraphicFramePr>
            <a:graphicFrameLocks/>
          </p:cNvGraphicFramePr>
          <p:nvPr>
            <p:ph idx="1"/>
          </p:nvPr>
        </p:nvGraphicFramePr>
        <p:xfrm>
          <a:off x="330200" y="1231900"/>
          <a:ext cx="8356600" cy="4965700"/>
        </p:xfrm>
        <a:graphic>
          <a:graphicData uri="http://schemas.openxmlformats.org/drawingml/2006/compatibility">
            <com:legacyDrawing xmlns:com="http://schemas.openxmlformats.org/drawingml/2006/compatibility" spid="_x0000_s52226"/>
          </a:graphicData>
        </a:graphic>
      </p:graphicFrame>
      <p:sp>
        <p:nvSpPr>
          <p:cNvPr id="104457" name="Oval 9"/>
          <p:cNvSpPr>
            <a:spLocks noChangeArrowheads="1"/>
          </p:cNvSpPr>
          <p:nvPr/>
        </p:nvSpPr>
        <p:spPr bwMode="auto">
          <a:xfrm>
            <a:off x="2057400" y="2667000"/>
            <a:ext cx="4953000" cy="3352800"/>
          </a:xfrm>
          <a:prstGeom prst="ellipse">
            <a:avLst/>
          </a:prstGeom>
          <a:solidFill>
            <a:schemeClr val="accent1">
              <a:alpha val="28999"/>
            </a:schemeClr>
          </a:solidFill>
          <a:ln w="9525">
            <a:solidFill>
              <a:schemeClr val="tx1"/>
            </a:solidFill>
            <a:prstDash val="dash"/>
            <a:round/>
            <a:headEnd/>
            <a:tailEnd/>
          </a:ln>
          <a:effectLst/>
        </p:spPr>
        <p:txBody>
          <a:bodyPr wrap="none" anchor="ctr"/>
          <a:lstStyle/>
          <a:p>
            <a:endParaRPr lang="en-US"/>
          </a:p>
        </p:txBody>
      </p:sp>
      <p:sp>
        <p:nvSpPr>
          <p:cNvPr id="104458" name="Line 10"/>
          <p:cNvSpPr>
            <a:spLocks noChangeShapeType="1"/>
          </p:cNvSpPr>
          <p:nvPr/>
        </p:nvSpPr>
        <p:spPr bwMode="auto">
          <a:xfrm flipH="1">
            <a:off x="1066800" y="4114800"/>
            <a:ext cx="1447800" cy="685800"/>
          </a:xfrm>
          <a:prstGeom prst="line">
            <a:avLst/>
          </a:prstGeom>
          <a:noFill/>
          <a:ln w="9525">
            <a:solidFill>
              <a:schemeClr val="tx1"/>
            </a:solidFill>
            <a:round/>
            <a:headEnd type="triangle" w="med" len="med"/>
            <a:tailEnd/>
          </a:ln>
          <a:effectLst/>
        </p:spPr>
        <p:txBody>
          <a:bodyPr/>
          <a:lstStyle/>
          <a:p>
            <a:endParaRPr lang="en-US"/>
          </a:p>
        </p:txBody>
      </p:sp>
      <p:sp>
        <p:nvSpPr>
          <p:cNvPr id="104461" name="Line 13"/>
          <p:cNvSpPr>
            <a:spLocks noChangeShapeType="1"/>
          </p:cNvSpPr>
          <p:nvPr/>
        </p:nvSpPr>
        <p:spPr bwMode="auto">
          <a:xfrm>
            <a:off x="7086600" y="2743200"/>
            <a:ext cx="1600200" cy="0"/>
          </a:xfrm>
          <a:prstGeom prst="line">
            <a:avLst/>
          </a:prstGeom>
          <a:noFill/>
          <a:ln w="9525">
            <a:solidFill>
              <a:schemeClr val="tx1"/>
            </a:solidFill>
            <a:round/>
            <a:headEnd/>
            <a:tailEnd/>
          </a:ln>
          <a:effectLst/>
        </p:spPr>
        <p:txBody>
          <a:bodyPr/>
          <a:lstStyle/>
          <a:p>
            <a:endParaRPr lang="en-US"/>
          </a:p>
        </p:txBody>
      </p:sp>
      <p:sp>
        <p:nvSpPr>
          <p:cNvPr id="104464" name="Text Box 16"/>
          <p:cNvSpPr txBox="1">
            <a:spLocks noChangeArrowheads="1"/>
          </p:cNvSpPr>
          <p:nvPr/>
        </p:nvSpPr>
        <p:spPr bwMode="auto">
          <a:xfrm>
            <a:off x="7086600" y="2209800"/>
            <a:ext cx="1447800" cy="366713"/>
          </a:xfrm>
          <a:prstGeom prst="rect">
            <a:avLst/>
          </a:prstGeom>
          <a:noFill/>
          <a:ln w="9525">
            <a:noFill/>
            <a:miter lim="800000"/>
            <a:headEnd/>
            <a:tailEnd/>
          </a:ln>
          <a:effectLst/>
        </p:spPr>
        <p:txBody>
          <a:bodyPr>
            <a:spAutoFit/>
          </a:bodyPr>
          <a:lstStyle/>
          <a:p>
            <a:pPr>
              <a:spcBef>
                <a:spcPct val="50000"/>
              </a:spcBef>
            </a:pPr>
            <a:r>
              <a:rPr lang="en-US"/>
              <a:t>     Level 0</a:t>
            </a:r>
          </a:p>
        </p:txBody>
      </p:sp>
      <p:sp>
        <p:nvSpPr>
          <p:cNvPr id="104465" name="Text Box 17"/>
          <p:cNvSpPr txBox="1">
            <a:spLocks noChangeArrowheads="1"/>
          </p:cNvSpPr>
          <p:nvPr/>
        </p:nvSpPr>
        <p:spPr bwMode="auto">
          <a:xfrm>
            <a:off x="7391400" y="3048000"/>
            <a:ext cx="1371600" cy="366713"/>
          </a:xfrm>
          <a:prstGeom prst="rect">
            <a:avLst/>
          </a:prstGeom>
          <a:noFill/>
          <a:ln w="9525">
            <a:noFill/>
            <a:miter lim="800000"/>
            <a:headEnd/>
            <a:tailEnd/>
          </a:ln>
          <a:effectLst/>
        </p:spPr>
        <p:txBody>
          <a:bodyPr>
            <a:spAutoFit/>
          </a:bodyPr>
          <a:lstStyle/>
          <a:p>
            <a:pPr>
              <a:spcBef>
                <a:spcPct val="50000"/>
              </a:spcBef>
            </a:pPr>
            <a:r>
              <a:rPr lang="en-US"/>
              <a:t>Level 1</a:t>
            </a:r>
          </a:p>
        </p:txBody>
      </p:sp>
      <p:sp>
        <p:nvSpPr>
          <p:cNvPr id="104466" name="Text Box 18"/>
          <p:cNvSpPr txBox="1">
            <a:spLocks noChangeArrowheads="1"/>
          </p:cNvSpPr>
          <p:nvPr/>
        </p:nvSpPr>
        <p:spPr bwMode="auto">
          <a:xfrm>
            <a:off x="7315200" y="3886200"/>
            <a:ext cx="1143000" cy="366713"/>
          </a:xfrm>
          <a:prstGeom prst="rect">
            <a:avLst/>
          </a:prstGeom>
          <a:noFill/>
          <a:ln w="9525">
            <a:noFill/>
            <a:miter lim="800000"/>
            <a:headEnd/>
            <a:tailEnd/>
          </a:ln>
          <a:effectLst/>
        </p:spPr>
        <p:txBody>
          <a:bodyPr>
            <a:spAutoFit/>
          </a:bodyPr>
          <a:lstStyle/>
          <a:p>
            <a:pPr>
              <a:spcBef>
                <a:spcPct val="50000"/>
              </a:spcBef>
            </a:pPr>
            <a:r>
              <a:rPr lang="en-US"/>
              <a:t>Level 2</a:t>
            </a:r>
          </a:p>
        </p:txBody>
      </p:sp>
      <p:sp>
        <p:nvSpPr>
          <p:cNvPr id="104467" name="Text Box 19"/>
          <p:cNvSpPr txBox="1">
            <a:spLocks noChangeArrowheads="1"/>
          </p:cNvSpPr>
          <p:nvPr/>
        </p:nvSpPr>
        <p:spPr bwMode="auto">
          <a:xfrm>
            <a:off x="7315200" y="4876800"/>
            <a:ext cx="1143000" cy="366713"/>
          </a:xfrm>
          <a:prstGeom prst="rect">
            <a:avLst/>
          </a:prstGeom>
          <a:noFill/>
          <a:ln w="9525">
            <a:noFill/>
            <a:miter lim="800000"/>
            <a:headEnd/>
            <a:tailEnd/>
          </a:ln>
          <a:effectLst/>
        </p:spPr>
        <p:txBody>
          <a:bodyPr>
            <a:spAutoFit/>
          </a:bodyPr>
          <a:lstStyle/>
          <a:p>
            <a:pPr>
              <a:spcBef>
                <a:spcPct val="50000"/>
              </a:spcBef>
            </a:pPr>
            <a:r>
              <a:rPr lang="en-US"/>
              <a:t>Level 3</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4000" b="1">
                <a:solidFill>
                  <a:schemeClr val="accent2"/>
                </a:solidFill>
              </a:rPr>
              <a:t>Scalar Multiplication: MSB first</a:t>
            </a:r>
          </a:p>
        </p:txBody>
      </p:sp>
      <p:sp>
        <p:nvSpPr>
          <p:cNvPr id="105475" name="Rectangle 3"/>
          <p:cNvSpPr>
            <a:spLocks noGrp="1" noChangeArrowheads="1"/>
          </p:cNvSpPr>
          <p:nvPr>
            <p:ph type="body" idx="1"/>
          </p:nvPr>
        </p:nvSpPr>
        <p:spPr/>
        <p:txBody>
          <a:bodyPr/>
          <a:lstStyle/>
          <a:p>
            <a:pPr>
              <a:lnSpc>
                <a:spcPct val="90000"/>
              </a:lnSpc>
            </a:pPr>
            <a:r>
              <a:rPr lang="en-US"/>
              <a:t>Require k=(k</a:t>
            </a:r>
            <a:r>
              <a:rPr lang="en-US" baseline="-25000"/>
              <a:t>m-1</a:t>
            </a:r>
            <a:r>
              <a:rPr lang="en-US"/>
              <a:t>,k</a:t>
            </a:r>
            <a:r>
              <a:rPr lang="en-US" baseline="-25000"/>
              <a:t>m-2</a:t>
            </a:r>
            <a:r>
              <a:rPr lang="en-US"/>
              <a:t>,…,k</a:t>
            </a:r>
            <a:r>
              <a:rPr lang="en-US" baseline="-25000"/>
              <a:t>0</a:t>
            </a:r>
            <a:r>
              <a:rPr lang="en-US"/>
              <a:t>)</a:t>
            </a:r>
            <a:r>
              <a:rPr lang="en-US" baseline="-25000"/>
              <a:t>2</a:t>
            </a:r>
            <a:r>
              <a:rPr lang="en-US"/>
              <a:t>, k</a:t>
            </a:r>
            <a:r>
              <a:rPr lang="en-US" baseline="-25000"/>
              <a:t>m</a:t>
            </a:r>
            <a:r>
              <a:rPr lang="en-US"/>
              <a:t>=1</a:t>
            </a:r>
          </a:p>
          <a:p>
            <a:pPr>
              <a:lnSpc>
                <a:spcPct val="90000"/>
              </a:lnSpc>
            </a:pPr>
            <a:r>
              <a:rPr lang="en-US"/>
              <a:t>Compute Q=kP</a:t>
            </a:r>
          </a:p>
          <a:p>
            <a:pPr lvl="1">
              <a:lnSpc>
                <a:spcPct val="90000"/>
              </a:lnSpc>
            </a:pPr>
            <a:r>
              <a:rPr lang="en-US"/>
              <a:t>Q=P</a:t>
            </a:r>
          </a:p>
          <a:p>
            <a:pPr lvl="1">
              <a:lnSpc>
                <a:spcPct val="90000"/>
              </a:lnSpc>
            </a:pPr>
            <a:r>
              <a:rPr lang="en-US"/>
              <a:t>For i=m-2 to 0</a:t>
            </a:r>
          </a:p>
          <a:p>
            <a:pPr lvl="2">
              <a:lnSpc>
                <a:spcPct val="90000"/>
              </a:lnSpc>
            </a:pPr>
            <a:r>
              <a:rPr lang="en-US"/>
              <a:t>Q=2Q</a:t>
            </a:r>
          </a:p>
          <a:p>
            <a:pPr lvl="2">
              <a:lnSpc>
                <a:spcPct val="90000"/>
              </a:lnSpc>
            </a:pPr>
            <a:r>
              <a:rPr lang="en-US"/>
              <a:t>If k</a:t>
            </a:r>
            <a:r>
              <a:rPr lang="en-US" baseline="-25000"/>
              <a:t>i</a:t>
            </a:r>
            <a:r>
              <a:rPr lang="en-US"/>
              <a:t>=1 then</a:t>
            </a:r>
          </a:p>
          <a:p>
            <a:pPr lvl="3">
              <a:lnSpc>
                <a:spcPct val="90000"/>
              </a:lnSpc>
            </a:pPr>
            <a:r>
              <a:rPr lang="en-US"/>
              <a:t>Q=Q+P</a:t>
            </a:r>
          </a:p>
          <a:p>
            <a:pPr lvl="2">
              <a:lnSpc>
                <a:spcPct val="90000"/>
              </a:lnSpc>
            </a:pPr>
            <a:r>
              <a:rPr lang="en-US"/>
              <a:t>End if</a:t>
            </a:r>
          </a:p>
          <a:p>
            <a:pPr lvl="1">
              <a:lnSpc>
                <a:spcPct val="90000"/>
              </a:lnSpc>
            </a:pPr>
            <a:r>
              <a:rPr lang="en-US"/>
              <a:t>End for</a:t>
            </a:r>
          </a:p>
          <a:p>
            <a:pPr lvl="1">
              <a:lnSpc>
                <a:spcPct val="90000"/>
              </a:lnSpc>
            </a:pPr>
            <a:r>
              <a:rPr lang="en-US"/>
              <a:t>Return Q</a:t>
            </a:r>
          </a:p>
        </p:txBody>
      </p:sp>
      <p:sp>
        <p:nvSpPr>
          <p:cNvPr id="105476" name="Rectangle 4"/>
          <p:cNvSpPr>
            <a:spLocks noChangeArrowheads="1"/>
          </p:cNvSpPr>
          <p:nvPr/>
        </p:nvSpPr>
        <p:spPr bwMode="auto">
          <a:xfrm>
            <a:off x="4495800" y="3124200"/>
            <a:ext cx="3962400" cy="2514600"/>
          </a:xfrm>
          <a:prstGeom prst="rect">
            <a:avLst/>
          </a:prstGeom>
          <a:solidFill>
            <a:schemeClr val="accent1"/>
          </a:solidFill>
          <a:ln w="9525">
            <a:solidFill>
              <a:schemeClr val="tx1"/>
            </a:solidFill>
            <a:miter lim="800000"/>
            <a:headEnd/>
            <a:tailEnd/>
          </a:ln>
          <a:effectLst/>
        </p:spPr>
        <p:txBody>
          <a:bodyPr wrap="none" anchor="ctr"/>
          <a:lstStyle/>
          <a:p>
            <a:r>
              <a:rPr lang="en-US" b="1">
                <a:solidFill>
                  <a:srgbClr val="FF3300"/>
                </a:solidFill>
              </a:rPr>
              <a:t>Sequential</a:t>
            </a:r>
            <a:r>
              <a:rPr lang="en-US"/>
              <a:t> Algorithm </a:t>
            </a:r>
          </a:p>
          <a:p>
            <a:endParaRPr lang="en-US"/>
          </a:p>
          <a:p>
            <a:r>
              <a:rPr lang="en-US"/>
              <a:t>Requires m point doublings and </a:t>
            </a:r>
          </a:p>
          <a:p>
            <a:r>
              <a:rPr lang="en-US"/>
              <a:t>(m-1)/2 point additions on the </a:t>
            </a:r>
          </a:p>
          <a:p>
            <a:r>
              <a:rPr lang="en-US"/>
              <a:t>average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74638"/>
            <a:ext cx="8229600" cy="792162"/>
          </a:xfrm>
        </p:spPr>
        <p:txBody>
          <a:bodyPr/>
          <a:lstStyle/>
          <a:p>
            <a:pPr algn="l" eaLnBrk="1" hangingPunct="1"/>
            <a:r>
              <a:rPr lang="en-US" sz="4000" u="sng" dirty="0" smtClean="0">
                <a:solidFill>
                  <a:schemeClr val="accent2"/>
                </a:solidFill>
                <a:latin typeface="Times New Roman" pitchFamily="18" charset="0"/>
                <a:cs typeface="Times New Roman" pitchFamily="18" charset="0"/>
              </a:rPr>
              <a:t>Definition of Elliptic curves</a:t>
            </a:r>
          </a:p>
        </p:txBody>
      </p:sp>
      <p:sp>
        <p:nvSpPr>
          <p:cNvPr id="28675" name="Rectangle 3"/>
          <p:cNvSpPr>
            <a:spLocks noGrp="1" noChangeArrowheads="1"/>
          </p:cNvSpPr>
          <p:nvPr>
            <p:ph type="body" idx="1"/>
          </p:nvPr>
        </p:nvSpPr>
        <p:spPr>
          <a:xfrm>
            <a:off x="457200" y="1371600"/>
            <a:ext cx="8229600" cy="4754563"/>
          </a:xfrm>
        </p:spPr>
        <p:txBody>
          <a:bodyPr/>
          <a:lstStyle/>
          <a:p>
            <a:pPr eaLnBrk="1" hangingPunct="1">
              <a:lnSpc>
                <a:spcPct val="90000"/>
              </a:lnSpc>
              <a:spcBef>
                <a:spcPct val="80000"/>
              </a:spcBef>
            </a:pPr>
            <a:r>
              <a:rPr lang="en-US" sz="2800" dirty="0" smtClean="0">
                <a:latin typeface="Times New Roman" pitchFamily="18" charset="0"/>
                <a:cs typeface="Times New Roman" pitchFamily="18" charset="0"/>
              </a:rPr>
              <a:t>An </a:t>
            </a:r>
            <a:r>
              <a:rPr lang="en-US" sz="2800" dirty="0" smtClean="0">
                <a:solidFill>
                  <a:srgbClr val="CC3300"/>
                </a:solidFill>
                <a:latin typeface="Times New Roman" pitchFamily="18" charset="0"/>
                <a:cs typeface="Times New Roman" pitchFamily="18" charset="0"/>
              </a:rPr>
              <a:t>elliptic curve</a:t>
            </a:r>
            <a:r>
              <a:rPr lang="en-US" sz="2800" dirty="0" smtClean="0">
                <a:latin typeface="Times New Roman" pitchFamily="18" charset="0"/>
                <a:cs typeface="Times New Roman" pitchFamily="18" charset="0"/>
              </a:rPr>
              <a:t> over a field  </a:t>
            </a:r>
            <a:r>
              <a:rPr lang="en-US" sz="2800" b="1" i="1" dirty="0"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  is a  nonsingular cubic curve in two variables, </a:t>
            </a:r>
            <a:r>
              <a:rPr lang="en-US" sz="2800" i="1" dirty="0" smtClean="0">
                <a:latin typeface="Times New Roman" pitchFamily="18" charset="0"/>
                <a:cs typeface="Times New Roman" pitchFamily="18" charset="0"/>
              </a:rPr>
              <a:t>f(</a:t>
            </a:r>
            <a:r>
              <a:rPr lang="en-US" sz="2800" i="1" dirty="0" err="1" smtClean="0">
                <a:latin typeface="Times New Roman" pitchFamily="18" charset="0"/>
                <a:cs typeface="Times New Roman" pitchFamily="18" charset="0"/>
              </a:rPr>
              <a:t>x,y</a:t>
            </a:r>
            <a:r>
              <a:rPr lang="en-US" sz="2800" i="1" dirty="0" smtClean="0">
                <a:latin typeface="Times New Roman" pitchFamily="18" charset="0"/>
                <a:cs typeface="Times New Roman" pitchFamily="18" charset="0"/>
              </a:rPr>
              <a:t>) =0</a:t>
            </a:r>
            <a:r>
              <a:rPr lang="en-US" sz="2800" dirty="0" smtClean="0">
                <a:latin typeface="Times New Roman" pitchFamily="18" charset="0"/>
                <a:cs typeface="Times New Roman" pitchFamily="18" charset="0"/>
              </a:rPr>
              <a:t> with a  rational point (which may be a point at infinity). </a:t>
            </a:r>
          </a:p>
          <a:p>
            <a:pPr eaLnBrk="1" hangingPunct="1">
              <a:lnSpc>
                <a:spcPct val="90000"/>
              </a:lnSpc>
              <a:spcBef>
                <a:spcPct val="80000"/>
              </a:spcBef>
            </a:pPr>
            <a:r>
              <a:rPr lang="en-US" sz="2800" dirty="0" smtClean="0">
                <a:latin typeface="Times New Roman" pitchFamily="18" charset="0"/>
                <a:cs typeface="Times New Roman" pitchFamily="18" charset="0"/>
              </a:rPr>
              <a:t>The field  </a:t>
            </a:r>
            <a:r>
              <a:rPr lang="en-US" sz="2800" b="1" i="1" dirty="0"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 is usually taken to be the complex numbers, </a:t>
            </a:r>
            <a:r>
              <a:rPr lang="en-US" sz="2800" dirty="0" err="1" smtClean="0">
                <a:latin typeface="Times New Roman" pitchFamily="18" charset="0"/>
                <a:cs typeface="Times New Roman" pitchFamily="18" charset="0"/>
              </a:rPr>
              <a:t>reals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rationals</a:t>
            </a:r>
            <a:r>
              <a:rPr lang="en-US" sz="2800" dirty="0" smtClean="0">
                <a:latin typeface="Times New Roman" pitchFamily="18" charset="0"/>
                <a:cs typeface="Times New Roman" pitchFamily="18" charset="0"/>
              </a:rPr>
              <a:t>, algebraic extensions of </a:t>
            </a:r>
            <a:r>
              <a:rPr lang="en-US" sz="2800" dirty="0" err="1" smtClean="0">
                <a:latin typeface="Times New Roman" pitchFamily="18" charset="0"/>
                <a:cs typeface="Times New Roman" pitchFamily="18" charset="0"/>
              </a:rPr>
              <a:t>rationals</a:t>
            </a:r>
            <a:r>
              <a:rPr lang="en-US" sz="2800" dirty="0" smtClean="0">
                <a:latin typeface="Times New Roman" pitchFamily="18" charset="0"/>
                <a:cs typeface="Times New Roman" pitchFamily="18" charset="0"/>
              </a:rPr>
              <a:t>, p-</a:t>
            </a:r>
            <a:r>
              <a:rPr lang="en-US" sz="2800" dirty="0" err="1" smtClean="0">
                <a:latin typeface="Times New Roman" pitchFamily="18" charset="0"/>
                <a:cs typeface="Times New Roman" pitchFamily="18" charset="0"/>
              </a:rPr>
              <a:t>adic</a:t>
            </a:r>
            <a:r>
              <a:rPr lang="en-US" sz="2800" dirty="0" smtClean="0">
                <a:latin typeface="Times New Roman" pitchFamily="18" charset="0"/>
                <a:cs typeface="Times New Roman" pitchFamily="18" charset="0"/>
              </a:rPr>
              <a:t> numbers, or a </a:t>
            </a:r>
            <a:r>
              <a:rPr lang="en-US" sz="2800" b="1" dirty="0" smtClean="0">
                <a:latin typeface="Times New Roman" pitchFamily="18" charset="0"/>
                <a:cs typeface="Times New Roman" pitchFamily="18" charset="0"/>
              </a:rPr>
              <a:t>finite field</a:t>
            </a:r>
            <a:r>
              <a:rPr lang="en-US" sz="2800" dirty="0" smtClean="0">
                <a:latin typeface="Times New Roman" pitchFamily="18" charset="0"/>
                <a:cs typeface="Times New Roman" pitchFamily="18" charset="0"/>
              </a:rPr>
              <a:t>.</a:t>
            </a:r>
          </a:p>
          <a:p>
            <a:pPr eaLnBrk="1" hangingPunct="1">
              <a:lnSpc>
                <a:spcPct val="90000"/>
              </a:lnSpc>
              <a:spcBef>
                <a:spcPct val="80000"/>
              </a:spcBef>
            </a:pPr>
            <a:r>
              <a:rPr lang="en-US" sz="2800" dirty="0" smtClean="0">
                <a:latin typeface="Times New Roman" pitchFamily="18" charset="0"/>
                <a:cs typeface="Times New Roman" pitchFamily="18" charset="0"/>
              </a:rPr>
              <a:t>Elliptic curves groups for cryptography are examined with the underlying fields of </a:t>
            </a:r>
            <a:r>
              <a:rPr lang="en-US" sz="2800" b="1" i="1" dirty="0" err="1" smtClean="0">
                <a:latin typeface="Times New Roman" pitchFamily="18" charset="0"/>
                <a:cs typeface="Times New Roman" pitchFamily="18" charset="0"/>
              </a:rPr>
              <a:t>F</a:t>
            </a:r>
            <a:r>
              <a:rPr lang="en-US" sz="2800" b="1" i="1" baseline="-25000" dirty="0" err="1" smtClean="0">
                <a:latin typeface="Times New Roman" pitchFamily="18" charset="0"/>
                <a:cs typeface="Times New Roman" pitchFamily="18" charset="0"/>
              </a:rPr>
              <a:t>p</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where p&gt;3 is a prime</a:t>
            </a:r>
            <a:r>
              <a:rPr lang="en-US" sz="2800" dirty="0" smtClean="0">
                <a:latin typeface="Times New Roman" pitchFamily="18" charset="0"/>
                <a:cs typeface="Times New Roman" pitchFamily="18" charset="0"/>
              </a:rPr>
              <a:t>) and </a:t>
            </a:r>
            <a:r>
              <a:rPr lang="en-US" sz="2800" b="1" i="1" dirty="0" smtClean="0">
                <a:latin typeface="Times New Roman" pitchFamily="18" charset="0"/>
                <a:cs typeface="Times New Roman" pitchFamily="18" charset="0"/>
              </a:rPr>
              <a:t>F</a:t>
            </a:r>
            <a:r>
              <a:rPr lang="en-US" sz="2800" b="1" i="1" baseline="-25000" dirty="0" smtClean="0">
                <a:latin typeface="Times New Roman" pitchFamily="18" charset="0"/>
                <a:cs typeface="Times New Roman" pitchFamily="18" charset="0"/>
              </a:rPr>
              <a:t>2</a:t>
            </a:r>
            <a:r>
              <a:rPr lang="en-US" sz="2800" b="1" i="1" baseline="30000" dirty="0" smtClean="0">
                <a:latin typeface="Times New Roman" pitchFamily="18" charset="0"/>
                <a:cs typeface="Times New Roman" pitchFamily="18" charset="0"/>
              </a:rPr>
              <a:t>m</a:t>
            </a:r>
            <a:r>
              <a:rPr lang="en-US" sz="2800" dirty="0" smtClean="0">
                <a:latin typeface="Times New Roman" pitchFamily="18" charset="0"/>
                <a:cs typeface="Times New Roman" pitchFamily="18" charset="0"/>
              </a:rPr>
              <a:t> (</a:t>
            </a:r>
            <a:r>
              <a:rPr lang="en-US" sz="2800" i="1" dirty="0" smtClean="0">
                <a:solidFill>
                  <a:srgbClr val="FF3300"/>
                </a:solidFill>
                <a:latin typeface="Times New Roman" pitchFamily="18" charset="0"/>
                <a:cs typeface="Times New Roman" pitchFamily="18" charset="0"/>
              </a:rPr>
              <a:t>a binary representation with 2</a:t>
            </a:r>
            <a:r>
              <a:rPr lang="en-US" sz="2800" i="1" baseline="30000" dirty="0" smtClean="0">
                <a:solidFill>
                  <a:srgbClr val="FF3300"/>
                </a:solidFill>
                <a:latin typeface="Times New Roman" pitchFamily="18" charset="0"/>
                <a:cs typeface="Times New Roman" pitchFamily="18" charset="0"/>
              </a:rPr>
              <a:t>m</a:t>
            </a:r>
            <a:r>
              <a:rPr lang="en-US" sz="2800" i="1" dirty="0" smtClean="0">
                <a:solidFill>
                  <a:srgbClr val="FF3300"/>
                </a:solidFill>
                <a:latin typeface="Times New Roman" pitchFamily="18" charset="0"/>
                <a:cs typeface="Times New Roman" pitchFamily="18" charset="0"/>
              </a:rPr>
              <a:t> elements</a:t>
            </a: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wipe(left)">
                                      <p:cBhvr>
                                        <p:cTn id="7"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b="1">
                <a:solidFill>
                  <a:schemeClr val="accent2"/>
                </a:solidFill>
              </a:rPr>
              <a:t>Example</a:t>
            </a:r>
          </a:p>
        </p:txBody>
      </p:sp>
      <p:sp>
        <p:nvSpPr>
          <p:cNvPr id="106499" name="Rectangle 3"/>
          <p:cNvSpPr>
            <a:spLocks noGrp="1" noChangeArrowheads="1"/>
          </p:cNvSpPr>
          <p:nvPr>
            <p:ph type="body" idx="1"/>
          </p:nvPr>
        </p:nvSpPr>
        <p:spPr/>
        <p:txBody>
          <a:bodyPr/>
          <a:lstStyle/>
          <a:p>
            <a:r>
              <a:rPr lang="en-US" b="1"/>
              <a:t>Compute 7P:</a:t>
            </a:r>
          </a:p>
          <a:p>
            <a:pPr lvl="1"/>
            <a:r>
              <a:rPr lang="en-US"/>
              <a:t>7=(1</a:t>
            </a:r>
            <a:r>
              <a:rPr lang="en-US">
                <a:solidFill>
                  <a:schemeClr val="accent2"/>
                </a:solidFill>
              </a:rPr>
              <a:t>11</a:t>
            </a:r>
            <a:r>
              <a:rPr lang="en-US"/>
              <a:t>)</a:t>
            </a:r>
            <a:r>
              <a:rPr lang="en-US" baseline="-25000"/>
              <a:t>2</a:t>
            </a:r>
            <a:endParaRPr lang="en-US"/>
          </a:p>
          <a:p>
            <a:pPr lvl="1"/>
            <a:r>
              <a:rPr lang="en-US"/>
              <a:t>7P=2(2(P)+P)+P=&gt; 2 iterations are required</a:t>
            </a:r>
          </a:p>
          <a:p>
            <a:pPr lvl="1"/>
            <a:r>
              <a:rPr lang="en-US"/>
              <a:t>Principle: First double and then add (accumulate)</a:t>
            </a:r>
          </a:p>
          <a:p>
            <a:r>
              <a:rPr lang="en-US" b="1"/>
              <a:t>Compute 6P:</a:t>
            </a:r>
          </a:p>
          <a:p>
            <a:pPr lvl="1"/>
            <a:r>
              <a:rPr lang="en-US"/>
              <a:t>6=(110)</a:t>
            </a:r>
            <a:r>
              <a:rPr lang="en-US" baseline="-25000"/>
              <a:t>2</a:t>
            </a:r>
            <a:endParaRPr lang="en-US"/>
          </a:p>
          <a:p>
            <a:pPr lvl="1"/>
            <a:r>
              <a:rPr lang="en-US"/>
              <a:t>6P=2(2(P)+P)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sz="4000" u="sng" smtClean="0">
                <a:solidFill>
                  <a:schemeClr val="tx1"/>
                </a:solidFill>
              </a:rPr>
              <a:t>Scalar Multiplication: LSB first</a:t>
            </a:r>
          </a:p>
        </p:txBody>
      </p:sp>
      <p:sp>
        <p:nvSpPr>
          <p:cNvPr id="25603" name="Rectangle 3"/>
          <p:cNvSpPr>
            <a:spLocks noGrp="1" noChangeArrowheads="1"/>
          </p:cNvSpPr>
          <p:nvPr>
            <p:ph type="body" idx="1"/>
          </p:nvPr>
        </p:nvSpPr>
        <p:spPr/>
        <p:txBody>
          <a:bodyPr/>
          <a:lstStyle/>
          <a:p>
            <a:pPr eaLnBrk="1" hangingPunct="1">
              <a:lnSpc>
                <a:spcPct val="90000"/>
              </a:lnSpc>
            </a:pPr>
            <a:r>
              <a:rPr lang="en-US" smtClean="0"/>
              <a:t>Require k=(k</a:t>
            </a:r>
            <a:r>
              <a:rPr lang="en-US" baseline="-25000" smtClean="0"/>
              <a:t>m-1</a:t>
            </a:r>
            <a:r>
              <a:rPr lang="en-US" smtClean="0"/>
              <a:t>,k</a:t>
            </a:r>
            <a:r>
              <a:rPr lang="en-US" baseline="-25000" smtClean="0"/>
              <a:t>m-2</a:t>
            </a:r>
            <a:r>
              <a:rPr lang="en-US" smtClean="0"/>
              <a:t>,…,k</a:t>
            </a:r>
            <a:r>
              <a:rPr lang="en-US" baseline="-25000" smtClean="0"/>
              <a:t>0</a:t>
            </a:r>
            <a:r>
              <a:rPr lang="en-US" smtClean="0"/>
              <a:t>)</a:t>
            </a:r>
            <a:r>
              <a:rPr lang="en-US" baseline="-25000" smtClean="0"/>
              <a:t>2</a:t>
            </a:r>
            <a:r>
              <a:rPr lang="en-US" smtClean="0"/>
              <a:t>, k</a:t>
            </a:r>
            <a:r>
              <a:rPr lang="en-US" baseline="-25000" smtClean="0"/>
              <a:t>m-1</a:t>
            </a:r>
            <a:r>
              <a:rPr lang="en-US" smtClean="0"/>
              <a:t>=1</a:t>
            </a:r>
          </a:p>
          <a:p>
            <a:pPr eaLnBrk="1" hangingPunct="1">
              <a:lnSpc>
                <a:spcPct val="90000"/>
              </a:lnSpc>
            </a:pPr>
            <a:r>
              <a:rPr lang="en-US" smtClean="0"/>
              <a:t>Compute Q=kP</a:t>
            </a:r>
          </a:p>
          <a:p>
            <a:pPr lvl="1" eaLnBrk="1" hangingPunct="1">
              <a:lnSpc>
                <a:spcPct val="90000"/>
              </a:lnSpc>
            </a:pPr>
            <a:r>
              <a:rPr lang="en-US" smtClean="0"/>
              <a:t>Q=0, R=P</a:t>
            </a:r>
          </a:p>
          <a:p>
            <a:pPr lvl="1" eaLnBrk="1" hangingPunct="1">
              <a:lnSpc>
                <a:spcPct val="90000"/>
              </a:lnSpc>
            </a:pPr>
            <a:r>
              <a:rPr lang="en-US" smtClean="0"/>
              <a:t>For i=0 to m-1</a:t>
            </a:r>
          </a:p>
          <a:p>
            <a:pPr lvl="2" eaLnBrk="1" hangingPunct="1">
              <a:lnSpc>
                <a:spcPct val="90000"/>
              </a:lnSpc>
            </a:pPr>
            <a:r>
              <a:rPr lang="en-US" smtClean="0"/>
              <a:t>If k</a:t>
            </a:r>
            <a:r>
              <a:rPr lang="en-US" baseline="-25000" smtClean="0"/>
              <a:t>i</a:t>
            </a:r>
            <a:r>
              <a:rPr lang="en-US" smtClean="0"/>
              <a:t>=1 then</a:t>
            </a:r>
          </a:p>
          <a:p>
            <a:pPr lvl="3" eaLnBrk="1" hangingPunct="1">
              <a:lnSpc>
                <a:spcPct val="90000"/>
              </a:lnSpc>
            </a:pPr>
            <a:r>
              <a:rPr lang="en-US" smtClean="0"/>
              <a:t>Q=Q+R</a:t>
            </a:r>
          </a:p>
          <a:p>
            <a:pPr lvl="2" eaLnBrk="1" hangingPunct="1">
              <a:lnSpc>
                <a:spcPct val="90000"/>
              </a:lnSpc>
            </a:pPr>
            <a:r>
              <a:rPr lang="en-US" smtClean="0"/>
              <a:t>End if</a:t>
            </a:r>
          </a:p>
          <a:p>
            <a:pPr lvl="2" eaLnBrk="1" hangingPunct="1">
              <a:lnSpc>
                <a:spcPct val="90000"/>
              </a:lnSpc>
            </a:pPr>
            <a:r>
              <a:rPr lang="en-US" smtClean="0"/>
              <a:t>R=2R</a:t>
            </a:r>
          </a:p>
          <a:p>
            <a:pPr lvl="1" eaLnBrk="1" hangingPunct="1">
              <a:lnSpc>
                <a:spcPct val="90000"/>
              </a:lnSpc>
            </a:pPr>
            <a:r>
              <a:rPr lang="en-US" smtClean="0"/>
              <a:t>End for</a:t>
            </a:r>
          </a:p>
          <a:p>
            <a:pPr lvl="1" eaLnBrk="1" hangingPunct="1">
              <a:lnSpc>
                <a:spcPct val="90000"/>
              </a:lnSpc>
            </a:pPr>
            <a:r>
              <a:rPr lang="en-US" smtClean="0"/>
              <a:t>Return Q</a:t>
            </a:r>
          </a:p>
          <a:p>
            <a:pPr eaLnBrk="1" hangingPunct="1">
              <a:lnSpc>
                <a:spcPct val="90000"/>
              </a:lnSpc>
            </a:pPr>
            <a:endParaRPr lang="en-US" smtClean="0"/>
          </a:p>
        </p:txBody>
      </p:sp>
      <p:sp>
        <p:nvSpPr>
          <p:cNvPr id="25604" name="Rectangle 4"/>
          <p:cNvSpPr>
            <a:spLocks noChangeArrowheads="1"/>
          </p:cNvSpPr>
          <p:nvPr/>
        </p:nvSpPr>
        <p:spPr bwMode="auto">
          <a:xfrm>
            <a:off x="4572000" y="3124200"/>
            <a:ext cx="3581400" cy="2514600"/>
          </a:xfrm>
          <a:prstGeom prst="rect">
            <a:avLst/>
          </a:prstGeom>
          <a:solidFill>
            <a:schemeClr val="accent1"/>
          </a:solidFill>
          <a:ln w="9525">
            <a:solidFill>
              <a:schemeClr val="tx1"/>
            </a:solidFill>
            <a:miter lim="800000"/>
            <a:headEnd/>
            <a:tailEnd/>
          </a:ln>
        </p:spPr>
        <p:txBody>
          <a:bodyPr wrap="none" anchor="ctr"/>
          <a:lstStyle/>
          <a:p>
            <a:r>
              <a:rPr lang="en-US"/>
              <a:t>Can </a:t>
            </a:r>
            <a:r>
              <a:rPr lang="en-US" b="1">
                <a:solidFill>
                  <a:srgbClr val="FF3300"/>
                </a:solidFill>
              </a:rPr>
              <a:t>Parallelize</a:t>
            </a:r>
            <a:r>
              <a:rPr lang="en-US"/>
              <a:t>…</a:t>
            </a:r>
          </a:p>
          <a:p>
            <a:endParaRPr lang="en-US"/>
          </a:p>
          <a:p>
            <a:r>
              <a:rPr lang="en-US"/>
              <a:t>What you are doubling and what </a:t>
            </a:r>
          </a:p>
          <a:p>
            <a:r>
              <a:rPr lang="en-US"/>
              <a:t>you are accumulating are </a:t>
            </a:r>
          </a:p>
          <a:p>
            <a:r>
              <a:rPr lang="en-US"/>
              <a:t>different…</a:t>
            </a:r>
          </a:p>
          <a:p>
            <a:endParaRPr lang="en-US"/>
          </a:p>
          <a:p>
            <a:r>
              <a:rPr lang="en-US"/>
              <a:t>On the average m/2 point </a:t>
            </a:r>
          </a:p>
          <a:p>
            <a:r>
              <a:rPr lang="en-US"/>
              <a:t>Additions and m/2 point </a:t>
            </a:r>
          </a:p>
          <a:p>
            <a:r>
              <a:rPr lang="en-US"/>
              <a:t>doublings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u="sng" smtClean="0">
                <a:solidFill>
                  <a:schemeClr val="tx1"/>
                </a:solidFill>
              </a:rPr>
              <a:t>Example for scalar multiplication</a:t>
            </a:r>
          </a:p>
        </p:txBody>
      </p:sp>
      <p:sp>
        <p:nvSpPr>
          <p:cNvPr id="26627" name="Rectangle 3"/>
          <p:cNvSpPr>
            <a:spLocks noGrp="1" noChangeArrowheads="1"/>
          </p:cNvSpPr>
          <p:nvPr>
            <p:ph type="body" idx="1"/>
          </p:nvPr>
        </p:nvSpPr>
        <p:spPr/>
        <p:txBody>
          <a:bodyPr/>
          <a:lstStyle/>
          <a:p>
            <a:pPr eaLnBrk="1" hangingPunct="1"/>
            <a:r>
              <a:rPr lang="en-US" b="1" smtClean="0">
                <a:solidFill>
                  <a:srgbClr val="FF3300"/>
                </a:solidFill>
              </a:rPr>
              <a:t>Compute 7P</a:t>
            </a:r>
            <a:r>
              <a:rPr lang="en-US" smtClean="0"/>
              <a:t>, 7=(111)</a:t>
            </a:r>
            <a:r>
              <a:rPr lang="en-US" baseline="-25000" smtClean="0"/>
              <a:t>2</a:t>
            </a:r>
            <a:r>
              <a:rPr lang="en-US" smtClean="0"/>
              <a:t>, Q=0, R=P</a:t>
            </a:r>
          </a:p>
          <a:p>
            <a:pPr lvl="1" eaLnBrk="1" hangingPunct="1"/>
            <a:r>
              <a:rPr lang="en-US" smtClean="0"/>
              <a:t>Q=Q+R=0+P=P, R=2R=2P</a:t>
            </a:r>
          </a:p>
          <a:p>
            <a:pPr lvl="1" eaLnBrk="1" hangingPunct="1"/>
            <a:r>
              <a:rPr lang="en-US" smtClean="0"/>
              <a:t>Q=P+2P=3P, R=4P</a:t>
            </a:r>
          </a:p>
          <a:p>
            <a:pPr lvl="1" eaLnBrk="1" hangingPunct="1"/>
            <a:r>
              <a:rPr lang="en-US" smtClean="0"/>
              <a:t>Q=7P, R=8P</a:t>
            </a:r>
          </a:p>
          <a:p>
            <a:pPr eaLnBrk="1" hangingPunct="1"/>
            <a:r>
              <a:rPr lang="en-US" b="1" smtClean="0">
                <a:solidFill>
                  <a:srgbClr val="FF3300"/>
                </a:solidFill>
              </a:rPr>
              <a:t>Compute 6P</a:t>
            </a:r>
            <a:r>
              <a:rPr lang="en-US" smtClean="0"/>
              <a:t>, 6=(110)</a:t>
            </a:r>
            <a:r>
              <a:rPr lang="en-US" baseline="-25000" smtClean="0"/>
              <a:t>2</a:t>
            </a:r>
            <a:r>
              <a:rPr lang="en-US" smtClean="0"/>
              <a:t>, Q=0, R=P</a:t>
            </a:r>
          </a:p>
          <a:p>
            <a:pPr lvl="1" eaLnBrk="1" hangingPunct="1"/>
            <a:r>
              <a:rPr lang="en-US" smtClean="0"/>
              <a:t>Q=0, R=2R=2P</a:t>
            </a:r>
          </a:p>
          <a:p>
            <a:pPr lvl="1" eaLnBrk="1" hangingPunct="1"/>
            <a:r>
              <a:rPr lang="en-US" smtClean="0"/>
              <a:t>Q=0+2P=2P, R=4P</a:t>
            </a:r>
          </a:p>
          <a:p>
            <a:pPr lvl="1" eaLnBrk="1" hangingPunct="1"/>
            <a:r>
              <a:rPr lang="en-US" smtClean="0"/>
              <a:t>Q=2P+4P=6P, R=8P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l"/>
            <a:r>
              <a:rPr lang="en-US" sz="4000" u="sng" dirty="0" smtClean="0">
                <a:latin typeface="Times New Roman" pitchFamily="18" charset="0"/>
                <a:cs typeface="Times New Roman" pitchFamily="18" charset="0"/>
              </a:rPr>
              <a:t>Scalar multiplication using NAF</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1"/>
            <a:ext cx="8229600" cy="762000"/>
          </a:xfrm>
        </p:spPr>
        <p:txBody>
          <a:bodyPr/>
          <a:lstStyle/>
          <a:p>
            <a:r>
              <a:rPr lang="en-US" sz="2400" dirty="0" smtClean="0">
                <a:latin typeface="Times New Roman" pitchFamily="18" charset="0"/>
                <a:cs typeface="Times New Roman" pitchFamily="18" charset="0"/>
              </a:rPr>
              <a:t>In binary the remainders are {0,1}, but in NAF remainders are {0,1,-1},k is a scalar.</a:t>
            </a:r>
            <a:endParaRPr lang="en-US" sz="2400" dirty="0">
              <a:latin typeface="Times New Roman" pitchFamily="18" charset="0"/>
              <a:cs typeface="Times New Roman" pitchFamily="18" charset="0"/>
            </a:endParaRPr>
          </a:p>
        </p:txBody>
      </p:sp>
      <p:pic>
        <p:nvPicPr>
          <p:cNvPr id="53250" name="Picture 2"/>
          <p:cNvPicPr>
            <a:picLocks noChangeAspect="1" noChangeArrowheads="1"/>
          </p:cNvPicPr>
          <p:nvPr/>
        </p:nvPicPr>
        <p:blipFill>
          <a:blip r:embed="rId2"/>
          <a:srcRect/>
          <a:stretch>
            <a:fillRect/>
          </a:stretch>
        </p:blipFill>
        <p:spPr bwMode="auto">
          <a:xfrm>
            <a:off x="228600" y="1866900"/>
            <a:ext cx="8734425" cy="2476500"/>
          </a:xfrm>
          <a:prstGeom prst="rect">
            <a:avLst/>
          </a:prstGeom>
          <a:noFill/>
          <a:ln w="9525">
            <a:noFill/>
            <a:miter lim="800000"/>
            <a:headEnd/>
            <a:tailEnd/>
          </a:ln>
          <a:effectLst/>
        </p:spPr>
      </p:pic>
      <p:pic>
        <p:nvPicPr>
          <p:cNvPr id="53251" name="Picture 3"/>
          <p:cNvPicPr>
            <a:picLocks noChangeAspect="1" noChangeArrowheads="1"/>
          </p:cNvPicPr>
          <p:nvPr/>
        </p:nvPicPr>
        <p:blipFill>
          <a:blip r:embed="rId3"/>
          <a:srcRect/>
          <a:stretch>
            <a:fillRect/>
          </a:stretch>
        </p:blipFill>
        <p:spPr bwMode="auto">
          <a:xfrm>
            <a:off x="2438400" y="4191000"/>
            <a:ext cx="6381750"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t>Continuation…</a:t>
            </a:r>
            <a:endParaRPr lang="en-US" u="sng" dirty="0"/>
          </a:p>
        </p:txBody>
      </p:sp>
      <p:sp>
        <p:nvSpPr>
          <p:cNvPr id="3" name="Content Placeholder 2"/>
          <p:cNvSpPr>
            <a:spLocks noGrp="1"/>
          </p:cNvSpPr>
          <p:nvPr>
            <p:ph idx="1"/>
          </p:nvPr>
        </p:nvSpPr>
        <p:spPr>
          <a:xfrm>
            <a:off x="457200" y="1295400"/>
            <a:ext cx="8229600" cy="4830763"/>
          </a:xfrm>
        </p:spPr>
        <p:txBody>
          <a:bodyPr/>
          <a:lstStyle/>
          <a:p>
            <a:r>
              <a:rPr lang="en-US" dirty="0" smtClean="0">
                <a:latin typeface="Times New Roman" pitchFamily="18" charset="0"/>
                <a:cs typeface="Times New Roman" pitchFamily="18" charset="0"/>
              </a:rPr>
              <a:t>For instance k=31.</a:t>
            </a:r>
          </a:p>
          <a:p>
            <a:pPr>
              <a:buNone/>
            </a:pPr>
            <a:r>
              <a:rPr lang="en-US" dirty="0" smtClean="0">
                <a:latin typeface="Times New Roman" pitchFamily="18" charset="0"/>
                <a:cs typeface="Times New Roman" pitchFamily="18" charset="0"/>
              </a:rPr>
              <a:t>   (Binary)  = (NAF)</a:t>
            </a:r>
          </a:p>
          <a:p>
            <a:pPr>
              <a:buNone/>
            </a:pPr>
            <a:r>
              <a:rPr lang="en-US" dirty="0" smtClean="0">
                <a:latin typeface="Times New Roman" pitchFamily="18" charset="0"/>
                <a:cs typeface="Times New Roman" pitchFamily="18" charset="0"/>
              </a:rPr>
              <a:t>    (11111) = (1 0 0 0 0 -1)</a:t>
            </a:r>
          </a:p>
          <a:p>
            <a:pPr>
              <a:buFont typeface="Arial" pitchFamily="34" charset="0"/>
              <a:buChar char="•"/>
            </a:pPr>
            <a:r>
              <a:rPr lang="en-US" dirty="0" smtClean="0">
                <a:latin typeface="Times New Roman" pitchFamily="18" charset="0"/>
                <a:cs typeface="Times New Roman" pitchFamily="18" charset="0"/>
              </a:rPr>
              <a:t> For instance k=61</a:t>
            </a:r>
          </a:p>
          <a:p>
            <a:pPr>
              <a:buNone/>
            </a:pPr>
            <a:r>
              <a:rPr lang="en-US" dirty="0" smtClean="0">
                <a:latin typeface="Times New Roman" pitchFamily="18" charset="0"/>
                <a:cs typeface="Times New Roman" pitchFamily="18" charset="0"/>
              </a:rPr>
              <a:t>     (Binary)  = (NAF)</a:t>
            </a:r>
          </a:p>
          <a:p>
            <a:pPr>
              <a:buNone/>
            </a:pPr>
            <a:r>
              <a:rPr lang="en-US" dirty="0" smtClean="0">
                <a:latin typeface="Times New Roman" pitchFamily="18" charset="0"/>
                <a:cs typeface="Times New Roman" pitchFamily="18" charset="0"/>
              </a:rPr>
              <a:t>    (111101) = (1 0 0 0 -1  0 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u="sng" dirty="0" smtClean="0">
                <a:latin typeface="Times New Roman" pitchFamily="18" charset="0"/>
                <a:cs typeface="Times New Roman" pitchFamily="18" charset="0"/>
              </a:rPr>
              <a:t>Encode </a:t>
            </a:r>
            <a:r>
              <a:rPr lang="en-US" sz="4000" u="sng" dirty="0" err="1" smtClean="0">
                <a:latin typeface="Times New Roman" pitchFamily="18" charset="0"/>
                <a:cs typeface="Times New Roman" pitchFamily="18" charset="0"/>
              </a:rPr>
              <a:t>msg</a:t>
            </a:r>
            <a:r>
              <a:rPr lang="en-US" sz="4000" u="sng" dirty="0" smtClean="0">
                <a:latin typeface="Times New Roman" pitchFamily="18" charset="0"/>
                <a:cs typeface="Times New Roman" pitchFamily="18" charset="0"/>
              </a:rPr>
              <a:t> to </a:t>
            </a:r>
            <a:r>
              <a:rPr lang="en-US" sz="4000" u="sng" dirty="0" err="1" smtClean="0">
                <a:latin typeface="Times New Roman" pitchFamily="18" charset="0"/>
                <a:cs typeface="Times New Roman" pitchFamily="18" charset="0"/>
              </a:rPr>
              <a:t>Msg</a:t>
            </a:r>
            <a:r>
              <a:rPr lang="en-US" sz="4000" u="sng" dirty="0" smtClean="0">
                <a:latin typeface="Times New Roman" pitchFamily="18" charset="0"/>
                <a:cs typeface="Times New Roman" pitchFamily="18" charset="0"/>
              </a:rPr>
              <a:t> point on the curve</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800" u="sng" dirty="0" smtClean="0">
                <a:latin typeface="Times New Roman" pitchFamily="18" charset="0"/>
                <a:cs typeface="Times New Roman" pitchFamily="18" charset="0"/>
              </a:rPr>
              <a:t>M to P</a:t>
            </a:r>
            <a:r>
              <a:rPr lang="en-US" sz="2800" baseline="-25000" dirty="0" smtClean="0">
                <a:latin typeface="Times New Roman" pitchFamily="18" charset="0"/>
                <a:cs typeface="Times New Roman" pitchFamily="18" charset="0"/>
              </a:rPr>
              <a:t>M</a:t>
            </a:r>
            <a:r>
              <a:rPr lang="en-US" sz="2800" u="sng" dirty="0" smtClean="0">
                <a:latin typeface="Times New Roman" pitchFamily="18" charset="0"/>
                <a:cs typeface="Times New Roman" pitchFamily="18" charset="0"/>
              </a:rPr>
              <a:t> point conversion</a:t>
            </a:r>
            <a:r>
              <a:rPr lang="en-US" sz="2800" dirty="0" smtClean="0">
                <a:latin typeface="Times New Roman" pitchFamily="18" charset="0"/>
                <a:cs typeface="Times New Roman" pitchFamily="18" charset="0"/>
              </a:rPr>
              <a:t>.</a:t>
            </a:r>
          </a:p>
          <a:p>
            <a:pPr lvl="0">
              <a:buNone/>
            </a:pP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X</a:t>
            </a:r>
            <a:r>
              <a:rPr lang="en-US" sz="2800"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100 * M + j;   where   0≤m&lt;(P/100), 0≤j&lt;100.</a:t>
            </a:r>
          </a:p>
          <a:p>
            <a:pPr lvl="0">
              <a:buNone/>
            </a:pPr>
            <a:r>
              <a:rPr lang="en-US" sz="2800" dirty="0" smtClean="0">
                <a:latin typeface="Times New Roman" pitchFamily="18" charset="0"/>
                <a:cs typeface="Times New Roman" pitchFamily="18" charset="0"/>
              </a:rPr>
              <a:t>	2. </a:t>
            </a:r>
            <a:r>
              <a:rPr lang="en-US" sz="2800" dirty="0" err="1" smtClean="0">
                <a:latin typeface="Times New Roman" pitchFamily="18" charset="0"/>
                <a:cs typeface="Times New Roman" pitchFamily="18" charset="0"/>
              </a:rPr>
              <a:t>S</a:t>
            </a:r>
            <a:r>
              <a:rPr lang="en-US" sz="2800"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X</a:t>
            </a:r>
            <a:r>
              <a:rPr lang="en-US" sz="2800"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a:t>
            </a:r>
            <a:r>
              <a:rPr lang="en-US" sz="2800" baseline="30000" dirty="0" smtClean="0">
                <a:latin typeface="Times New Roman" pitchFamily="18" charset="0"/>
                <a:cs typeface="Times New Roman" pitchFamily="18" charset="0"/>
              </a:rPr>
              <a:t>3</a:t>
            </a:r>
            <a:r>
              <a:rPr lang="en-US" sz="2800" dirty="0" smtClean="0">
                <a:latin typeface="Times New Roman" pitchFamily="18" charset="0"/>
                <a:cs typeface="Times New Roman" pitchFamily="18" charset="0"/>
              </a:rPr>
              <a:t>+aX</a:t>
            </a:r>
            <a:r>
              <a:rPr lang="en-US" sz="2800" baseline="-25000" dirty="0"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+b (mod P),  (X</a:t>
            </a:r>
            <a:r>
              <a:rPr lang="en-US" sz="2800" baseline="-25000" dirty="0" smtClean="0">
                <a:latin typeface="Times New Roman" pitchFamily="18" charset="0"/>
                <a:cs typeface="Times New Roman" pitchFamily="18" charset="0"/>
              </a:rPr>
              <a:t>0</a:t>
            </a:r>
            <a:r>
              <a:rPr lang="en-US" sz="2800"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,……..,X</a:t>
            </a:r>
            <a:r>
              <a:rPr lang="en-US" sz="2800" baseline="-25000" dirty="0" smtClean="0">
                <a:latin typeface="Times New Roman" pitchFamily="18" charset="0"/>
                <a:cs typeface="Times New Roman" pitchFamily="18" charset="0"/>
              </a:rPr>
              <a:t>99</a:t>
            </a:r>
            <a:r>
              <a:rPr lang="en-US" sz="2800" dirty="0" smtClean="0">
                <a:latin typeface="Times New Roman" pitchFamily="18" charset="0"/>
                <a:cs typeface="Times New Roman" pitchFamily="18" charset="0"/>
              </a:rPr>
              <a:t>).</a:t>
            </a:r>
          </a:p>
          <a:p>
            <a:pPr lvl="0">
              <a:buNone/>
            </a:pPr>
            <a:r>
              <a:rPr lang="en-US" sz="2800" dirty="0" smtClean="0">
                <a:latin typeface="Times New Roman" pitchFamily="18" charset="0"/>
                <a:cs typeface="Times New Roman" pitchFamily="18" charset="0"/>
              </a:rPr>
              <a:t>	3. Legendre(</a:t>
            </a:r>
            <a:r>
              <a:rPr lang="en-US" sz="2800" dirty="0" err="1" smtClean="0">
                <a:latin typeface="Times New Roman" pitchFamily="18" charset="0"/>
                <a:cs typeface="Times New Roman" pitchFamily="18" charset="0"/>
              </a:rPr>
              <a:t>S</a:t>
            </a:r>
            <a:r>
              <a:rPr lang="en-US" sz="2800" baseline="-25000" dirty="0" err="1" smtClean="0">
                <a:latin typeface="Times New Roman" pitchFamily="18" charset="0"/>
                <a:cs typeface="Times New Roman" pitchFamily="18" charset="0"/>
              </a:rPr>
              <a:t>j,</a:t>
            </a:r>
            <a:r>
              <a:rPr lang="en-US" sz="2800" dirty="0" err="1" smtClean="0">
                <a:latin typeface="Times New Roman" pitchFamily="18" charset="0"/>
                <a:cs typeface="Times New Roman" pitchFamily="18" charset="0"/>
              </a:rPr>
              <a:t>P</a:t>
            </a:r>
            <a:r>
              <a:rPr lang="en-US" sz="2800" dirty="0" smtClean="0">
                <a:latin typeface="Times New Roman" pitchFamily="18" charset="0"/>
                <a:cs typeface="Times New Roman" pitchFamily="18" charset="0"/>
              </a:rPr>
              <a:t>)=1.</a:t>
            </a:r>
          </a:p>
          <a:p>
            <a:pPr>
              <a:buNone/>
            </a:pPr>
            <a:r>
              <a:rPr lang="en-US" sz="2800" dirty="0" smtClean="0">
                <a:latin typeface="Times New Roman" pitchFamily="18" charset="0"/>
                <a:cs typeface="Times New Roman" pitchFamily="18" charset="0"/>
              </a:rPr>
              <a:t>		Then P ≡ 3 mod 4. </a:t>
            </a:r>
            <a:r>
              <a:rPr lang="en-US" sz="2800" dirty="0" err="1" smtClean="0">
                <a:latin typeface="Times New Roman" pitchFamily="18" charset="0"/>
                <a:cs typeface="Times New Roman" pitchFamily="18" charset="0"/>
              </a:rPr>
              <a:t>Y</a:t>
            </a:r>
            <a:r>
              <a:rPr lang="en-US" sz="2800"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a:t>
            </a:r>
            <a:r>
              <a:rPr lang="en-US" sz="2800"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a:t>
            </a:r>
            <a:r>
              <a:rPr lang="en-US" sz="2800" baseline="30000" dirty="0" smtClean="0">
                <a:latin typeface="Times New Roman" pitchFamily="18" charset="0"/>
                <a:cs typeface="Times New Roman" pitchFamily="18" charset="0"/>
              </a:rPr>
              <a:t>(p+1)/4</a:t>
            </a:r>
            <a:r>
              <a:rPr lang="en-US" sz="2800" dirty="0" smtClean="0">
                <a:latin typeface="Times New Roman" pitchFamily="18" charset="0"/>
                <a:cs typeface="Times New Roman" pitchFamily="18" charset="0"/>
              </a:rPr>
              <a:t>(mod P)</a:t>
            </a:r>
          </a:p>
          <a:p>
            <a:pPr>
              <a:buNone/>
            </a:pPr>
            <a:r>
              <a:rPr lang="en-US" sz="2800" dirty="0" smtClean="0">
                <a:latin typeface="Times New Roman" pitchFamily="18" charset="0"/>
                <a:cs typeface="Times New Roman" pitchFamily="18" charset="0"/>
              </a:rPr>
              <a:t>		else inc(j) , </a:t>
            </a:r>
            <a:r>
              <a:rPr lang="en-US" sz="2800" dirty="0" err="1" smtClean="0">
                <a:latin typeface="Times New Roman" pitchFamily="18" charset="0"/>
                <a:cs typeface="Times New Roman" pitchFamily="18" charset="0"/>
              </a:rPr>
              <a:t>goto</a:t>
            </a:r>
            <a:r>
              <a:rPr lang="en-US" sz="2800" dirty="0" smtClean="0">
                <a:latin typeface="Times New Roman" pitchFamily="18" charset="0"/>
                <a:cs typeface="Times New Roman" pitchFamily="18" charset="0"/>
              </a:rPr>
              <a:t> step 1.</a:t>
            </a:r>
          </a:p>
          <a:p>
            <a:pPr lvl="0">
              <a:buNone/>
            </a:pPr>
            <a:r>
              <a:rPr lang="en-US" sz="2800" dirty="0" smtClean="0">
                <a:latin typeface="Times New Roman" pitchFamily="18" charset="0"/>
                <a:cs typeface="Times New Roman" pitchFamily="18" charset="0"/>
              </a:rPr>
              <a:t>	output P</a:t>
            </a:r>
            <a:r>
              <a:rPr lang="en-US" sz="2800" baseline="-25000" dirty="0" smtClean="0">
                <a:latin typeface="Times New Roman" pitchFamily="18" charset="0"/>
                <a:cs typeface="Times New Roman" pitchFamily="18" charset="0"/>
              </a:rPr>
              <a:t>M </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X</a:t>
            </a:r>
            <a:r>
              <a:rPr lang="en-US" sz="2800" baseline="-25000" dirty="0" err="1" smtClean="0">
                <a:latin typeface="Times New Roman" pitchFamily="18" charset="0"/>
                <a:cs typeface="Times New Roman" pitchFamily="18" charset="0"/>
              </a:rPr>
              <a:t>j</a:t>
            </a:r>
            <a:r>
              <a:rPr lang="en-US" sz="2800" dirty="0" err="1" smtClean="0">
                <a:latin typeface="Times New Roman" pitchFamily="18" charset="0"/>
                <a:cs typeface="Times New Roman" pitchFamily="18" charset="0"/>
              </a:rPr>
              <a:t>,Y</a:t>
            </a:r>
            <a:r>
              <a:rPr lang="en-US" sz="2800"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a:t>
            </a:r>
          </a:p>
          <a:p>
            <a:pPr>
              <a:buNone/>
            </a:pPr>
            <a:r>
              <a:rPr lang="en-US" sz="2800" u="sng" dirty="0" smtClean="0">
                <a:latin typeface="Times New Roman" pitchFamily="18" charset="0"/>
                <a:cs typeface="Times New Roman" pitchFamily="18" charset="0"/>
              </a:rPr>
              <a:t>P</a:t>
            </a:r>
            <a:r>
              <a:rPr lang="en-US" sz="2800" u="sng" baseline="-25000" dirty="0" smtClean="0">
                <a:latin typeface="Times New Roman" pitchFamily="18" charset="0"/>
                <a:cs typeface="Times New Roman" pitchFamily="18" charset="0"/>
              </a:rPr>
              <a:t>M</a:t>
            </a:r>
            <a:r>
              <a:rPr lang="en-US" sz="2800" u="sng" dirty="0" smtClean="0">
                <a:latin typeface="Times New Roman" pitchFamily="18" charset="0"/>
                <a:cs typeface="Times New Roman" pitchFamily="18" charset="0"/>
              </a:rPr>
              <a:t> to M </a:t>
            </a:r>
            <a:r>
              <a:rPr lang="en-US" sz="2800" u="sng" dirty="0" err="1" smtClean="0">
                <a:latin typeface="Times New Roman" pitchFamily="18" charset="0"/>
                <a:cs typeface="Times New Roman" pitchFamily="18" charset="0"/>
              </a:rPr>
              <a:t>convertion</a:t>
            </a:r>
            <a:r>
              <a:rPr lang="en-US" sz="2800" u="sng"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1. m=Floor(</a:t>
            </a:r>
            <a:r>
              <a:rPr lang="en-US" sz="2800" dirty="0" err="1" smtClean="0">
                <a:latin typeface="Times New Roman" pitchFamily="18" charset="0"/>
                <a:cs typeface="Times New Roman" pitchFamily="18" charset="0"/>
              </a:rPr>
              <a:t>X</a:t>
            </a:r>
            <a:r>
              <a:rPr lang="en-US" sz="2800"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/100).</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p:txBody>
          <a:bodyPr/>
          <a:lstStyle/>
          <a:p>
            <a:pPr eaLnBrk="1" hangingPunct="1"/>
            <a:r>
              <a:rPr lang="en-US" sz="4000" u="sng" smtClean="0">
                <a:solidFill>
                  <a:schemeClr val="tx1"/>
                </a:solidFill>
                <a:latin typeface="Times New Roman" pitchFamily="18" charset="0"/>
                <a:cs typeface="Times New Roman" pitchFamily="18" charset="0"/>
              </a:rPr>
              <a:t>Encryption &amp; Decryption Process using Elliptic Curve Cryptosystems</a:t>
            </a:r>
            <a:br>
              <a:rPr lang="en-US" sz="4000" u="sng" smtClean="0">
                <a:solidFill>
                  <a:schemeClr val="tx1"/>
                </a:solidFill>
                <a:latin typeface="Times New Roman" pitchFamily="18" charset="0"/>
                <a:cs typeface="Times New Roman" pitchFamily="18" charset="0"/>
              </a:rPr>
            </a:br>
            <a:r>
              <a:rPr lang="en-US" sz="4000" u="sng" smtClean="0">
                <a:solidFill>
                  <a:schemeClr val="tx1"/>
                </a:solidFill>
                <a:latin typeface="Times New Roman" pitchFamily="18" charset="0"/>
                <a:cs typeface="Times New Roman" pitchFamily="18" charset="0"/>
              </a:rPr>
              <a:t>(ECC)</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563562"/>
          </a:xfrm>
        </p:spPr>
        <p:txBody>
          <a:bodyPr/>
          <a:lstStyle/>
          <a:p>
            <a:pPr algn="l" eaLnBrk="1" hangingPunct="1"/>
            <a:r>
              <a:rPr lang="en-US" sz="3600" u="sng" dirty="0" smtClean="0">
                <a:solidFill>
                  <a:schemeClr val="tx1"/>
                </a:solidFill>
              </a:rPr>
              <a:t>Key Generation: </a:t>
            </a:r>
          </a:p>
        </p:txBody>
      </p:sp>
      <p:sp>
        <p:nvSpPr>
          <p:cNvPr id="34819" name="Rectangle 3"/>
          <p:cNvSpPr>
            <a:spLocks noGrp="1" noChangeArrowheads="1"/>
          </p:cNvSpPr>
          <p:nvPr>
            <p:ph type="body" idx="1"/>
          </p:nvPr>
        </p:nvSpPr>
        <p:spPr>
          <a:xfrm>
            <a:off x="457200" y="1981200"/>
            <a:ext cx="8229600" cy="4648200"/>
          </a:xfrm>
        </p:spPr>
        <p:txBody>
          <a:bodyPr/>
          <a:lstStyle/>
          <a:p>
            <a:pPr eaLnBrk="1" hangingPunct="1"/>
            <a:r>
              <a:rPr lang="en-US" sz="2400" dirty="0" smtClean="0">
                <a:latin typeface="Times New Roman" pitchFamily="18" charset="0"/>
                <a:cs typeface="Times New Roman" pitchFamily="18" charset="0"/>
              </a:rPr>
              <a:t>Suppose </a:t>
            </a:r>
            <a:r>
              <a:rPr lang="en-US" sz="2400" dirty="0" smtClean="0">
                <a:solidFill>
                  <a:srgbClr val="FF3300"/>
                </a:solidFill>
                <a:latin typeface="Times New Roman" pitchFamily="18" charset="0"/>
                <a:cs typeface="Times New Roman" pitchFamily="18" charset="0"/>
              </a:rPr>
              <a:t>Alice </a:t>
            </a:r>
            <a:r>
              <a:rPr lang="en-US" sz="2400" dirty="0" smtClean="0">
                <a:latin typeface="Times New Roman" pitchFamily="18" charset="0"/>
                <a:cs typeface="Times New Roman" pitchFamily="18" charset="0"/>
              </a:rPr>
              <a:t>wants to send to </a:t>
            </a:r>
            <a:r>
              <a:rPr lang="en-US" sz="2400" dirty="0" smtClean="0">
                <a:solidFill>
                  <a:srgbClr val="FF3300"/>
                </a:solidFill>
                <a:latin typeface="Times New Roman" pitchFamily="18" charset="0"/>
                <a:cs typeface="Times New Roman" pitchFamily="18" charset="0"/>
              </a:rPr>
              <a:t>Bob</a:t>
            </a:r>
            <a:r>
              <a:rPr lang="en-US" sz="2400" dirty="0" smtClean="0">
                <a:latin typeface="Times New Roman" pitchFamily="18" charset="0"/>
                <a:cs typeface="Times New Roman" pitchFamily="18" charset="0"/>
              </a:rPr>
              <a:t> an encrypted message.</a:t>
            </a:r>
          </a:p>
          <a:p>
            <a:pPr lvl="1" eaLnBrk="1" hangingPunct="1"/>
            <a:r>
              <a:rPr lang="en-US" sz="2400" dirty="0" smtClean="0">
                <a:latin typeface="Times New Roman" pitchFamily="18" charset="0"/>
                <a:cs typeface="Times New Roman" pitchFamily="18" charset="0"/>
              </a:rPr>
              <a:t>Both agree on a base point  B. Alice and Bob create public/private keys.</a:t>
            </a:r>
          </a:p>
          <a:p>
            <a:pPr lvl="2" eaLnBrk="1" hangingPunct="1"/>
            <a:r>
              <a:rPr lang="en-US" dirty="0" smtClean="0">
                <a:latin typeface="Times New Roman" pitchFamily="18" charset="0"/>
                <a:cs typeface="Times New Roman" pitchFamily="18" charset="0"/>
              </a:rPr>
              <a:t>Alice</a:t>
            </a:r>
          </a:p>
          <a:p>
            <a:pPr lvl="3" eaLnBrk="1" hangingPunct="1"/>
            <a:r>
              <a:rPr lang="en-US" sz="2400" dirty="0" smtClean="0">
                <a:latin typeface="Times New Roman" pitchFamily="18" charset="0"/>
                <a:cs typeface="Times New Roman" pitchFamily="18" charset="0"/>
              </a:rPr>
              <a:t>Private Key  a ={ 1,2,……..P-1}</a:t>
            </a:r>
          </a:p>
          <a:p>
            <a:pPr lvl="3" eaLnBrk="1" hangingPunct="1"/>
            <a:r>
              <a:rPr lang="en-US" sz="2400" dirty="0" smtClean="0">
                <a:latin typeface="Times New Roman" pitchFamily="18" charset="0"/>
                <a:cs typeface="Times New Roman" pitchFamily="18" charset="0"/>
              </a:rPr>
              <a:t>Public Key = P</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B</a:t>
            </a:r>
          </a:p>
          <a:p>
            <a:pPr lvl="2" eaLnBrk="1" hangingPunct="1"/>
            <a:r>
              <a:rPr lang="en-US" dirty="0" smtClean="0">
                <a:latin typeface="Times New Roman" pitchFamily="18" charset="0"/>
                <a:cs typeface="Times New Roman" pitchFamily="18" charset="0"/>
              </a:rPr>
              <a:t>Bob</a:t>
            </a:r>
          </a:p>
          <a:p>
            <a:pPr lvl="3" eaLnBrk="1" hangingPunct="1"/>
            <a:r>
              <a:rPr lang="en-US" sz="2400" dirty="0" smtClean="0">
                <a:latin typeface="Times New Roman" pitchFamily="18" charset="0"/>
                <a:cs typeface="Times New Roman" pitchFamily="18" charset="0"/>
              </a:rPr>
              <a:t>Private Key  b = {1,2,………..,P-1}</a:t>
            </a:r>
          </a:p>
          <a:p>
            <a:pPr lvl="3" eaLnBrk="1" hangingPunct="1"/>
            <a:r>
              <a:rPr lang="en-US" sz="2400" dirty="0" smtClean="0">
                <a:latin typeface="Times New Roman" pitchFamily="18" charset="0"/>
                <a:cs typeface="Times New Roman" pitchFamily="18" charset="0"/>
              </a:rPr>
              <a:t>Public Key = P</a:t>
            </a:r>
            <a:r>
              <a:rPr lang="en-US" sz="2400" baseline="-25000"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 b * B</a:t>
            </a:r>
          </a:p>
          <a:p>
            <a:pPr lvl="1" eaLnBrk="1" hangingPunct="1"/>
            <a:r>
              <a:rPr lang="en-US" sz="2400" dirty="0" smtClean="0">
                <a:latin typeface="Times New Roman" pitchFamily="18" charset="0"/>
                <a:cs typeface="Times New Roman" pitchFamily="18" charset="0"/>
              </a:rPr>
              <a:t>Alice takes plaintext message M, and encodes it onto a point, P</a:t>
            </a:r>
            <a:r>
              <a:rPr lang="en-US" sz="2400" baseline="-25000"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from the elliptic group.</a:t>
            </a:r>
          </a:p>
        </p:txBody>
      </p:sp>
      <p:sp>
        <p:nvSpPr>
          <p:cNvPr id="4" name="Oval 3"/>
          <p:cNvSpPr/>
          <p:nvPr/>
        </p:nvSpPr>
        <p:spPr bwMode="auto">
          <a:xfrm>
            <a:off x="2057400" y="838200"/>
            <a:ext cx="1371600"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   Alice</a:t>
            </a:r>
          </a:p>
        </p:txBody>
      </p:sp>
      <p:sp>
        <p:nvSpPr>
          <p:cNvPr id="5" name="Oval 4"/>
          <p:cNvSpPr/>
          <p:nvPr/>
        </p:nvSpPr>
        <p:spPr bwMode="auto">
          <a:xfrm>
            <a:off x="5715000" y="838200"/>
            <a:ext cx="1371600"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pitchFamily="34" charset="0"/>
              </a:rPr>
              <a:t>   </a:t>
            </a:r>
            <a:r>
              <a:rPr kumimoji="0" lang="en-US" sz="1800" b="0" i="0" u="none" strike="noStrike" cap="none" normalizeH="0" baseline="0" dirty="0" smtClean="0">
                <a:ln>
                  <a:noFill/>
                </a:ln>
                <a:solidFill>
                  <a:schemeClr val="tx1"/>
                </a:solidFill>
                <a:effectLst/>
                <a:latin typeface="Arial" pitchFamily="34" charset="0"/>
              </a:rPr>
              <a:t>Bob</a:t>
            </a:r>
          </a:p>
        </p:txBody>
      </p:sp>
      <p:cxnSp>
        <p:nvCxnSpPr>
          <p:cNvPr id="7" name="Straight Arrow Connector 6"/>
          <p:cNvCxnSpPr>
            <a:stCxn id="4" idx="6"/>
            <a:endCxn id="5" idx="2"/>
          </p:cNvCxnSpPr>
          <p:nvPr/>
        </p:nvCxnSpPr>
        <p:spPr bwMode="auto">
          <a:xfrm>
            <a:off x="3429000" y="1333500"/>
            <a:ext cx="2286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3733800" y="990600"/>
            <a:ext cx="1672317" cy="369332"/>
          </a:xfrm>
          <a:prstGeom prst="rect">
            <a:avLst/>
          </a:prstGeom>
          <a:noFill/>
        </p:spPr>
        <p:txBody>
          <a:bodyPr wrap="none" rtlCol="0">
            <a:spAutoFit/>
          </a:bodyPr>
          <a:lstStyle/>
          <a:p>
            <a:r>
              <a:rPr lang="en-US" dirty="0" smtClean="0"/>
              <a:t>A sending to B</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eaLnBrk="1" hangingPunct="1"/>
            <a:r>
              <a:rPr lang="en-US" sz="4000" u="sng" smtClean="0">
                <a:solidFill>
                  <a:schemeClr val="tx1"/>
                </a:solidFill>
                <a:latin typeface="Times New Roman" pitchFamily="18" charset="0"/>
                <a:cs typeface="Times New Roman" pitchFamily="18" charset="0"/>
              </a:rPr>
              <a:t>Encryption and Decryption (Cont…)</a:t>
            </a:r>
          </a:p>
        </p:txBody>
      </p:sp>
      <p:sp>
        <p:nvSpPr>
          <p:cNvPr id="81923" name="Rectangle 3"/>
          <p:cNvSpPr>
            <a:spLocks noGrp="1" noChangeArrowheads="1"/>
          </p:cNvSpPr>
          <p:nvPr>
            <p:ph type="body" idx="1"/>
          </p:nvPr>
        </p:nvSpPr>
        <p:spPr>
          <a:xfrm>
            <a:off x="457200" y="1600200"/>
            <a:ext cx="8229600" cy="4953000"/>
          </a:xfrm>
        </p:spPr>
        <p:txBody>
          <a:bodyPr/>
          <a:lstStyle/>
          <a:p>
            <a:pPr lvl="1" eaLnBrk="1" hangingPunct="1"/>
            <a:r>
              <a:rPr lang="en-US" sz="2400" dirty="0" smtClean="0"/>
              <a:t>Alice chooses another random integer, k=[1, p-1]</a:t>
            </a:r>
          </a:p>
          <a:p>
            <a:pPr lvl="1" eaLnBrk="1" hangingPunct="1"/>
            <a:r>
              <a:rPr lang="en-US" sz="2400" dirty="0" smtClean="0"/>
              <a:t>The </a:t>
            </a:r>
            <a:r>
              <a:rPr lang="en-US" sz="2400" dirty="0" err="1" smtClean="0"/>
              <a:t>ciphertext</a:t>
            </a:r>
            <a:r>
              <a:rPr lang="en-US" sz="2400" dirty="0" smtClean="0"/>
              <a:t> is a pair of points</a:t>
            </a:r>
          </a:p>
          <a:p>
            <a:pPr lvl="2" eaLnBrk="1" hangingPunct="1"/>
            <a:r>
              <a:rPr lang="en-US" sz="2000" b="1" dirty="0" smtClean="0">
                <a:solidFill>
                  <a:srgbClr val="FF3300"/>
                </a:solidFill>
              </a:rPr>
              <a:t>P</a:t>
            </a:r>
            <a:r>
              <a:rPr lang="en-US" sz="2000" b="1" baseline="-25000" dirty="0" smtClean="0">
                <a:solidFill>
                  <a:srgbClr val="FF3300"/>
                </a:solidFill>
              </a:rPr>
              <a:t>C</a:t>
            </a:r>
            <a:r>
              <a:rPr lang="en-US" sz="2000" b="1" dirty="0" smtClean="0">
                <a:solidFill>
                  <a:srgbClr val="FF3300"/>
                </a:solidFill>
              </a:rPr>
              <a:t> = [ C1=(</a:t>
            </a:r>
            <a:r>
              <a:rPr lang="en-US" sz="2000" b="1" dirty="0" err="1" smtClean="0">
                <a:solidFill>
                  <a:srgbClr val="FF3300"/>
                </a:solidFill>
              </a:rPr>
              <a:t>kB</a:t>
            </a:r>
            <a:r>
              <a:rPr lang="en-US" sz="2000" b="1" dirty="0" smtClean="0">
                <a:solidFill>
                  <a:srgbClr val="FF3300"/>
                </a:solidFill>
              </a:rPr>
              <a:t>), C2=(P</a:t>
            </a:r>
            <a:r>
              <a:rPr lang="en-US" sz="2000" b="1" baseline="-25000" dirty="0" smtClean="0">
                <a:solidFill>
                  <a:srgbClr val="FF3300"/>
                </a:solidFill>
              </a:rPr>
              <a:t>M</a:t>
            </a:r>
            <a:r>
              <a:rPr lang="en-US" sz="2000" b="1" baseline="30000" dirty="0" smtClean="0">
                <a:solidFill>
                  <a:srgbClr val="FF3300"/>
                </a:solidFill>
              </a:rPr>
              <a:t> </a:t>
            </a:r>
            <a:r>
              <a:rPr lang="en-US" sz="2000" b="1" dirty="0" smtClean="0">
                <a:solidFill>
                  <a:srgbClr val="FF3300"/>
                </a:solidFill>
              </a:rPr>
              <a:t>+ </a:t>
            </a:r>
            <a:r>
              <a:rPr lang="en-US" sz="2000" b="1" dirty="0" err="1" smtClean="0">
                <a:solidFill>
                  <a:srgbClr val="FF3300"/>
                </a:solidFill>
              </a:rPr>
              <a:t>kP</a:t>
            </a:r>
            <a:r>
              <a:rPr lang="en-US" sz="2000" b="1" baseline="-25000" dirty="0" err="1" smtClean="0">
                <a:solidFill>
                  <a:srgbClr val="FF3300"/>
                </a:solidFill>
              </a:rPr>
              <a:t>B</a:t>
            </a:r>
            <a:r>
              <a:rPr lang="en-US" sz="2000" b="1" dirty="0" smtClean="0">
                <a:solidFill>
                  <a:srgbClr val="FF3300"/>
                </a:solidFill>
              </a:rPr>
              <a:t>) ]</a:t>
            </a:r>
          </a:p>
          <a:p>
            <a:pPr lvl="2" eaLnBrk="1" hangingPunct="1"/>
            <a:endParaRPr lang="en-US" sz="2000" b="1" dirty="0" smtClean="0">
              <a:solidFill>
                <a:srgbClr val="FF3300"/>
              </a:solidFill>
            </a:endParaRPr>
          </a:p>
          <a:p>
            <a:pPr lvl="2" eaLnBrk="1" hangingPunct="1">
              <a:buFontTx/>
              <a:buNone/>
            </a:pPr>
            <a:r>
              <a:rPr lang="en-US" sz="2000" dirty="0" smtClean="0"/>
              <a:t> </a:t>
            </a:r>
          </a:p>
          <a:p>
            <a:pPr lvl="1" eaLnBrk="1" hangingPunct="1"/>
            <a:r>
              <a:rPr lang="en-US" sz="2400" dirty="0" smtClean="0"/>
              <a:t>To decrypt </a:t>
            </a:r>
            <a:r>
              <a:rPr lang="en-US" sz="2400" b="1" dirty="0" smtClean="0">
                <a:solidFill>
                  <a:srgbClr val="FF3300"/>
                </a:solidFill>
              </a:rPr>
              <a:t>P</a:t>
            </a:r>
            <a:r>
              <a:rPr lang="en-US" sz="2400" b="1" baseline="-25000" dirty="0" smtClean="0">
                <a:solidFill>
                  <a:srgbClr val="FF3300"/>
                </a:solidFill>
              </a:rPr>
              <a:t>M</a:t>
            </a:r>
            <a:r>
              <a:rPr lang="en-US" sz="2400" dirty="0" smtClean="0"/>
              <a:t> from C1,C2, Bob computes ,using private key, b</a:t>
            </a:r>
          </a:p>
          <a:p>
            <a:pPr lvl="2" eaLnBrk="1" hangingPunct="1"/>
            <a:r>
              <a:rPr lang="en-US" sz="2000" b="1" dirty="0" smtClean="0">
                <a:solidFill>
                  <a:srgbClr val="FF3300"/>
                </a:solidFill>
              </a:rPr>
              <a:t>P</a:t>
            </a:r>
            <a:r>
              <a:rPr lang="en-US" sz="2000" b="1" baseline="-25000" dirty="0" smtClean="0">
                <a:solidFill>
                  <a:srgbClr val="FF3300"/>
                </a:solidFill>
              </a:rPr>
              <a:t>M </a:t>
            </a:r>
            <a:r>
              <a:rPr lang="en-US" sz="2000" b="1" dirty="0" smtClean="0">
                <a:solidFill>
                  <a:srgbClr val="FF3300"/>
                </a:solidFill>
              </a:rPr>
              <a:t>=C2 - b * C1.</a:t>
            </a:r>
          </a:p>
          <a:p>
            <a:pPr lvl="1" eaLnBrk="1" hangingPunct="1"/>
            <a:r>
              <a:rPr lang="en-US" sz="2400" dirty="0" smtClean="0"/>
              <a:t>Bob then takes this product and subtracts it from the second point from P</a:t>
            </a:r>
            <a:r>
              <a:rPr lang="en-US" sz="2400" baseline="-25000" dirty="0" smtClean="0"/>
              <a:t>C</a:t>
            </a:r>
            <a:endParaRPr lang="en-US" sz="2400" dirty="0" smtClean="0"/>
          </a:p>
          <a:p>
            <a:pPr lvl="2" eaLnBrk="1" hangingPunct="1"/>
            <a:r>
              <a:rPr lang="en-US" sz="2000" b="1" dirty="0" smtClean="0">
                <a:solidFill>
                  <a:srgbClr val="FF3300"/>
                </a:solidFill>
              </a:rPr>
              <a:t>(P</a:t>
            </a:r>
            <a:r>
              <a:rPr lang="en-US" sz="2000" b="1" baseline="-25000" dirty="0" smtClean="0">
                <a:solidFill>
                  <a:srgbClr val="FF3300"/>
                </a:solidFill>
              </a:rPr>
              <a:t>M</a:t>
            </a:r>
            <a:r>
              <a:rPr lang="en-US" sz="2000" b="1" dirty="0" smtClean="0">
                <a:solidFill>
                  <a:srgbClr val="FF3300"/>
                </a:solidFill>
              </a:rPr>
              <a:t> + </a:t>
            </a:r>
            <a:r>
              <a:rPr lang="en-US" sz="2000" b="1" dirty="0" err="1" smtClean="0">
                <a:solidFill>
                  <a:srgbClr val="FF3300"/>
                </a:solidFill>
              </a:rPr>
              <a:t>kP</a:t>
            </a:r>
            <a:r>
              <a:rPr lang="en-US" sz="2000" b="1" baseline="-25000" dirty="0" err="1" smtClean="0">
                <a:solidFill>
                  <a:srgbClr val="FF3300"/>
                </a:solidFill>
              </a:rPr>
              <a:t>B</a:t>
            </a:r>
            <a:r>
              <a:rPr lang="en-US" sz="2000" b="1" dirty="0" smtClean="0">
                <a:solidFill>
                  <a:srgbClr val="FF3300"/>
                </a:solidFill>
              </a:rPr>
              <a:t>) – [b(</a:t>
            </a:r>
            <a:r>
              <a:rPr lang="en-US" sz="2000" b="1" dirty="0" err="1" smtClean="0">
                <a:solidFill>
                  <a:srgbClr val="FF3300"/>
                </a:solidFill>
              </a:rPr>
              <a:t>kB</a:t>
            </a:r>
            <a:r>
              <a:rPr lang="en-US" sz="2000" b="1" dirty="0" smtClean="0">
                <a:solidFill>
                  <a:srgbClr val="FF3300"/>
                </a:solidFill>
              </a:rPr>
              <a:t>)] = P</a:t>
            </a:r>
            <a:r>
              <a:rPr lang="en-US" sz="2000" b="1" baseline="-25000" dirty="0" smtClean="0">
                <a:solidFill>
                  <a:srgbClr val="FF3300"/>
                </a:solidFill>
              </a:rPr>
              <a:t>M</a:t>
            </a:r>
            <a:r>
              <a:rPr lang="en-US" sz="2000" b="1" dirty="0" smtClean="0">
                <a:solidFill>
                  <a:srgbClr val="FF3300"/>
                </a:solidFill>
              </a:rPr>
              <a:t> + k(</a:t>
            </a:r>
            <a:r>
              <a:rPr lang="en-US" sz="2000" b="1" dirty="0" err="1" smtClean="0">
                <a:solidFill>
                  <a:srgbClr val="FF3300"/>
                </a:solidFill>
              </a:rPr>
              <a:t>bB</a:t>
            </a:r>
            <a:r>
              <a:rPr lang="en-US" sz="2000" b="1" dirty="0" smtClean="0">
                <a:solidFill>
                  <a:srgbClr val="FF3300"/>
                </a:solidFill>
              </a:rPr>
              <a:t>) – b(</a:t>
            </a:r>
            <a:r>
              <a:rPr lang="en-US" sz="2000" b="1" dirty="0" err="1" smtClean="0">
                <a:solidFill>
                  <a:srgbClr val="FF3300"/>
                </a:solidFill>
              </a:rPr>
              <a:t>kB</a:t>
            </a:r>
            <a:r>
              <a:rPr lang="en-US" sz="2000" b="1" dirty="0" smtClean="0">
                <a:solidFill>
                  <a:srgbClr val="FF3300"/>
                </a:solidFill>
              </a:rPr>
              <a:t>) = P</a:t>
            </a:r>
            <a:r>
              <a:rPr lang="en-US" sz="2000" b="1" baseline="-25000" dirty="0" smtClean="0">
                <a:solidFill>
                  <a:srgbClr val="FF3300"/>
                </a:solidFill>
              </a:rPr>
              <a:t>M</a:t>
            </a:r>
            <a:endParaRPr lang="en-US" sz="2000" b="1" dirty="0" smtClean="0">
              <a:solidFill>
                <a:srgbClr val="FF3300"/>
              </a:solidFill>
            </a:endParaRPr>
          </a:p>
          <a:p>
            <a:pPr lvl="1" eaLnBrk="1" hangingPunct="1"/>
            <a:r>
              <a:rPr lang="en-US" sz="2400" dirty="0" smtClean="0"/>
              <a:t>Bob then decodes P</a:t>
            </a:r>
            <a:r>
              <a:rPr lang="en-US" sz="2400" baseline="-25000" dirty="0" smtClean="0"/>
              <a:t>M</a:t>
            </a:r>
            <a:r>
              <a:rPr lang="en-US" sz="2400" dirty="0" smtClean="0"/>
              <a:t> to get the message, M.</a:t>
            </a:r>
          </a:p>
        </p:txBody>
      </p:sp>
      <p:sp>
        <p:nvSpPr>
          <p:cNvPr id="81924" name="Line 4"/>
          <p:cNvSpPr>
            <a:spLocks noChangeShapeType="1"/>
          </p:cNvSpPr>
          <p:nvPr/>
        </p:nvSpPr>
        <p:spPr bwMode="auto">
          <a:xfrm>
            <a:off x="381000" y="3429000"/>
            <a:ext cx="8305800" cy="0"/>
          </a:xfrm>
          <a:prstGeom prst="line">
            <a:avLst/>
          </a:prstGeom>
          <a:noFill/>
          <a:ln w="19050">
            <a:solidFill>
              <a:schemeClr val="tx1"/>
            </a:solidFill>
            <a:prstDash val="sysDot"/>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ox(in)">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ox(in)">
                                      <p:cBhvr>
                                        <p:cTn id="12" dur="500"/>
                                        <p:tgtEl>
                                          <p:spTgt spid="8192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animEffect transition="in" filter="box(in)">
                                      <p:cBhvr>
                                        <p:cTn id="15" dur="500"/>
                                        <p:tgtEl>
                                          <p:spTgt spid="8192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1923">
                                            <p:txEl>
                                              <p:pRg st="4" end="4"/>
                                            </p:txEl>
                                          </p:spTgt>
                                        </p:tgtEl>
                                        <p:attrNameLst>
                                          <p:attrName>style.visibility</p:attrName>
                                        </p:attrNameLst>
                                      </p:cBhvr>
                                      <p:to>
                                        <p:strVal val="visible"/>
                                      </p:to>
                                    </p:set>
                                    <p:animEffect transition="in" filter="box(in)">
                                      <p:cBhvr>
                                        <p:cTn id="18" dur="500"/>
                                        <p:tgtEl>
                                          <p:spTgt spid="8192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1924"/>
                                        </p:tgtEl>
                                        <p:attrNameLst>
                                          <p:attrName>style.visibility</p:attrName>
                                        </p:attrNameLst>
                                      </p:cBhvr>
                                      <p:to>
                                        <p:strVal val="visible"/>
                                      </p:to>
                                    </p:set>
                                    <p:animEffect transition="in" filter="box(in)">
                                      <p:cBhvr>
                                        <p:cTn id="23" dur="500"/>
                                        <p:tgtEl>
                                          <p:spTgt spid="8192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1923">
                                            <p:txEl>
                                              <p:pRg st="5" end="5"/>
                                            </p:txEl>
                                          </p:spTgt>
                                        </p:tgtEl>
                                        <p:attrNameLst>
                                          <p:attrName>style.visibility</p:attrName>
                                        </p:attrNameLst>
                                      </p:cBhvr>
                                      <p:to>
                                        <p:strVal val="visible"/>
                                      </p:to>
                                    </p:set>
                                    <p:animEffect transition="in" filter="box(in)">
                                      <p:cBhvr>
                                        <p:cTn id="28" dur="500"/>
                                        <p:tgtEl>
                                          <p:spTgt spid="81923">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81923">
                                            <p:txEl>
                                              <p:pRg st="6" end="6"/>
                                            </p:txEl>
                                          </p:spTgt>
                                        </p:tgtEl>
                                        <p:attrNameLst>
                                          <p:attrName>style.visibility</p:attrName>
                                        </p:attrNameLst>
                                      </p:cBhvr>
                                      <p:to>
                                        <p:strVal val="visible"/>
                                      </p:to>
                                    </p:set>
                                    <p:animEffect transition="in" filter="box(in)">
                                      <p:cBhvr>
                                        <p:cTn id="31" dur="500"/>
                                        <p:tgtEl>
                                          <p:spTgt spid="8192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81923">
                                            <p:txEl>
                                              <p:pRg st="7" end="7"/>
                                            </p:txEl>
                                          </p:spTgt>
                                        </p:tgtEl>
                                        <p:attrNameLst>
                                          <p:attrName>style.visibility</p:attrName>
                                        </p:attrNameLst>
                                      </p:cBhvr>
                                      <p:to>
                                        <p:strVal val="visible"/>
                                      </p:to>
                                    </p:set>
                                    <p:animEffect transition="in" filter="box(in)">
                                      <p:cBhvr>
                                        <p:cTn id="36" dur="500"/>
                                        <p:tgtEl>
                                          <p:spTgt spid="81923">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81923">
                                            <p:txEl>
                                              <p:pRg st="8" end="8"/>
                                            </p:txEl>
                                          </p:spTgt>
                                        </p:tgtEl>
                                        <p:attrNameLst>
                                          <p:attrName>style.visibility</p:attrName>
                                        </p:attrNameLst>
                                      </p:cBhvr>
                                      <p:to>
                                        <p:strVal val="visible"/>
                                      </p:to>
                                    </p:set>
                                    <p:animEffect transition="in" filter="box(in)">
                                      <p:cBhvr>
                                        <p:cTn id="39" dur="500"/>
                                        <p:tgtEl>
                                          <p:spTgt spid="8192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81923">
                                            <p:txEl>
                                              <p:pRg st="9" end="9"/>
                                            </p:txEl>
                                          </p:spTgt>
                                        </p:tgtEl>
                                        <p:attrNameLst>
                                          <p:attrName>style.visibility</p:attrName>
                                        </p:attrNameLst>
                                      </p:cBhvr>
                                      <p:to>
                                        <p:strVal val="visible"/>
                                      </p:to>
                                    </p:set>
                                    <p:animEffect transition="in" filter="box(in)">
                                      <p:cBhvr>
                                        <p:cTn id="44" dur="500"/>
                                        <p:tgtEl>
                                          <p:spTgt spid="819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eaLnBrk="1" hangingPunct="1"/>
            <a:r>
              <a:rPr lang="en-US" altLang="zh-TW" sz="4000" u="sng" smtClean="0">
                <a:solidFill>
                  <a:schemeClr val="tx1"/>
                </a:solidFill>
                <a:ea typeface="新細明體" pitchFamily="18" charset="-120"/>
              </a:rPr>
              <a:t>Summary of ECC</a:t>
            </a:r>
            <a:endParaRPr lang="en-AU" altLang="zh-TW" sz="4000" u="sng" smtClean="0">
              <a:solidFill>
                <a:schemeClr val="tx1"/>
              </a:solidFill>
              <a:ea typeface="新細明體" pitchFamily="18" charset="-120"/>
            </a:endParaRPr>
          </a:p>
        </p:txBody>
      </p:sp>
      <p:sp>
        <p:nvSpPr>
          <p:cNvPr id="72707" name="Rectangle 3"/>
          <p:cNvSpPr>
            <a:spLocks noGrp="1" noChangeArrowheads="1"/>
          </p:cNvSpPr>
          <p:nvPr>
            <p:ph type="body" idx="1"/>
          </p:nvPr>
        </p:nvSpPr>
        <p:spPr>
          <a:xfrm>
            <a:off x="457200" y="1295400"/>
            <a:ext cx="8229600" cy="5029200"/>
          </a:xfrm>
        </p:spPr>
        <p:txBody>
          <a:bodyPr/>
          <a:lstStyle/>
          <a:p>
            <a:pPr eaLnBrk="1" hangingPunct="1">
              <a:lnSpc>
                <a:spcPct val="90000"/>
              </a:lnSpc>
            </a:pPr>
            <a:r>
              <a:rPr lang="en-US" dirty="0" smtClean="0"/>
              <a:t>“</a:t>
            </a:r>
            <a:r>
              <a:rPr lang="en-US" b="1" dirty="0" smtClean="0">
                <a:solidFill>
                  <a:srgbClr val="CC3300"/>
                </a:solidFill>
              </a:rPr>
              <a:t>Hard problem</a:t>
            </a:r>
            <a:r>
              <a:rPr lang="en-US" dirty="0" smtClean="0"/>
              <a:t>” analogous to discrete log</a:t>
            </a:r>
          </a:p>
          <a:p>
            <a:pPr lvl="1" eaLnBrk="1" hangingPunct="1">
              <a:lnSpc>
                <a:spcPct val="90000"/>
              </a:lnSpc>
            </a:pPr>
            <a:r>
              <a:rPr lang="en-US" sz="1800" b="1" dirty="0" smtClean="0">
                <a:latin typeface="Courier New" pitchFamily="49" charset="0"/>
              </a:rPr>
              <a:t>Q=</a:t>
            </a:r>
            <a:r>
              <a:rPr lang="en-US" sz="1800" b="1" dirty="0" err="1" smtClean="0">
                <a:latin typeface="Courier New" pitchFamily="49" charset="0"/>
              </a:rPr>
              <a:t>kP</a:t>
            </a:r>
            <a:r>
              <a:rPr lang="en-US" sz="1800" b="1" dirty="0" smtClean="0"/>
              <a:t>, where </a:t>
            </a:r>
            <a:r>
              <a:rPr lang="en-US" sz="1800" b="1" dirty="0" smtClean="0">
                <a:latin typeface="Courier New" pitchFamily="49" charset="0"/>
              </a:rPr>
              <a:t>Q,P</a:t>
            </a:r>
            <a:r>
              <a:rPr lang="en-US" sz="1800" b="1" dirty="0" smtClean="0"/>
              <a:t> belong to a prime curve</a:t>
            </a:r>
          </a:p>
          <a:p>
            <a:pPr lvl="1" eaLnBrk="1" hangingPunct="1">
              <a:lnSpc>
                <a:spcPct val="90000"/>
              </a:lnSpc>
              <a:buFontTx/>
              <a:buNone/>
            </a:pPr>
            <a:r>
              <a:rPr lang="en-US" sz="1800" b="1" dirty="0" smtClean="0"/>
              <a:t>	 </a:t>
            </a:r>
            <a:r>
              <a:rPr lang="en-US" sz="1800" b="1" dirty="0" smtClean="0">
                <a:solidFill>
                  <a:srgbClr val="003366"/>
                </a:solidFill>
              </a:rPr>
              <a:t>given </a:t>
            </a:r>
            <a:r>
              <a:rPr lang="en-US" sz="1800" b="1" dirty="0" err="1" smtClean="0">
                <a:solidFill>
                  <a:srgbClr val="003366"/>
                </a:solidFill>
                <a:latin typeface="Courier New" pitchFamily="49" charset="0"/>
              </a:rPr>
              <a:t>k,P</a:t>
            </a:r>
            <a:r>
              <a:rPr lang="en-US" sz="1800" b="1" dirty="0" smtClean="0">
                <a:solidFill>
                  <a:srgbClr val="003366"/>
                </a:solidFill>
              </a:rPr>
              <a:t>  </a:t>
            </a:r>
            <a:r>
              <a:rPr lang="en-US" sz="1800" b="1" dirty="0" smtClean="0">
                <a:solidFill>
                  <a:srgbClr val="003366"/>
                </a:solidFill>
                <a:sym typeface="Wingdings" pitchFamily="2" charset="2"/>
              </a:rPr>
              <a:t> </a:t>
            </a:r>
            <a:r>
              <a:rPr lang="en-US" sz="1800" b="1" dirty="0" smtClean="0">
                <a:solidFill>
                  <a:srgbClr val="003366"/>
                </a:solidFill>
              </a:rPr>
              <a:t>“easy” to compute </a:t>
            </a:r>
            <a:r>
              <a:rPr lang="en-US" sz="1800" b="1" dirty="0" smtClean="0">
                <a:solidFill>
                  <a:srgbClr val="003366"/>
                </a:solidFill>
                <a:latin typeface="Courier New" pitchFamily="49" charset="0"/>
              </a:rPr>
              <a:t>Q</a:t>
            </a:r>
          </a:p>
          <a:p>
            <a:pPr lvl="1" eaLnBrk="1" hangingPunct="1">
              <a:lnSpc>
                <a:spcPct val="90000"/>
              </a:lnSpc>
              <a:buFontTx/>
              <a:buNone/>
            </a:pPr>
            <a:r>
              <a:rPr lang="en-US" sz="1800" b="1" dirty="0" smtClean="0">
                <a:solidFill>
                  <a:srgbClr val="003366"/>
                </a:solidFill>
              </a:rPr>
              <a:t>	 given </a:t>
            </a:r>
            <a:r>
              <a:rPr lang="en-US" sz="1800" b="1" dirty="0" smtClean="0">
                <a:solidFill>
                  <a:srgbClr val="003366"/>
                </a:solidFill>
                <a:latin typeface="Courier New" pitchFamily="49" charset="0"/>
              </a:rPr>
              <a:t>Q,P</a:t>
            </a:r>
            <a:r>
              <a:rPr lang="en-US" sz="1800" b="1" dirty="0" smtClean="0">
                <a:solidFill>
                  <a:srgbClr val="003366"/>
                </a:solidFill>
              </a:rPr>
              <a:t>  </a:t>
            </a:r>
            <a:r>
              <a:rPr lang="en-US" sz="1800" b="1" dirty="0" smtClean="0">
                <a:solidFill>
                  <a:srgbClr val="003366"/>
                </a:solidFill>
                <a:sym typeface="Wingdings" pitchFamily="2" charset="2"/>
              </a:rPr>
              <a:t> </a:t>
            </a:r>
            <a:r>
              <a:rPr lang="en-US" sz="1800" b="1" dirty="0" smtClean="0">
                <a:solidFill>
                  <a:srgbClr val="003366"/>
                </a:solidFill>
              </a:rPr>
              <a:t>“hard” to find </a:t>
            </a:r>
            <a:r>
              <a:rPr lang="en-US" sz="1800" b="1" dirty="0" smtClean="0">
                <a:solidFill>
                  <a:srgbClr val="003366"/>
                </a:solidFill>
                <a:latin typeface="Courier New" pitchFamily="49" charset="0"/>
              </a:rPr>
              <a:t>k</a:t>
            </a:r>
            <a:r>
              <a:rPr lang="en-US" sz="1800" b="1" dirty="0" smtClean="0"/>
              <a:t>  	 </a:t>
            </a:r>
          </a:p>
          <a:p>
            <a:pPr lvl="1" eaLnBrk="1" hangingPunct="1">
              <a:lnSpc>
                <a:spcPct val="90000"/>
              </a:lnSpc>
            </a:pPr>
            <a:r>
              <a:rPr lang="en-US" sz="1800" b="1" dirty="0" smtClean="0"/>
              <a:t>known as the </a:t>
            </a:r>
            <a:r>
              <a:rPr lang="en-US" sz="1800" b="1" dirty="0" smtClean="0">
                <a:solidFill>
                  <a:schemeClr val="hlink"/>
                </a:solidFill>
              </a:rPr>
              <a:t>elliptic curve discrete logarithm problem</a:t>
            </a:r>
            <a:endParaRPr lang="en-US" sz="1800" b="1" dirty="0" smtClean="0"/>
          </a:p>
          <a:p>
            <a:pPr lvl="2" eaLnBrk="1" hangingPunct="1">
              <a:lnSpc>
                <a:spcPct val="90000"/>
              </a:lnSpc>
            </a:pPr>
            <a:r>
              <a:rPr lang="en-US" sz="1800" b="1" dirty="0" smtClean="0">
                <a:latin typeface="Courier New" pitchFamily="49" charset="0"/>
              </a:rPr>
              <a:t>k</a:t>
            </a:r>
            <a:r>
              <a:rPr lang="en-US" sz="1800" b="1" dirty="0" smtClean="0"/>
              <a:t> must be large enough</a:t>
            </a:r>
            <a:endParaRPr lang="en-US" altLang="zh-TW" sz="1800" b="1" dirty="0" smtClean="0">
              <a:ea typeface="新細明體" pitchFamily="18" charset="-120"/>
            </a:endParaRPr>
          </a:p>
          <a:p>
            <a:pPr eaLnBrk="1" hangingPunct="1">
              <a:lnSpc>
                <a:spcPct val="90000"/>
              </a:lnSpc>
            </a:pPr>
            <a:r>
              <a:rPr lang="en-US" altLang="zh-TW" dirty="0" smtClean="0">
                <a:ea typeface="新細明體" pitchFamily="18" charset="-120"/>
              </a:rPr>
              <a:t>ECC security </a:t>
            </a:r>
            <a:r>
              <a:rPr lang="en-US" dirty="0" smtClean="0"/>
              <a:t>relies on elliptic curve logarithm problem</a:t>
            </a:r>
          </a:p>
          <a:p>
            <a:pPr lvl="1" eaLnBrk="1" hangingPunct="1">
              <a:lnSpc>
                <a:spcPct val="90000"/>
              </a:lnSpc>
            </a:pPr>
            <a:r>
              <a:rPr lang="en-US" sz="1800" dirty="0" smtClean="0"/>
              <a:t>compared to factoring, can use much smaller key sizes than with RSA etc</a:t>
            </a:r>
          </a:p>
          <a:p>
            <a:pPr lvl="3" eaLnBrk="1" hangingPunct="1">
              <a:lnSpc>
                <a:spcPct val="90000"/>
              </a:lnSpc>
              <a:buFont typeface="Wingdings" pitchFamily="2" charset="2"/>
              <a:buChar char="è"/>
            </a:pPr>
            <a:r>
              <a:rPr lang="en-US" sz="1400" b="1" dirty="0" smtClean="0">
                <a:solidFill>
                  <a:srgbClr val="008000"/>
                </a:solidFill>
              </a:rPr>
              <a:t>    </a:t>
            </a:r>
            <a:r>
              <a:rPr lang="en-US" sz="1800" b="1" dirty="0" smtClean="0">
                <a:solidFill>
                  <a:srgbClr val="008000"/>
                </a:solidFill>
              </a:rPr>
              <a:t>for similar security ECC offers significant</a:t>
            </a:r>
            <a:r>
              <a:rPr lang="en-US" sz="1400" b="1" dirty="0" smtClean="0">
                <a:solidFill>
                  <a:srgbClr val="008000"/>
                </a:solidFill>
              </a:rPr>
              <a:t> </a:t>
            </a:r>
          </a:p>
          <a:p>
            <a:pPr lvl="1" eaLnBrk="1" hangingPunct="1">
              <a:lnSpc>
                <a:spcPct val="90000"/>
              </a:lnSpc>
              <a:buFont typeface="Wingdings" pitchFamily="2" charset="2"/>
              <a:buNone/>
            </a:pPr>
            <a:r>
              <a:rPr lang="en-US" sz="1800" b="1" dirty="0" smtClean="0">
                <a:solidFill>
                  <a:srgbClr val="008000"/>
                </a:solidFill>
              </a:rPr>
              <a:t>                                computational advantages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2707">
                                            <p:txEl>
                                              <p:pRg st="8" end="8"/>
                                            </p:txEl>
                                          </p:spTgt>
                                        </p:tgtEl>
                                      </p:cBhvr>
                                      <p:by x="150000" y="150000"/>
                                    </p:animScale>
                                  </p:childTnLst>
                                </p:cTn>
                              </p:par>
                              <p:par>
                                <p:cTn id="7" presetID="6" presetClass="emph" presetSubtype="0" fill="hold" nodeType="withEffect">
                                  <p:stCondLst>
                                    <p:cond delay="0"/>
                                  </p:stCondLst>
                                  <p:childTnLst>
                                    <p:animScale>
                                      <p:cBhvr>
                                        <p:cTn id="8" dur="2000" fill="hold"/>
                                        <p:tgtEl>
                                          <p:spTgt spid="72707">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639762"/>
          </a:xfrm>
        </p:spPr>
        <p:txBody>
          <a:bodyPr/>
          <a:lstStyle/>
          <a:p>
            <a:pPr algn="l" eaLnBrk="1" hangingPunct="1"/>
            <a:r>
              <a:rPr lang="en-US" sz="4000" u="sng" dirty="0" smtClean="0">
                <a:solidFill>
                  <a:schemeClr val="tx1"/>
                </a:solidFill>
                <a:latin typeface="Times New Roman" pitchFamily="18" charset="0"/>
                <a:cs typeface="Times New Roman" pitchFamily="18" charset="0"/>
              </a:rPr>
              <a:t>Advantages of ECC</a:t>
            </a:r>
          </a:p>
        </p:txBody>
      </p:sp>
      <p:sp>
        <p:nvSpPr>
          <p:cNvPr id="98307" name="Rectangle 3"/>
          <p:cNvSpPr>
            <a:spLocks noGrp="1" noChangeArrowheads="1"/>
          </p:cNvSpPr>
          <p:nvPr>
            <p:ph type="body" idx="1"/>
          </p:nvPr>
        </p:nvSpPr>
        <p:spPr>
          <a:xfrm>
            <a:off x="457200" y="1143001"/>
            <a:ext cx="8229600" cy="2209799"/>
          </a:xfrm>
        </p:spPr>
        <p:txBody>
          <a:bodyPr/>
          <a:lstStyle/>
          <a:p>
            <a:pPr eaLnBrk="1" hangingPunct="1"/>
            <a:r>
              <a:rPr lang="en-US" sz="2000" dirty="0" smtClean="0"/>
              <a:t>Same benefits of the other cryptosystems: confidentiality, integrity, authentication and non-repudiation but…</a:t>
            </a:r>
          </a:p>
          <a:p>
            <a:pPr eaLnBrk="1" hangingPunct="1"/>
            <a:r>
              <a:rPr lang="en-US" sz="2000" dirty="0" smtClean="0"/>
              <a:t>Shorter key lengths</a:t>
            </a:r>
          </a:p>
          <a:p>
            <a:pPr lvl="1" eaLnBrk="1" hangingPunct="1"/>
            <a:r>
              <a:rPr lang="en-US" sz="2000" dirty="0" smtClean="0"/>
              <a:t>Encryption, Decryption and Signature Verification speed up</a:t>
            </a:r>
          </a:p>
          <a:p>
            <a:pPr lvl="1" eaLnBrk="1" hangingPunct="1"/>
            <a:r>
              <a:rPr lang="en-US" sz="2000" dirty="0" smtClean="0"/>
              <a:t>Storage and bandwidth savings</a:t>
            </a:r>
          </a:p>
          <a:p>
            <a:pPr lvl="1" eaLnBrk="1" hangingPunct="1">
              <a:buNone/>
            </a:pPr>
            <a:r>
              <a:rPr lang="en-US" sz="2000" dirty="0" smtClean="0"/>
              <a:t>Table 1:- key comparison in private and public key cryptography.</a:t>
            </a:r>
          </a:p>
        </p:txBody>
      </p:sp>
      <p:graphicFrame>
        <p:nvGraphicFramePr>
          <p:cNvPr id="4" name="Table 3"/>
          <p:cNvGraphicFramePr>
            <a:graphicFrameLocks noGrp="1"/>
          </p:cNvGraphicFramePr>
          <p:nvPr/>
        </p:nvGraphicFramePr>
        <p:xfrm>
          <a:off x="1219200" y="3657600"/>
          <a:ext cx="6781800" cy="2667000"/>
        </p:xfrm>
        <a:graphic>
          <a:graphicData uri="http://schemas.openxmlformats.org/drawingml/2006/table">
            <a:tbl>
              <a:tblPr/>
              <a:tblGrid>
                <a:gridCol w="1695450"/>
                <a:gridCol w="1695450"/>
                <a:gridCol w="1695450"/>
                <a:gridCol w="1695450"/>
              </a:tblGrid>
              <a:tr h="444500">
                <a:tc>
                  <a:txBody>
                    <a:bodyPr/>
                    <a:lstStyle/>
                    <a:p>
                      <a:pPr marL="0" marR="0" algn="just">
                        <a:lnSpc>
                          <a:spcPct val="107000"/>
                        </a:lnSpc>
                        <a:spcBef>
                          <a:spcPts val="0"/>
                        </a:spcBef>
                        <a:spcAft>
                          <a:spcPts val="800"/>
                        </a:spcAft>
                      </a:pPr>
                      <a:r>
                        <a:rPr lang="en-US" sz="1200" dirty="0">
                          <a:latin typeface="Times New Roman"/>
                          <a:ea typeface="Calibri"/>
                          <a:cs typeface="Times New Roman"/>
                        </a:rPr>
                        <a:t>Security bits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dirty="0">
                          <a:latin typeface="Times New Roman"/>
                          <a:ea typeface="Calibri"/>
                          <a:cs typeface="Times New Roman"/>
                        </a:rPr>
                        <a:t>RSA</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ElGamal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Elliptic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07000"/>
                        </a:lnSpc>
                        <a:spcBef>
                          <a:spcPts val="0"/>
                        </a:spcBef>
                        <a:spcAft>
                          <a:spcPts val="800"/>
                        </a:spcAft>
                      </a:pPr>
                      <a:r>
                        <a:rPr lang="en-US" sz="1200">
                          <a:latin typeface="Times New Roman"/>
                          <a:ea typeface="Calibri"/>
                          <a:cs typeface="Times New Roman"/>
                        </a:rPr>
                        <a:t>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1024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dirty="0">
                          <a:latin typeface="Times New Roman"/>
                          <a:ea typeface="Calibri"/>
                          <a:cs typeface="Times New Roman"/>
                        </a:rPr>
                        <a:t>1024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160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07000"/>
                        </a:lnSpc>
                        <a:spcBef>
                          <a:spcPts val="0"/>
                        </a:spcBef>
                        <a:spcAft>
                          <a:spcPts val="800"/>
                        </a:spcAft>
                      </a:pPr>
                      <a:r>
                        <a:rPr lang="en-US" sz="1200">
                          <a:latin typeface="Times New Roman"/>
                          <a:ea typeface="Calibri"/>
                          <a:cs typeface="Times New Roman"/>
                        </a:rPr>
                        <a:t>112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dirty="0">
                          <a:latin typeface="Times New Roman"/>
                          <a:ea typeface="Calibri"/>
                          <a:cs typeface="Times New Roman"/>
                        </a:rPr>
                        <a:t>2048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dirty="0">
                          <a:latin typeface="Times New Roman"/>
                          <a:ea typeface="Calibri"/>
                          <a:cs typeface="Times New Roman"/>
                        </a:rPr>
                        <a:t>2048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dirty="0">
                          <a:latin typeface="Times New Roman"/>
                          <a:ea typeface="Calibri"/>
                          <a:cs typeface="Times New Roman"/>
                        </a:rPr>
                        <a:t>224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07000"/>
                        </a:lnSpc>
                        <a:spcBef>
                          <a:spcPts val="0"/>
                        </a:spcBef>
                        <a:spcAft>
                          <a:spcPts val="800"/>
                        </a:spcAft>
                      </a:pPr>
                      <a:r>
                        <a:rPr lang="en-US" sz="1200">
                          <a:latin typeface="Times New Roman"/>
                          <a:ea typeface="Calibri"/>
                          <a:cs typeface="Times New Roman"/>
                        </a:rPr>
                        <a:t>128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3074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3072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256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07000"/>
                        </a:lnSpc>
                        <a:spcBef>
                          <a:spcPts val="0"/>
                        </a:spcBef>
                        <a:spcAft>
                          <a:spcPts val="800"/>
                        </a:spcAft>
                      </a:pPr>
                      <a:r>
                        <a:rPr lang="en-US" sz="1200">
                          <a:latin typeface="Times New Roman"/>
                          <a:ea typeface="Calibri"/>
                          <a:cs typeface="Times New Roman"/>
                        </a:rPr>
                        <a:t>192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7680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7680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384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07000"/>
                        </a:lnSpc>
                        <a:spcBef>
                          <a:spcPts val="0"/>
                        </a:spcBef>
                        <a:spcAft>
                          <a:spcPts val="800"/>
                        </a:spcAft>
                      </a:pPr>
                      <a:r>
                        <a:rPr lang="en-US" sz="1200">
                          <a:latin typeface="Times New Roman"/>
                          <a:ea typeface="Calibri"/>
                          <a:cs typeface="Times New Roman"/>
                        </a:rPr>
                        <a:t>256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15360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a:latin typeface="Times New Roman"/>
                          <a:ea typeface="Calibri"/>
                          <a:cs typeface="Times New Roman"/>
                        </a:rPr>
                        <a:t>15360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800"/>
                        </a:spcAft>
                      </a:pPr>
                      <a:r>
                        <a:rPr lang="en-US" sz="1200" dirty="0">
                          <a:latin typeface="Times New Roman"/>
                          <a:ea typeface="Calibri"/>
                          <a:cs typeface="Times New Roman"/>
                        </a:rPr>
                        <a:t>512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 calcmode="lin" valueType="num">
                                      <p:cBhvr additive="base">
                                        <p:cTn id="17"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83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8307">
                                            <p:txEl>
                                              <p:pRg st="3" end="3"/>
                                            </p:txEl>
                                          </p:spTgt>
                                        </p:tgtEl>
                                        <p:attrNameLst>
                                          <p:attrName>style.visibility</p:attrName>
                                        </p:attrNameLst>
                                      </p:cBhvr>
                                      <p:to>
                                        <p:strVal val="visible"/>
                                      </p:to>
                                    </p:set>
                                    <p:anim calcmode="lin" valueType="num">
                                      <p:cBhvr additive="base">
                                        <p:cTn id="21"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83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8307">
                                            <p:txEl>
                                              <p:pRg st="4" end="4"/>
                                            </p:txEl>
                                          </p:spTgt>
                                        </p:tgtEl>
                                        <p:attrNameLst>
                                          <p:attrName>style.visibility</p:attrName>
                                        </p:attrNameLst>
                                      </p:cBhvr>
                                      <p:to>
                                        <p:strVal val="visible"/>
                                      </p:to>
                                    </p:set>
                                    <p:anim calcmode="lin" valueType="num">
                                      <p:cBhvr additive="base">
                                        <p:cTn id="25"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Topic wise Preferred Textbooks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solidFill>
                  <a:srgbClr val="C00000"/>
                </a:solidFill>
              </a:rPr>
              <a:t>Group laws and scalar multiplication</a:t>
            </a:r>
          </a:p>
          <a:p>
            <a:pPr lvl="1"/>
            <a:r>
              <a:rPr lang="en-US" dirty="0" smtClean="0"/>
              <a:t>Guide to ECC </a:t>
            </a:r>
            <a:r>
              <a:rPr lang="en-US" dirty="0" err="1" smtClean="0"/>
              <a:t>p.no</a:t>
            </a:r>
            <a:r>
              <a:rPr lang="en-US" dirty="0" smtClean="0"/>
              <a:t>=80,96.</a:t>
            </a:r>
          </a:p>
          <a:p>
            <a:r>
              <a:rPr lang="en-US" dirty="0" smtClean="0">
                <a:solidFill>
                  <a:srgbClr val="C00000"/>
                </a:solidFill>
              </a:rPr>
              <a:t>Mathematical formulas, Legendre and </a:t>
            </a:r>
            <a:r>
              <a:rPr lang="en-US" dirty="0" err="1" smtClean="0">
                <a:solidFill>
                  <a:srgbClr val="C00000"/>
                </a:solidFill>
              </a:rPr>
              <a:t>jacobi</a:t>
            </a:r>
            <a:r>
              <a:rPr lang="en-US" dirty="0" smtClean="0">
                <a:solidFill>
                  <a:srgbClr val="C00000"/>
                </a:solidFill>
              </a:rPr>
              <a:t> symbol </a:t>
            </a:r>
          </a:p>
          <a:p>
            <a:pPr lvl="1"/>
            <a:r>
              <a:rPr lang="en-US" dirty="0" smtClean="0"/>
              <a:t>Hand book of applied cryptography </a:t>
            </a:r>
            <a:r>
              <a:rPr lang="en-US" dirty="0" err="1" smtClean="0"/>
              <a:t>p.no</a:t>
            </a:r>
            <a:r>
              <a:rPr lang="en-US" dirty="0" smtClean="0"/>
              <a:t> 73</a:t>
            </a:r>
          </a:p>
          <a:p>
            <a:r>
              <a:rPr lang="en-US" dirty="0" smtClean="0">
                <a:solidFill>
                  <a:srgbClr val="C00000"/>
                </a:solidFill>
              </a:rPr>
              <a:t>Massage point </a:t>
            </a:r>
            <a:r>
              <a:rPr lang="en-US" dirty="0" err="1" smtClean="0">
                <a:solidFill>
                  <a:srgbClr val="C00000"/>
                </a:solidFill>
              </a:rPr>
              <a:t>representation,ElGamal</a:t>
            </a:r>
            <a:r>
              <a:rPr lang="en-US" dirty="0" smtClean="0">
                <a:solidFill>
                  <a:srgbClr val="C00000"/>
                </a:solidFill>
              </a:rPr>
              <a:t> Elliptic curve cryptography</a:t>
            </a:r>
          </a:p>
          <a:p>
            <a:pPr lvl="1"/>
            <a:r>
              <a:rPr lang="en-US" dirty="0" smtClean="0"/>
              <a:t>Elliptic curve cryptography &amp; number theory(pg no – 173,174,175)</a:t>
            </a:r>
          </a:p>
          <a:p>
            <a:pPr lvl="1"/>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066800"/>
          </a:xfrm>
        </p:spPr>
        <p:txBody>
          <a:bodyPr/>
          <a:lstStyle/>
          <a:p>
            <a:r>
              <a:rPr lang="en-US" dirty="0" smtClean="0">
                <a:solidFill>
                  <a:srgbClr val="FF0000"/>
                </a:solidFill>
              </a:rPr>
              <a:t>Implementation of ECC over GF(</a:t>
            </a:r>
            <a:r>
              <a:rPr lang="en-US" dirty="0" smtClean="0">
                <a:solidFill>
                  <a:srgbClr val="FF0000"/>
                </a:solidFill>
                <a:latin typeface="Times New Roman" pitchFamily="18" charset="0"/>
                <a:cs typeface="Times New Roman" pitchFamily="18" charset="0"/>
              </a:rPr>
              <a:t>2</a:t>
            </a:r>
            <a:r>
              <a:rPr lang="en-US" sz="4400" baseline="30000" dirty="0" smtClean="0">
                <a:solidFill>
                  <a:srgbClr val="FF0000"/>
                </a:solidFill>
                <a:latin typeface="Times New Roman" pitchFamily="18" charset="0"/>
                <a:cs typeface="Times New Roman" pitchFamily="18" charset="0"/>
              </a:rPr>
              <a:t>m</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u="sng" dirty="0" smtClean="0">
                <a:latin typeface="Times New Roman" pitchFamily="18" charset="0"/>
                <a:cs typeface="Times New Roman" pitchFamily="18" charset="0"/>
              </a:rPr>
              <a:t>Binary Field GF(</a:t>
            </a:r>
            <a:r>
              <a:rPr lang="en-US" sz="4000" u="sng" dirty="0" smtClean="0">
                <a:solidFill>
                  <a:schemeClr val="tx1"/>
                </a:solidFill>
                <a:latin typeface="Times New Roman" pitchFamily="18" charset="0"/>
                <a:cs typeface="Times New Roman" pitchFamily="18" charset="0"/>
              </a:rPr>
              <a:t>2</a:t>
            </a:r>
            <a:r>
              <a:rPr lang="en-US" sz="4000" u="sng" baseline="30000" dirty="0" smtClean="0">
                <a:solidFill>
                  <a:schemeClr val="tx1"/>
                </a:solidFill>
                <a:latin typeface="Times New Roman" pitchFamily="18" charset="0"/>
                <a:cs typeface="Times New Roman" pitchFamily="18" charset="0"/>
              </a:rPr>
              <a:t>m</a:t>
            </a:r>
            <a:r>
              <a:rPr lang="en-US" sz="4000" u="sng" dirty="0" smtClean="0">
                <a:latin typeface="Times New Roman" pitchFamily="18" charset="0"/>
                <a:cs typeface="Times New Roman" pitchFamily="18" charset="0"/>
              </a:rPr>
              <a:t>)</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609599"/>
          </a:xfrm>
        </p:spPr>
        <p:txBody>
          <a:bodyPr/>
          <a:lstStyle/>
          <a:p>
            <a:r>
              <a:rPr lang="en-US" dirty="0" smtClean="0"/>
              <a:t>Binary Field</a:t>
            </a:r>
            <a:endParaRPr lang="en-US" dirty="0"/>
          </a:p>
        </p:txBody>
      </p:sp>
      <p:pic>
        <p:nvPicPr>
          <p:cNvPr id="54274" name="Picture 2"/>
          <p:cNvPicPr>
            <a:picLocks noChangeAspect="1" noChangeArrowheads="1"/>
          </p:cNvPicPr>
          <p:nvPr/>
        </p:nvPicPr>
        <p:blipFill>
          <a:blip r:embed="rId2"/>
          <a:srcRect/>
          <a:stretch>
            <a:fillRect/>
          </a:stretch>
        </p:blipFill>
        <p:spPr bwMode="auto">
          <a:xfrm>
            <a:off x="938213" y="2209800"/>
            <a:ext cx="7267575" cy="581025"/>
          </a:xfrm>
          <a:prstGeom prst="rect">
            <a:avLst/>
          </a:prstGeom>
          <a:noFill/>
          <a:ln w="9525">
            <a:noFill/>
            <a:miter lim="800000"/>
            <a:headEnd/>
            <a:tailEnd/>
          </a:ln>
          <a:effectLst/>
        </p:spPr>
      </p:pic>
      <p:pic>
        <p:nvPicPr>
          <p:cNvPr id="54275" name="Picture 3"/>
          <p:cNvPicPr>
            <a:picLocks noChangeAspect="1" noChangeArrowheads="1"/>
          </p:cNvPicPr>
          <p:nvPr/>
        </p:nvPicPr>
        <p:blipFill>
          <a:blip r:embed="rId3"/>
          <a:srcRect/>
          <a:stretch>
            <a:fillRect/>
          </a:stretch>
        </p:blipFill>
        <p:spPr bwMode="auto">
          <a:xfrm>
            <a:off x="1685925" y="3381375"/>
            <a:ext cx="5772150" cy="1266825"/>
          </a:xfrm>
          <a:prstGeom prst="rect">
            <a:avLst/>
          </a:prstGeom>
          <a:noFill/>
          <a:ln w="9525">
            <a:noFill/>
            <a:miter lim="800000"/>
            <a:headEnd/>
            <a:tailEnd/>
          </a:ln>
          <a:effectLst/>
        </p:spPr>
      </p:pic>
      <p:sp>
        <p:nvSpPr>
          <p:cNvPr id="7" name="Content Placeholder 2"/>
          <p:cNvSpPr txBox="1">
            <a:spLocks/>
          </p:cNvSpPr>
          <p:nvPr/>
        </p:nvSpPr>
        <p:spPr bwMode="auto">
          <a:xfrm>
            <a:off x="609600" y="2667001"/>
            <a:ext cx="8229600" cy="533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Tx/>
              <a:buChar char="•"/>
            </a:pPr>
            <a:r>
              <a:rPr lang="en-US" sz="3200" kern="0" dirty="0" smtClean="0">
                <a:latin typeface="+mn-lt"/>
              </a:rPr>
              <a:t>Field elements of Binary field </a:t>
            </a:r>
            <a:r>
              <a:rPr lang="en-US" sz="3200" dirty="0" smtClean="0"/>
              <a:t>F</a:t>
            </a:r>
            <a:r>
              <a:rPr lang="en-US" sz="3200" baseline="-25000" dirty="0" smtClean="0"/>
              <a:t>2</a:t>
            </a:r>
            <a:r>
              <a:rPr lang="en-US" sz="2000" dirty="0" smtClean="0"/>
              <a:t>4</a:t>
            </a:r>
            <a:endParaRPr lang="en-US" sz="3200" dirty="0" smtClean="0"/>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Conti…</a:t>
            </a:r>
            <a:endParaRPr lang="en-US" b="1" u="sng" dirty="0"/>
          </a:p>
        </p:txBody>
      </p:sp>
      <p:pic>
        <p:nvPicPr>
          <p:cNvPr id="55298" name="Picture 2"/>
          <p:cNvPicPr>
            <a:picLocks noChangeAspect="1" noChangeArrowheads="1"/>
          </p:cNvPicPr>
          <p:nvPr/>
        </p:nvPicPr>
        <p:blipFill>
          <a:blip r:embed="rId2"/>
          <a:srcRect/>
          <a:stretch>
            <a:fillRect/>
          </a:stretch>
        </p:blipFill>
        <p:spPr bwMode="auto">
          <a:xfrm>
            <a:off x="157163" y="1676400"/>
            <a:ext cx="8829675"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latin typeface="Times New Roman" pitchFamily="18" charset="0"/>
                <a:cs typeface="Times New Roman" pitchFamily="18" charset="0"/>
              </a:rPr>
              <a:t>Conti…</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533400"/>
          </a:xfrm>
        </p:spPr>
        <p:txBody>
          <a:bodyPr/>
          <a:lstStyle/>
          <a:p>
            <a:r>
              <a:rPr lang="en-US" dirty="0" smtClean="0"/>
              <a:t>Binary multiplication:</a:t>
            </a:r>
            <a:endParaRPr lang="en-US" dirty="0"/>
          </a:p>
        </p:txBody>
      </p:sp>
      <p:pic>
        <p:nvPicPr>
          <p:cNvPr id="56322" name="Picture 2"/>
          <p:cNvPicPr>
            <a:picLocks noChangeAspect="1" noChangeArrowheads="1"/>
          </p:cNvPicPr>
          <p:nvPr/>
        </p:nvPicPr>
        <p:blipFill>
          <a:blip r:embed="rId2"/>
          <a:srcRect/>
          <a:stretch>
            <a:fillRect/>
          </a:stretch>
        </p:blipFill>
        <p:spPr bwMode="auto">
          <a:xfrm>
            <a:off x="1071563" y="2362200"/>
            <a:ext cx="7000875" cy="2362200"/>
          </a:xfrm>
          <a:prstGeom prst="rect">
            <a:avLst/>
          </a:prstGeom>
          <a:noFill/>
          <a:ln w="9525">
            <a:noFill/>
            <a:miter lim="800000"/>
            <a:headEnd/>
            <a:tailEnd/>
          </a:ln>
          <a:effectLst/>
        </p:spPr>
      </p:pic>
      <p:pic>
        <p:nvPicPr>
          <p:cNvPr id="56323" name="Picture 3"/>
          <p:cNvPicPr>
            <a:picLocks noChangeAspect="1" noChangeArrowheads="1"/>
          </p:cNvPicPr>
          <p:nvPr/>
        </p:nvPicPr>
        <p:blipFill>
          <a:blip r:embed="rId3"/>
          <a:srcRect/>
          <a:stretch>
            <a:fillRect/>
          </a:stretch>
        </p:blipFill>
        <p:spPr bwMode="auto">
          <a:xfrm>
            <a:off x="838200" y="5572125"/>
            <a:ext cx="4800600" cy="752475"/>
          </a:xfrm>
          <a:prstGeom prst="rect">
            <a:avLst/>
          </a:prstGeom>
          <a:noFill/>
          <a:ln w="9525">
            <a:noFill/>
            <a:miter lim="800000"/>
            <a:headEnd/>
            <a:tailEnd/>
          </a:ln>
          <a:effectLst/>
        </p:spPr>
      </p:pic>
      <p:sp>
        <p:nvSpPr>
          <p:cNvPr id="6" name="Content Placeholder 2"/>
          <p:cNvSpPr txBox="1">
            <a:spLocks/>
          </p:cNvSpPr>
          <p:nvPr/>
        </p:nvSpPr>
        <p:spPr bwMode="auto">
          <a:xfrm>
            <a:off x="609600" y="5029200"/>
            <a:ext cx="8229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Binary squaring:</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u="sng" dirty="0" smtClean="0">
                <a:latin typeface="Times New Roman" pitchFamily="18" charset="0"/>
                <a:cs typeface="Times New Roman" pitchFamily="18" charset="0"/>
              </a:rPr>
              <a:t>Group laws with respect to </a:t>
            </a:r>
            <a:r>
              <a:rPr lang="en-US" sz="4000" u="sng" dirty="0" smtClean="0">
                <a:solidFill>
                  <a:schemeClr val="tx1"/>
                </a:solidFill>
                <a:latin typeface="Times New Roman" pitchFamily="18" charset="0"/>
                <a:cs typeface="Times New Roman" pitchFamily="18" charset="0"/>
              </a:rPr>
              <a:t>2</a:t>
            </a:r>
            <a:r>
              <a:rPr lang="en-US" sz="4000" u="sng" baseline="30000" dirty="0" smtClean="0">
                <a:solidFill>
                  <a:schemeClr val="tx1"/>
                </a:solidFill>
                <a:latin typeface="Times New Roman" pitchFamily="18" charset="0"/>
                <a:cs typeface="Times New Roman" pitchFamily="18" charset="0"/>
              </a:rPr>
              <a:t>m</a:t>
            </a:r>
            <a:r>
              <a:rPr lang="en-US" sz="4000" u="sng" dirty="0" smtClean="0">
                <a:latin typeface="Times New Roman" pitchFamily="18" charset="0"/>
                <a:cs typeface="Times New Roman" pitchFamily="18" charset="0"/>
              </a:rPr>
              <a:t> </a:t>
            </a:r>
            <a:endParaRPr lang="en-US" sz="4000" u="sng" dirty="0">
              <a:latin typeface="Times New Roman" pitchFamily="18" charset="0"/>
              <a:cs typeface="Times New Roman" pitchFamily="18" charset="0"/>
            </a:endParaRPr>
          </a:p>
        </p:txBody>
      </p:sp>
      <p:pic>
        <p:nvPicPr>
          <p:cNvPr id="57346" name="Picture 2"/>
          <p:cNvPicPr>
            <a:picLocks noChangeAspect="1" noChangeArrowheads="1"/>
          </p:cNvPicPr>
          <p:nvPr/>
        </p:nvPicPr>
        <p:blipFill>
          <a:blip r:embed="rId2"/>
          <a:srcRect/>
          <a:stretch>
            <a:fillRect/>
          </a:stretch>
        </p:blipFill>
        <p:spPr bwMode="auto">
          <a:xfrm>
            <a:off x="228601" y="1447801"/>
            <a:ext cx="86868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pPr algn="l"/>
            <a:r>
              <a:rPr lang="en-US" sz="3200" u="sng" dirty="0" smtClean="0">
                <a:latin typeface="Times New Roman" pitchFamily="18" charset="0"/>
                <a:cs typeface="Times New Roman" pitchFamily="18" charset="0"/>
              </a:rPr>
              <a:t>Koblitz Curves</a:t>
            </a:r>
            <a:endParaRPr lang="en-US" sz="3200"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229600" cy="609599"/>
          </a:xfrm>
        </p:spPr>
        <p:txBody>
          <a:bodyPr/>
          <a:lstStyle/>
          <a:p>
            <a:r>
              <a:rPr lang="en-US" sz="2400" dirty="0" smtClean="0">
                <a:latin typeface="Times New Roman" pitchFamily="18" charset="0"/>
                <a:cs typeface="Times New Roman" pitchFamily="18" charset="0"/>
              </a:rPr>
              <a:t>Koblitz curves are very efficient and it doesn’t require doubling</a:t>
            </a:r>
            <a:r>
              <a:rPr lang="en-US" dirty="0" smtClean="0"/>
              <a:t>.</a:t>
            </a:r>
          </a:p>
        </p:txBody>
      </p:sp>
      <p:pic>
        <p:nvPicPr>
          <p:cNvPr id="4"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1447800"/>
            <a:ext cx="5486400" cy="542925"/>
          </a:xfrm>
          <a:prstGeom prst="rect">
            <a:avLst/>
          </a:prstGeom>
          <a:noFill/>
        </p:spPr>
      </p:pic>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6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 y="2895600"/>
            <a:ext cx="8534400" cy="666750"/>
          </a:xfrm>
          <a:prstGeom prst="rect">
            <a:avLst/>
          </a:prstGeom>
          <a:noFill/>
        </p:spPr>
      </p:pic>
      <p:pic>
        <p:nvPicPr>
          <p:cNvPr id="58371" name="Picture 3"/>
          <p:cNvPicPr>
            <a:picLocks noChangeAspect="1" noChangeArrowheads="1"/>
          </p:cNvPicPr>
          <p:nvPr/>
        </p:nvPicPr>
        <p:blipFill>
          <a:blip r:embed="rId4"/>
          <a:srcRect/>
          <a:stretch>
            <a:fillRect/>
          </a:stretch>
        </p:blipFill>
        <p:spPr bwMode="auto">
          <a:xfrm>
            <a:off x="2286000" y="3695700"/>
            <a:ext cx="4295775" cy="495300"/>
          </a:xfrm>
          <a:prstGeom prst="rect">
            <a:avLst/>
          </a:prstGeom>
          <a:noFill/>
          <a:ln w="9525">
            <a:noFill/>
            <a:miter lim="800000"/>
            <a:headEnd/>
            <a:tailEnd/>
          </a:ln>
          <a:effectLst/>
        </p:spPr>
      </p:pic>
      <p:sp>
        <p:nvSpPr>
          <p:cNvPr id="583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6"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781800" y="4191000"/>
            <a:ext cx="1752600" cy="685800"/>
          </a:xfrm>
          <a:prstGeom prst="rect">
            <a:avLst/>
          </a:prstGeom>
          <a:noFill/>
        </p:spPr>
      </p:pic>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8"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362200" y="4267200"/>
            <a:ext cx="4038600" cy="533400"/>
          </a:xfrm>
          <a:prstGeom prst="rect">
            <a:avLst/>
          </a:prstGeom>
          <a:noFill/>
        </p:spPr>
      </p:pic>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9633" name="Picture 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743200" y="5105400"/>
            <a:ext cx="2819400" cy="381000"/>
          </a:xfrm>
          <a:prstGeom prst="rect">
            <a:avLst/>
          </a:prstGeom>
          <a:noFill/>
        </p:spPr>
      </p:pic>
      <p:sp>
        <p:nvSpPr>
          <p:cNvPr id="696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9635" name="Picture 3"/>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590800" y="5486400"/>
            <a:ext cx="3276600" cy="457200"/>
          </a:xfrm>
          <a:prstGeom prst="rect">
            <a:avLst/>
          </a:prstGeom>
          <a:noFill/>
        </p:spPr>
      </p:pic>
      <p:sp>
        <p:nvSpPr>
          <p:cNvPr id="696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9637" name="Picture 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057400" y="1981200"/>
            <a:ext cx="3657600" cy="8382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u="sng" dirty="0" smtClean="0">
                <a:latin typeface="Times New Roman" pitchFamily="18" charset="0"/>
                <a:cs typeface="Times New Roman" pitchFamily="18" charset="0"/>
              </a:rPr>
              <a:t>Scalar multiplication</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761999"/>
          </a:xfrm>
        </p:spPr>
        <p:txBody>
          <a:bodyPr/>
          <a:lstStyle/>
          <a:p>
            <a:r>
              <a:rPr lang="en-US" sz="2400" dirty="0" smtClean="0">
                <a:latin typeface="Times New Roman" pitchFamily="18" charset="0"/>
                <a:cs typeface="Times New Roman" pitchFamily="18" charset="0"/>
              </a:rPr>
              <a:t>Multiplying 7P using koblitz curves . Time complexity (m/3)A.</a:t>
            </a:r>
            <a:endParaRPr lang="en-US" sz="2400" dirty="0">
              <a:latin typeface="Times New Roman" pitchFamily="18" charset="0"/>
              <a:cs typeface="Times New Roman" pitchFamily="18" charset="0"/>
            </a:endParaRPr>
          </a:p>
        </p:txBody>
      </p:sp>
      <p:pic>
        <p:nvPicPr>
          <p:cNvPr id="89090" name="Picture 2"/>
          <p:cNvPicPr>
            <a:picLocks noChangeAspect="1" noChangeArrowheads="1"/>
          </p:cNvPicPr>
          <p:nvPr/>
        </p:nvPicPr>
        <p:blipFill>
          <a:blip r:embed="rId2"/>
          <a:srcRect/>
          <a:stretch>
            <a:fillRect/>
          </a:stretch>
        </p:blipFill>
        <p:spPr bwMode="auto">
          <a:xfrm>
            <a:off x="1143000" y="2438400"/>
            <a:ext cx="66294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pPr algn="l"/>
            <a:r>
              <a:rPr lang="en-US" sz="3200" u="sng" dirty="0" smtClean="0">
                <a:latin typeface="Times New Roman" pitchFamily="18" charset="0"/>
                <a:cs typeface="Times New Roman" pitchFamily="18" charset="0"/>
              </a:rPr>
              <a:t>Applications of automaton in ECC</a:t>
            </a:r>
            <a:endParaRPr lang="en-US" sz="3200" u="sng" dirty="0">
              <a:latin typeface="Times New Roman" pitchFamily="18" charset="0"/>
              <a:cs typeface="Times New Roman" pitchFamily="18" charset="0"/>
            </a:endParaRPr>
          </a:p>
        </p:txBody>
      </p:sp>
      <p:pic>
        <p:nvPicPr>
          <p:cNvPr id="90115" name="Picture 3" descr="C:\Users\Anil\Desktop\DFA.jpg"/>
          <p:cNvPicPr>
            <a:picLocks noChangeAspect="1" noChangeArrowheads="1"/>
          </p:cNvPicPr>
          <p:nvPr/>
        </p:nvPicPr>
        <p:blipFill>
          <a:blip r:embed="rId2"/>
          <a:srcRect/>
          <a:stretch>
            <a:fillRect/>
          </a:stretch>
        </p:blipFill>
        <p:spPr bwMode="auto">
          <a:xfrm>
            <a:off x="533400" y="914401"/>
            <a:ext cx="7239000" cy="4800600"/>
          </a:xfrm>
          <a:prstGeom prst="rect">
            <a:avLst/>
          </a:prstGeom>
          <a:noFill/>
        </p:spPr>
      </p:pic>
      <p:sp>
        <p:nvSpPr>
          <p:cNvPr id="901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01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01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5791200"/>
            <a:ext cx="8001000" cy="10668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z="3600" u="sng" smtClean="0">
                <a:solidFill>
                  <a:srgbClr val="00B0F0"/>
                </a:solidFill>
                <a:latin typeface="Times New Roman" pitchFamily="18" charset="0"/>
                <a:cs typeface="Times New Roman" pitchFamily="18" charset="0"/>
              </a:rPr>
              <a:t>DST,DRDO Projects with ECC in NITW</a:t>
            </a:r>
          </a:p>
        </p:txBody>
      </p:sp>
      <p:sp>
        <p:nvSpPr>
          <p:cNvPr id="44035" name="Content Placeholder 2"/>
          <p:cNvSpPr>
            <a:spLocks noGrp="1"/>
          </p:cNvSpPr>
          <p:nvPr>
            <p:ph idx="1"/>
          </p:nvPr>
        </p:nvSpPr>
        <p:spPr/>
        <p:txBody>
          <a:bodyPr/>
          <a:lstStyle/>
          <a:p>
            <a:pPr eaLnBrk="1" hangingPunct="1"/>
            <a:r>
              <a:rPr lang="en-US" sz="2400" dirty="0" smtClean="0">
                <a:latin typeface="Times New Roman" pitchFamily="18" charset="0"/>
                <a:cs typeface="Times New Roman" pitchFamily="18" charset="0"/>
              </a:rPr>
              <a:t>The Project with title “</a:t>
            </a:r>
            <a:r>
              <a:rPr lang="en-US" sz="2400" b="1" dirty="0" smtClean="0">
                <a:latin typeface="Times New Roman" pitchFamily="18" charset="0"/>
                <a:cs typeface="Times New Roman" pitchFamily="18" charset="0"/>
              </a:rPr>
              <a:t>Secure SMS using Koblitz curve based ECC on Android devices</a:t>
            </a:r>
            <a:r>
              <a:rPr lang="en-US" sz="2400" dirty="0" smtClean="0">
                <a:latin typeface="Times New Roman" pitchFamily="18" charset="0"/>
                <a:cs typeface="Times New Roman" pitchFamily="18" charset="0"/>
              </a:rPr>
              <a:t>” funded by DST.</a:t>
            </a:r>
          </a:p>
          <a:p>
            <a:pPr eaLnBrk="1" hangingPunct="1"/>
            <a:r>
              <a:rPr lang="en-US" sz="2400" dirty="0" smtClean="0">
                <a:latin typeface="Times New Roman" pitchFamily="18" charset="0"/>
                <a:cs typeface="Times New Roman" pitchFamily="18" charset="0"/>
              </a:rPr>
              <a:t>Another Project title “</a:t>
            </a:r>
            <a:r>
              <a:rPr lang="en-US" sz="2400" b="1" dirty="0" smtClean="0">
                <a:latin typeface="Times New Roman" pitchFamily="18" charset="0"/>
                <a:cs typeface="Times New Roman" pitchFamily="18" charset="0"/>
              </a:rPr>
              <a:t>Solving Discrete Logarithm Problem over GF(</a:t>
            </a:r>
            <a:r>
              <a:rPr lang="en-US" sz="2400" dirty="0" smtClean="0">
                <a:latin typeface="Times New Roman" pitchFamily="18" charset="0"/>
                <a:cs typeface="Times New Roman" pitchFamily="18" charset="0"/>
              </a:rPr>
              <a:t>2</a:t>
            </a:r>
            <a:r>
              <a:rPr lang="en-US" sz="3600" baseline="30000" dirty="0" smtClean="0">
                <a:latin typeface="Times New Roman" pitchFamily="18" charset="0"/>
                <a:cs typeface="Times New Roman" pitchFamily="18" charset="0"/>
              </a:rPr>
              <a:t>m</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funded by DRDO.</a:t>
            </a:r>
          </a:p>
          <a:p>
            <a:pPr eaLnBrk="1" hangingPunct="1"/>
            <a:r>
              <a:rPr lang="en-US" sz="2400" dirty="0" smtClean="0">
                <a:latin typeface="Times New Roman" pitchFamily="18" charset="0"/>
                <a:cs typeface="Times New Roman" pitchFamily="18" charset="0"/>
              </a:rPr>
              <a:t>Upcoming technology may use VOIP efficiently for voice communication for that SIP is one of the major protocol used in it. Trying to embed ECC in SIP protocol to increase the efficiency with same level of security.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944562"/>
          </a:xfrm>
        </p:spPr>
        <p:txBody>
          <a:bodyPr/>
          <a:lstStyle/>
          <a:p>
            <a:pPr algn="l" eaLnBrk="1" hangingPunct="1"/>
            <a:r>
              <a:rPr lang="en-US" sz="4000" u="sng" dirty="0" smtClean="0">
                <a:solidFill>
                  <a:schemeClr val="tx1"/>
                </a:solidFill>
                <a:latin typeface="Times New Roman" pitchFamily="18" charset="0"/>
                <a:cs typeface="Times New Roman" pitchFamily="18" charset="0"/>
              </a:rPr>
              <a:t>Applications of ECC</a:t>
            </a:r>
          </a:p>
        </p:txBody>
      </p:sp>
      <p:sp>
        <p:nvSpPr>
          <p:cNvPr id="40963" name="Rectangle 3"/>
          <p:cNvSpPr>
            <a:spLocks noGrp="1" noChangeArrowheads="1"/>
          </p:cNvSpPr>
          <p:nvPr>
            <p:ph type="body" idx="1"/>
          </p:nvPr>
        </p:nvSpPr>
        <p:spPr/>
        <p:txBody>
          <a:bodyPr/>
          <a:lstStyle/>
          <a:p>
            <a:pPr eaLnBrk="1" hangingPunct="1">
              <a:lnSpc>
                <a:spcPct val="90000"/>
              </a:lnSpc>
            </a:pPr>
            <a:r>
              <a:rPr lang="en-US" sz="2800" dirty="0" smtClean="0">
                <a:solidFill>
                  <a:srgbClr val="7030A0"/>
                </a:solidFill>
              </a:rPr>
              <a:t>Many devices are small and have limited storage and computational power</a:t>
            </a:r>
          </a:p>
          <a:p>
            <a:pPr eaLnBrk="1" hangingPunct="1">
              <a:lnSpc>
                <a:spcPct val="90000"/>
              </a:lnSpc>
            </a:pPr>
            <a:r>
              <a:rPr lang="en-US" sz="2800" dirty="0" smtClean="0"/>
              <a:t>Where can we apply ECC?</a:t>
            </a:r>
          </a:p>
          <a:p>
            <a:pPr lvl="1" eaLnBrk="1" hangingPunct="1">
              <a:lnSpc>
                <a:spcPct val="90000"/>
              </a:lnSpc>
            </a:pPr>
            <a:r>
              <a:rPr lang="en-US" sz="2400" b="1" dirty="0" smtClean="0"/>
              <a:t>Wireless communication devices</a:t>
            </a:r>
          </a:p>
          <a:p>
            <a:pPr lvl="1" eaLnBrk="1" hangingPunct="1">
              <a:lnSpc>
                <a:spcPct val="90000"/>
              </a:lnSpc>
            </a:pPr>
            <a:r>
              <a:rPr lang="en-US" sz="2400" dirty="0" smtClean="0"/>
              <a:t>Smart cards</a:t>
            </a:r>
          </a:p>
          <a:p>
            <a:pPr lvl="1" eaLnBrk="1" hangingPunct="1">
              <a:lnSpc>
                <a:spcPct val="90000"/>
              </a:lnSpc>
            </a:pPr>
            <a:r>
              <a:rPr lang="en-US" sz="2400" dirty="0" smtClean="0"/>
              <a:t>Web servers that need to handle many encryption sessions</a:t>
            </a:r>
          </a:p>
          <a:p>
            <a:pPr lvl="1" eaLnBrk="1" hangingPunct="1">
              <a:lnSpc>
                <a:spcPct val="90000"/>
              </a:lnSpc>
            </a:pPr>
            <a:r>
              <a:rPr lang="en-US" sz="2400" b="1" dirty="0" smtClean="0"/>
              <a:t>Any application where security is needed but lacks the power, storage and computational power that is necessary for our current cryptosystems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639762"/>
          </a:xfrm>
        </p:spPr>
        <p:txBody>
          <a:bodyPr/>
          <a:lstStyle/>
          <a:p>
            <a:pPr algn="l" eaLnBrk="1" hangingPunct="1"/>
            <a:r>
              <a:rPr lang="en-US" u="sng" dirty="0" smtClean="0">
                <a:solidFill>
                  <a:schemeClr val="tx1"/>
                </a:solidFill>
                <a:latin typeface="Times New Roman" pitchFamily="18" charset="0"/>
                <a:cs typeface="Times New Roman" pitchFamily="18" charset="0"/>
              </a:rPr>
              <a:t>References</a:t>
            </a:r>
          </a:p>
        </p:txBody>
      </p:sp>
      <p:sp>
        <p:nvSpPr>
          <p:cNvPr id="47107" name="Rectangle 3"/>
          <p:cNvSpPr>
            <a:spLocks noGrp="1" noChangeArrowheads="1"/>
          </p:cNvSpPr>
          <p:nvPr>
            <p:ph type="body" idx="1"/>
          </p:nvPr>
        </p:nvSpPr>
        <p:spPr>
          <a:xfrm>
            <a:off x="457200" y="990600"/>
            <a:ext cx="8229600" cy="5638800"/>
          </a:xfrm>
        </p:spPr>
        <p:txBody>
          <a:bodyPr/>
          <a:lstStyle/>
          <a:p>
            <a:pPr marL="800100" lvl="1" indent="-342900" eaLnBrk="1" hangingPunct="1">
              <a:lnSpc>
                <a:spcPct val="90000"/>
              </a:lnSpc>
              <a:buFont typeface="+mj-lt"/>
              <a:buAutoNum type="arabicPeriod"/>
            </a:pPr>
            <a:r>
              <a:rPr lang="en-US" sz="1800" dirty="0" smtClean="0">
                <a:latin typeface="Times New Roman" pitchFamily="18" charset="0"/>
                <a:cs typeface="Times New Roman" pitchFamily="18" charset="0"/>
              </a:rPr>
              <a:t>J. Lopez and R. </a:t>
            </a:r>
            <a:r>
              <a:rPr lang="en-US" sz="1800" dirty="0" err="1" smtClean="0">
                <a:latin typeface="Times New Roman" pitchFamily="18" charset="0"/>
                <a:cs typeface="Times New Roman" pitchFamily="18" charset="0"/>
              </a:rPr>
              <a:t>Dahab</a:t>
            </a:r>
            <a:r>
              <a:rPr lang="en-US" sz="1800" dirty="0" smtClean="0">
                <a:latin typeface="Times New Roman" pitchFamily="18" charset="0"/>
                <a:cs typeface="Times New Roman" pitchFamily="18" charset="0"/>
              </a:rPr>
              <a:t>, “Fast Multiplication on Elliptic Curves over GF(2</a:t>
            </a:r>
            <a:r>
              <a:rPr lang="en-US" sz="1800" baseline="30000" dirty="0" smtClean="0">
                <a:latin typeface="Times New Roman" pitchFamily="18" charset="0"/>
                <a:cs typeface="Times New Roman" pitchFamily="18" charset="0"/>
              </a:rPr>
              <a:t>m</a:t>
            </a:r>
            <a:r>
              <a:rPr lang="en-US" sz="1800" dirty="0" smtClean="0">
                <a:latin typeface="Times New Roman" pitchFamily="18" charset="0"/>
                <a:cs typeface="Times New Roman" pitchFamily="18" charset="0"/>
              </a:rPr>
              <a:t>) without pre-computation”, CHES 1999</a:t>
            </a:r>
          </a:p>
          <a:p>
            <a:pPr marL="800100" lvl="1" indent="-342900" eaLnBrk="1" hangingPunct="1">
              <a:lnSpc>
                <a:spcPct val="90000"/>
              </a:lnSpc>
              <a:buFont typeface="+mj-lt"/>
              <a:buAutoNum type="arabicPeriod"/>
            </a:pPr>
            <a:r>
              <a:rPr lang="en-US" sz="1800" dirty="0" smtClean="0">
                <a:latin typeface="Times New Roman" pitchFamily="18" charset="0"/>
                <a:cs typeface="Times New Roman" pitchFamily="18" charset="0"/>
              </a:rPr>
              <a:t>K. Fong </a:t>
            </a:r>
            <a:r>
              <a:rPr lang="en-US" sz="1800" dirty="0" err="1" smtClean="0">
                <a:latin typeface="Times New Roman" pitchFamily="18" charset="0"/>
                <a:cs typeface="Times New Roman" pitchFamily="18" charset="0"/>
              </a:rPr>
              <a:t>etal</a:t>
            </a:r>
            <a:r>
              <a:rPr lang="en-US" sz="1800" dirty="0" smtClean="0">
                <a:latin typeface="Times New Roman" pitchFamily="18" charset="0"/>
                <a:cs typeface="Times New Roman" pitchFamily="18" charset="0"/>
              </a:rPr>
              <a:t>, “Field Inversion and Point Halving Revisited”, IEEE Trans on Comp, 2004</a:t>
            </a:r>
          </a:p>
          <a:p>
            <a:pPr marL="800100" lvl="1" indent="-342900" eaLnBrk="1" hangingPunct="1">
              <a:lnSpc>
                <a:spcPct val="90000"/>
              </a:lnSpc>
              <a:buFont typeface="+mj-lt"/>
              <a:buAutoNum type="arabicPeriod"/>
            </a:pPr>
            <a:r>
              <a:rPr lang="en-US" sz="1800" dirty="0" err="1" smtClean="0">
                <a:latin typeface="Times New Roman" pitchFamily="18" charset="0"/>
                <a:cs typeface="Times New Roman" pitchFamily="18" charset="0"/>
              </a:rPr>
              <a:t>Koblitz.N</a:t>
            </a:r>
            <a:r>
              <a:rPr lang="en-US" sz="1800" dirty="0" smtClean="0">
                <a:latin typeface="Times New Roman" pitchFamily="18" charset="0"/>
                <a:cs typeface="Times New Roman" pitchFamily="18" charset="0"/>
              </a:rPr>
              <a:t>., “Elliptic Curve Cryptosystems,” Math. Computation, vol. 48, pp. 203-209, Jan. 1987.</a:t>
            </a:r>
          </a:p>
          <a:p>
            <a:pPr marL="800100" lvl="1" indent="-342900" eaLnBrk="1" hangingPunct="1">
              <a:lnSpc>
                <a:spcPct val="90000"/>
              </a:lnSpc>
              <a:buFont typeface="+mj-lt"/>
              <a:buAutoNum type="arabicPeriod"/>
            </a:pPr>
            <a:r>
              <a:rPr lang="en-US" sz="1800" dirty="0" err="1" smtClean="0">
                <a:latin typeface="Times New Roman" pitchFamily="18" charset="0"/>
                <a:cs typeface="Times New Roman" pitchFamily="18" charset="0"/>
              </a:rPr>
              <a:t>Solinas</a:t>
            </a:r>
            <a:r>
              <a:rPr lang="en-US" sz="1800" dirty="0" smtClean="0">
                <a:latin typeface="Times New Roman" pitchFamily="18" charset="0"/>
                <a:cs typeface="Times New Roman" pitchFamily="18" charset="0"/>
              </a:rPr>
              <a:t>. J.A., “Efficient Arithmetic on Koblitz Curves,” Design, Codes and Cryptography, vol. 19, pp. 195-249, Mar. 2000.</a:t>
            </a:r>
          </a:p>
          <a:p>
            <a:pPr marL="800100" lvl="1" indent="-342900" eaLnBrk="1" hangingPunct="1">
              <a:lnSpc>
                <a:spcPct val="90000"/>
              </a:lnSpc>
              <a:buFont typeface="+mj-lt"/>
              <a:buAutoNum type="arabicPeriod"/>
            </a:pPr>
            <a:r>
              <a:rPr lang="en-US" sz="1800" dirty="0" err="1" smtClean="0">
                <a:latin typeface="Times New Roman" pitchFamily="18" charset="0"/>
                <a:cs typeface="Times New Roman" pitchFamily="18" charset="0"/>
              </a:rPr>
              <a:t>Avanzi.R.M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Ciet</a:t>
            </a:r>
            <a:r>
              <a:rPr lang="en-US" sz="1800" dirty="0" smtClean="0">
                <a:latin typeface="Times New Roman" pitchFamily="18" charset="0"/>
                <a:cs typeface="Times New Roman" pitchFamily="18" charset="0"/>
              </a:rPr>
              <a:t>. M., and </a:t>
            </a:r>
            <a:r>
              <a:rPr lang="en-US" sz="1800" dirty="0" err="1" smtClean="0">
                <a:latin typeface="Times New Roman" pitchFamily="18" charset="0"/>
                <a:cs typeface="Times New Roman" pitchFamily="18" charset="0"/>
              </a:rPr>
              <a:t>Sica.F</a:t>
            </a:r>
            <a:r>
              <a:rPr lang="en-US" sz="1800" dirty="0" smtClean="0">
                <a:latin typeface="Times New Roman" pitchFamily="18" charset="0"/>
                <a:cs typeface="Times New Roman" pitchFamily="18" charset="0"/>
              </a:rPr>
              <a:t>. Faster Scalar Multiplication on Koblitz Curves combining Point Halving with the Frobenius Endomorphism. Proceedings of PKC 2004, LNCS 2947, Springer 2004.</a:t>
            </a:r>
          </a:p>
          <a:p>
            <a:pPr marL="800100" lvl="1" indent="-342900" eaLnBrk="1" hangingPunct="1">
              <a:lnSpc>
                <a:spcPct val="90000"/>
              </a:lnSpc>
              <a:buFont typeface="+mj-lt"/>
              <a:buAutoNum type="arabicPeriod"/>
            </a:pPr>
            <a:r>
              <a:rPr lang="en-US" sz="1800" dirty="0" smtClean="0">
                <a:latin typeface="Times New Roman" pitchFamily="18" charset="0"/>
                <a:cs typeface="Times New Roman" pitchFamily="18" charset="0"/>
              </a:rPr>
              <a:t>Knudsen. E.W., Elliptic Scalar Multiplication Using Point Halving. In: Proceedings of ASIACRYPT 1999, LNCS 1716, pp. 135-149. Springer, 1999.</a:t>
            </a:r>
          </a:p>
          <a:p>
            <a:pPr marL="800100" lvl="1" indent="-342900" eaLnBrk="1" hangingPunct="1">
              <a:lnSpc>
                <a:spcPct val="90000"/>
              </a:lnSpc>
              <a:buFont typeface="+mj-lt"/>
              <a:buAutoNum type="arabicPeriod"/>
            </a:pPr>
            <a:r>
              <a:rPr lang="en-US" sz="1800" dirty="0" err="1" smtClean="0">
                <a:latin typeface="Times New Roman" pitchFamily="18" charset="0"/>
                <a:cs typeface="Times New Roman" pitchFamily="18" charset="0"/>
              </a:rPr>
              <a:t>Sujoy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Sinha</a:t>
            </a:r>
            <a:r>
              <a:rPr lang="en-US" sz="1800" dirty="0" smtClean="0">
                <a:latin typeface="Times New Roman" pitchFamily="18" charset="0"/>
                <a:cs typeface="Times New Roman" pitchFamily="18" charset="0"/>
              </a:rPr>
              <a:t> Roy, Chester </a:t>
            </a:r>
            <a:r>
              <a:rPr lang="en-US" sz="1800" dirty="0" err="1" smtClean="0">
                <a:latin typeface="Times New Roman" pitchFamily="18" charset="0"/>
                <a:cs typeface="Times New Roman" pitchFamily="18" charset="0"/>
              </a:rPr>
              <a:t>Rebeiro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Debdeep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Mukhopadhyay</a:t>
            </a:r>
            <a:r>
              <a:rPr lang="en-US" sz="1800" dirty="0" smtClean="0">
                <a:latin typeface="Times New Roman" pitchFamily="18" charset="0"/>
                <a:cs typeface="Times New Roman" pitchFamily="18" charset="0"/>
              </a:rPr>
              <a:t>, Junko Takahashi and </a:t>
            </a:r>
            <a:r>
              <a:rPr lang="en-US" sz="1800" dirty="0" err="1" smtClean="0">
                <a:latin typeface="Times New Roman" pitchFamily="18" charset="0"/>
                <a:cs typeface="Times New Roman" pitchFamily="18" charset="0"/>
              </a:rPr>
              <a:t>Toshinori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Fukunaga</a:t>
            </a:r>
            <a:r>
              <a:rPr lang="en-US" sz="1800" dirty="0" smtClean="0">
                <a:latin typeface="Times New Roman" pitchFamily="18" charset="0"/>
                <a:cs typeface="Times New Roman" pitchFamily="18" charset="0"/>
              </a:rPr>
              <a:t>, Scalar multiplication on Koblitz curves using τ2 – NAF, 2009.</a:t>
            </a:r>
          </a:p>
          <a:p>
            <a:pPr marL="800100" lvl="1" indent="-342900" eaLnBrk="1" hangingPunct="1">
              <a:lnSpc>
                <a:spcPct val="90000"/>
              </a:lnSpc>
              <a:buFont typeface="+mj-lt"/>
              <a:buAutoNum type="arabicPeriod"/>
            </a:pPr>
            <a:r>
              <a:rPr lang="en-US" sz="1800" dirty="0" smtClean="0">
                <a:latin typeface="Times New Roman" pitchFamily="18" charset="0"/>
                <a:cs typeface="Times New Roman" pitchFamily="18" charset="0"/>
              </a:rPr>
              <a:t>Fong. K., </a:t>
            </a:r>
            <a:r>
              <a:rPr lang="en-US" sz="1800" dirty="0" err="1" smtClean="0">
                <a:latin typeface="Times New Roman" pitchFamily="18" charset="0"/>
                <a:cs typeface="Times New Roman" pitchFamily="18" charset="0"/>
              </a:rPr>
              <a:t>Hankerson</a:t>
            </a:r>
            <a:r>
              <a:rPr lang="en-US" sz="1800" dirty="0" smtClean="0">
                <a:latin typeface="Times New Roman" pitchFamily="18" charset="0"/>
                <a:cs typeface="Times New Roman" pitchFamily="18" charset="0"/>
              </a:rPr>
              <a:t>. D., Lopez. J., and </a:t>
            </a:r>
            <a:r>
              <a:rPr lang="en-US" sz="1800" dirty="0" err="1" smtClean="0">
                <a:latin typeface="Times New Roman" pitchFamily="18" charset="0"/>
                <a:cs typeface="Times New Roman" pitchFamily="18" charset="0"/>
              </a:rPr>
              <a:t>Menezes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A,”Field</a:t>
            </a:r>
            <a:r>
              <a:rPr lang="en-US" sz="1800" dirty="0" smtClean="0">
                <a:latin typeface="Times New Roman" pitchFamily="18" charset="0"/>
                <a:cs typeface="Times New Roman" pitchFamily="18" charset="0"/>
              </a:rPr>
              <a:t> inversion and point halving revisited”. IEEE Transactions on Computers 53(8):1047-1059, 2004.</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639762"/>
          </a:xfrm>
        </p:spPr>
        <p:txBody>
          <a:bodyPr/>
          <a:lstStyle/>
          <a:p>
            <a:pPr algn="l" eaLnBrk="1" hangingPunct="1"/>
            <a:r>
              <a:rPr lang="en-US" sz="4000" b="1" dirty="0" smtClean="0"/>
              <a:t/>
            </a:r>
            <a:br>
              <a:rPr lang="en-US" sz="4000" b="1" dirty="0" smtClean="0"/>
            </a:br>
            <a:r>
              <a:rPr lang="en-US" sz="4000" b="1" u="sng" dirty="0" smtClean="0"/>
              <a:t>Books:</a:t>
            </a:r>
            <a:r>
              <a:rPr lang="en-US" sz="4000" u="sng" dirty="0" smtClean="0"/>
              <a:t> </a:t>
            </a:r>
            <a:r>
              <a:rPr lang="en-US" sz="4000" dirty="0" smtClean="0"/>
              <a:t/>
            </a:r>
            <a:br>
              <a:rPr lang="en-US" sz="4000" dirty="0" smtClean="0"/>
            </a:br>
            <a:endParaRPr lang="en-US" sz="4000" u="sng" dirty="0" smtClean="0">
              <a:solidFill>
                <a:schemeClr val="tx1"/>
              </a:solidFill>
              <a:latin typeface="Times New Roman" pitchFamily="18" charset="0"/>
              <a:cs typeface="Times New Roman" pitchFamily="18" charset="0"/>
            </a:endParaRPr>
          </a:p>
        </p:txBody>
      </p:sp>
      <p:sp>
        <p:nvSpPr>
          <p:cNvPr id="48131" name="Rectangle 3"/>
          <p:cNvSpPr>
            <a:spLocks noGrp="1" noChangeArrowheads="1"/>
          </p:cNvSpPr>
          <p:nvPr>
            <p:ph type="body" idx="1"/>
          </p:nvPr>
        </p:nvSpPr>
        <p:spPr/>
        <p:txBody>
          <a:bodyPr/>
          <a:lstStyle/>
          <a:p>
            <a:pPr lvl="1" eaLnBrk="1" hangingPunct="1"/>
            <a:r>
              <a:rPr lang="en-US" i="1" dirty="0" smtClean="0"/>
              <a:t>Elliptic Curves: Number Theory and Cryptography, by Lawrence C. Washington </a:t>
            </a:r>
          </a:p>
          <a:p>
            <a:pPr lvl="1" eaLnBrk="1" hangingPunct="1"/>
            <a:r>
              <a:rPr lang="en-US" i="1" dirty="0" smtClean="0"/>
              <a:t>Hand book of applied cryptography, Alfred J. </a:t>
            </a:r>
            <a:r>
              <a:rPr lang="en-US" i="1" dirty="0" err="1" smtClean="0"/>
              <a:t>Menezes</a:t>
            </a:r>
            <a:r>
              <a:rPr lang="en-US" i="1" dirty="0" smtClean="0"/>
              <a:t> </a:t>
            </a:r>
          </a:p>
          <a:p>
            <a:pPr lvl="1" eaLnBrk="1" hangingPunct="1"/>
            <a:r>
              <a:rPr lang="en-US" i="1" dirty="0" smtClean="0"/>
              <a:t>Guide to Elliptic Curve Cryptography, Darrel R. </a:t>
            </a:r>
            <a:r>
              <a:rPr lang="en-US" i="1" dirty="0" err="1" smtClean="0"/>
              <a:t>Hankerson</a:t>
            </a:r>
            <a:r>
              <a:rPr lang="en-US" i="1" dirty="0" smtClean="0"/>
              <a:t>, A. </a:t>
            </a:r>
            <a:r>
              <a:rPr lang="en-US" i="1" dirty="0" err="1" smtClean="0"/>
              <a:t>Menezes</a:t>
            </a:r>
            <a:r>
              <a:rPr lang="en-US" i="1" dirty="0" smtClean="0"/>
              <a:t> and A. Vanstone</a:t>
            </a:r>
          </a:p>
          <a:p>
            <a:pPr lvl="1" eaLnBrk="1" hangingPunct="1"/>
            <a:r>
              <a:rPr lang="en-US" i="1" dirty="0" smtClean="0"/>
              <a:t>http://cr.yp.to/ecdh.html ( Daniel Bernstein) </a:t>
            </a:r>
            <a:br>
              <a:rPr lang="en-US" i="1" dirty="0" smtClean="0"/>
            </a:br>
            <a:endParaRPr lang="en-US" i="1" dirty="0" smtClean="0"/>
          </a:p>
          <a:p>
            <a:pPr algn="ctr" eaLnBrk="1" hangingPunct="1"/>
            <a:endParaRPr lang="en-US" i="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a:xfrm>
            <a:off x="381000" y="838200"/>
            <a:ext cx="7772400" cy="1470025"/>
          </a:xfrm>
        </p:spPr>
        <p:txBody>
          <a:bodyPr/>
          <a:lstStyle/>
          <a:p>
            <a:pPr algn="l" eaLnBrk="1" hangingPunct="1"/>
            <a:r>
              <a:rPr lang="en-US" smtClean="0">
                <a:solidFill>
                  <a:schemeClr val="tx1"/>
                </a:solidFill>
              </a:rPr>
              <a:t>Thank You</a:t>
            </a:r>
          </a:p>
        </p:txBody>
      </p:sp>
      <p:sp>
        <p:nvSpPr>
          <p:cNvPr id="5" name="Rectangle 4"/>
          <p:cNvSpPr txBox="1">
            <a:spLocks noChangeArrowheads="1"/>
          </p:cNvSpPr>
          <p:nvPr/>
        </p:nvSpPr>
        <p:spPr bwMode="auto">
          <a:xfrm>
            <a:off x="457200" y="4648200"/>
            <a:ext cx="7772400" cy="1470025"/>
          </a:xfrm>
          <a:prstGeom prst="rect">
            <a:avLst/>
          </a:prstGeom>
          <a:noFill/>
          <a:ln w="9525">
            <a:noFill/>
            <a:miter lim="800000"/>
            <a:headEnd/>
            <a:tailEnd/>
          </a:ln>
          <a:effectLst/>
        </p:spPr>
        <p:txBody>
          <a:bodyPr anchor="ctr"/>
          <a:lstStyle/>
          <a:p>
            <a:pPr algn="r" eaLnBrk="1" hangingPunct="1">
              <a:defRPr/>
            </a:pPr>
            <a:r>
              <a:rPr lang="en-US" sz="4400" u="sng" kern="0" dirty="0">
                <a:solidFill>
                  <a:srgbClr val="FF0000"/>
                </a:solidFill>
                <a:latin typeface="+mj-lt"/>
                <a:ea typeface="+mj-ea"/>
                <a:cs typeface="+mj-cs"/>
              </a:rPr>
              <a:t>Doubts</a:t>
            </a:r>
            <a:r>
              <a:rPr lang="en-US" sz="11500" u="sng" kern="0" dirty="0">
                <a:solidFill>
                  <a:srgbClr val="FF0000"/>
                </a:solidFill>
                <a:latin typeface="+mj-lt"/>
                <a:ea typeface="+mj-ea"/>
                <a:cs typeface="+mj-cs"/>
              </a:rPr>
              <a:t>?</a:t>
            </a:r>
            <a:endParaRPr lang="en-US" sz="4400" u="sng" kern="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28600"/>
            <a:ext cx="8229600" cy="762000"/>
          </a:xfrm>
        </p:spPr>
        <p:txBody>
          <a:bodyPr/>
          <a:lstStyle/>
          <a:p>
            <a:pPr algn="l" eaLnBrk="1" hangingPunct="1"/>
            <a:r>
              <a:rPr lang="en-US" sz="4000" u="sng" dirty="0" smtClean="0">
                <a:solidFill>
                  <a:schemeClr val="tx1"/>
                </a:solidFill>
                <a:latin typeface="Times New Roman" pitchFamily="18" charset="0"/>
                <a:cs typeface="Times New Roman" pitchFamily="18" charset="0"/>
              </a:rPr>
              <a:t>Security of ECC?</a:t>
            </a:r>
          </a:p>
        </p:txBody>
      </p:sp>
      <p:sp>
        <p:nvSpPr>
          <p:cNvPr id="38915" name="Rectangle 3"/>
          <p:cNvSpPr>
            <a:spLocks noGrp="1" noChangeArrowheads="1"/>
          </p:cNvSpPr>
          <p:nvPr>
            <p:ph type="body" idx="1"/>
          </p:nvPr>
        </p:nvSpPr>
        <p:spPr>
          <a:xfrm>
            <a:off x="457200" y="1219200"/>
            <a:ext cx="8229600" cy="4906963"/>
          </a:xfrm>
        </p:spPr>
        <p:txBody>
          <a:bodyPr/>
          <a:lstStyle/>
          <a:p>
            <a:pPr eaLnBrk="1" hangingPunct="1"/>
            <a:r>
              <a:rPr lang="en-US" dirty="0" smtClean="0"/>
              <a:t>Security of Public Key Cryptosystem</a:t>
            </a:r>
            <a:r>
              <a:rPr lang="en-US" sz="2000" dirty="0" smtClean="0"/>
              <a:t>: It relies on the evaluation of the computational difficulty of some families of mathematical problems and its complexity</a:t>
            </a:r>
            <a:r>
              <a:rPr lang="en-US" dirty="0" smtClean="0"/>
              <a:t>.</a:t>
            </a:r>
          </a:p>
          <a:p>
            <a:pPr eaLnBrk="1" hangingPunct="1"/>
            <a:r>
              <a:rPr lang="en-US" dirty="0" smtClean="0"/>
              <a:t>How do we analyze Cryptosystems?</a:t>
            </a:r>
          </a:p>
          <a:p>
            <a:pPr lvl="1" eaLnBrk="1" hangingPunct="1"/>
            <a:r>
              <a:rPr lang="en-US" sz="2000" dirty="0" smtClean="0"/>
              <a:t>How difficult is the </a:t>
            </a:r>
            <a:r>
              <a:rPr lang="en-US" sz="2000" u="sng" dirty="0" smtClean="0"/>
              <a:t>underlying problem </a:t>
            </a:r>
            <a:r>
              <a:rPr lang="en-US" sz="2000" dirty="0" smtClean="0"/>
              <a:t>that it is based upon</a:t>
            </a:r>
          </a:p>
          <a:p>
            <a:pPr lvl="2" eaLnBrk="1" hangingPunct="1"/>
            <a:r>
              <a:rPr lang="en-US" sz="2000" dirty="0" smtClean="0"/>
              <a:t>RSA – Integer Factorization</a:t>
            </a:r>
          </a:p>
          <a:p>
            <a:pPr lvl="2" eaLnBrk="1" hangingPunct="1"/>
            <a:r>
              <a:rPr lang="en-US" sz="2000" dirty="0" smtClean="0"/>
              <a:t>DH – Discrete Logarithms</a:t>
            </a:r>
          </a:p>
          <a:p>
            <a:pPr lvl="2" eaLnBrk="1" hangingPunct="1"/>
            <a:r>
              <a:rPr lang="en-US" sz="2000" dirty="0" smtClean="0"/>
              <a:t>ECC - Elliptic Curve Discrete Logarithm problem</a:t>
            </a:r>
          </a:p>
          <a:p>
            <a:pPr lvl="1" eaLnBrk="1" hangingPunct="1"/>
            <a:r>
              <a:rPr lang="en-US" sz="2000" dirty="0" smtClean="0"/>
              <a:t>How do we measure difficulty?</a:t>
            </a:r>
          </a:p>
          <a:p>
            <a:pPr lvl="2" eaLnBrk="1" hangingPunct="1"/>
            <a:r>
              <a:rPr lang="en-US" sz="2000" dirty="0" smtClean="0"/>
              <a:t>We examine the algorithms used to solve these problems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b="1" u="sng" dirty="0" smtClean="0">
                <a:solidFill>
                  <a:srgbClr val="CC3300"/>
                </a:solidFill>
                <a:latin typeface="Times New Roman" pitchFamily="18" charset="0"/>
                <a:cs typeface="Times New Roman" pitchFamily="18" charset="0"/>
              </a:rPr>
              <a:t/>
            </a:r>
            <a:br>
              <a:rPr lang="en-US" b="1" u="sng" dirty="0" smtClean="0">
                <a:solidFill>
                  <a:srgbClr val="CC3300"/>
                </a:solidFill>
                <a:latin typeface="Times New Roman" pitchFamily="18" charset="0"/>
                <a:cs typeface="Times New Roman" pitchFamily="18" charset="0"/>
              </a:rPr>
            </a:br>
            <a:r>
              <a:rPr lang="en-US" sz="4000" b="1" u="sng" dirty="0" smtClean="0">
                <a:solidFill>
                  <a:schemeClr val="tx1"/>
                </a:solidFill>
                <a:latin typeface="Times New Roman" pitchFamily="18" charset="0"/>
                <a:cs typeface="Times New Roman" pitchFamily="18" charset="0"/>
              </a:rPr>
              <a:t>Introduction to Elliptic Curves </a:t>
            </a:r>
            <a:r>
              <a:rPr lang="en-US" b="1" u="sng" dirty="0" smtClean="0">
                <a:solidFill>
                  <a:schemeClr val="accent2"/>
                </a:solidFill>
                <a:latin typeface="Times New Roman" pitchFamily="18" charset="0"/>
                <a:cs typeface="Times New Roman" pitchFamily="18" charset="0"/>
              </a:rPr>
              <a:t/>
            </a:r>
            <a:br>
              <a:rPr lang="en-US" b="1" u="sng" dirty="0" smtClean="0">
                <a:solidFill>
                  <a:schemeClr val="accent2"/>
                </a:solidFill>
                <a:latin typeface="Times New Roman" pitchFamily="18" charset="0"/>
                <a:cs typeface="Times New Roman" pitchFamily="18" charset="0"/>
              </a:rPr>
            </a:br>
            <a:r>
              <a:rPr lang="en-US" sz="2400" b="1" u="sng" dirty="0" smtClean="0">
                <a:solidFill>
                  <a:schemeClr val="accent2"/>
                </a:solidFill>
                <a:latin typeface="Times New Roman" pitchFamily="18" charset="0"/>
                <a:cs typeface="Times New Roman" pitchFamily="18" charset="0"/>
              </a:rPr>
              <a:t>Lets start with a small puzzle</a:t>
            </a:r>
            <a:r>
              <a:rPr lang="en-US" b="1" u="sng" dirty="0" smtClean="0">
                <a:solidFill>
                  <a:schemeClr val="hlink"/>
                </a:solidFill>
              </a:rPr>
              <a:t/>
            </a:r>
            <a:br>
              <a:rPr lang="en-US" b="1" u="sng" dirty="0" smtClean="0">
                <a:solidFill>
                  <a:schemeClr val="hlink"/>
                </a:solidFill>
              </a:rPr>
            </a:br>
            <a:endParaRPr lang="en-US" b="1" u="sng" dirty="0" smtClean="0">
              <a:solidFill>
                <a:schemeClr val="accent2"/>
              </a:solidFill>
              <a:latin typeface="Times New Roman" pitchFamily="18" charset="0"/>
              <a:cs typeface="Times New Roman" pitchFamily="18" charset="0"/>
            </a:endParaRPr>
          </a:p>
        </p:txBody>
      </p:sp>
      <p:sp>
        <p:nvSpPr>
          <p:cNvPr id="1029" name="Rectangle 3"/>
          <p:cNvSpPr>
            <a:spLocks noGrp="1" noChangeArrowheads="1"/>
          </p:cNvSpPr>
          <p:nvPr>
            <p:ph type="body" sz="half" idx="1"/>
          </p:nvPr>
        </p:nvSpPr>
        <p:spPr>
          <a:xfrm>
            <a:off x="457200" y="1600200"/>
            <a:ext cx="7620000" cy="4525963"/>
          </a:xfrm>
        </p:spPr>
        <p:txBody>
          <a:bodyPr/>
          <a:lstStyle/>
          <a:p>
            <a:pPr eaLnBrk="1" hangingPunct="1"/>
            <a:r>
              <a:rPr lang="en-US" sz="2800" b="1" dirty="0" smtClean="0">
                <a:solidFill>
                  <a:schemeClr val="hlink"/>
                </a:solidFill>
              </a:rPr>
              <a:t>What is the number of balls that may be piled as a square pyramid and also rearranged into a square array?</a:t>
            </a:r>
          </a:p>
          <a:p>
            <a:pPr eaLnBrk="1" hangingPunct="1"/>
            <a:r>
              <a:rPr lang="en-US" sz="2800" b="1" dirty="0" err="1" smtClean="0">
                <a:solidFill>
                  <a:srgbClr val="FF3300"/>
                </a:solidFill>
              </a:rPr>
              <a:t>Soln</a:t>
            </a:r>
            <a:r>
              <a:rPr lang="en-US" sz="2800" b="1" dirty="0" smtClean="0">
                <a:solidFill>
                  <a:srgbClr val="FF3300"/>
                </a:solidFill>
              </a:rPr>
              <a:t>:</a:t>
            </a:r>
            <a:r>
              <a:rPr lang="en-US" sz="2800" dirty="0" smtClean="0"/>
              <a:t> Let x be the height of the pyramid…</a:t>
            </a:r>
          </a:p>
          <a:p>
            <a:pPr eaLnBrk="1" hangingPunct="1">
              <a:buFontTx/>
              <a:buNone/>
            </a:pPr>
            <a:r>
              <a:rPr lang="en-US" sz="2800" dirty="0" smtClean="0"/>
              <a:t>   Thus, </a:t>
            </a:r>
          </a:p>
          <a:p>
            <a:pPr eaLnBrk="1" hangingPunct="1">
              <a:buFontTx/>
              <a:buNone/>
            </a:pPr>
            <a:endParaRPr lang="en-US" sz="2800" dirty="0" smtClean="0"/>
          </a:p>
          <a:p>
            <a:pPr eaLnBrk="1" hangingPunct="1">
              <a:buFontTx/>
              <a:buNone/>
            </a:pPr>
            <a:r>
              <a:rPr lang="en-US" sz="2800" dirty="0" smtClean="0"/>
              <a:t>We also want this to be a square:</a:t>
            </a:r>
          </a:p>
          <a:p>
            <a:pPr eaLnBrk="1" hangingPunct="1">
              <a:buFontTx/>
              <a:buNone/>
            </a:pPr>
            <a:r>
              <a:rPr lang="en-US" sz="2800" dirty="0" smtClean="0"/>
              <a:t> Hence, </a:t>
            </a:r>
          </a:p>
        </p:txBody>
      </p:sp>
      <p:graphicFrame>
        <p:nvGraphicFramePr>
          <p:cNvPr id="1026" name="Object 4"/>
          <p:cNvGraphicFramePr>
            <a:graphicFrameLocks noChangeAspect="1"/>
          </p:cNvGraphicFramePr>
          <p:nvPr>
            <p:ph sz="quarter" idx="2"/>
          </p:nvPr>
        </p:nvGraphicFramePr>
        <p:xfrm>
          <a:off x="1981200" y="3581400"/>
          <a:ext cx="3810000" cy="655638"/>
        </p:xfrm>
        <a:graphic>
          <a:graphicData uri="http://schemas.openxmlformats.org/presentationml/2006/ole">
            <p:oleObj spid="_x0000_s1026" name="Equation" r:id="rId3" imgW="2286000" imgH="393480" progId="">
              <p:embed/>
            </p:oleObj>
          </a:graphicData>
        </a:graphic>
      </p:graphicFrame>
      <p:graphicFrame>
        <p:nvGraphicFramePr>
          <p:cNvPr id="1027" name="Object 6"/>
          <p:cNvGraphicFramePr>
            <a:graphicFrameLocks noChangeAspect="1"/>
          </p:cNvGraphicFramePr>
          <p:nvPr>
            <p:ph sz="quarter" idx="3"/>
          </p:nvPr>
        </p:nvGraphicFramePr>
        <p:xfrm>
          <a:off x="2209800" y="5257800"/>
          <a:ext cx="2819400" cy="874713"/>
        </p:xfrm>
        <a:graphic>
          <a:graphicData uri="http://schemas.openxmlformats.org/presentationml/2006/ole">
            <p:oleObj spid="_x0000_s1027" name="Equation" r:id="rId4" imgW="1269720" imgH="393480" progId="">
              <p:embed/>
            </p:oleObj>
          </a:graphicData>
        </a:graphic>
      </p:graphicFrame>
      <p:sp>
        <p:nvSpPr>
          <p:cNvPr id="1030" name="Rectangle 8"/>
          <p:cNvSpPr>
            <a:spLocks noChangeArrowheads="1"/>
          </p:cNvSpPr>
          <p:nvPr/>
        </p:nvSpPr>
        <p:spPr bwMode="auto">
          <a:xfrm>
            <a:off x="2057400" y="5181600"/>
            <a:ext cx="3200400" cy="914400"/>
          </a:xfrm>
          <a:prstGeom prst="rect">
            <a:avLst/>
          </a:prstGeom>
          <a:solidFill>
            <a:schemeClr val="accent1">
              <a:alpha val="0"/>
            </a:schemeClr>
          </a:solidFill>
          <a:ln w="28575">
            <a:solidFill>
              <a:srgbClr val="FF3300"/>
            </a:solidFill>
            <a:miter lim="800000"/>
            <a:headEnd/>
            <a:tailEnd/>
          </a:ln>
        </p:spPr>
        <p:txBody>
          <a:bodyPr wrap="none" anchor="ctr"/>
          <a:lstStyle/>
          <a:p>
            <a:endParaRPr lang="en-US"/>
          </a:p>
        </p:txBody>
      </p:sp>
      <p:pic>
        <p:nvPicPr>
          <p:cNvPr id="1031" name="Picture 8"/>
          <p:cNvPicPr>
            <a:picLocks noChangeAspect="1" noChangeArrowheads="1"/>
          </p:cNvPicPr>
          <p:nvPr/>
        </p:nvPicPr>
        <p:blipFill>
          <a:blip r:embed="rId5"/>
          <a:srcRect/>
          <a:stretch>
            <a:fillRect/>
          </a:stretch>
        </p:blipFill>
        <p:spPr bwMode="auto">
          <a:xfrm>
            <a:off x="6057900" y="4191000"/>
            <a:ext cx="30099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sz="4000" u="sng" smtClean="0">
                <a:solidFill>
                  <a:schemeClr val="tx1"/>
                </a:solidFill>
                <a:latin typeface="Times New Roman" pitchFamily="18" charset="0"/>
                <a:cs typeface="Times New Roman" pitchFamily="18" charset="0"/>
              </a:rPr>
              <a:t>Graphical Representation</a:t>
            </a:r>
          </a:p>
        </p:txBody>
      </p:sp>
      <p:sp>
        <p:nvSpPr>
          <p:cNvPr id="15363" name="Line 4"/>
          <p:cNvSpPr>
            <a:spLocks noChangeShapeType="1"/>
          </p:cNvSpPr>
          <p:nvPr/>
        </p:nvSpPr>
        <p:spPr bwMode="auto">
          <a:xfrm>
            <a:off x="4191000" y="1905000"/>
            <a:ext cx="0" cy="4038600"/>
          </a:xfrm>
          <a:prstGeom prst="line">
            <a:avLst/>
          </a:prstGeom>
          <a:noFill/>
          <a:ln w="9525">
            <a:solidFill>
              <a:schemeClr val="tx1"/>
            </a:solidFill>
            <a:round/>
            <a:headEnd/>
            <a:tailEnd/>
          </a:ln>
        </p:spPr>
        <p:txBody>
          <a:bodyPr/>
          <a:lstStyle/>
          <a:p>
            <a:endParaRPr lang="en-US"/>
          </a:p>
        </p:txBody>
      </p:sp>
      <p:sp>
        <p:nvSpPr>
          <p:cNvPr id="15364" name="Line 5"/>
          <p:cNvSpPr>
            <a:spLocks noChangeShapeType="1"/>
          </p:cNvSpPr>
          <p:nvPr/>
        </p:nvSpPr>
        <p:spPr bwMode="auto">
          <a:xfrm>
            <a:off x="1371600" y="3733800"/>
            <a:ext cx="5791200" cy="0"/>
          </a:xfrm>
          <a:prstGeom prst="line">
            <a:avLst/>
          </a:prstGeom>
          <a:noFill/>
          <a:ln w="9525">
            <a:solidFill>
              <a:schemeClr val="tx1"/>
            </a:solidFill>
            <a:round/>
            <a:headEnd/>
            <a:tailEnd/>
          </a:ln>
        </p:spPr>
        <p:txBody>
          <a:bodyPr/>
          <a:lstStyle/>
          <a:p>
            <a:endParaRPr lang="en-US"/>
          </a:p>
        </p:txBody>
      </p:sp>
      <p:sp>
        <p:nvSpPr>
          <p:cNvPr id="15365" name="Oval 6"/>
          <p:cNvSpPr>
            <a:spLocks noChangeArrowheads="1"/>
          </p:cNvSpPr>
          <p:nvPr/>
        </p:nvSpPr>
        <p:spPr bwMode="auto">
          <a:xfrm>
            <a:off x="1752600" y="3556000"/>
            <a:ext cx="1295400" cy="381000"/>
          </a:xfrm>
          <a:prstGeom prst="ellipse">
            <a:avLst/>
          </a:prstGeom>
          <a:noFill/>
          <a:ln w="9525">
            <a:solidFill>
              <a:schemeClr val="tx1"/>
            </a:solidFill>
            <a:round/>
            <a:headEnd/>
            <a:tailEnd/>
          </a:ln>
        </p:spPr>
        <p:txBody>
          <a:bodyPr wrap="none" anchor="ctr"/>
          <a:lstStyle/>
          <a:p>
            <a:endParaRPr lang="en-US"/>
          </a:p>
        </p:txBody>
      </p:sp>
      <p:sp>
        <p:nvSpPr>
          <p:cNvPr id="15366" name="Freeform 9"/>
          <p:cNvSpPr>
            <a:spLocks/>
          </p:cNvSpPr>
          <p:nvPr/>
        </p:nvSpPr>
        <p:spPr bwMode="auto">
          <a:xfrm>
            <a:off x="4165600" y="2286000"/>
            <a:ext cx="1701800" cy="3048000"/>
          </a:xfrm>
          <a:custGeom>
            <a:avLst/>
            <a:gdLst>
              <a:gd name="T0" fmla="*/ 2147483647 w 1072"/>
              <a:gd name="T1" fmla="*/ 0 h 1920"/>
              <a:gd name="T2" fmla="*/ 2147483647 w 1072"/>
              <a:gd name="T3" fmla="*/ 2147483647 h 1920"/>
              <a:gd name="T4" fmla="*/ 2147483647 w 1072"/>
              <a:gd name="T5" fmla="*/ 2147483647 h 1920"/>
              <a:gd name="T6" fmla="*/ 0 60000 65536"/>
              <a:gd name="T7" fmla="*/ 0 60000 65536"/>
              <a:gd name="T8" fmla="*/ 0 60000 65536"/>
              <a:gd name="T9" fmla="*/ 0 w 1072"/>
              <a:gd name="T10" fmla="*/ 0 h 1920"/>
              <a:gd name="T11" fmla="*/ 1072 w 1072"/>
              <a:gd name="T12" fmla="*/ 1920 h 1920"/>
            </a:gdLst>
            <a:ahLst/>
            <a:cxnLst>
              <a:cxn ang="T6">
                <a:pos x="T0" y="T1"/>
              </a:cxn>
              <a:cxn ang="T7">
                <a:pos x="T2" y="T3"/>
              </a:cxn>
              <a:cxn ang="T8">
                <a:pos x="T4" y="T5"/>
              </a:cxn>
            </a:cxnLst>
            <a:rect l="T9" t="T10" r="T11" b="T12"/>
            <a:pathLst>
              <a:path w="1072" h="1920">
                <a:moveTo>
                  <a:pt x="976" y="0"/>
                </a:moveTo>
                <a:cubicBezTo>
                  <a:pt x="488" y="296"/>
                  <a:pt x="0" y="592"/>
                  <a:pt x="16" y="912"/>
                </a:cubicBezTo>
                <a:cubicBezTo>
                  <a:pt x="32" y="1232"/>
                  <a:pt x="896" y="1752"/>
                  <a:pt x="1072" y="1920"/>
                </a:cubicBezTo>
              </a:path>
            </a:pathLst>
          </a:custGeom>
          <a:noFill/>
          <a:ln w="9525">
            <a:solidFill>
              <a:schemeClr val="tx1"/>
            </a:solidFill>
            <a:round/>
            <a:headEnd/>
            <a:tailEnd/>
          </a:ln>
        </p:spPr>
        <p:txBody>
          <a:bodyPr/>
          <a:lstStyle/>
          <a:p>
            <a:endParaRPr lang="en-US"/>
          </a:p>
        </p:txBody>
      </p:sp>
      <p:sp>
        <p:nvSpPr>
          <p:cNvPr id="15367" name="Text Box 10"/>
          <p:cNvSpPr txBox="1">
            <a:spLocks noChangeArrowheads="1"/>
          </p:cNvSpPr>
          <p:nvPr/>
        </p:nvSpPr>
        <p:spPr bwMode="auto">
          <a:xfrm>
            <a:off x="6096000" y="4114800"/>
            <a:ext cx="1447800" cy="366713"/>
          </a:xfrm>
          <a:prstGeom prst="rect">
            <a:avLst/>
          </a:prstGeom>
          <a:noFill/>
          <a:ln w="9525">
            <a:noFill/>
            <a:miter lim="800000"/>
            <a:headEnd/>
            <a:tailEnd/>
          </a:ln>
        </p:spPr>
        <p:txBody>
          <a:bodyPr>
            <a:spAutoFit/>
          </a:bodyPr>
          <a:lstStyle/>
          <a:p>
            <a:pPr>
              <a:spcBef>
                <a:spcPct val="50000"/>
              </a:spcBef>
            </a:pPr>
            <a:r>
              <a:rPr lang="en-US"/>
              <a:t>X axis</a:t>
            </a:r>
          </a:p>
        </p:txBody>
      </p:sp>
      <p:sp>
        <p:nvSpPr>
          <p:cNvPr id="15368" name="Text Box 11"/>
          <p:cNvSpPr txBox="1">
            <a:spLocks noChangeArrowheads="1"/>
          </p:cNvSpPr>
          <p:nvPr/>
        </p:nvSpPr>
        <p:spPr bwMode="auto">
          <a:xfrm>
            <a:off x="2819400" y="2438400"/>
            <a:ext cx="1066800" cy="366713"/>
          </a:xfrm>
          <a:prstGeom prst="rect">
            <a:avLst/>
          </a:prstGeom>
          <a:noFill/>
          <a:ln w="9525">
            <a:noFill/>
            <a:miter lim="800000"/>
            <a:headEnd/>
            <a:tailEnd/>
          </a:ln>
        </p:spPr>
        <p:txBody>
          <a:bodyPr>
            <a:spAutoFit/>
          </a:bodyPr>
          <a:lstStyle/>
          <a:p>
            <a:pPr>
              <a:spcBef>
                <a:spcPct val="50000"/>
              </a:spcBef>
            </a:pPr>
            <a:r>
              <a:rPr lang="en-US"/>
              <a:t>Y axis</a:t>
            </a:r>
          </a:p>
        </p:txBody>
      </p:sp>
      <p:sp>
        <p:nvSpPr>
          <p:cNvPr id="15369" name="Line 12"/>
          <p:cNvSpPr>
            <a:spLocks noChangeShapeType="1"/>
          </p:cNvSpPr>
          <p:nvPr/>
        </p:nvSpPr>
        <p:spPr bwMode="auto">
          <a:xfrm>
            <a:off x="6934200" y="4267200"/>
            <a:ext cx="609600" cy="0"/>
          </a:xfrm>
          <a:prstGeom prst="line">
            <a:avLst/>
          </a:prstGeom>
          <a:noFill/>
          <a:ln w="9525">
            <a:solidFill>
              <a:schemeClr val="tx1"/>
            </a:solidFill>
            <a:round/>
            <a:headEnd/>
            <a:tailEnd type="triangle" w="med" len="med"/>
          </a:ln>
        </p:spPr>
        <p:txBody>
          <a:bodyPr/>
          <a:lstStyle/>
          <a:p>
            <a:endParaRPr lang="en-US"/>
          </a:p>
        </p:txBody>
      </p:sp>
      <p:sp>
        <p:nvSpPr>
          <p:cNvPr id="15370" name="Line 13"/>
          <p:cNvSpPr>
            <a:spLocks noChangeShapeType="1"/>
          </p:cNvSpPr>
          <p:nvPr/>
        </p:nvSpPr>
        <p:spPr bwMode="auto">
          <a:xfrm flipV="1">
            <a:off x="3810000" y="2209800"/>
            <a:ext cx="0" cy="685800"/>
          </a:xfrm>
          <a:prstGeom prst="line">
            <a:avLst/>
          </a:prstGeom>
          <a:noFill/>
          <a:ln w="9525">
            <a:solidFill>
              <a:schemeClr val="tx1"/>
            </a:solidFill>
            <a:round/>
            <a:headEnd/>
            <a:tailEnd type="triangle" w="med" len="med"/>
          </a:ln>
        </p:spPr>
        <p:txBody>
          <a:bodyPr/>
          <a:lstStyle/>
          <a:p>
            <a:endParaRPr lang="en-US"/>
          </a:p>
        </p:txBody>
      </p:sp>
      <p:sp>
        <p:nvSpPr>
          <p:cNvPr id="15371" name="Rectangle 14"/>
          <p:cNvSpPr>
            <a:spLocks noChangeArrowheads="1"/>
          </p:cNvSpPr>
          <p:nvPr/>
        </p:nvSpPr>
        <p:spPr bwMode="auto">
          <a:xfrm>
            <a:off x="609600" y="4724400"/>
            <a:ext cx="3048000" cy="1143000"/>
          </a:xfrm>
          <a:prstGeom prst="rect">
            <a:avLst/>
          </a:prstGeom>
          <a:solidFill>
            <a:schemeClr val="accent1"/>
          </a:solidFill>
          <a:ln w="9525">
            <a:solidFill>
              <a:schemeClr val="tx1"/>
            </a:solidFill>
            <a:miter lim="800000"/>
            <a:headEnd/>
            <a:tailEnd/>
          </a:ln>
        </p:spPr>
        <p:txBody>
          <a:bodyPr wrap="none" anchor="ctr"/>
          <a:lstStyle/>
          <a:p>
            <a:pPr algn="ctr"/>
            <a:r>
              <a:rPr lang="en-US"/>
              <a:t>Curves of this nature </a:t>
            </a:r>
          </a:p>
          <a:p>
            <a:pPr algn="ctr"/>
            <a:r>
              <a:rPr lang="en-US"/>
              <a:t>are called ELLIPTIC </a:t>
            </a:r>
          </a:p>
          <a:p>
            <a:pPr algn="ctr"/>
            <a:r>
              <a:rPr lang="en-US"/>
              <a:t>CURVES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274638"/>
            <a:ext cx="8229600" cy="639762"/>
          </a:xfrm>
        </p:spPr>
        <p:txBody>
          <a:bodyPr/>
          <a:lstStyle/>
          <a:p>
            <a:pPr algn="l" eaLnBrk="1" hangingPunct="1"/>
            <a:r>
              <a:rPr lang="en-US" sz="4000" u="sng" smtClean="0">
                <a:solidFill>
                  <a:schemeClr val="tx1"/>
                </a:solidFill>
                <a:latin typeface="Times New Roman" pitchFamily="18" charset="0"/>
                <a:cs typeface="Times New Roman" pitchFamily="18" charset="0"/>
              </a:rPr>
              <a:t>Method of Diophantus</a:t>
            </a:r>
          </a:p>
        </p:txBody>
      </p:sp>
      <p:sp>
        <p:nvSpPr>
          <p:cNvPr id="2053" name="Rectangle 3"/>
          <p:cNvSpPr>
            <a:spLocks noGrp="1" noChangeArrowheads="1"/>
          </p:cNvSpPr>
          <p:nvPr>
            <p:ph type="body" sz="half" idx="1"/>
          </p:nvPr>
        </p:nvSpPr>
        <p:spPr>
          <a:xfrm>
            <a:off x="457200" y="1066800"/>
            <a:ext cx="8153400" cy="5562600"/>
          </a:xfrm>
        </p:spPr>
        <p:txBody>
          <a:bodyPr/>
          <a:lstStyle/>
          <a:p>
            <a:pPr eaLnBrk="1" hangingPunct="1"/>
            <a:r>
              <a:rPr lang="en-US" sz="2400" smtClean="0"/>
              <a:t>Uses a set of known points to produce new points</a:t>
            </a:r>
          </a:p>
          <a:p>
            <a:pPr eaLnBrk="1" hangingPunct="1"/>
            <a:r>
              <a:rPr lang="en-US" sz="2400" smtClean="0"/>
              <a:t>(0,0) and (1,1) are two trivial solutions</a:t>
            </a:r>
          </a:p>
          <a:p>
            <a:pPr eaLnBrk="1" hangingPunct="1"/>
            <a:r>
              <a:rPr lang="en-US" sz="2400" smtClean="0"/>
              <a:t>Equation of line through these points is y=x.</a:t>
            </a:r>
          </a:p>
          <a:p>
            <a:pPr eaLnBrk="1" hangingPunct="1"/>
            <a:r>
              <a:rPr lang="en-US" sz="2400" smtClean="0"/>
              <a:t>Intersecting with the curve and rearranging terms:</a:t>
            </a:r>
          </a:p>
          <a:p>
            <a:pPr eaLnBrk="1" hangingPunct="1"/>
            <a:endParaRPr lang="en-US" sz="1200" smtClean="0"/>
          </a:p>
          <a:p>
            <a:pPr eaLnBrk="1" hangingPunct="1">
              <a:buFontTx/>
              <a:buNone/>
            </a:pPr>
            <a:r>
              <a:rPr lang="en-US" sz="2400" smtClean="0"/>
              <a:t>                                          =&gt;    </a:t>
            </a:r>
          </a:p>
          <a:p>
            <a:pPr eaLnBrk="1" hangingPunct="1">
              <a:buFontTx/>
              <a:buNone/>
            </a:pPr>
            <a:endParaRPr lang="en-US" sz="2400" smtClean="0"/>
          </a:p>
          <a:p>
            <a:pPr eaLnBrk="1" hangingPunct="1">
              <a:buFontTx/>
              <a:buNone/>
            </a:pPr>
            <a:endParaRPr lang="en-US" sz="2400" smtClean="0"/>
          </a:p>
          <a:p>
            <a:pPr eaLnBrk="1" hangingPunct="1">
              <a:buFontTx/>
              <a:buNone/>
            </a:pPr>
            <a:endParaRPr lang="en-US" sz="2400" smtClean="0"/>
          </a:p>
          <a:p>
            <a:pPr eaLnBrk="1" hangingPunct="1"/>
            <a:r>
              <a:rPr lang="en-US" sz="2400" smtClean="0"/>
              <a:t>We know that from quad. eq i.e. a+b+c=-co.iff(x</a:t>
            </a:r>
            <a:r>
              <a:rPr lang="en-US" sz="4000" baseline="30000" smtClean="0">
                <a:latin typeface="Times New Roman" pitchFamily="18" charset="0"/>
                <a:cs typeface="Times New Roman" pitchFamily="18" charset="0"/>
              </a:rPr>
              <a:t>2</a:t>
            </a:r>
            <a:r>
              <a:rPr lang="en-US" sz="2400" smtClean="0"/>
              <a:t>)</a:t>
            </a:r>
          </a:p>
          <a:p>
            <a:pPr eaLnBrk="1" hangingPunct="1">
              <a:buFontTx/>
              <a:buNone/>
            </a:pPr>
            <a:r>
              <a:rPr lang="en-US" sz="2400" smtClean="0"/>
              <a:t>     </a:t>
            </a:r>
            <a:r>
              <a:rPr lang="en-US" sz="2400" smtClean="0">
                <a:latin typeface="Adobe Fangsong Std R" pitchFamily="18" charset="-128"/>
                <a:ea typeface="Adobe Fangsong Std R" pitchFamily="18" charset="-128"/>
              </a:rPr>
              <a:t>∴</a:t>
            </a:r>
            <a:r>
              <a:rPr lang="en-US" sz="2400" smtClean="0"/>
              <a:t>   1 + 0 + x = 3/2 =&gt;  x = ½ and y = ½</a:t>
            </a:r>
          </a:p>
          <a:p>
            <a:pPr eaLnBrk="1" hangingPunct="1"/>
            <a:r>
              <a:rPr lang="en-US" sz="2400" smtClean="0"/>
              <a:t>Using symmetry of the curve we also have (1/2,-1/2) as another solution.</a:t>
            </a:r>
          </a:p>
        </p:txBody>
      </p:sp>
      <p:graphicFrame>
        <p:nvGraphicFramePr>
          <p:cNvPr id="2050" name="Object 4"/>
          <p:cNvGraphicFramePr>
            <a:graphicFrameLocks noChangeAspect="1"/>
          </p:cNvGraphicFramePr>
          <p:nvPr>
            <p:ph sz="half" idx="2"/>
          </p:nvPr>
        </p:nvGraphicFramePr>
        <p:xfrm>
          <a:off x="4800600" y="2895600"/>
          <a:ext cx="2362200" cy="814388"/>
        </p:xfrm>
        <a:graphic>
          <a:graphicData uri="http://schemas.openxmlformats.org/presentationml/2006/ole">
            <p:oleObj spid="_x0000_s2050" name="Equation" r:id="rId3" imgW="1143000" imgH="393480" progId="">
              <p:embed/>
            </p:oleObj>
          </a:graphicData>
        </a:graphic>
      </p:graphicFrame>
      <p:graphicFrame>
        <p:nvGraphicFramePr>
          <p:cNvPr id="2051" name="Object 6"/>
          <p:cNvGraphicFramePr>
            <a:graphicFrameLocks noChangeAspect="1"/>
          </p:cNvGraphicFramePr>
          <p:nvPr/>
        </p:nvGraphicFramePr>
        <p:xfrm>
          <a:off x="1066800" y="2971800"/>
          <a:ext cx="2819400" cy="874713"/>
        </p:xfrm>
        <a:graphic>
          <a:graphicData uri="http://schemas.openxmlformats.org/presentationml/2006/ole">
            <p:oleObj spid="_x0000_s2051" name="Equation" r:id="rId4" imgW="1269720" imgH="393480" progId="">
              <p:embed/>
            </p:oleObj>
          </a:graphicData>
        </a:graphic>
      </p:graphicFrame>
      <p:pic>
        <p:nvPicPr>
          <p:cNvPr id="2054" name="Picture 7"/>
          <p:cNvPicPr>
            <a:picLocks noChangeAspect="1" noChangeArrowheads="1"/>
          </p:cNvPicPr>
          <p:nvPr/>
        </p:nvPicPr>
        <p:blipFill>
          <a:blip r:embed="rId5"/>
          <a:srcRect/>
          <a:stretch>
            <a:fillRect/>
          </a:stretch>
        </p:blipFill>
        <p:spPr bwMode="auto">
          <a:xfrm>
            <a:off x="457200" y="3886200"/>
            <a:ext cx="802005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5471</TotalTime>
  <Words>2464</Words>
  <Application>Microsoft PowerPoint</Application>
  <PresentationFormat>On-screen Show (4:3)</PresentationFormat>
  <Paragraphs>381</Paragraphs>
  <Slides>52</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Default Design</vt:lpstr>
      <vt:lpstr>Equation</vt:lpstr>
      <vt:lpstr>Elliptic Curve Cryptography over GF(P) and GF(2m)</vt:lpstr>
      <vt:lpstr>Elliptic curves in Cryptography</vt:lpstr>
      <vt:lpstr>Definition of Elliptic curves</vt:lpstr>
      <vt:lpstr>Advantages of ECC</vt:lpstr>
      <vt:lpstr>Applications of ECC</vt:lpstr>
      <vt:lpstr>Security of ECC?</vt:lpstr>
      <vt:lpstr> Introduction to Elliptic Curves  Lets start with a small puzzle </vt:lpstr>
      <vt:lpstr>Graphical Representation</vt:lpstr>
      <vt:lpstr>Method of Diophantus</vt:lpstr>
      <vt:lpstr>Diophantus’ Method</vt:lpstr>
      <vt:lpstr>Introduction about Groups</vt:lpstr>
      <vt:lpstr>Galois Field GF(p)</vt:lpstr>
      <vt:lpstr>Galois Field GF(2m)</vt:lpstr>
      <vt:lpstr>Weierstrass Equation</vt:lpstr>
      <vt:lpstr>Types of Elliptic Curves</vt:lpstr>
      <vt:lpstr>Group laws of ECC where  Char(p)&gt;3</vt:lpstr>
      <vt:lpstr>Point addition and Point doubling in graphical representation </vt:lpstr>
      <vt:lpstr>Addition in Affine Co-ordinates</vt:lpstr>
      <vt:lpstr>Doubling of a point</vt:lpstr>
      <vt:lpstr>Slide 20</vt:lpstr>
      <vt:lpstr>For Instance Point Addition and Doubling</vt:lpstr>
      <vt:lpstr>Points on the Elliptic Curve (EC)</vt:lpstr>
      <vt:lpstr>The Points P,Q form Abelian Group</vt:lpstr>
      <vt:lpstr>Elliptic Curve on a finite set of Integers Z/5Z</vt:lpstr>
      <vt:lpstr>Continuation…</vt:lpstr>
      <vt:lpstr>For Instance:</vt:lpstr>
      <vt:lpstr>Implementation of scalar multiplication in  ECC kP=P+P+……+P; k times k is scalar </vt:lpstr>
      <vt:lpstr>ECC operations: Hierarchy</vt:lpstr>
      <vt:lpstr>Scalar Multiplication: MSB first</vt:lpstr>
      <vt:lpstr>Example</vt:lpstr>
      <vt:lpstr>Scalar Multiplication: LSB first</vt:lpstr>
      <vt:lpstr>Example for scalar multiplication</vt:lpstr>
      <vt:lpstr>Scalar multiplication using NAF</vt:lpstr>
      <vt:lpstr>Continuation…</vt:lpstr>
      <vt:lpstr>Encode msg to Msg point on the curve</vt:lpstr>
      <vt:lpstr>Encryption &amp; Decryption Process using Elliptic Curve Cryptosystems (ECC)</vt:lpstr>
      <vt:lpstr>Key Generation: </vt:lpstr>
      <vt:lpstr>Encryption and Decryption (Cont…)</vt:lpstr>
      <vt:lpstr>Summary of ECC</vt:lpstr>
      <vt:lpstr>Topic wise Preferred Textbooks</vt:lpstr>
      <vt:lpstr>Slide 41</vt:lpstr>
      <vt:lpstr>Binary Field GF(2m)</vt:lpstr>
      <vt:lpstr>Conti…</vt:lpstr>
      <vt:lpstr>Conti…</vt:lpstr>
      <vt:lpstr>Group laws with respect to 2m </vt:lpstr>
      <vt:lpstr>Koblitz Curves</vt:lpstr>
      <vt:lpstr>Scalar multiplication</vt:lpstr>
      <vt:lpstr>Applications of automaton in ECC</vt:lpstr>
      <vt:lpstr>DST,DRDO Projects with ECC in NITW</vt:lpstr>
      <vt:lpstr>References</vt:lpstr>
      <vt:lpstr> Books: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Anil</cp:lastModifiedBy>
  <cp:revision>523</cp:revision>
  <cp:lastPrinted>1601-01-01T00:00:00Z</cp:lastPrinted>
  <dcterms:created xsi:type="dcterms:W3CDTF">1601-01-01T00:00:00Z</dcterms:created>
  <dcterms:modified xsi:type="dcterms:W3CDTF">2016-10-07T03:49:20Z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