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2" r:id="rId8"/>
    <p:sldId id="273" r:id="rId9"/>
    <p:sldId id="274" r:id="rId10"/>
    <p:sldId id="263" r:id="rId11"/>
    <p:sldId id="264" r:id="rId12"/>
    <p:sldId id="265" r:id="rId13"/>
    <p:sldId id="266" r:id="rId14"/>
    <p:sldId id="288" r:id="rId15"/>
    <p:sldId id="289" r:id="rId16"/>
    <p:sldId id="291" r:id="rId17"/>
    <p:sldId id="290" r:id="rId18"/>
    <p:sldId id="268" r:id="rId19"/>
    <p:sldId id="269" r:id="rId20"/>
    <p:sldId id="271"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97126-7969-4851-BD61-FB8373E4FCA3}" v="2674" dt="2022-05-23T14:26:49.832"/>
    <p1510:client id="{4371C408-8259-4930-AF0E-C79EA6221DB7}" v="48" dt="2022-05-24T06:47:25.545"/>
    <p1510:client id="{9AA580BF-F4BD-46FC-B560-862F7B09DABE}" v="17" dt="2022-05-24T04:53:59.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6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2BD8E-6052-4109-9266-DDBE799F2955}" type="datetimeFigureOut">
              <a:rPr lang="en-US" smtClean="0"/>
              <a:pPr/>
              <a:t>5/23/2022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EFA10-617B-4351-B24A-9D48D1737D6F}" type="slidenum">
              <a:rPr lang="en-IN" smtClean="0"/>
              <a:pPr/>
              <a:t>‹#›</a:t>
            </a:fld>
            <a:endParaRPr lang="en-IN"/>
          </a:p>
        </p:txBody>
      </p:sp>
    </p:spTree>
    <p:extLst>
      <p:ext uri="{BB962C8B-B14F-4D97-AF65-F5344CB8AC3E}">
        <p14:creationId xmlns:p14="http://schemas.microsoft.com/office/powerpoint/2010/main" val="129906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90E7C2A-915F-4BBC-8BC7-3ED0FB32076A}" type="slidenum">
              <a:rPr lang="en-US" sz="1200">
                <a:latin typeface="Times New Roman" pitchFamily="18" charset="0"/>
              </a:rPr>
              <a:pPr algn="r"/>
              <a:t>3</a:t>
            </a:fld>
            <a:endParaRPr lang="en-US"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90E7C2A-915F-4BBC-8BC7-3ED0FB32076A}" type="slidenum">
              <a:rPr lang="en-US" sz="1200">
                <a:latin typeface="Times New Roman" pitchFamily="18" charset="0"/>
              </a:rPr>
              <a:pPr algn="r"/>
              <a:t>13</a:t>
            </a:fld>
            <a:endParaRPr lang="en-US"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2EFB908-553E-4A71-BEFB-26DC59F1BAAC}" type="slidenum">
              <a:rPr lang="en-US" smtClean="0"/>
              <a:pPr/>
              <a:t>19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0ED44CE-2C19-4188-8AB5-58E5F553D74F}" type="slidenum">
              <a:rPr lang="en-US" sz="1200">
                <a:latin typeface="Times New Roman" pitchFamily="18" charset="0"/>
              </a:rPr>
              <a:pPr algn="r"/>
              <a:t>20</a:t>
            </a:fld>
            <a:endParaRPr lang="en-US" sz="120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6DA41B-70EA-4CC6-80FD-B4E997B31BA2}" type="slidenum">
              <a:rPr lang="en-US" smtClean="0"/>
              <a:pPr/>
              <a:t>5</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A7260EA-01DB-4D54-A5C7-434B61111EC6}" type="slidenum">
              <a:rPr lang="en-US" smtClean="0"/>
              <a:pPr/>
              <a:t>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A7260EA-01DB-4D54-A5C7-434B61111EC6}" type="slidenum">
              <a:rPr lang="en-US" smtClean="0"/>
              <a:pPr/>
              <a:t>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A7260EA-01DB-4D54-A5C7-434B61111EC6}" type="slidenum">
              <a:rPr lang="en-US" smtClean="0"/>
              <a:pPr/>
              <a:t>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A7260EA-01DB-4D54-A5C7-434B61111EC6}" type="slidenum">
              <a:rPr lang="en-US" smtClean="0"/>
              <a:pPr/>
              <a:t>9</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47635D6-EE86-44D7-953E-C6B812987300}" type="slidenum">
              <a:rPr lang="en-US" sz="1200">
                <a:latin typeface="Times New Roman" pitchFamily="18" charset="0"/>
              </a:rPr>
              <a:pPr algn="r"/>
              <a:t>10</a:t>
            </a:fld>
            <a:endParaRPr lang="en-US"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90E7C2A-915F-4BBC-8BC7-3ED0FB32076A}" type="slidenum">
              <a:rPr lang="en-US" sz="1200">
                <a:latin typeface="Times New Roman" pitchFamily="18" charset="0"/>
              </a:rPr>
              <a:pPr algn="r"/>
              <a:t>11</a:t>
            </a:fld>
            <a:endParaRPr lang="en-US"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90E7C2A-915F-4BBC-8BC7-3ED0FB32076A}" type="slidenum">
              <a:rPr lang="en-US" sz="1200">
                <a:latin typeface="Times New Roman" pitchFamily="18" charset="0"/>
              </a:rPr>
              <a:pPr algn="r"/>
              <a:t>12</a:t>
            </a:fld>
            <a:endParaRPr lang="en-US"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39CFFB1-FFE7-4A98-BC63-18EEAAC93001}" type="datetime1">
              <a:rPr lang="en-US" smtClean="0"/>
              <a:pPr/>
              <a:t>5/23/2022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72D529A-4434-4EDB-B4ED-6B8C207C7E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9FF4FC-A358-4332-B242-0534BD10866A}" type="datetime1">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529A-4434-4EDB-B4ED-6B8C207C7E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6FA692-8173-461D-B7AD-F9938547425B}" type="datetime1">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D529A-4434-4EDB-B4ED-6B8C207C7E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3738C71-06A6-4E7F-A555-308E426F6EE7}" type="datetime1">
              <a:rPr lang="en-US" smtClean="0"/>
              <a:pPr/>
              <a:t>5/23/2022</a:t>
            </a:fld>
            <a:endParaRPr lang="en-US"/>
          </a:p>
        </p:txBody>
      </p:sp>
      <p:sp>
        <p:nvSpPr>
          <p:cNvPr id="9" name="Slide Number Placeholder 8"/>
          <p:cNvSpPr>
            <a:spLocks noGrp="1"/>
          </p:cNvSpPr>
          <p:nvPr>
            <p:ph type="sldNum" sz="quarter" idx="15"/>
          </p:nvPr>
        </p:nvSpPr>
        <p:spPr/>
        <p:txBody>
          <a:bodyPr rtlCol="0"/>
          <a:lstStyle/>
          <a:p>
            <a:fld id="{172D529A-4434-4EDB-B4ED-6B8C207C7EA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7B07ED5-FA7E-446A-B317-52B3AE7DB1E8}" type="datetime1">
              <a:rPr lang="en-US" smtClean="0"/>
              <a:pPr/>
              <a:t>5/23/2022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72D529A-4434-4EDB-B4ED-6B8C207C7E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BA0D2E-2FAE-4A61-8604-57EB186EAB95}" type="datetime1">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D529A-4434-4EDB-B4ED-6B8C207C7EA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538F9EA-4E47-4063-B910-22DD8AC6ABAB}" type="datetime1">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D529A-4434-4EDB-B4ED-6B8C207C7EA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47BC08F-1CDE-4F04-AEAF-D26A19F4A9DB}" type="datetime1">
              <a:rPr lang="en-US" smtClean="0"/>
              <a:pPr/>
              <a:t>5/23/2022</a:t>
            </a:fld>
            <a:endParaRPr lang="en-US"/>
          </a:p>
        </p:txBody>
      </p:sp>
      <p:sp>
        <p:nvSpPr>
          <p:cNvPr id="7" name="Slide Number Placeholder 6"/>
          <p:cNvSpPr>
            <a:spLocks noGrp="1"/>
          </p:cNvSpPr>
          <p:nvPr>
            <p:ph type="sldNum" sz="quarter" idx="11"/>
          </p:nvPr>
        </p:nvSpPr>
        <p:spPr/>
        <p:txBody>
          <a:bodyPr rtlCol="0"/>
          <a:lstStyle/>
          <a:p>
            <a:fld id="{172D529A-4434-4EDB-B4ED-6B8C207C7EA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0DBBB-D87F-4D08-B093-58B84CCCBF10}" type="datetime1">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D529A-4434-4EDB-B4ED-6B8C207C7E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56B562D-DB91-4FE8-BA3E-9B95AD25A033}" type="datetime1">
              <a:rPr lang="en-US" smtClean="0"/>
              <a:pPr/>
              <a:t>5/23/2022</a:t>
            </a:fld>
            <a:endParaRPr lang="en-US"/>
          </a:p>
        </p:txBody>
      </p:sp>
      <p:sp>
        <p:nvSpPr>
          <p:cNvPr id="22" name="Slide Number Placeholder 21"/>
          <p:cNvSpPr>
            <a:spLocks noGrp="1"/>
          </p:cNvSpPr>
          <p:nvPr>
            <p:ph type="sldNum" sz="quarter" idx="15"/>
          </p:nvPr>
        </p:nvSpPr>
        <p:spPr/>
        <p:txBody>
          <a:bodyPr rtlCol="0"/>
          <a:lstStyle/>
          <a:p>
            <a:fld id="{172D529A-4434-4EDB-B4ED-6B8C207C7EA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7B5CBD5-3785-4FCF-A71A-87700A071A64}" type="datetime1">
              <a:rPr lang="en-US" smtClean="0"/>
              <a:pPr/>
              <a:t>5/23/2022</a:t>
            </a:fld>
            <a:endParaRPr lang="en-US"/>
          </a:p>
        </p:txBody>
      </p:sp>
      <p:sp>
        <p:nvSpPr>
          <p:cNvPr id="18" name="Slide Number Placeholder 17"/>
          <p:cNvSpPr>
            <a:spLocks noGrp="1"/>
          </p:cNvSpPr>
          <p:nvPr>
            <p:ph type="sldNum" sz="quarter" idx="11"/>
          </p:nvPr>
        </p:nvSpPr>
        <p:spPr/>
        <p:txBody>
          <a:bodyPr rtlCol="0"/>
          <a:lstStyle/>
          <a:p>
            <a:fld id="{172D529A-4434-4EDB-B4ED-6B8C207C7EA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2D9CD52-585C-43B2-BDC5-28FC46EC1D35}" type="datetime1">
              <a:rPr lang="en-US" smtClean="0"/>
              <a:pPr/>
              <a:t>5/23/2022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2D529A-4434-4EDB-B4ED-6B8C207C7E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p>
            <a:fld id="{923AE3DA-3FE2-4BA8-AF91-7CE2DABC7BA5}" type="slidenum">
              <a:rPr lang="en-US" smtClean="0"/>
              <a:pPr/>
              <a:t>1</a:t>
            </a:fld>
            <a:endParaRPr lang="en-US" dirty="0"/>
          </a:p>
        </p:txBody>
      </p:sp>
      <p:sp>
        <p:nvSpPr>
          <p:cNvPr id="19460" name="Rectangle 5"/>
          <p:cNvSpPr>
            <a:spLocks noChangeArrowheads="1"/>
          </p:cNvSpPr>
          <p:nvPr/>
        </p:nvSpPr>
        <p:spPr bwMode="auto">
          <a:xfrm>
            <a:off x="690000" y="2109501"/>
            <a:ext cx="7315200" cy="3231654"/>
          </a:xfrm>
          <a:prstGeom prst="rect">
            <a:avLst/>
          </a:prstGeom>
          <a:noFill/>
          <a:ln w="9525">
            <a:noFill/>
            <a:miter lim="800000"/>
            <a:headEnd/>
            <a:tailEnd/>
          </a:ln>
        </p:spPr>
        <p:txBody>
          <a:bodyPr wrap="square" lIns="91440" tIns="45720" rIns="91440" bIns="45720" anchor="t">
            <a:spAutoFit/>
          </a:bodyPr>
          <a:lstStyle/>
          <a:p>
            <a:pPr algn="ctr"/>
            <a:r>
              <a:rPr kumimoji="1" lang="en-US" sz="2800" b="1" dirty="0">
                <a:latin typeface="Times New Roman"/>
                <a:cs typeface="Times New Roman"/>
              </a:rPr>
              <a:t>  Name : Sharon Saghana </a:t>
            </a:r>
            <a:endParaRPr kumimoji="1" lang="en-US" sz="2800" b="1" dirty="0">
              <a:latin typeface="Times New Roman" pitchFamily="18" charset="0"/>
            </a:endParaRPr>
          </a:p>
          <a:p>
            <a:pPr algn="ctr"/>
            <a:r>
              <a:rPr kumimoji="1" lang="en-US" sz="2800" b="1" dirty="0" err="1">
                <a:latin typeface="Times New Roman"/>
                <a:cs typeface="Times New Roman"/>
              </a:rPr>
              <a:t>Reg.No</a:t>
            </a:r>
            <a:r>
              <a:rPr kumimoji="1" lang="en-US" sz="2800" b="1" dirty="0">
                <a:latin typeface="Times New Roman"/>
                <a:cs typeface="Times New Roman"/>
              </a:rPr>
              <a:t>.: 312318205140</a:t>
            </a:r>
            <a:endParaRPr lang="en-US" sz="2800" b="1" dirty="0">
              <a:latin typeface="Times New Roman"/>
              <a:cs typeface="Times New Roman"/>
            </a:endParaRPr>
          </a:p>
          <a:p>
            <a:pPr algn="ctr"/>
            <a:r>
              <a:rPr kumimoji="1" lang="en-US" sz="2800" b="1" dirty="0">
                <a:latin typeface="Times New Roman" pitchFamily="18" charset="0"/>
              </a:rPr>
              <a:t>   Name : </a:t>
            </a:r>
            <a:r>
              <a:rPr kumimoji="1" lang="en-US" sz="2800" b="1" dirty="0" err="1">
                <a:latin typeface="Times New Roman" pitchFamily="18" charset="0"/>
              </a:rPr>
              <a:t>Shekhina</a:t>
            </a:r>
            <a:r>
              <a:rPr kumimoji="1" lang="en-US" sz="2800" b="1" dirty="0">
                <a:latin typeface="Times New Roman" pitchFamily="18" charset="0"/>
              </a:rPr>
              <a:t> Mary J</a:t>
            </a:r>
          </a:p>
          <a:p>
            <a:pPr algn="ctr"/>
            <a:r>
              <a:rPr kumimoji="1" lang="en-US" sz="2800" b="1" dirty="0" err="1">
                <a:latin typeface="Times New Roman" pitchFamily="18" charset="0"/>
              </a:rPr>
              <a:t>Reg.No</a:t>
            </a:r>
            <a:r>
              <a:rPr kumimoji="1" lang="en-US" sz="2800" b="1" dirty="0">
                <a:latin typeface="Times New Roman" pitchFamily="18" charset="0"/>
              </a:rPr>
              <a:t>.: 312318205142</a:t>
            </a:r>
          </a:p>
          <a:p>
            <a:pPr algn="ctr"/>
            <a:endParaRPr kumimoji="1" lang="en-US" sz="3200" b="1" dirty="0">
              <a:latin typeface="Times New Roman" pitchFamily="18" charset="0"/>
            </a:endParaRPr>
          </a:p>
          <a:p>
            <a:pPr algn="ctr"/>
            <a:r>
              <a:rPr kumimoji="1" lang="en-US" sz="2400" dirty="0">
                <a:latin typeface="Times New Roman" pitchFamily="18" charset="0"/>
              </a:rPr>
              <a:t>Under the Guidance of</a:t>
            </a:r>
          </a:p>
          <a:p>
            <a:pPr algn="ctr"/>
            <a:r>
              <a:rPr kumimoji="1" lang="en-US" sz="3600" b="1" dirty="0">
                <a:solidFill>
                  <a:srgbClr val="CC3300"/>
                </a:solidFill>
                <a:latin typeface="Times New Roman"/>
                <a:cs typeface="Times New Roman"/>
              </a:rPr>
              <a:t>Mr. Raja Mohamed N, M.E.</a:t>
            </a:r>
            <a:endParaRPr lang="en-US" sz="3600" b="1" dirty="0">
              <a:solidFill>
                <a:srgbClr val="CC3300"/>
              </a:solidFill>
              <a:latin typeface="Times New Roman" pitchFamily="18" charset="0"/>
              <a:cs typeface="Times New Roman"/>
            </a:endParaRPr>
          </a:p>
        </p:txBody>
      </p:sp>
      <p:sp>
        <p:nvSpPr>
          <p:cNvPr id="5" name="Rectangle 2"/>
          <p:cNvSpPr txBox="1">
            <a:spLocks noChangeArrowheads="1"/>
          </p:cNvSpPr>
          <p:nvPr/>
        </p:nvSpPr>
        <p:spPr bwMode="auto">
          <a:xfrm>
            <a:off x="678132" y="638377"/>
            <a:ext cx="7793038" cy="13072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algn="ctr"/>
            <a:r>
              <a:rPr lang="en-US" sz="2800" b="1" dirty="0">
                <a:solidFill>
                  <a:srgbClr val="CC0000"/>
                </a:solidFill>
              </a:rPr>
              <a:t>REAL TIME RECOGNITION OF SIGN LANGUAGE</a:t>
            </a:r>
            <a:endParaRPr lang="en-US" sz="2800" dirty="0">
              <a:solidFill>
                <a:srgbClr val="CC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CE0B75C2-27D0-4942-9EB7-61290642F379}" type="slidenum">
              <a:rPr lang="en-US" dirty="0" smtClean="0"/>
              <a:pPr/>
              <a:t>10</a:t>
            </a:fld>
            <a:endParaRPr lang="en-US" dirty="0"/>
          </a:p>
        </p:txBody>
      </p:sp>
      <p:sp>
        <p:nvSpPr>
          <p:cNvPr id="31747" name="Rectangle 3"/>
          <p:cNvSpPr>
            <a:spLocks noGrp="1" noChangeArrowheads="1"/>
          </p:cNvSpPr>
          <p:nvPr>
            <p:ph type="body" idx="4294967295"/>
          </p:nvPr>
        </p:nvSpPr>
        <p:spPr>
          <a:xfrm>
            <a:off x="642910" y="1285860"/>
            <a:ext cx="7977190" cy="4643470"/>
          </a:xfrm>
        </p:spPr>
        <p:txBody>
          <a:bodyPr>
            <a:normAutofit/>
          </a:bodyPr>
          <a:lstStyle/>
          <a:p>
            <a:pPr>
              <a:lnSpc>
                <a:spcPct val="80000"/>
              </a:lnSpc>
              <a:buClr>
                <a:schemeClr val="accent3"/>
              </a:buClr>
              <a:buSzPct val="100000"/>
              <a:buFont typeface="Wingdings" pitchFamily="2" charset="2"/>
              <a:buChar char="Ø"/>
            </a:pPr>
            <a:endParaRPr lang="en-US" dirty="0">
              <a:latin typeface="Times New Roman" pitchFamily="18" charset="0"/>
              <a:cs typeface="Times New Roman" pitchFamily="18" charset="0"/>
            </a:endParaRPr>
          </a:p>
          <a:p>
            <a:pPr algn="just">
              <a:buClr>
                <a:schemeClr val="accent3"/>
              </a:buClr>
              <a:buSzPct val="100000"/>
              <a:buFont typeface="Wingdings" pitchFamily="2" charset="2"/>
              <a:buChar char="Ø"/>
            </a:pPr>
            <a:endParaRPr lang="en-US" sz="2000" dirty="0">
              <a:latin typeface="Times New Roman" pitchFamily="18" charset="0"/>
              <a:cs typeface="Times New Roman" pitchFamily="18" charset="0"/>
            </a:endParaRPr>
          </a:p>
          <a:p>
            <a:pPr algn="just">
              <a:buClr>
                <a:schemeClr val="accent3"/>
              </a:buClr>
              <a:buSzPct val="100000"/>
              <a:buFont typeface="Wingdings" pitchFamily="2" charset="2"/>
              <a:buChar char="Ø"/>
            </a:pPr>
            <a:endParaRPr lang="en-US" sz="2000" dirty="0">
              <a:latin typeface="Times New Roman" pitchFamily="18" charset="0"/>
              <a:cs typeface="Times New Roman" pitchFamily="18" charset="0"/>
            </a:endParaRPr>
          </a:p>
          <a:p>
            <a:pPr algn="just">
              <a:buClr>
                <a:schemeClr val="accent3"/>
              </a:buClr>
              <a:buSzPct val="100000"/>
              <a:buFont typeface="Wingdings" pitchFamily="2" charset="2"/>
              <a:buChar char="Ø"/>
            </a:pPr>
            <a:endParaRPr lang="en-US" sz="2000" dirty="0">
              <a:latin typeface="Times New Roman" pitchFamily="18" charset="0"/>
              <a:cs typeface="Times New Roman" pitchFamily="18" charset="0"/>
            </a:endParaRPr>
          </a:p>
          <a:p>
            <a:pPr algn="just">
              <a:buClr>
                <a:schemeClr val="accent3"/>
              </a:buClr>
              <a:buSzPct val="100000"/>
              <a:buFont typeface="Wingdings" pitchFamily="2" charset="2"/>
              <a:buChar char="Ø"/>
            </a:pPr>
            <a:endParaRPr lang="en-IN" sz="2000" dirty="0">
              <a:latin typeface="Times New Roman" pitchFamily="18" charset="0"/>
              <a:cs typeface="Times New Roman" pitchFamily="18" charset="0"/>
            </a:endParaRPr>
          </a:p>
          <a:p>
            <a:pPr algn="just">
              <a:buClr>
                <a:schemeClr val="accent3"/>
              </a:buClr>
              <a:buSzPct val="100000"/>
              <a:buFont typeface="Wingdings" pitchFamily="2" charset="2"/>
              <a:buChar char="Ø"/>
            </a:pPr>
            <a:endParaRPr lang="en-US" sz="2000" dirty="0">
              <a:latin typeface="Times New Roman" pitchFamily="18" charset="0"/>
              <a:cs typeface="Times New Roman" pitchFamily="18" charset="0"/>
            </a:endParaRPr>
          </a:p>
          <a:p>
            <a:pPr>
              <a:buClr>
                <a:schemeClr val="accent3"/>
              </a:buClr>
              <a:buSzPct val="100000"/>
              <a:buFont typeface="Wingdings" pitchFamily="2" charset="2"/>
              <a:buChar char="Ø"/>
            </a:pPr>
            <a:endParaRPr lang="en-IN" sz="2000" dirty="0">
              <a:latin typeface="Times New Roman" pitchFamily="18" charset="0"/>
              <a:cs typeface="Times New Roman" pitchFamily="18" charset="0"/>
            </a:endParaRPr>
          </a:p>
          <a:p>
            <a:pPr>
              <a:lnSpc>
                <a:spcPct val="80000"/>
              </a:lnSpc>
              <a:buClr>
                <a:schemeClr val="accent3"/>
              </a:buClr>
              <a:buSzPct val="100000"/>
              <a:buNone/>
            </a:pPr>
            <a:endParaRPr lang="en-US" dirty="0">
              <a:latin typeface="Times New Roman" pitchFamily="18" charset="0"/>
              <a:cs typeface="Times New Roman" pitchFamily="18" charset="0"/>
            </a:endParaRPr>
          </a:p>
          <a:p>
            <a:pPr eaLnBrk="1" hangingPunct="1">
              <a:lnSpc>
                <a:spcPct val="80000"/>
              </a:lnSpc>
              <a:buFont typeface="Wingdings" pitchFamily="2" charset="2"/>
              <a:buNone/>
            </a:pPr>
            <a:endParaRPr lang="en-US" dirty="0">
              <a:latin typeface="Times New Roman" pitchFamily="18" charset="0"/>
              <a:cs typeface="Times New Roman" pitchFamily="18" charset="0"/>
            </a:endParaRPr>
          </a:p>
          <a:p>
            <a:pPr eaLnBrk="1" hangingPunct="1">
              <a:lnSpc>
                <a:spcPct val="80000"/>
              </a:lnSpc>
              <a:buFont typeface="Wingdings" pitchFamily="2" charset="2"/>
              <a:buNone/>
            </a:pPr>
            <a:endParaRPr lang="en-US" dirty="0">
              <a:latin typeface="Times New Roman" pitchFamily="18" charset="0"/>
              <a:cs typeface="Times New Roman" pitchFamily="18" charset="0"/>
            </a:endParaRPr>
          </a:p>
          <a:p>
            <a:pPr eaLnBrk="1" hangingPunct="1">
              <a:lnSpc>
                <a:spcPct val="80000"/>
              </a:lnSpc>
              <a:buFont typeface="Wingdings" pitchFamily="2" charset="2"/>
              <a:buNone/>
            </a:pPr>
            <a:endParaRPr lang="en-US" dirty="0">
              <a:latin typeface="Times New Roman" pitchFamily="18" charset="0"/>
              <a:cs typeface="Times New Roman" pitchFamily="18" charset="0"/>
            </a:endParaRPr>
          </a:p>
          <a:p>
            <a:pPr eaLnBrk="1" hangingPunct="1">
              <a:lnSpc>
                <a:spcPct val="80000"/>
              </a:lnSpc>
              <a:buFont typeface="Wingdings" pitchFamily="2" charset="2"/>
              <a:buNone/>
            </a:pPr>
            <a:endParaRPr lang="en-US" dirty="0">
              <a:latin typeface="Times New Roman" pitchFamily="18" charset="0"/>
              <a:cs typeface="Times New Roman" pitchFamily="18" charset="0"/>
            </a:endParaRPr>
          </a:p>
        </p:txBody>
      </p:sp>
      <p:sp>
        <p:nvSpPr>
          <p:cNvPr id="7" name="Rectangle 2"/>
          <p:cNvSpPr txBox="1">
            <a:spLocks noChangeArrowheads="1"/>
          </p:cNvSpPr>
          <p:nvPr/>
        </p:nvSpPr>
        <p:spPr bwMode="auto">
          <a:xfrm>
            <a:off x="570126" y="588101"/>
            <a:ext cx="7793038" cy="1271574"/>
          </a:xfrm>
          <a:prstGeom prst="rect">
            <a:avLst/>
          </a:prstGeom>
          <a:noFill/>
          <a:ln w="9525">
            <a:noFill/>
            <a:miter lim="800000"/>
            <a:headEnd/>
            <a:tailEnd/>
          </a:ln>
        </p:spPr>
        <p:txBody>
          <a:bodyPr anchor="b"/>
          <a:lstStyle/>
          <a:p>
            <a:pPr algn="ctr">
              <a:lnSpc>
                <a:spcPct val="90000"/>
              </a:lnSpc>
              <a:defRPr/>
            </a:pPr>
            <a:r>
              <a:rPr lang="en-US" sz="4000" b="1" dirty="0">
                <a:solidFill>
                  <a:srgbClr val="CC3300"/>
                </a:solidFill>
                <a:latin typeface="Times New Roman" pitchFamily="18" charset="0"/>
                <a:cs typeface="Times New Roman" pitchFamily="18" charset="0"/>
              </a:rPr>
              <a:t>Drawbacks of Existing system  </a:t>
            </a:r>
          </a:p>
        </p:txBody>
      </p:sp>
      <p:sp>
        <p:nvSpPr>
          <p:cNvPr id="2" name="Rectangle 1"/>
          <p:cNvSpPr/>
          <p:nvPr/>
        </p:nvSpPr>
        <p:spPr>
          <a:xfrm>
            <a:off x="647921" y="2290661"/>
            <a:ext cx="7631083" cy="3042949"/>
          </a:xfrm>
          <a:prstGeom prst="rect">
            <a:avLst/>
          </a:prstGeom>
        </p:spPr>
        <p:txBody>
          <a:bodyPr wrap="square" lIns="91440" tIns="45720" rIns="91440" bIns="45720" anchor="t">
            <a:spAutoFit/>
          </a:bodyPr>
          <a:lstStyle/>
          <a:p>
            <a:pPr marL="285750" indent="-285750">
              <a:lnSpc>
                <a:spcPct val="200000"/>
              </a:lnSpc>
              <a:buFont typeface="Arial" pitchFamily="34" charset="0"/>
              <a:buChar char="•"/>
            </a:pPr>
            <a:r>
              <a:rPr lang="en-US" sz="1400" dirty="0">
                <a:latin typeface="Times New Roman"/>
                <a:cs typeface="Times New Roman"/>
              </a:rPr>
              <a:t>Assigning a tag to a word can be complex if the words are difficult.</a:t>
            </a:r>
            <a:endParaRPr lang="en-US" sz="1400" dirty="0">
              <a:latin typeface="Times New Roman" pitchFamily="18" charset="0"/>
              <a:cs typeface="Times New Roman" pitchFamily="18" charset="0"/>
            </a:endParaRPr>
          </a:p>
          <a:p>
            <a:pPr marL="285750" lvl="0" indent="-285750">
              <a:lnSpc>
                <a:spcPct val="200000"/>
              </a:lnSpc>
              <a:buFont typeface="Arial" pitchFamily="34" charset="0"/>
              <a:buChar char="•"/>
            </a:pPr>
            <a:r>
              <a:rPr lang="en-US" sz="1400" dirty="0">
                <a:latin typeface="Times New Roman" pitchFamily="18" charset="0"/>
                <a:cs typeface="Times New Roman" pitchFamily="18" charset="0"/>
              </a:rPr>
              <a:t>It is not practical to represent multiple overlapping features and long term dependencies. </a:t>
            </a:r>
          </a:p>
          <a:p>
            <a:pPr marL="285750" indent="-285750">
              <a:lnSpc>
                <a:spcPct val="200000"/>
              </a:lnSpc>
              <a:buFont typeface="Arial" pitchFamily="34" charset="0"/>
              <a:buChar char="•"/>
            </a:pPr>
            <a:r>
              <a:rPr lang="en-US" sz="1400" dirty="0">
                <a:latin typeface="Times New Roman"/>
                <a:cs typeface="Times New Roman"/>
              </a:rPr>
              <a:t>Number of parameters to be evaluated is huge which requires a  large data set for training.</a:t>
            </a:r>
          </a:p>
          <a:p>
            <a:pPr marL="285750" indent="-285750">
              <a:lnSpc>
                <a:spcPct val="200000"/>
              </a:lnSpc>
              <a:buFont typeface="Arial" pitchFamily="34" charset="0"/>
              <a:buChar char="•"/>
            </a:pPr>
            <a:r>
              <a:rPr lang="en-US" sz="1400" dirty="0">
                <a:latin typeface="Times New Roman"/>
                <a:ea typeface="+mn-lt"/>
                <a:cs typeface="+mn-lt"/>
              </a:rPr>
              <a:t>They used gloves, sensors and other highly refined and expensive equipment</a:t>
            </a:r>
            <a:endParaRPr lang="en-US" sz="1400" dirty="0">
              <a:latin typeface="Times New Roman"/>
              <a:cs typeface="Times New Roman" pitchFamily="18" charset="0"/>
            </a:endParaRPr>
          </a:p>
          <a:p>
            <a:pPr marL="285750" indent="-285750">
              <a:lnSpc>
                <a:spcPct val="200000"/>
              </a:lnSpc>
              <a:buFont typeface="Arial" pitchFamily="34" charset="0"/>
              <a:buChar char="•"/>
            </a:pPr>
            <a:r>
              <a:rPr lang="en-US" sz="1400" dirty="0">
                <a:latin typeface="Times New Roman"/>
                <a:cs typeface="Times New Roman"/>
              </a:rPr>
              <a:t>The system consists of a hierarchy of spatial-temporal feature detectors that are highly complex.</a:t>
            </a:r>
          </a:p>
          <a:p>
            <a:pPr marL="285750" indent="-285750">
              <a:lnSpc>
                <a:spcPct val="200000"/>
              </a:lnSpc>
              <a:buFont typeface="Arial" pitchFamily="34" charset="0"/>
              <a:buChar char="•"/>
            </a:pPr>
            <a:r>
              <a:rPr lang="en-US" sz="1400" dirty="0">
                <a:latin typeface="Times New Roman"/>
                <a:cs typeface="Times New Roman"/>
              </a:rPr>
              <a:t>There's no voice and camera integrated in the existing systems</a:t>
            </a:r>
            <a:endParaRPr lang="en-US" sz="1400" dirty="0">
              <a:latin typeface="Times New Roman" pitchFamily="18" charset="0"/>
              <a:cs typeface="Times New Roman" pitchFamily="18" charset="0"/>
            </a:endParaRPr>
          </a:p>
          <a:p>
            <a:pPr>
              <a:lnSpc>
                <a:spcPct val="200000"/>
              </a:lnSpc>
            </a:pPr>
            <a:endParaRPr lang="en-US" sz="1400" dirty="0">
              <a:latin typeface="Times New Roman" pitchFamily="18" charset="0"/>
              <a:cs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30B442B1-7A5A-4D38-A9AC-025B8A9D6A8A}" type="slidenum">
              <a:rPr lang="en-US" smtClean="0"/>
              <a:pPr/>
              <a:t>11</a:t>
            </a:fld>
            <a:endParaRPr lang="en-US"/>
          </a:p>
        </p:txBody>
      </p:sp>
      <p:sp>
        <p:nvSpPr>
          <p:cNvPr id="7" name="Rectangle 2"/>
          <p:cNvSpPr txBox="1">
            <a:spLocks noChangeArrowheads="1"/>
          </p:cNvSpPr>
          <p:nvPr/>
        </p:nvSpPr>
        <p:spPr bwMode="auto">
          <a:xfrm>
            <a:off x="714348" y="285728"/>
            <a:ext cx="7793038" cy="882870"/>
          </a:xfrm>
          <a:prstGeom prst="rect">
            <a:avLst/>
          </a:prstGeom>
          <a:noFill/>
          <a:ln w="9525">
            <a:noFill/>
            <a:miter lim="800000"/>
            <a:headEnd/>
            <a:tailEnd/>
          </a:ln>
        </p:spPr>
        <p:txBody>
          <a:bodyPr anchor="b"/>
          <a:lstStyle/>
          <a:p>
            <a:pPr algn="ctr">
              <a:lnSpc>
                <a:spcPct val="90000"/>
              </a:lnSpc>
              <a:defRPr/>
            </a:pPr>
            <a:r>
              <a:rPr lang="en-US" sz="3200" b="1" dirty="0">
                <a:solidFill>
                  <a:srgbClr val="CC3300"/>
                </a:solidFill>
                <a:latin typeface="Times New Roman" pitchFamily="18" charset="0"/>
                <a:cs typeface="Times New Roman" pitchFamily="18" charset="0"/>
              </a:rPr>
              <a:t>Proposed work</a:t>
            </a:r>
          </a:p>
        </p:txBody>
      </p:sp>
      <p:sp>
        <p:nvSpPr>
          <p:cNvPr id="317462" name="Rectangle 22"/>
          <p:cNvSpPr>
            <a:spLocks noChangeArrowheads="1"/>
          </p:cNvSpPr>
          <p:nvPr/>
        </p:nvSpPr>
        <p:spPr bwMode="auto">
          <a:xfrm>
            <a:off x="-428660" y="228599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p:cNvSpPr/>
          <p:nvPr/>
        </p:nvSpPr>
        <p:spPr>
          <a:xfrm>
            <a:off x="714348" y="1371264"/>
            <a:ext cx="7597833" cy="5193922"/>
          </a:xfrm>
          <a:prstGeom prst="rect">
            <a:avLst/>
          </a:prstGeom>
        </p:spPr>
        <p:txBody>
          <a:bodyPr wrap="square" lIns="91440" tIns="45720" rIns="91440" bIns="45720" anchor="t">
            <a:spAutoFit/>
          </a:bodyPr>
          <a:lstStyle/>
          <a:p>
            <a:pPr marL="285750" indent="-285750" algn="just">
              <a:lnSpc>
                <a:spcPct val="200000"/>
              </a:lnSpc>
              <a:buFont typeface="Arial"/>
              <a:buChar char="•"/>
            </a:pPr>
            <a:r>
              <a:rPr lang="en-US" sz="1400" dirty="0">
                <a:ea typeface="+mn-lt"/>
                <a:cs typeface="+mn-lt"/>
              </a:rPr>
              <a:t>Here, The system uses a camera to capture the various gestures of the hand followed by the pre- processing of the image. </a:t>
            </a:r>
            <a:endParaRPr lang="en-US"/>
          </a:p>
          <a:p>
            <a:pPr marL="285750" indent="-285750" algn="just">
              <a:lnSpc>
                <a:spcPct val="200000"/>
              </a:lnSpc>
              <a:buFont typeface="Arial"/>
              <a:buChar char="•"/>
            </a:pPr>
            <a:r>
              <a:rPr lang="en-US" sz="1400" dirty="0">
                <a:ea typeface="+mn-lt"/>
                <a:cs typeface="+mn-lt"/>
              </a:rPr>
              <a:t>Then, the determination of edges takes place with the help of edge detection algorithm followed by a template-matching algorithm to identify the sign, and if matched displays the text. As the output is text, one can easily interpret the meaning of a particular sign.  </a:t>
            </a:r>
            <a:endParaRPr lang="en-US" sz="1400">
              <a:ea typeface="+mn-lt"/>
              <a:cs typeface="+mn-lt"/>
            </a:endParaRPr>
          </a:p>
          <a:p>
            <a:pPr marL="285750" indent="-285750" algn="just">
              <a:lnSpc>
                <a:spcPct val="200000"/>
              </a:lnSpc>
              <a:buFont typeface="Arial"/>
              <a:buChar char="•"/>
            </a:pPr>
            <a:r>
              <a:rPr lang="en-US" sz="1400" dirty="0">
                <a:ea typeface="+mn-lt"/>
                <a:cs typeface="+mn-lt"/>
              </a:rPr>
              <a:t>The other part of our project includes converting the audio message into the sign language. </a:t>
            </a:r>
            <a:endParaRPr lang="en-US" sz="1400">
              <a:ea typeface="+mn-lt"/>
              <a:cs typeface="+mn-lt"/>
            </a:endParaRPr>
          </a:p>
          <a:p>
            <a:pPr marL="285750" indent="-285750" algn="just">
              <a:lnSpc>
                <a:spcPct val="200000"/>
              </a:lnSpc>
              <a:buFont typeface="Arial"/>
              <a:buChar char="•"/>
            </a:pPr>
            <a:r>
              <a:rPr lang="en-US" sz="1400" dirty="0">
                <a:ea typeface="+mn-lt"/>
                <a:cs typeface="+mn-lt"/>
              </a:rPr>
              <a:t>Here, The system takes an audio as input using the google speech API, converts the audio recording message into text, matches the same using template matching algorithm and finally, displays the relevant Sign Language images or GIFs which are predefined.</a:t>
            </a:r>
            <a:endParaRPr lang="en-US" sz="1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30B442B1-7A5A-4D38-A9AC-025B8A9D6A8A}" type="slidenum">
              <a:rPr lang="en-US" smtClean="0"/>
              <a:pPr/>
              <a:t>12</a:t>
            </a:fld>
            <a:endParaRPr lang="en-US"/>
          </a:p>
        </p:txBody>
      </p:sp>
      <p:sp>
        <p:nvSpPr>
          <p:cNvPr id="7" name="Rectangle 2"/>
          <p:cNvSpPr txBox="1">
            <a:spLocks noChangeArrowheads="1"/>
          </p:cNvSpPr>
          <p:nvPr/>
        </p:nvSpPr>
        <p:spPr bwMode="auto">
          <a:xfrm>
            <a:off x="649033" y="0"/>
            <a:ext cx="7793038" cy="1199172"/>
          </a:xfrm>
          <a:prstGeom prst="rect">
            <a:avLst/>
          </a:prstGeom>
          <a:noFill/>
          <a:ln w="9525">
            <a:noFill/>
            <a:miter lim="800000"/>
            <a:headEnd/>
            <a:tailEnd/>
          </a:ln>
        </p:spPr>
        <p:txBody>
          <a:bodyPr anchor="b"/>
          <a:lstStyle/>
          <a:p>
            <a:pPr algn="ctr">
              <a:lnSpc>
                <a:spcPct val="90000"/>
              </a:lnSpc>
              <a:defRPr/>
            </a:pPr>
            <a:r>
              <a:rPr lang="en-US" sz="3200" b="1" dirty="0">
                <a:solidFill>
                  <a:srgbClr val="CC3300"/>
                </a:solidFill>
                <a:latin typeface="Times New Roman" pitchFamily="18" charset="0"/>
                <a:cs typeface="Times New Roman" pitchFamily="18" charset="0"/>
              </a:rPr>
              <a:t>Architecture Diagram</a:t>
            </a:r>
          </a:p>
        </p:txBody>
      </p:sp>
      <p:sp>
        <p:nvSpPr>
          <p:cNvPr id="317462" name="Rectangle 22"/>
          <p:cNvSpPr>
            <a:spLocks noChangeArrowheads="1"/>
          </p:cNvSpPr>
          <p:nvPr/>
        </p:nvSpPr>
        <p:spPr bwMode="auto">
          <a:xfrm>
            <a:off x="-428660" y="228599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p:cNvPicPr/>
          <p:nvPr/>
        </p:nvPicPr>
        <p:blipFill>
          <a:blip r:embed="rId3"/>
          <a:srcRect/>
          <a:stretch>
            <a:fillRect/>
          </a:stretch>
        </p:blipFill>
        <p:spPr bwMode="auto">
          <a:xfrm>
            <a:off x="916262" y="1567543"/>
            <a:ext cx="7208206" cy="4552074"/>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30B442B1-7A5A-4D38-A9AC-025B8A9D6A8A}" type="slidenum">
              <a:rPr lang="en-US" smtClean="0"/>
              <a:pPr/>
              <a:t>13</a:t>
            </a:fld>
            <a:endParaRPr lang="en-US"/>
          </a:p>
        </p:txBody>
      </p:sp>
      <p:sp>
        <p:nvSpPr>
          <p:cNvPr id="7" name="Rectangle 2"/>
          <p:cNvSpPr txBox="1">
            <a:spLocks noChangeArrowheads="1"/>
          </p:cNvSpPr>
          <p:nvPr/>
        </p:nvSpPr>
        <p:spPr bwMode="auto">
          <a:xfrm>
            <a:off x="440028" y="330679"/>
            <a:ext cx="7793038" cy="914400"/>
          </a:xfrm>
          <a:prstGeom prst="rect">
            <a:avLst/>
          </a:prstGeom>
          <a:noFill/>
          <a:ln w="9525">
            <a:noFill/>
            <a:miter lim="800000"/>
            <a:headEnd/>
            <a:tailEnd/>
          </a:ln>
        </p:spPr>
        <p:txBody>
          <a:bodyPr anchor="b"/>
          <a:lstStyle/>
          <a:p>
            <a:pPr algn="ctr">
              <a:lnSpc>
                <a:spcPct val="90000"/>
              </a:lnSpc>
              <a:defRPr/>
            </a:pPr>
            <a:r>
              <a:rPr lang="en-US" sz="3200" b="1" dirty="0">
                <a:solidFill>
                  <a:srgbClr val="CC3300"/>
                </a:solidFill>
                <a:latin typeface="Times New Roman" pitchFamily="18" charset="0"/>
                <a:cs typeface="Times New Roman" pitchFamily="18" charset="0"/>
              </a:rPr>
              <a:t>List of modules</a:t>
            </a:r>
          </a:p>
        </p:txBody>
      </p:sp>
      <p:sp>
        <p:nvSpPr>
          <p:cNvPr id="317462" name="Rectangle 22"/>
          <p:cNvSpPr>
            <a:spLocks noChangeArrowheads="1"/>
          </p:cNvSpPr>
          <p:nvPr/>
        </p:nvSpPr>
        <p:spPr bwMode="auto">
          <a:xfrm>
            <a:off x="-428660" y="228599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p:cNvSpPr/>
          <p:nvPr/>
        </p:nvSpPr>
        <p:spPr>
          <a:xfrm>
            <a:off x="1294088" y="2204583"/>
            <a:ext cx="6633557" cy="509755"/>
          </a:xfrm>
          <a:prstGeom prst="rect">
            <a:avLst/>
          </a:prstGeom>
        </p:spPr>
        <p:txBody>
          <a:bodyPr wrap="square">
            <a:spAutoFit/>
          </a:bodyPr>
          <a:lstStyle/>
          <a:p>
            <a:pPr marL="285750" lvl="0" indent="-285750">
              <a:lnSpc>
                <a:spcPct val="200000"/>
              </a:lnSpc>
              <a:buFont typeface="Arial" pitchFamily="34" charset="0"/>
              <a:buChar char="•"/>
            </a:pPr>
            <a:endParaRPr lang="en-US" sz="1600" b="1" dirty="0">
              <a:latin typeface="Times New Roman" pitchFamily="18" charset="0"/>
              <a:cs typeface="Times New Roman" pitchFamily="18" charset="0"/>
            </a:endParaRPr>
          </a:p>
        </p:txBody>
      </p:sp>
      <p:sp>
        <p:nvSpPr>
          <p:cNvPr id="8" name="TextBox 7"/>
          <p:cNvSpPr txBox="1"/>
          <p:nvPr/>
        </p:nvSpPr>
        <p:spPr>
          <a:xfrm>
            <a:off x="894846" y="1654054"/>
            <a:ext cx="7145383" cy="4016484"/>
          </a:xfrm>
          <a:prstGeom prst="rect">
            <a:avLst/>
          </a:prstGeom>
          <a:noFill/>
        </p:spPr>
        <p:txBody>
          <a:bodyPr wrap="square" lIns="91440" tIns="45720" rIns="91440" bIns="45720" rtlCol="0" anchor="t">
            <a:spAutoFit/>
          </a:bodyPr>
          <a:lstStyle/>
          <a:p>
            <a:pPr fontAlgn="base">
              <a:lnSpc>
                <a:spcPct val="150000"/>
              </a:lnSpc>
              <a:spcBef>
                <a:spcPct val="0"/>
              </a:spcBef>
              <a:spcAft>
                <a:spcPct val="0"/>
              </a:spcAft>
              <a:buFontTx/>
              <a:buChar char="•"/>
            </a:pPr>
            <a:r>
              <a:rPr lang="en-US" b="1" dirty="0">
                <a:latin typeface="Times New Roman"/>
                <a:ea typeface="Calibri" pitchFamily="34" charset="0"/>
                <a:cs typeface="Times New Roman"/>
              </a:rPr>
              <a:t> </a:t>
            </a:r>
            <a:r>
              <a:rPr lang="en-US" sz="1400" b="1" dirty="0">
                <a:latin typeface="Times New Roman"/>
                <a:ea typeface="Calibri" pitchFamily="34" charset="0"/>
                <a:cs typeface="Times New Roman"/>
              </a:rPr>
              <a:t>SIGN TO TEXT:</a:t>
            </a:r>
            <a:endParaRPr lang="en-US" sz="1400" dirty="0">
              <a:latin typeface="Calibri"/>
              <a:ea typeface="Times New Roman" pitchFamily="18" charset="0"/>
              <a:cs typeface="Times New Roman"/>
            </a:endParaRPr>
          </a:p>
          <a:p>
            <a:pPr lvl="1" eaLnBrk="0" fontAlgn="base" hangingPunct="0">
              <a:lnSpc>
                <a:spcPct val="150000"/>
              </a:lnSpc>
              <a:spcBef>
                <a:spcPct val="0"/>
              </a:spcBef>
              <a:spcAft>
                <a:spcPct val="0"/>
              </a:spcAft>
            </a:pPr>
            <a:r>
              <a:rPr lang="en-US" sz="1400" dirty="0">
                <a:latin typeface="Times New Roman"/>
                <a:ea typeface="Times New Roman" pitchFamily="18" charset="0"/>
                <a:cs typeface="Times New Roman"/>
              </a:rPr>
              <a:t>1.      Image acquisition</a:t>
            </a:r>
          </a:p>
          <a:p>
            <a:pPr lvl="1" eaLnBrk="0" fontAlgn="base" hangingPunct="0">
              <a:lnSpc>
                <a:spcPct val="150000"/>
              </a:lnSpc>
              <a:spcBef>
                <a:spcPct val="0"/>
              </a:spcBef>
              <a:spcAft>
                <a:spcPct val="0"/>
              </a:spcAft>
            </a:pPr>
            <a:r>
              <a:rPr lang="en-US" sz="1400" dirty="0">
                <a:solidFill>
                  <a:srgbClr val="000000"/>
                </a:solidFill>
                <a:latin typeface="Times New Roman"/>
                <a:ea typeface="Times New Roman" pitchFamily="18" charset="0"/>
                <a:cs typeface="Times New Roman"/>
              </a:rPr>
              <a:t>2.      Hand Region Segmentation &amp; Hand Detection and Tracking</a:t>
            </a:r>
            <a:endParaRPr lang="en-US" sz="1400" dirty="0">
              <a:latin typeface="Times New Roman"/>
              <a:ea typeface="Times New Roman" pitchFamily="18" charset="0"/>
              <a:cs typeface="Times New Roman"/>
            </a:endParaRPr>
          </a:p>
          <a:p>
            <a:pPr lvl="1" eaLnBrk="0" fontAlgn="base" hangingPunct="0">
              <a:lnSpc>
                <a:spcPct val="150000"/>
              </a:lnSpc>
              <a:spcBef>
                <a:spcPct val="0"/>
              </a:spcBef>
              <a:spcAft>
                <a:spcPct val="0"/>
              </a:spcAft>
            </a:pPr>
            <a:r>
              <a:rPr lang="en-US" sz="1400" dirty="0">
                <a:solidFill>
                  <a:srgbClr val="000000"/>
                </a:solidFill>
                <a:latin typeface="Times New Roman"/>
                <a:ea typeface="Times New Roman" pitchFamily="18" charset="0"/>
                <a:cs typeface="Times New Roman"/>
              </a:rPr>
              <a:t>3.      Hand Posture Recognition</a:t>
            </a:r>
            <a:endParaRPr lang="en-US" sz="1400" dirty="0">
              <a:latin typeface="Times New Roman"/>
              <a:ea typeface="Times New Roman" pitchFamily="18" charset="0"/>
              <a:cs typeface="Times New Roman"/>
            </a:endParaRPr>
          </a:p>
          <a:p>
            <a:pPr lvl="1" eaLnBrk="0" fontAlgn="base" hangingPunct="0">
              <a:lnSpc>
                <a:spcPct val="150000"/>
              </a:lnSpc>
              <a:spcBef>
                <a:spcPct val="0"/>
              </a:spcBef>
              <a:spcAft>
                <a:spcPct val="0"/>
              </a:spcAft>
            </a:pPr>
            <a:r>
              <a:rPr lang="en-US" sz="1400" dirty="0">
                <a:solidFill>
                  <a:srgbClr val="000000"/>
                </a:solidFill>
                <a:latin typeface="Times New Roman"/>
                <a:ea typeface="Times New Roman" pitchFamily="18" charset="0"/>
                <a:cs typeface="Times New Roman"/>
              </a:rPr>
              <a:t>4.      Display as Text</a:t>
            </a:r>
            <a:endParaRPr lang="en-US" sz="1400" dirty="0">
              <a:latin typeface="Times New Roman"/>
              <a:ea typeface="Times New Roman" pitchFamily="18" charset="0"/>
              <a:cs typeface="Times New Roman"/>
            </a:endParaRPr>
          </a:p>
          <a:p>
            <a:pPr lvl="1">
              <a:lnSpc>
                <a:spcPct val="150000"/>
              </a:lnSpc>
              <a:spcBef>
                <a:spcPct val="0"/>
              </a:spcBef>
              <a:spcAft>
                <a:spcPct val="0"/>
              </a:spcAft>
            </a:pPr>
            <a:endParaRPr lang="en-US" sz="1400" dirty="0">
              <a:latin typeface="Times New Roman"/>
              <a:ea typeface="Calibri" pitchFamily="34" charset="0"/>
              <a:cs typeface="Times New Roman"/>
            </a:endParaRPr>
          </a:p>
          <a:p>
            <a:pPr lvl="0" eaLnBrk="0" fontAlgn="base" hangingPunct="0">
              <a:lnSpc>
                <a:spcPct val="150000"/>
              </a:lnSpc>
              <a:spcBef>
                <a:spcPct val="0"/>
              </a:spcBef>
              <a:spcAft>
                <a:spcPct val="0"/>
              </a:spcAft>
              <a:buFontTx/>
              <a:buChar char="•"/>
            </a:pPr>
            <a:r>
              <a:rPr lang="en-US" sz="1400" b="1" dirty="0">
                <a:latin typeface="Times New Roman" pitchFamily="18" charset="0"/>
                <a:ea typeface="Calibri" pitchFamily="34" charset="0"/>
                <a:cs typeface="Times New Roman" pitchFamily="18" charset="0"/>
              </a:rPr>
              <a:t> AUDIO TO SIGN LANGUAGE:</a:t>
            </a:r>
            <a:endParaRPr lang="en-US" sz="1400" dirty="0">
              <a:latin typeface="Times New Roman" pitchFamily="18" charset="0"/>
              <a:ea typeface="Times New Roman" pitchFamily="18" charset="0"/>
              <a:cs typeface="Times New Roman" pitchFamily="18" charset="0"/>
            </a:endParaRPr>
          </a:p>
          <a:p>
            <a:pPr marL="800100" lvl="1" indent="-342900" eaLnBrk="0" fontAlgn="base" hangingPunct="0">
              <a:lnSpc>
                <a:spcPct val="150000"/>
              </a:lnSpc>
              <a:spcBef>
                <a:spcPct val="0"/>
              </a:spcBef>
              <a:spcAft>
                <a:spcPct val="0"/>
              </a:spcAft>
              <a:buFont typeface="+mj-lt"/>
              <a:buAutoNum type="arabicPeriod"/>
            </a:pPr>
            <a:r>
              <a:rPr lang="en-US" sz="1400" dirty="0">
                <a:latin typeface="Times New Roman" pitchFamily="18" charset="0"/>
                <a:ea typeface="Calibri" pitchFamily="34" charset="0"/>
                <a:cs typeface="Times New Roman" pitchFamily="18" charset="0"/>
              </a:rPr>
              <a:t>Forms of input</a:t>
            </a:r>
            <a:endParaRPr lang="en-US" sz="1400" dirty="0">
              <a:latin typeface="Times New Roman" pitchFamily="18" charset="0"/>
              <a:ea typeface="Times New Roman" pitchFamily="18" charset="0"/>
              <a:cs typeface="Times New Roman" pitchFamily="18" charset="0"/>
            </a:endParaRPr>
          </a:p>
          <a:p>
            <a:pPr marL="800100" lvl="1" indent="-342900" eaLnBrk="0" fontAlgn="base" hangingPunct="0">
              <a:lnSpc>
                <a:spcPct val="150000"/>
              </a:lnSpc>
              <a:spcBef>
                <a:spcPct val="0"/>
              </a:spcBef>
              <a:spcAft>
                <a:spcPct val="0"/>
              </a:spcAft>
              <a:buFont typeface="+mj-lt"/>
              <a:buAutoNum type="arabicPeriod"/>
            </a:pPr>
            <a:r>
              <a:rPr lang="en-US" sz="1400" dirty="0">
                <a:latin typeface="Times New Roman" pitchFamily="18" charset="0"/>
                <a:ea typeface="Calibri" pitchFamily="34" charset="0"/>
                <a:cs typeface="Times New Roman" pitchFamily="18" charset="0"/>
              </a:rPr>
              <a:t>Speech recognition</a:t>
            </a:r>
            <a:endParaRPr lang="en-US" sz="1400" dirty="0">
              <a:latin typeface="Times New Roman" pitchFamily="18" charset="0"/>
              <a:ea typeface="Times New Roman" pitchFamily="18" charset="0"/>
              <a:cs typeface="Times New Roman" pitchFamily="18" charset="0"/>
            </a:endParaRPr>
          </a:p>
          <a:p>
            <a:pPr marL="800100" lvl="1" indent="-342900" eaLnBrk="0" fontAlgn="base" hangingPunct="0">
              <a:lnSpc>
                <a:spcPct val="150000"/>
              </a:lnSpc>
              <a:spcBef>
                <a:spcPct val="0"/>
              </a:spcBef>
              <a:spcAft>
                <a:spcPct val="0"/>
              </a:spcAft>
              <a:buFont typeface="+mj-lt"/>
              <a:buAutoNum type="arabicPeriod"/>
            </a:pPr>
            <a:r>
              <a:rPr lang="en-US" sz="1400" dirty="0">
                <a:latin typeface="Times New Roman" pitchFamily="18" charset="0"/>
                <a:ea typeface="Calibri" pitchFamily="34" charset="0"/>
                <a:cs typeface="Times New Roman" pitchFamily="18" charset="0"/>
              </a:rPr>
              <a:t>Pre-processing of text</a:t>
            </a:r>
            <a:endParaRPr lang="en-US" sz="1400" dirty="0">
              <a:latin typeface="Times New Roman" pitchFamily="18" charset="0"/>
              <a:ea typeface="Times New Roman" pitchFamily="18" charset="0"/>
              <a:cs typeface="Times New Roman" pitchFamily="18" charset="0"/>
            </a:endParaRPr>
          </a:p>
          <a:p>
            <a:pPr marL="800100" lvl="1" indent="-342900" eaLnBrk="0" fontAlgn="base" hangingPunct="0">
              <a:lnSpc>
                <a:spcPct val="150000"/>
              </a:lnSpc>
              <a:spcBef>
                <a:spcPct val="0"/>
              </a:spcBef>
              <a:spcAft>
                <a:spcPct val="0"/>
              </a:spcAft>
              <a:buFont typeface="+mj-lt"/>
              <a:buAutoNum type="arabicPeriod"/>
            </a:pPr>
            <a:r>
              <a:rPr lang="en-US" sz="1400" dirty="0">
                <a:latin typeface="Times New Roman" pitchFamily="18" charset="0"/>
                <a:ea typeface="Calibri" pitchFamily="34" charset="0"/>
                <a:cs typeface="Times New Roman" pitchFamily="18" charset="0"/>
              </a:rPr>
              <a:t>Text to sign language</a:t>
            </a:r>
            <a:endParaRPr lang="en-US" sz="1400" dirty="0">
              <a:latin typeface="Times New Roman" pitchFamily="18" charset="0"/>
              <a:cs typeface="Times New Roman" pitchFamily="18" charset="0"/>
            </a:endParaRP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defRPr/>
            </a:pPr>
            <a:r>
              <a:rPr lang="en-US" sz="2800" b="1" dirty="0">
                <a:solidFill>
                  <a:srgbClr val="CC3300"/>
                </a:solidFill>
                <a:latin typeface="Times New Roman" pitchFamily="18" charset="0"/>
                <a:cs typeface="Times New Roman" pitchFamily="18" charset="0"/>
              </a:rPr>
              <a:t>Module:</a:t>
            </a:r>
            <a:br>
              <a:rPr lang="en-US" sz="2800" dirty="0">
                <a:solidFill>
                  <a:srgbClr val="EF1903"/>
                </a:solidFill>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457200" y="1365274"/>
            <a:ext cx="7798279" cy="4893018"/>
          </a:xfrm>
        </p:spPr>
        <p:txBody>
          <a:bodyPr vert="horz" lIns="91440" tIns="45720" rIns="91440" bIns="45720" anchor="t">
            <a:normAutofit/>
          </a:bodyPr>
          <a:lstStyle/>
          <a:p>
            <a:pPr marL="0" indent="0" algn="just">
              <a:lnSpc>
                <a:spcPct val="150000"/>
              </a:lnSpc>
              <a:buNone/>
            </a:pPr>
            <a:r>
              <a:rPr lang="en-US" sz="1400" b="1" dirty="0">
                <a:latin typeface="Times New Roman" pitchFamily="18" charset="0"/>
                <a:cs typeface="Times New Roman" pitchFamily="18" charset="0"/>
              </a:rPr>
              <a:t>IMAGE ACQUISITION</a:t>
            </a:r>
            <a:endParaRPr lang="en-US" sz="1400" dirty="0">
              <a:latin typeface="Times New Roman" pitchFamily="18" charset="0"/>
              <a:cs typeface="Times New Roman" pitchFamily="18" charset="0"/>
            </a:endParaRPr>
          </a:p>
          <a:p>
            <a:pPr algn="just">
              <a:lnSpc>
                <a:spcPct val="150000"/>
              </a:lnSpc>
            </a:pPr>
            <a:r>
              <a:rPr lang="en-US" sz="1400" dirty="0">
                <a:latin typeface="Times New Roman"/>
                <a:cs typeface="Times New Roman"/>
              </a:rPr>
              <a:t>Here, The gestures are captured using the web camera. </a:t>
            </a:r>
          </a:p>
          <a:p>
            <a:pPr algn="just">
              <a:lnSpc>
                <a:spcPct val="150000"/>
              </a:lnSpc>
            </a:pPr>
            <a:r>
              <a:rPr lang="en-US" sz="1400" dirty="0">
                <a:latin typeface="Times New Roman"/>
                <a:cs typeface="Times New Roman"/>
              </a:rPr>
              <a:t>This OpenCV video stream is used to capture the entire signing duration. </a:t>
            </a:r>
            <a:endParaRPr lang="en-US">
              <a:latin typeface="Century Schoolbook"/>
              <a:cs typeface="Times New Roman"/>
            </a:endParaRPr>
          </a:p>
          <a:p>
            <a:pPr algn="just">
              <a:lnSpc>
                <a:spcPct val="150000"/>
              </a:lnSpc>
            </a:pPr>
            <a:r>
              <a:rPr lang="en-US" sz="1400" dirty="0">
                <a:latin typeface="Times New Roman"/>
                <a:cs typeface="Times New Roman"/>
              </a:rPr>
              <a:t>The frames are extracted from the stream and are processed as grayscale images with the dimension of 50*50. </a:t>
            </a:r>
            <a:endParaRPr lang="en-US">
              <a:latin typeface="Century Schoolbook"/>
              <a:cs typeface="Times New Roman"/>
            </a:endParaRPr>
          </a:p>
          <a:p>
            <a:pPr algn="just">
              <a:lnSpc>
                <a:spcPct val="150000"/>
              </a:lnSpc>
            </a:pPr>
            <a:r>
              <a:rPr lang="en-US" sz="1400" dirty="0">
                <a:latin typeface="Times New Roman"/>
                <a:cs typeface="Times New Roman"/>
              </a:rPr>
              <a:t>This dimension is consistent throughout the project as the entire dataset is sized exactly the same.</a:t>
            </a:r>
            <a:endParaRPr lang="en-US"/>
          </a:p>
          <a:p>
            <a:pPr algn="just">
              <a:lnSpc>
                <a:spcPct val="150000"/>
              </a:lnSpc>
            </a:pPr>
            <a:endParaRPr lang="en-US" sz="1400" dirty="0">
              <a:latin typeface="Times New Roman"/>
              <a:cs typeface="Times New Roman"/>
            </a:endParaRPr>
          </a:p>
          <a:p>
            <a:pPr marL="0" indent="0" algn="just">
              <a:lnSpc>
                <a:spcPct val="150000"/>
              </a:lnSpc>
              <a:buNone/>
            </a:pPr>
            <a:r>
              <a:rPr lang="en-US" sz="1400" b="1" dirty="0">
                <a:latin typeface="Times New Roman"/>
                <a:cs typeface="Times New Roman"/>
              </a:rPr>
              <a:t>HAND REGION SEGMENTATION &amp; HAND DETECTION</a:t>
            </a:r>
            <a:endParaRPr lang="en-US" sz="1400" dirty="0">
              <a:latin typeface="Times New Roman"/>
              <a:cs typeface="Times New Roman"/>
            </a:endParaRPr>
          </a:p>
          <a:p>
            <a:pPr algn="just">
              <a:lnSpc>
                <a:spcPct val="150000"/>
              </a:lnSpc>
            </a:pPr>
            <a:r>
              <a:rPr lang="en-US" sz="1400" dirty="0">
                <a:latin typeface="Times New Roman"/>
                <a:cs typeface="Times New Roman"/>
              </a:rPr>
              <a:t> The captured images are then scanned for hand gestures. </a:t>
            </a:r>
            <a:endParaRPr lang="en-US" dirty="0">
              <a:latin typeface="Century Schoolbook"/>
              <a:cs typeface="Times New Roman"/>
            </a:endParaRPr>
          </a:p>
          <a:p>
            <a:pPr algn="just">
              <a:lnSpc>
                <a:spcPct val="150000"/>
              </a:lnSpc>
            </a:pPr>
            <a:r>
              <a:rPr lang="en-US" sz="1400" dirty="0">
                <a:latin typeface="Times New Roman"/>
                <a:cs typeface="Times New Roman"/>
              </a:rPr>
              <a:t>This is a part of preprocessing before the image is fed to the model to obtain the prediction. </a:t>
            </a:r>
            <a:endParaRPr lang="en-US" dirty="0">
              <a:latin typeface="Century Schoolbook"/>
              <a:cs typeface="Times New Roman"/>
            </a:endParaRPr>
          </a:p>
          <a:p>
            <a:pPr algn="just">
              <a:lnSpc>
                <a:spcPct val="150000"/>
              </a:lnSpc>
            </a:pPr>
            <a:r>
              <a:rPr lang="en-US" sz="1400" dirty="0">
                <a:latin typeface="Times New Roman"/>
                <a:cs typeface="Times New Roman"/>
              </a:rPr>
              <a:t>The segments containing gestures are made to be more pronounced. </a:t>
            </a:r>
            <a:endParaRPr lang="en-US" dirty="0">
              <a:latin typeface="Century Schoolbook"/>
              <a:cs typeface="Times New Roman"/>
            </a:endParaRPr>
          </a:p>
          <a:p>
            <a:pPr algn="just">
              <a:lnSpc>
                <a:spcPct val="150000"/>
              </a:lnSpc>
            </a:pPr>
            <a:r>
              <a:rPr lang="en-US" sz="1400" dirty="0">
                <a:latin typeface="Times New Roman"/>
                <a:cs typeface="Times New Roman"/>
              </a:rPr>
              <a:t>This increases the chances of prediction by many folds.</a:t>
            </a:r>
            <a:endParaRPr lang="en-US" dirty="0"/>
          </a:p>
        </p:txBody>
      </p:sp>
      <p:sp>
        <p:nvSpPr>
          <p:cNvPr id="4" name="Slide Number Placeholder 3"/>
          <p:cNvSpPr>
            <a:spLocks noGrp="1"/>
          </p:cNvSpPr>
          <p:nvPr>
            <p:ph type="sldNum" sz="quarter" idx="15"/>
          </p:nvPr>
        </p:nvSpPr>
        <p:spPr/>
        <p:txBody>
          <a:bodyPr/>
          <a:lstStyle/>
          <a:p>
            <a:fld id="{172D529A-4434-4EDB-B4ED-6B8C207C7EA0}" type="slidenum">
              <a:rPr lang="en-US" smtClean="0"/>
              <a:pPr/>
              <a:t>14</a:t>
            </a:fld>
            <a:endParaRPr lang="en-US"/>
          </a:p>
        </p:txBody>
      </p:sp>
    </p:spTree>
    <p:extLst>
      <p:ext uri="{BB962C8B-B14F-4D97-AF65-F5344CB8AC3E}">
        <p14:creationId xmlns:p14="http://schemas.microsoft.com/office/powerpoint/2010/main" val="11726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34" y="990853"/>
            <a:ext cx="7467600" cy="1143000"/>
          </a:xfrm>
        </p:spPr>
        <p:txBody>
          <a:bodyPr>
            <a:normAutofit/>
          </a:bodyPr>
          <a:lstStyle/>
          <a:p>
            <a:pPr>
              <a:lnSpc>
                <a:spcPct val="90000"/>
              </a:lnSpc>
              <a:defRPr/>
            </a:pPr>
            <a:r>
              <a:rPr lang="en-US" sz="2800" b="1" dirty="0">
                <a:solidFill>
                  <a:srgbClr val="CC3300"/>
                </a:solidFill>
                <a:latin typeface="Times New Roman" pitchFamily="18" charset="0"/>
                <a:cs typeface="Times New Roman" pitchFamily="18" charset="0"/>
              </a:rPr>
              <a:t>Module:</a:t>
            </a:r>
            <a:br>
              <a:rPr lang="en-US" sz="2800" dirty="0">
                <a:solidFill>
                  <a:srgbClr val="EF1903"/>
                </a:solidFill>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578554" y="1926813"/>
            <a:ext cx="7818403" cy="4030133"/>
          </a:xfrm>
        </p:spPr>
        <p:txBody>
          <a:bodyPr vert="horz" lIns="91440" tIns="45720" rIns="91440" bIns="45720" anchor="t">
            <a:noAutofit/>
          </a:bodyPr>
          <a:lstStyle/>
          <a:p>
            <a:pPr>
              <a:buNone/>
            </a:pPr>
            <a:endParaRPr lang="en-US" sz="1400" b="1" dirty="0"/>
          </a:p>
          <a:p>
            <a:pPr marL="0" indent="0" algn="just">
              <a:lnSpc>
                <a:spcPct val="150000"/>
              </a:lnSpc>
              <a:buNone/>
            </a:pPr>
            <a:r>
              <a:rPr lang="en-US" sz="1400" b="1" dirty="0">
                <a:latin typeface="Times New Roman"/>
                <a:cs typeface="Times New Roman"/>
              </a:rPr>
              <a:t>HAND POSTURE RECOGNITION AND DISPLAY OF TEXT</a:t>
            </a:r>
            <a:endParaRPr lang="en-US" sz="1400" dirty="0">
              <a:ea typeface="+mn-lt"/>
              <a:cs typeface="+mn-lt"/>
            </a:endParaRPr>
          </a:p>
          <a:p>
            <a:pPr algn="just">
              <a:lnSpc>
                <a:spcPct val="150000"/>
              </a:lnSpc>
            </a:pPr>
            <a:r>
              <a:rPr lang="en-US" sz="1400" dirty="0">
                <a:latin typeface="Times New Roman"/>
                <a:cs typeface="Times New Roman"/>
              </a:rPr>
              <a:t>The preprocessed images are fed to the </a:t>
            </a:r>
            <a:r>
              <a:rPr lang="en-US" sz="1400" dirty="0" err="1">
                <a:latin typeface="Times New Roman"/>
                <a:cs typeface="Times New Roman"/>
              </a:rPr>
              <a:t>keras</a:t>
            </a:r>
            <a:r>
              <a:rPr lang="en-US" sz="1400" dirty="0">
                <a:latin typeface="Times New Roman"/>
                <a:cs typeface="Times New Roman"/>
              </a:rPr>
              <a:t> CNN model. </a:t>
            </a:r>
            <a:endParaRPr lang="en-US" sz="1400" dirty="0">
              <a:latin typeface="Century Schoolbook"/>
              <a:cs typeface="Times New Roman"/>
            </a:endParaRPr>
          </a:p>
          <a:p>
            <a:pPr algn="just">
              <a:lnSpc>
                <a:spcPct val="150000"/>
              </a:lnSpc>
            </a:pPr>
            <a:r>
              <a:rPr lang="en-US" sz="1400" dirty="0">
                <a:latin typeface="Times New Roman"/>
                <a:cs typeface="Times New Roman"/>
              </a:rPr>
              <a:t>The model that has already been trained generates the predicted label. </a:t>
            </a:r>
            <a:endParaRPr lang="en-US" sz="1400" dirty="0">
              <a:latin typeface="Century Schoolbook"/>
              <a:cs typeface="Times New Roman"/>
            </a:endParaRPr>
          </a:p>
          <a:p>
            <a:pPr algn="just">
              <a:lnSpc>
                <a:spcPct val="150000"/>
              </a:lnSpc>
            </a:pPr>
            <a:r>
              <a:rPr lang="en-US" sz="1400" dirty="0">
                <a:latin typeface="Times New Roman"/>
                <a:cs typeface="Times New Roman"/>
              </a:rPr>
              <a:t>All the gesture labels are assigned with a probability. The label with the highest probability is treated to be the predicted label.</a:t>
            </a:r>
            <a:endParaRPr lang="en-US" sz="1400" dirty="0">
              <a:ea typeface="+mn-lt"/>
              <a:cs typeface="+mn-lt"/>
            </a:endParaRPr>
          </a:p>
          <a:p>
            <a:pPr algn="just">
              <a:lnSpc>
                <a:spcPct val="150000"/>
              </a:lnSpc>
            </a:pPr>
            <a:r>
              <a:rPr lang="en-US" sz="1400" dirty="0">
                <a:latin typeface="Times New Roman"/>
                <a:cs typeface="Times New Roman"/>
              </a:rPr>
              <a:t>The model then accumulates the recognized gestures to words</a:t>
            </a:r>
          </a:p>
          <a:p>
            <a:pPr algn="just">
              <a:lnSpc>
                <a:spcPct val="150000"/>
              </a:lnSpc>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fld id="{172D529A-4434-4EDB-B4ED-6B8C207C7EA0}" type="slidenum">
              <a:rPr lang="en-US" smtClean="0"/>
              <a:pPr/>
              <a:t>15</a:t>
            </a:fld>
            <a:endParaRPr lang="en-US"/>
          </a:p>
        </p:txBody>
      </p:sp>
    </p:spTree>
    <p:extLst>
      <p:ext uri="{BB962C8B-B14F-4D97-AF65-F5344CB8AC3E}">
        <p14:creationId xmlns:p14="http://schemas.microsoft.com/office/powerpoint/2010/main" val="5412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145D-18F4-6840-B7B1-BED77FF2A9F6}"/>
              </a:ext>
            </a:extLst>
          </p:cNvPr>
          <p:cNvSpPr>
            <a:spLocks noGrp="1"/>
          </p:cNvSpPr>
          <p:nvPr>
            <p:ph type="title"/>
          </p:nvPr>
        </p:nvSpPr>
        <p:spPr>
          <a:xfrm>
            <a:off x="457200" y="274638"/>
            <a:ext cx="7467600" cy="956095"/>
          </a:xfrm>
        </p:spPr>
        <p:txBody>
          <a:bodyPr vert="horz" lIns="91440" tIns="45720" rIns="91440" bIns="45720" anchor="b">
            <a:normAutofit/>
          </a:bodyPr>
          <a:lstStyle/>
          <a:p>
            <a:r>
              <a:rPr lang="en-US" sz="2800" b="1" dirty="0">
                <a:solidFill>
                  <a:schemeClr val="accent3"/>
                </a:solidFill>
                <a:latin typeface="Times New Roman"/>
                <a:ea typeface="+mj-lt"/>
                <a:cs typeface="+mj-lt"/>
              </a:rPr>
              <a:t>Module:</a:t>
            </a:r>
            <a:endParaRPr lang="en-US" sz="2800" dirty="0">
              <a:solidFill>
                <a:schemeClr val="accent3"/>
              </a:solidFill>
              <a:latin typeface="Century Schoolbook"/>
            </a:endParaRPr>
          </a:p>
        </p:txBody>
      </p:sp>
      <p:sp>
        <p:nvSpPr>
          <p:cNvPr id="3" name="Content Placeholder 2">
            <a:extLst>
              <a:ext uri="{FF2B5EF4-FFF2-40B4-BE49-F238E27FC236}">
                <a16:creationId xmlns:a16="http://schemas.microsoft.com/office/drawing/2014/main" id="{DEF807C3-5B17-3D29-4D82-D98B36B5BA35}"/>
              </a:ext>
            </a:extLst>
          </p:cNvPr>
          <p:cNvSpPr>
            <a:spLocks noGrp="1"/>
          </p:cNvSpPr>
          <p:nvPr>
            <p:ph sz="quarter" idx="1"/>
          </p:nvPr>
        </p:nvSpPr>
        <p:spPr>
          <a:xfrm>
            <a:off x="457200" y="1600200"/>
            <a:ext cx="7985184" cy="4988770"/>
          </a:xfrm>
        </p:spPr>
        <p:txBody>
          <a:bodyPr vert="horz" lIns="91440" tIns="45720" rIns="91440" bIns="45720" anchor="t">
            <a:normAutofit/>
          </a:bodyPr>
          <a:lstStyle/>
          <a:p>
            <a:pPr marL="0" indent="0">
              <a:lnSpc>
                <a:spcPct val="150000"/>
              </a:lnSpc>
              <a:buNone/>
            </a:pPr>
            <a:r>
              <a:rPr lang="en-US" sz="1400" b="1" dirty="0">
                <a:latin typeface="Times New Roman"/>
                <a:cs typeface="Times New Roman"/>
              </a:rPr>
              <a:t>FORMS OF INPUT:</a:t>
            </a:r>
            <a:endParaRPr lang="en-US">
              <a:ea typeface="+mn-lt"/>
              <a:cs typeface="+mn-lt"/>
            </a:endParaRPr>
          </a:p>
          <a:p>
            <a:pPr marL="0" indent="0" algn="just">
              <a:lnSpc>
                <a:spcPct val="150000"/>
              </a:lnSpc>
              <a:buNone/>
            </a:pPr>
            <a:r>
              <a:rPr lang="en-US" sz="1400" dirty="0">
                <a:latin typeface="Times New Roman"/>
                <a:cs typeface="Times New Roman"/>
              </a:rPr>
              <a:t>Our project is intended to get inputs in multiple formats. The inputs can be of forms:</a:t>
            </a:r>
            <a:endParaRPr lang="en-US" sz="1400">
              <a:latin typeface="Times New Roman"/>
              <a:ea typeface="+mn-lt"/>
              <a:cs typeface="+mn-lt"/>
            </a:endParaRPr>
          </a:p>
          <a:p>
            <a:pPr algn="just">
              <a:lnSpc>
                <a:spcPct val="150000"/>
              </a:lnSpc>
            </a:pPr>
            <a:r>
              <a:rPr lang="en-US" sz="1400" dirty="0">
                <a:latin typeface="Times New Roman"/>
                <a:cs typeface="Times New Roman"/>
              </a:rPr>
              <a:t>Live speech input </a:t>
            </a:r>
            <a:endParaRPr lang="en-US" sz="1400">
              <a:latin typeface="Times New Roman"/>
              <a:ea typeface="+mn-lt"/>
              <a:cs typeface="+mn-lt"/>
            </a:endParaRPr>
          </a:p>
          <a:p>
            <a:pPr algn="just">
              <a:lnSpc>
                <a:spcPct val="150000"/>
              </a:lnSpc>
            </a:pPr>
            <a:r>
              <a:rPr lang="en-US" sz="1400" dirty="0">
                <a:latin typeface="Times New Roman"/>
                <a:cs typeface="Times New Roman"/>
              </a:rPr>
              <a:t>Recorded audio file input</a:t>
            </a:r>
            <a:endParaRPr lang="en-US" sz="1400" dirty="0">
              <a:ea typeface="+mn-lt"/>
              <a:cs typeface="+mn-lt"/>
            </a:endParaRPr>
          </a:p>
          <a:p>
            <a:pPr marL="0" indent="0" algn="just">
              <a:lnSpc>
                <a:spcPct val="150000"/>
              </a:lnSpc>
              <a:buNone/>
            </a:pPr>
            <a:r>
              <a:rPr lang="en-US" sz="1400" b="1" dirty="0">
                <a:latin typeface="Times New Roman"/>
                <a:cs typeface="Times New Roman"/>
              </a:rPr>
              <a:t>SPEECH RECOGNITION:</a:t>
            </a:r>
            <a:endParaRPr lang="en-US" dirty="0">
              <a:ea typeface="+mn-lt"/>
              <a:cs typeface="+mn-lt"/>
            </a:endParaRPr>
          </a:p>
          <a:p>
            <a:pPr algn="just">
              <a:lnSpc>
                <a:spcPct val="150000"/>
              </a:lnSpc>
            </a:pPr>
            <a:r>
              <a:rPr lang="en-US" sz="1400" dirty="0">
                <a:latin typeface="Times New Roman"/>
                <a:cs typeface="Times New Roman"/>
              </a:rPr>
              <a:t>The live speech is received as input from the microphone of our system. </a:t>
            </a:r>
          </a:p>
          <a:p>
            <a:pPr algn="just">
              <a:lnSpc>
                <a:spcPct val="150000"/>
              </a:lnSpc>
            </a:pPr>
            <a:r>
              <a:rPr lang="en-US" sz="1400" dirty="0">
                <a:latin typeface="Times New Roman"/>
                <a:cs typeface="Times New Roman"/>
              </a:rPr>
              <a:t>This is done using the Python package </a:t>
            </a:r>
            <a:r>
              <a:rPr lang="en-US" sz="1400" dirty="0" err="1">
                <a:latin typeface="Times New Roman"/>
                <a:cs typeface="Times New Roman"/>
              </a:rPr>
              <a:t>PyAudio</a:t>
            </a:r>
            <a:r>
              <a:rPr lang="en-US" sz="1400" dirty="0">
                <a:latin typeface="Times New Roman"/>
                <a:cs typeface="Times New Roman"/>
              </a:rPr>
              <a:t>. </a:t>
            </a:r>
          </a:p>
          <a:p>
            <a:pPr algn="just">
              <a:lnSpc>
                <a:spcPct val="150000"/>
              </a:lnSpc>
            </a:pPr>
            <a:r>
              <a:rPr lang="en-US" sz="1400" dirty="0">
                <a:latin typeface="Times New Roman"/>
                <a:cs typeface="Times New Roman"/>
              </a:rPr>
              <a:t> The audio thus received is converted into text using Google Speech Recognizer API which is an API that helps to convert audio to text by incorporating neural network models. </a:t>
            </a:r>
          </a:p>
          <a:p>
            <a:pPr algn="just">
              <a:lnSpc>
                <a:spcPct val="150000"/>
              </a:lnSpc>
            </a:pPr>
            <a:endParaRPr lang="en-US" dirty="0">
              <a:latin typeface="Times New Roman"/>
              <a:ea typeface="+mn-lt"/>
              <a:cs typeface="Times New Roman"/>
            </a:endParaRPr>
          </a:p>
          <a:p>
            <a:endParaRPr lang="en-US" dirty="0"/>
          </a:p>
        </p:txBody>
      </p:sp>
      <p:sp>
        <p:nvSpPr>
          <p:cNvPr id="4" name="Slide Number Placeholder 3">
            <a:extLst>
              <a:ext uri="{FF2B5EF4-FFF2-40B4-BE49-F238E27FC236}">
                <a16:creationId xmlns:a16="http://schemas.microsoft.com/office/drawing/2014/main" id="{B21AAD7F-8DCB-964D-9BFF-B678572E624D}"/>
              </a:ext>
            </a:extLst>
          </p:cNvPr>
          <p:cNvSpPr>
            <a:spLocks noGrp="1"/>
          </p:cNvSpPr>
          <p:nvPr>
            <p:ph type="sldNum" sz="quarter" idx="15"/>
          </p:nvPr>
        </p:nvSpPr>
        <p:spPr/>
        <p:txBody>
          <a:bodyPr/>
          <a:lstStyle/>
          <a:p>
            <a:fld id="{172D529A-4434-4EDB-B4ED-6B8C207C7EA0}" type="slidenum">
              <a:rPr lang="en-US" smtClean="0"/>
              <a:pPr/>
              <a:t>16</a:t>
            </a:fld>
            <a:endParaRPr lang="en-US"/>
          </a:p>
        </p:txBody>
      </p:sp>
    </p:spTree>
    <p:extLst>
      <p:ext uri="{BB962C8B-B14F-4D97-AF65-F5344CB8AC3E}">
        <p14:creationId xmlns:p14="http://schemas.microsoft.com/office/powerpoint/2010/main" val="50449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83567"/>
          </a:xfrm>
        </p:spPr>
        <p:txBody>
          <a:bodyPr/>
          <a:lstStyle/>
          <a:p>
            <a:r>
              <a:rPr lang="en-US" sz="3200" b="1" dirty="0">
                <a:solidFill>
                  <a:srgbClr val="CC3300"/>
                </a:solidFill>
                <a:latin typeface="Times New Roman" pitchFamily="18" charset="0"/>
                <a:cs typeface="Times New Roman" pitchFamily="18" charset="0"/>
              </a:rPr>
              <a:t>Module:</a:t>
            </a:r>
            <a:endParaRPr lang="en-US" dirty="0"/>
          </a:p>
        </p:txBody>
      </p:sp>
      <p:sp>
        <p:nvSpPr>
          <p:cNvPr id="3" name="Content Placeholder 2"/>
          <p:cNvSpPr>
            <a:spLocks noGrp="1"/>
          </p:cNvSpPr>
          <p:nvPr>
            <p:ph sz="quarter" idx="1"/>
          </p:nvPr>
        </p:nvSpPr>
        <p:spPr>
          <a:xfrm>
            <a:off x="457200" y="1226389"/>
            <a:ext cx="7756634" cy="5442523"/>
          </a:xfrm>
        </p:spPr>
        <p:txBody>
          <a:bodyPr vert="horz" lIns="91440" tIns="45720" rIns="91440" bIns="45720" anchor="t">
            <a:normAutofit/>
          </a:bodyPr>
          <a:lstStyle/>
          <a:p>
            <a:pPr marL="0" indent="0" algn="just">
              <a:lnSpc>
                <a:spcPct val="150000"/>
              </a:lnSpc>
              <a:buNone/>
            </a:pPr>
            <a:r>
              <a:rPr lang="en-US" sz="1400" b="1" dirty="0">
                <a:latin typeface="Times New Roman" pitchFamily="18" charset="0"/>
                <a:cs typeface="Times New Roman" pitchFamily="18" charset="0"/>
              </a:rPr>
              <a:t>PRE-PROCESSING OF TEXT:</a:t>
            </a:r>
            <a:endParaRPr lang="en-US" sz="1400" dirty="0">
              <a:latin typeface="Times New Roman" pitchFamily="18" charset="0"/>
              <a:cs typeface="Times New Roman" pitchFamily="18" charset="0"/>
            </a:endParaRPr>
          </a:p>
          <a:p>
            <a:pPr algn="just">
              <a:lnSpc>
                <a:spcPct val="150000"/>
              </a:lnSpc>
            </a:pPr>
            <a:r>
              <a:rPr lang="en-US" sz="1400" dirty="0">
                <a:latin typeface="Times New Roman"/>
                <a:cs typeface="Times New Roman"/>
              </a:rPr>
              <a:t>Filler words are used to fill the gap in any </a:t>
            </a:r>
            <a:r>
              <a:rPr lang="en-US" sz="1400" dirty="0" err="1">
                <a:latin typeface="Times New Roman"/>
                <a:cs typeface="Times New Roman"/>
              </a:rPr>
              <a:t>english</a:t>
            </a:r>
            <a:r>
              <a:rPr lang="en-US" sz="1400" dirty="0">
                <a:latin typeface="Times New Roman"/>
                <a:cs typeface="Times New Roman"/>
              </a:rPr>
              <a:t> sentence. They provide less context to the sentence. There are around 30+ filler words in the English Language which hardly makes sense in the sentence. </a:t>
            </a:r>
          </a:p>
          <a:p>
            <a:pPr algn="just">
              <a:lnSpc>
                <a:spcPct val="150000"/>
              </a:lnSpc>
            </a:pPr>
            <a:r>
              <a:rPr lang="en-US" sz="1400" dirty="0">
                <a:latin typeface="Times New Roman"/>
                <a:cs typeface="Times New Roman"/>
              </a:rPr>
              <a:t>So, the system removes the filler words from the sentence and makes it more meaningful. It also  removes any punctuation present in the sentence and makes the sentence contain only alphabets and numbers.</a:t>
            </a:r>
            <a:endParaRPr lang="en-US" sz="1400">
              <a:latin typeface="Times New Roman"/>
              <a:cs typeface="Times New Roman"/>
            </a:endParaRPr>
          </a:p>
          <a:p>
            <a:pPr algn="just">
              <a:lnSpc>
                <a:spcPct val="150000"/>
              </a:lnSpc>
            </a:pPr>
            <a:endParaRPr lang="en-US" sz="1400" dirty="0">
              <a:latin typeface="Times New Roman"/>
              <a:cs typeface="Times New Roman"/>
            </a:endParaRPr>
          </a:p>
          <a:p>
            <a:pPr marL="0" indent="0" algn="just">
              <a:lnSpc>
                <a:spcPct val="150000"/>
              </a:lnSpc>
              <a:buNone/>
            </a:pPr>
            <a:r>
              <a:rPr lang="en-US" sz="1400" b="1" dirty="0">
                <a:latin typeface="Times New Roman" pitchFamily="18" charset="0"/>
                <a:cs typeface="Times New Roman" pitchFamily="18" charset="0"/>
              </a:rPr>
              <a:t>TEXT TO SIGN LANGUAGE</a:t>
            </a:r>
            <a:r>
              <a:rPr lang="en-US" sz="1400" dirty="0">
                <a:latin typeface="Times New Roman" pitchFamily="18" charset="0"/>
                <a:cs typeface="Times New Roman" pitchFamily="18" charset="0"/>
              </a:rPr>
              <a:t>:</a:t>
            </a:r>
          </a:p>
          <a:p>
            <a:pPr algn="just">
              <a:lnSpc>
                <a:spcPct val="150000"/>
              </a:lnSpc>
            </a:pPr>
            <a:r>
              <a:rPr lang="en-US" sz="1400" dirty="0">
                <a:latin typeface="Times New Roman"/>
                <a:cs typeface="Times New Roman"/>
              </a:rPr>
              <a:t>	The system iterates through every word in the processed text sentence which is received from the user and searches the corresponding sign language video sequences in the local system. </a:t>
            </a:r>
          </a:p>
          <a:p>
            <a:pPr algn="just">
              <a:lnSpc>
                <a:spcPct val="150000"/>
              </a:lnSpc>
            </a:pPr>
            <a:r>
              <a:rPr lang="en-US" sz="1400" dirty="0">
                <a:latin typeface="Times New Roman"/>
                <a:cs typeface="Times New Roman"/>
              </a:rPr>
              <a:t>If the word is found, the system shows the output as a video sequence using the OpenCV module in Python. The System passes the path of the video sequence to the OpenCV module to play the video and also shows the video sequence frame by frame.</a:t>
            </a:r>
            <a:endParaRPr lang="en-US">
              <a:latin typeface="Times New Roman"/>
              <a:cs typeface="Times New Roman"/>
            </a:endParaRPr>
          </a:p>
          <a:p>
            <a:pPr marL="0" lvl="0" indent="0">
              <a:buNone/>
            </a:pP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5"/>
          </p:nvPr>
        </p:nvSpPr>
        <p:spPr/>
        <p:txBody>
          <a:bodyPr/>
          <a:lstStyle/>
          <a:p>
            <a:fld id="{172D529A-4434-4EDB-B4ED-6B8C207C7EA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28596" y="228600"/>
            <a:ext cx="8202642" cy="1832248"/>
          </a:xfrm>
          <a:prstGeom prst="rect">
            <a:avLst/>
          </a:prstGeom>
          <a:noFill/>
          <a:ln w="9525">
            <a:noFill/>
            <a:miter lim="800000"/>
            <a:headEnd/>
            <a:tailEnd/>
          </a:ln>
        </p:spPr>
        <p:txBody>
          <a:bodyPr anchor="b"/>
          <a:lstStyle/>
          <a:p>
            <a:pPr algn="ctr">
              <a:lnSpc>
                <a:spcPct val="90000"/>
              </a:lnSpc>
              <a:defRPr/>
            </a:pPr>
            <a:r>
              <a:rPr lang="en-US" sz="3600" b="1" dirty="0">
                <a:solidFill>
                  <a:srgbClr val="CC3300"/>
                </a:solidFill>
                <a:latin typeface="Times New Roman" pitchFamily="18" charset="0"/>
                <a:cs typeface="Times New Roman" pitchFamily="18" charset="0"/>
              </a:rPr>
              <a:t>Comparison of Existing system and  Proposed  system</a:t>
            </a:r>
          </a:p>
        </p:txBody>
      </p:sp>
      <p:sp>
        <p:nvSpPr>
          <p:cNvPr id="9" name="Slide Number Placeholder 8"/>
          <p:cNvSpPr>
            <a:spLocks noGrp="1"/>
          </p:cNvSpPr>
          <p:nvPr>
            <p:ph type="sldNum" sz="quarter" idx="15"/>
          </p:nvPr>
        </p:nvSpPr>
        <p:spPr/>
        <p:txBody>
          <a:bodyPr/>
          <a:lstStyle/>
          <a:p>
            <a:fld id="{172D529A-4434-4EDB-B4ED-6B8C207C7EA0}" type="slidenum">
              <a:rPr lang="en-US" smtClean="0"/>
              <a:pPr/>
              <a:t>18</a:t>
            </a:fld>
            <a:endParaRPr lang="en-US"/>
          </a:p>
        </p:txBody>
      </p:sp>
      <p:sp>
        <p:nvSpPr>
          <p:cNvPr id="3" name="Rectangle 2"/>
          <p:cNvSpPr/>
          <p:nvPr/>
        </p:nvSpPr>
        <p:spPr>
          <a:xfrm>
            <a:off x="805872" y="2464108"/>
            <a:ext cx="7402942" cy="2315827"/>
          </a:xfrm>
          <a:prstGeom prst="rect">
            <a:avLst/>
          </a:prstGeom>
        </p:spPr>
        <p:txBody>
          <a:bodyPr wrap="square" lIns="91440" tIns="45720" rIns="91440" bIns="45720" anchor="t">
            <a:spAutoFit/>
          </a:bodyPr>
          <a:lstStyle/>
          <a:p>
            <a:pPr algn="just">
              <a:lnSpc>
                <a:spcPct val="150000"/>
              </a:lnSpc>
            </a:pPr>
            <a:r>
              <a:rPr lang="en-US" sz="1400" dirty="0">
                <a:latin typeface="Times New Roman"/>
                <a:ea typeface="+mn-lt"/>
                <a:cs typeface="+mn-lt"/>
              </a:rPr>
              <a:t>Here the implementation of the system is using image-processing techniques and are mainly used by people who cannot use gloves, sensors and other highly refined and expensive equipment. We tend to overcome this drawback by proposing a system that requires just the inbuilt camera and microphone of any device. The process proposed by us also includes removal of noise and other less important data by applying smoothing algorithm to image, finding gradient magnitude and tracking the edges by hysteresis. We have also included the voice feature in this which makes it entirely different from the existing systems as the voice given by us, gets translated to sign language here.</a:t>
            </a:r>
            <a:endParaRPr lang="en-US" sz="1400" dirty="0">
              <a:latin typeface="Times New Roman"/>
            </a:endParaRPr>
          </a:p>
        </p:txBody>
      </p:sp>
    </p:spTree>
    <p:extLst>
      <p:ext uri="{BB962C8B-B14F-4D97-AF65-F5344CB8AC3E}">
        <p14:creationId xmlns:p14="http://schemas.microsoft.com/office/powerpoint/2010/main" val="348331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p>
            <a:fld id="{696673E3-B1F7-4943-8875-E6FA3A8D396E}" type="slidenum">
              <a:rPr lang="en-US" smtClean="0"/>
              <a:pPr/>
              <a:t>19</a:t>
            </a:fld>
            <a:endParaRPr lang="en-US"/>
          </a:p>
        </p:txBody>
      </p:sp>
      <p:sp>
        <p:nvSpPr>
          <p:cNvPr id="15364" name="Rectangle 3"/>
          <p:cNvSpPr>
            <a:spLocks noGrp="1" noChangeArrowheads="1"/>
          </p:cNvSpPr>
          <p:nvPr>
            <p:ph type="body" idx="4294967295"/>
          </p:nvPr>
        </p:nvSpPr>
        <p:spPr>
          <a:xfrm>
            <a:off x="685800" y="1371600"/>
            <a:ext cx="7772400" cy="4271978"/>
          </a:xfrm>
        </p:spPr>
        <p:txBody>
          <a:bodyPr>
            <a:noAutofit/>
          </a:bodyPr>
          <a:lstStyle/>
          <a:p>
            <a:pPr marL="0" indent="0" algn="just">
              <a:lnSpc>
                <a:spcPct val="150000"/>
              </a:lnSpc>
              <a:buNone/>
            </a:pPr>
            <a:r>
              <a:rPr lang="en-US" sz="1400" dirty="0">
                <a:latin typeface="Times New Roman" pitchFamily="18" charset="0"/>
                <a:cs typeface="Times New Roman" pitchFamily="18" charset="0"/>
              </a:rPr>
              <a:t>[1] Alex </a:t>
            </a:r>
            <a:r>
              <a:rPr lang="en-US" sz="1400" dirty="0" err="1">
                <a:latin typeface="Times New Roman" pitchFamily="18" charset="0"/>
                <a:cs typeface="Times New Roman" pitchFamily="18" charset="0"/>
              </a:rPr>
              <a:t>Krizhevsky</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IlyaSutskever</a:t>
            </a:r>
            <a:r>
              <a:rPr lang="en-US" sz="1400" dirty="0">
                <a:latin typeface="Times New Roman" pitchFamily="18" charset="0"/>
                <a:cs typeface="Times New Roman" pitchFamily="18" charset="0"/>
              </a:rPr>
              <a:t>, and Geoffrey E Hinton, “</a:t>
            </a:r>
            <a:r>
              <a:rPr lang="en-US" sz="1400" dirty="0" err="1">
                <a:latin typeface="Times New Roman" pitchFamily="18" charset="0"/>
                <a:cs typeface="Times New Roman" pitchFamily="18" charset="0"/>
              </a:rPr>
              <a:t>Imagenet</a:t>
            </a:r>
            <a:r>
              <a:rPr lang="en-US" sz="1400" dirty="0">
                <a:latin typeface="Times New Roman" pitchFamily="18" charset="0"/>
                <a:cs typeface="Times New Roman" pitchFamily="18" charset="0"/>
              </a:rPr>
              <a:t> classification with deep convolutional neural networks,” in Advances in neural information processing systems, 2018, pp. 1097–1105.</a:t>
            </a:r>
          </a:p>
          <a:p>
            <a:pPr marL="0" indent="0" algn="just">
              <a:lnSpc>
                <a:spcPct val="150000"/>
              </a:lnSpc>
              <a:buNone/>
            </a:pPr>
            <a:r>
              <a:rPr lang="en-US" sz="1400" dirty="0">
                <a:latin typeface="Times New Roman" pitchFamily="18" charset="0"/>
                <a:cs typeface="Times New Roman" pitchFamily="18" charset="0"/>
              </a:rPr>
              <a:t>[2] Andrej </a:t>
            </a:r>
            <a:r>
              <a:rPr lang="en-US" sz="1400" dirty="0" err="1">
                <a:latin typeface="Times New Roman" pitchFamily="18" charset="0"/>
                <a:cs typeface="Times New Roman" pitchFamily="18" charset="0"/>
              </a:rPr>
              <a:t>Karpathy</a:t>
            </a:r>
            <a:r>
              <a:rPr lang="en-US" sz="1400" dirty="0">
                <a:latin typeface="Times New Roman" pitchFamily="18" charset="0"/>
                <a:cs typeface="Times New Roman" pitchFamily="18" charset="0"/>
              </a:rPr>
              <a:t>, George </a:t>
            </a:r>
            <a:r>
              <a:rPr lang="en-US" sz="1400" dirty="0" err="1">
                <a:latin typeface="Times New Roman" pitchFamily="18" charset="0"/>
                <a:cs typeface="Times New Roman" pitchFamily="18" charset="0"/>
              </a:rPr>
              <a:t>Toderici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SankethShetty</a:t>
            </a:r>
            <a:r>
              <a:rPr lang="en-US" sz="1400" dirty="0">
                <a:latin typeface="Times New Roman" pitchFamily="18" charset="0"/>
                <a:cs typeface="Times New Roman" pitchFamily="18" charset="0"/>
              </a:rPr>
              <a:t>, Thomas Leung, Rahul </a:t>
            </a:r>
            <a:r>
              <a:rPr lang="en-US" sz="1400" dirty="0" err="1">
                <a:latin typeface="Times New Roman" pitchFamily="18" charset="0"/>
                <a:cs typeface="Times New Roman" pitchFamily="18" charset="0"/>
              </a:rPr>
              <a:t>Sukthankar</a:t>
            </a:r>
            <a:r>
              <a:rPr lang="en-US" sz="1400" dirty="0">
                <a:latin typeface="Times New Roman" pitchFamily="18" charset="0"/>
                <a:cs typeface="Times New Roman" pitchFamily="18" charset="0"/>
              </a:rPr>
              <a:t>, and Li </a:t>
            </a:r>
            <a:r>
              <a:rPr lang="en-US" sz="1400" dirty="0" err="1">
                <a:latin typeface="Times New Roman" pitchFamily="18" charset="0"/>
                <a:cs typeface="Times New Roman" pitchFamily="18" charset="0"/>
              </a:rPr>
              <a:t>Fei-Fei</a:t>
            </a:r>
            <a:r>
              <a:rPr lang="en-US" sz="1400" dirty="0">
                <a:latin typeface="Times New Roman" pitchFamily="18" charset="0"/>
                <a:cs typeface="Times New Roman" pitchFamily="18" charset="0"/>
              </a:rPr>
              <a:t>, “Large-scale video classification with convolutional neural networks,” in CVPR, 2019.</a:t>
            </a:r>
          </a:p>
          <a:p>
            <a:pPr marL="0" indent="0" algn="just">
              <a:lnSpc>
                <a:spcPct val="150000"/>
              </a:lnSpc>
              <a:buNone/>
            </a:pPr>
            <a:r>
              <a:rPr lang="en-US" sz="1400" dirty="0">
                <a:latin typeface="Times New Roman" pitchFamily="18" charset="0"/>
                <a:cs typeface="Times New Roman" pitchFamily="18" charset="0"/>
              </a:rPr>
              <a:t>[3] </a:t>
            </a:r>
            <a:r>
              <a:rPr lang="en-US" sz="1400" dirty="0" err="1">
                <a:latin typeface="Times New Roman" pitchFamily="18" charset="0"/>
                <a:cs typeface="Times New Roman" pitchFamily="18" charset="0"/>
              </a:rPr>
              <a:t>YannLeCun</a:t>
            </a:r>
            <a:r>
              <a:rPr lang="en-US" sz="1400" dirty="0">
                <a:latin typeface="Times New Roman" pitchFamily="18" charset="0"/>
                <a:cs typeface="Times New Roman" pitchFamily="18" charset="0"/>
              </a:rPr>
              <a:t>, Leon </a:t>
            </a:r>
            <a:r>
              <a:rPr lang="en-US" sz="1400" dirty="0" err="1">
                <a:latin typeface="Times New Roman" pitchFamily="18" charset="0"/>
                <a:cs typeface="Times New Roman" pitchFamily="18" charset="0"/>
              </a:rPr>
              <a:t>Bottou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YoshuaBengio</a:t>
            </a:r>
            <a:r>
              <a:rPr lang="en-US" sz="1400" dirty="0">
                <a:latin typeface="Times New Roman" pitchFamily="18" charset="0"/>
                <a:cs typeface="Times New Roman" pitchFamily="18" charset="0"/>
              </a:rPr>
              <a:t>, and Patrick ´ </a:t>
            </a:r>
            <a:r>
              <a:rPr lang="en-US" sz="1400" dirty="0" err="1">
                <a:latin typeface="Times New Roman" pitchFamily="18" charset="0"/>
                <a:cs typeface="Times New Roman" pitchFamily="18" charset="0"/>
              </a:rPr>
              <a:t>Haffner</a:t>
            </a:r>
            <a:r>
              <a:rPr lang="en-US" sz="1400" dirty="0">
                <a:latin typeface="Times New Roman" pitchFamily="18" charset="0"/>
                <a:cs typeface="Times New Roman" pitchFamily="18" charset="0"/>
              </a:rPr>
              <a:t>, “Gradient-based learning applied to document recognition,” Proceedings of the IEEE, vol. 86, no. 11, pp. 2278–2324, 2019.</a:t>
            </a:r>
          </a:p>
          <a:p>
            <a:pPr marL="0" indent="0" algn="just">
              <a:lnSpc>
                <a:spcPct val="150000"/>
              </a:lnSpc>
              <a:buNone/>
            </a:pPr>
            <a:r>
              <a:rPr lang="en-US" sz="1400" dirty="0">
                <a:latin typeface="Times New Roman" pitchFamily="18" charset="0"/>
                <a:cs typeface="Times New Roman" pitchFamily="18" charset="0"/>
              </a:rPr>
              <a:t>[4] </a:t>
            </a:r>
            <a:r>
              <a:rPr lang="en-US" sz="1400" dirty="0" err="1">
                <a:latin typeface="Times New Roman" pitchFamily="18" charset="0"/>
                <a:cs typeface="Times New Roman" pitchFamily="18" charset="0"/>
              </a:rPr>
              <a:t>HueihanJhuang</a:t>
            </a:r>
            <a:r>
              <a:rPr lang="en-US" sz="1400" dirty="0">
                <a:latin typeface="Times New Roman" pitchFamily="18" charset="0"/>
                <a:cs typeface="Times New Roman" pitchFamily="18" charset="0"/>
              </a:rPr>
              <a:t>, Thomas </a:t>
            </a:r>
            <a:r>
              <a:rPr lang="en-US" sz="1400" dirty="0" err="1">
                <a:latin typeface="Times New Roman" pitchFamily="18" charset="0"/>
                <a:cs typeface="Times New Roman" pitchFamily="18" charset="0"/>
              </a:rPr>
              <a:t>Serre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Lior</a:t>
            </a:r>
            <a:r>
              <a:rPr lang="en-US" sz="1400" dirty="0">
                <a:latin typeface="Times New Roman" pitchFamily="18" charset="0"/>
                <a:cs typeface="Times New Roman" pitchFamily="18" charset="0"/>
              </a:rPr>
              <a:t> Wolf, and </a:t>
            </a:r>
            <a:r>
              <a:rPr lang="en-US" sz="1400" dirty="0" err="1">
                <a:latin typeface="Times New Roman" pitchFamily="18" charset="0"/>
                <a:cs typeface="Times New Roman" pitchFamily="18" charset="0"/>
              </a:rPr>
              <a:t>TomasoPoggio</a:t>
            </a:r>
            <a:r>
              <a:rPr lang="en-US" sz="1400" dirty="0">
                <a:latin typeface="Times New Roman" pitchFamily="18" charset="0"/>
                <a:cs typeface="Times New Roman" pitchFamily="18" charset="0"/>
              </a:rPr>
              <a:t>, “A biologically inspired system for action recognition,” in Computer Vision, 2017.ICCV 2017.IEEE 11th International Conference </a:t>
            </a:r>
            <a:r>
              <a:rPr lang="en-US" sz="1400" dirty="0" err="1">
                <a:latin typeface="Times New Roman" pitchFamily="18" charset="0"/>
                <a:cs typeface="Times New Roman" pitchFamily="18" charset="0"/>
              </a:rPr>
              <a:t>on.Ieee</a:t>
            </a:r>
            <a:r>
              <a:rPr lang="en-US" sz="1400" dirty="0">
                <a:latin typeface="Times New Roman" pitchFamily="18" charset="0"/>
                <a:cs typeface="Times New Roman" pitchFamily="18" charset="0"/>
              </a:rPr>
              <a:t>, 2019, pp.1–8.</a:t>
            </a:r>
          </a:p>
          <a:p>
            <a:pPr marL="0" indent="0" algn="just">
              <a:lnSpc>
                <a:spcPct val="150000"/>
              </a:lnSpc>
              <a:buNone/>
            </a:pPr>
            <a:r>
              <a:rPr lang="en-US" sz="1400" dirty="0">
                <a:latin typeface="Times New Roman" pitchFamily="18" charset="0"/>
                <a:cs typeface="Times New Roman" pitchFamily="18" charset="0"/>
              </a:rPr>
              <a:t>[5] </a:t>
            </a:r>
            <a:r>
              <a:rPr lang="en-US" sz="1400" dirty="0" err="1">
                <a:latin typeface="Times New Roman" pitchFamily="18" charset="0"/>
                <a:cs typeface="Times New Roman" pitchFamily="18" charset="0"/>
              </a:rPr>
              <a:t>ShuiwangJi</a:t>
            </a:r>
            <a:r>
              <a:rPr lang="en-US" sz="1400" dirty="0">
                <a:latin typeface="Times New Roman" pitchFamily="18" charset="0"/>
                <a:cs typeface="Times New Roman" pitchFamily="18" charset="0"/>
              </a:rPr>
              <a:t>, Wei Xu, Ming Yang, and Kai Yu, “3D convolutional neural networks for human action recognition,” IEEE TPAMI, vol. 35, no. 1, pp. 221–231, 2018.</a:t>
            </a:r>
          </a:p>
        </p:txBody>
      </p:sp>
      <p:sp>
        <p:nvSpPr>
          <p:cNvPr id="5" name="Rectangle 2"/>
          <p:cNvSpPr txBox="1">
            <a:spLocks noChangeArrowheads="1"/>
          </p:cNvSpPr>
          <p:nvPr/>
        </p:nvSpPr>
        <p:spPr bwMode="auto">
          <a:xfrm>
            <a:off x="914400" y="304800"/>
            <a:ext cx="7793038" cy="990600"/>
          </a:xfrm>
          <a:prstGeom prst="rect">
            <a:avLst/>
          </a:prstGeom>
          <a:noFill/>
          <a:ln w="9525">
            <a:noFill/>
            <a:miter lim="800000"/>
            <a:headEnd/>
            <a:tailEnd/>
          </a:ln>
        </p:spPr>
        <p:txBody>
          <a:bodyPr anchor="b"/>
          <a:lstStyle/>
          <a:p>
            <a:pPr eaLnBrk="1" hangingPunct="1">
              <a:defRPr/>
            </a:pPr>
            <a:r>
              <a:rPr lang="en-US" sz="4000" b="1" dirty="0">
                <a:solidFill>
                  <a:srgbClr val="CC3300"/>
                </a:solidFill>
                <a:latin typeface="Times New Roman" pitchFamily="18" charset="0"/>
                <a:cs typeface="Times New Roman" pitchFamily="18" charset="0"/>
              </a:rPr>
              <a:t>References</a:t>
            </a:r>
            <a:r>
              <a:rPr lang="en-US" sz="4000" b="1" i="1" kern="0" dirty="0">
                <a:solidFill>
                  <a:schemeClr val="tx2"/>
                </a:solidFill>
                <a:latin typeface="Times New Roman" pitchFamily="18" charset="0"/>
                <a:ea typeface="+mj-ea"/>
                <a:cs typeface="Times New Roman" pitchFamily="18" charset="0"/>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p>
            <a:fld id="{923AE3DA-3FE2-4BA8-AF91-7CE2DABC7BA5}" type="slidenum">
              <a:rPr lang="en-US" smtClean="0"/>
              <a:pPr/>
              <a:t>2</a:t>
            </a:fld>
            <a:endParaRPr lang="en-US"/>
          </a:p>
        </p:txBody>
      </p:sp>
      <p:sp>
        <p:nvSpPr>
          <p:cNvPr id="5" name="Rectangle 2"/>
          <p:cNvSpPr txBox="1">
            <a:spLocks noChangeArrowheads="1"/>
          </p:cNvSpPr>
          <p:nvPr/>
        </p:nvSpPr>
        <p:spPr bwMode="auto">
          <a:xfrm>
            <a:off x="594075" y="1215751"/>
            <a:ext cx="7793038"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algn="ctr" eaLnBrk="1" hangingPunct="1">
              <a:lnSpc>
                <a:spcPct val="90000"/>
              </a:lnSpc>
            </a:pPr>
            <a:r>
              <a:rPr kumimoji="1" lang="en-US" sz="4000" b="1" dirty="0">
                <a:solidFill>
                  <a:srgbClr val="CC3300"/>
                </a:solidFill>
                <a:latin typeface="Times New Roman" pitchFamily="18" charset="0"/>
              </a:rPr>
              <a:t>Objective</a:t>
            </a:r>
          </a:p>
        </p:txBody>
      </p:sp>
      <p:sp>
        <p:nvSpPr>
          <p:cNvPr id="2" name="Rectangle 1"/>
          <p:cNvSpPr/>
          <p:nvPr/>
        </p:nvSpPr>
        <p:spPr>
          <a:xfrm>
            <a:off x="496390" y="2372389"/>
            <a:ext cx="8047804" cy="2682124"/>
          </a:xfrm>
          <a:prstGeom prst="rect">
            <a:avLst/>
          </a:prstGeom>
        </p:spPr>
        <p:txBody>
          <a:bodyPr wrap="square">
            <a:spAutoFit/>
          </a:bodyPr>
          <a:lstStyle/>
          <a:p>
            <a:pPr algn="just">
              <a:lnSpc>
                <a:spcPct val="150000"/>
              </a:lnSpc>
            </a:pPr>
            <a:r>
              <a:rPr lang="en-US" sz="1400" dirty="0">
                <a:latin typeface="Times New Roman" pitchFamily="18" charset="0"/>
                <a:cs typeface="Times New Roman" pitchFamily="18" charset="0"/>
              </a:rPr>
              <a:t>Dumb people are usually deprived of normal communication with other people in the society. It has been observed that they find it really difficult at times to interact with normal people with their gestures, as only a very few of those are recognized by most people. Since people with hearing impairment or deaf people cannot talk like normal people so they have to depend on some sort of visual communication in most of the time. Sign Language is the primary means of communication in the deaf and dumb community. As like any other language it has also got grammar and vocabulary but uses visual modality for exchanging information. The problem arises when dumb or deaf people try to express themselves to other people with the help of these sign language grammars.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p:spPr>
        <p:txBody>
          <a:bodyPr/>
          <a:lstStyle/>
          <a:p>
            <a:fld id="{2F75C54A-B1E3-47A4-97B5-0E4DD6CA32CB}" type="slidenum">
              <a:rPr lang="en-US" smtClean="0"/>
              <a:pPr/>
              <a:t>20</a:t>
            </a:fld>
            <a:endParaRPr lang="en-US"/>
          </a:p>
        </p:txBody>
      </p:sp>
      <p:sp>
        <p:nvSpPr>
          <p:cNvPr id="35843" name="Rectangle 3"/>
          <p:cNvSpPr>
            <a:spLocks noGrp="1" noChangeArrowheads="1"/>
          </p:cNvSpPr>
          <p:nvPr>
            <p:ph type="body" idx="4294967295"/>
          </p:nvPr>
        </p:nvSpPr>
        <p:spPr>
          <a:xfrm>
            <a:off x="685800" y="1752600"/>
            <a:ext cx="7772400" cy="3429000"/>
          </a:xfrm>
        </p:spPr>
        <p:txBody>
          <a:bodyPr/>
          <a:lstStyle/>
          <a:p>
            <a:pPr eaLnBrk="1" hangingPunct="1">
              <a:lnSpc>
                <a:spcPct val="90000"/>
              </a:lnSpc>
              <a:buFont typeface="Wingdings" pitchFamily="2" charset="2"/>
              <a:buNone/>
              <a:defRPr/>
            </a:pPr>
            <a:endParaRPr lang="en-US" sz="2800" b="1" dirty="0"/>
          </a:p>
          <a:p>
            <a:pPr eaLnBrk="1" hangingPunct="1">
              <a:lnSpc>
                <a:spcPct val="90000"/>
              </a:lnSpc>
              <a:defRPr/>
            </a:pPr>
            <a:endParaRPr lang="en-US" sz="2800" b="1" dirty="0"/>
          </a:p>
          <a:p>
            <a:pPr algn="ctr" eaLnBrk="1" hangingPunct="1">
              <a:lnSpc>
                <a:spcPct val="90000"/>
              </a:lnSpc>
              <a:buFont typeface="Wingdings" pitchFamily="2" charset="2"/>
              <a:buNone/>
              <a:defRPr/>
            </a:pPr>
            <a:r>
              <a:rPr lang="en-US" sz="6000" b="1" kern="1200" dirty="0">
                <a:solidFill>
                  <a:srgbClr val="CC3300"/>
                </a:solidFill>
                <a:latin typeface="Times New Roman" pitchFamily="18" charset="0"/>
                <a:cs typeface="Times New Roman" pitchFamily="18" charset="0"/>
              </a:rPr>
              <a:t>Thank</a:t>
            </a:r>
            <a:r>
              <a:rPr lang="en-US" sz="6000" b="1" dirty="0"/>
              <a:t> </a:t>
            </a:r>
            <a:r>
              <a:rPr lang="en-US" sz="6000" b="1" kern="1200" dirty="0">
                <a:solidFill>
                  <a:srgbClr val="CC3300"/>
                </a:solidFill>
                <a:latin typeface="Times New Roman" pitchFamily="18" charset="0"/>
                <a:cs typeface="Times New Roman" pitchFamily="18" charset="0"/>
              </a:rPr>
              <a:t>You</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30B442B1-7A5A-4D38-A9AC-025B8A9D6A8A}" type="slidenum">
              <a:rPr lang="en-US" smtClean="0"/>
              <a:pPr/>
              <a:t>3</a:t>
            </a:fld>
            <a:endParaRPr lang="en-US"/>
          </a:p>
        </p:txBody>
      </p:sp>
      <p:sp>
        <p:nvSpPr>
          <p:cNvPr id="31747" name="Rectangle 3"/>
          <p:cNvSpPr>
            <a:spLocks noGrp="1" noChangeArrowheads="1"/>
          </p:cNvSpPr>
          <p:nvPr>
            <p:ph type="body" idx="4294967295"/>
          </p:nvPr>
        </p:nvSpPr>
        <p:spPr>
          <a:xfrm>
            <a:off x="398122" y="1975983"/>
            <a:ext cx="8076271" cy="4329023"/>
          </a:xfrm>
        </p:spPr>
        <p:txBody>
          <a:bodyPr>
            <a:normAutofit/>
          </a:bodyPr>
          <a:lstStyle/>
          <a:p>
            <a:pPr eaLnBrk="1" hangingPunct="1">
              <a:lnSpc>
                <a:spcPct val="80000"/>
              </a:lnSpc>
              <a:buFont typeface="Wingdings" pitchFamily="2" charset="2"/>
              <a:buNone/>
            </a:pPr>
            <a:endParaRPr lang="en-US" sz="2000" dirty="0"/>
          </a:p>
          <a:p>
            <a:pPr eaLnBrk="1" hangingPunct="1">
              <a:lnSpc>
                <a:spcPct val="80000"/>
              </a:lnSpc>
              <a:buFont typeface="Wingdings" pitchFamily="2" charset="2"/>
              <a:buNone/>
            </a:pPr>
            <a:endParaRPr lang="en-US" sz="2000" b="1" dirty="0"/>
          </a:p>
          <a:p>
            <a:pPr algn="just">
              <a:lnSpc>
                <a:spcPct val="150000"/>
              </a:lnSpc>
              <a:buNone/>
            </a:pPr>
            <a:r>
              <a:rPr lang="en-US" sz="2000" dirty="0"/>
              <a:t>    </a:t>
            </a:r>
            <a:r>
              <a:rPr lang="en-US" sz="1400" dirty="0">
                <a:latin typeface="Times New Roman" pitchFamily="18" charset="0"/>
                <a:cs typeface="Times New Roman" pitchFamily="18" charset="0"/>
              </a:rPr>
              <a:t>Sign languages are the native languages of the Deaf community and provide full access to communication. Although sign languages are used primarily by people who are deaf, they are also used by others, such as people who can hear but can't speak. The motivation behind this work is the possibility of reducing the communications barrier which exists between the deaf and hearing communities. The problems that deaf people encounter in trying to communicate with the general community are well documented</a:t>
            </a:r>
          </a:p>
        </p:txBody>
      </p:sp>
      <p:sp>
        <p:nvSpPr>
          <p:cNvPr id="7" name="Rectangle 2"/>
          <p:cNvSpPr txBox="1">
            <a:spLocks noChangeArrowheads="1"/>
          </p:cNvSpPr>
          <p:nvPr/>
        </p:nvSpPr>
        <p:spPr bwMode="auto">
          <a:xfrm>
            <a:off x="678293" y="1541836"/>
            <a:ext cx="7793038" cy="623888"/>
          </a:xfrm>
          <a:prstGeom prst="rect">
            <a:avLst/>
          </a:prstGeom>
          <a:noFill/>
          <a:ln w="9525">
            <a:noFill/>
            <a:miter lim="800000"/>
            <a:headEnd/>
            <a:tailEnd/>
          </a:ln>
        </p:spPr>
        <p:txBody>
          <a:bodyPr anchor="b"/>
          <a:lstStyle/>
          <a:p>
            <a:pPr algn="ctr" eaLnBrk="1" hangingPunct="1">
              <a:lnSpc>
                <a:spcPct val="90000"/>
              </a:lnSpc>
              <a:defRPr/>
            </a:pPr>
            <a:r>
              <a:rPr lang="en-US" sz="4000" b="1" dirty="0">
                <a:solidFill>
                  <a:srgbClr val="CC3300"/>
                </a:solidFill>
                <a:latin typeface="Times New Roman" pitchFamily="18" charset="0"/>
                <a:cs typeface="Times New Roman" pitchFamily="18" charset="0"/>
              </a:rPr>
              <a:t>Motivation</a:t>
            </a:r>
            <a:r>
              <a:rPr lang="en-US" sz="4000" b="1" i="1" kern="0" dirty="0">
                <a:solidFill>
                  <a:schemeClr val="tx2"/>
                </a:solidFill>
                <a:latin typeface="Times New Roman" pitchFamily="18" charset="0"/>
                <a:ea typeface="+mn-ea"/>
                <a:cs typeface="Times New Roman" pitchFamily="18" charset="0"/>
              </a:rPr>
              <a:t> </a:t>
            </a:r>
            <a:r>
              <a:rPr lang="en-US" sz="4000" b="1" dirty="0">
                <a:solidFill>
                  <a:srgbClr val="CC3300"/>
                </a:solidFill>
                <a:latin typeface="Times New Roman" pitchFamily="18" charset="0"/>
                <a:cs typeface="Times New Roman" pitchFamily="18" charset="0"/>
              </a:rPr>
              <a:t>behind the work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p>
            <a:fld id="{923AE3DA-3FE2-4BA8-AF91-7CE2DABC7BA5}" type="slidenum">
              <a:rPr lang="en-US" smtClean="0"/>
              <a:pPr/>
              <a:t>4</a:t>
            </a:fld>
            <a:endParaRPr lang="en-US"/>
          </a:p>
        </p:txBody>
      </p:sp>
      <p:sp>
        <p:nvSpPr>
          <p:cNvPr id="5" name="Rectangle 2"/>
          <p:cNvSpPr txBox="1">
            <a:spLocks noChangeArrowheads="1"/>
          </p:cNvSpPr>
          <p:nvPr/>
        </p:nvSpPr>
        <p:spPr bwMode="auto">
          <a:xfrm>
            <a:off x="507521" y="688675"/>
            <a:ext cx="7793038"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algn="ctr" eaLnBrk="1" hangingPunct="1">
              <a:lnSpc>
                <a:spcPct val="90000"/>
              </a:lnSpc>
            </a:pPr>
            <a:r>
              <a:rPr kumimoji="1" lang="en-US" sz="4000" b="1" dirty="0">
                <a:solidFill>
                  <a:srgbClr val="CC3300"/>
                </a:solidFill>
                <a:latin typeface="Times New Roman" pitchFamily="18" charset="0"/>
              </a:rPr>
              <a:t>Abstract</a:t>
            </a:r>
          </a:p>
        </p:txBody>
      </p:sp>
      <p:sp>
        <p:nvSpPr>
          <p:cNvPr id="2" name="Rectangle 1"/>
          <p:cNvSpPr/>
          <p:nvPr/>
        </p:nvSpPr>
        <p:spPr>
          <a:xfrm>
            <a:off x="838199" y="1443841"/>
            <a:ext cx="7373815" cy="3931654"/>
          </a:xfrm>
          <a:prstGeom prst="rect">
            <a:avLst/>
          </a:prstGeom>
        </p:spPr>
        <p:txBody>
          <a:bodyPr wrap="square" lIns="91440" tIns="45720" rIns="91440" bIns="45720" anchor="t">
            <a:spAutoFit/>
          </a:bodyPr>
          <a:lstStyle/>
          <a:p>
            <a:pPr algn="just">
              <a:lnSpc>
                <a:spcPct val="150000"/>
              </a:lnSpc>
            </a:pPr>
            <a:r>
              <a:rPr lang="en-US" sz="1400" dirty="0">
                <a:latin typeface="Times New Roman"/>
                <a:cs typeface="Times New Roman"/>
              </a:rPr>
              <a:t>There is an absence of communication with deaf people in our society. To overcome this barrier the introduction of Sign Language (SL) took place. To convey meaning to normal people, sign language makes use of patterns that are visually transmitted sign patterns. Sign language is also useful for people suffering with Autism Spectrum Disorder (ASD). Normal people cannot understand the signs used by deaf, as they do not know the meaning of a particular sign. The system proposed here aims at solving this problem. This system uses a camera, which captures various gestures of the hand. Then, processing of the image takes place by using various algorithms. First, pre-processing of the image takes place. Then, determination of edges occurs by using an edge detection algorithm. Finally, a template-matching algorithm identifies the sign and display the text. As the output is text, one can easily interpret the meaning of a particular sign. This also curtails the difficulty to communicate with the deaf. The implementation of the system is by using OpenCV-Python. The system uses various libraries. </a:t>
            </a:r>
            <a:endParaRPr lang="en-US" sz="1400" dirty="0">
              <a:latin typeface="Times New Roman" pitchFamily="18"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CC5B008F-2DA3-42F7-9B9E-993EDB2F9524}" type="slidenum">
              <a:rPr lang="en-US" smtClean="0"/>
              <a:pPr/>
              <a:t>5</a:t>
            </a:fld>
            <a:endParaRPr lang="en-US"/>
          </a:p>
        </p:txBody>
      </p:sp>
      <p:sp>
        <p:nvSpPr>
          <p:cNvPr id="29699" name="Rectangle 2"/>
          <p:cNvSpPr>
            <a:spLocks noGrp="1" noChangeArrowheads="1"/>
          </p:cNvSpPr>
          <p:nvPr>
            <p:ph type="title" idx="4294967295"/>
          </p:nvPr>
        </p:nvSpPr>
        <p:spPr>
          <a:xfrm>
            <a:off x="838200" y="228600"/>
            <a:ext cx="7793038" cy="623888"/>
          </a:xfrm>
        </p:spPr>
        <p:txBody>
          <a:bodyPr>
            <a:normAutofit fontScale="90000"/>
          </a:bodyPr>
          <a:lstStyle/>
          <a:p>
            <a:pPr algn="ctr" eaLnBrk="1" hangingPunct="1">
              <a:lnSpc>
                <a:spcPct val="90000"/>
              </a:lnSpc>
            </a:pPr>
            <a:r>
              <a:rPr kumimoji="1" lang="en-US" sz="4000" b="1" kern="1200" dirty="0">
                <a:solidFill>
                  <a:srgbClr val="CC3300"/>
                </a:solidFill>
                <a:latin typeface="Times New Roman" pitchFamily="18" charset="0"/>
                <a:ea typeface="+mn-ea"/>
                <a:cs typeface="+mn-cs"/>
              </a:rPr>
              <a:t>Literature</a:t>
            </a:r>
            <a:r>
              <a:rPr lang="en-US" sz="4000" b="1" i="1" dirty="0">
                <a:latin typeface="Times New Roman" pitchFamily="18" charset="0"/>
                <a:cs typeface="Times New Roman" pitchFamily="18" charset="0"/>
              </a:rPr>
              <a:t> </a:t>
            </a:r>
            <a:r>
              <a:rPr kumimoji="1" lang="en-US" sz="4000" b="1" kern="1200" dirty="0">
                <a:solidFill>
                  <a:srgbClr val="CC3300"/>
                </a:solidFill>
                <a:latin typeface="Times New Roman" pitchFamily="18" charset="0"/>
                <a:ea typeface="+mn-ea"/>
                <a:cs typeface="+mn-cs"/>
              </a:rPr>
              <a:t>Survey </a:t>
            </a:r>
          </a:p>
        </p:txBody>
      </p:sp>
      <p:sp>
        <p:nvSpPr>
          <p:cNvPr id="29700" name="Rectangle 3"/>
          <p:cNvSpPr>
            <a:spLocks noGrp="1" noChangeArrowheads="1"/>
          </p:cNvSpPr>
          <p:nvPr>
            <p:ph type="body" idx="4294967295"/>
          </p:nvPr>
        </p:nvSpPr>
        <p:spPr>
          <a:xfrm>
            <a:off x="0" y="2438400"/>
            <a:ext cx="7772400" cy="3086100"/>
          </a:xfrm>
        </p:spPr>
        <p:txBody>
          <a:bodyPr/>
          <a:lstStyle/>
          <a:p>
            <a:pPr algn="just" eaLnBrk="1" hangingPunct="1">
              <a:lnSpc>
                <a:spcPct val="90000"/>
              </a:lnSpc>
              <a:buFont typeface="Wingdings" pitchFamily="2" charset="2"/>
              <a:buNone/>
            </a:pPr>
            <a:r>
              <a:rPr lang="en-US" sz="3600"/>
              <a:t>  </a:t>
            </a:r>
            <a:endParaRPr lang="en-US" b="1">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10598919"/>
              </p:ext>
            </p:extLst>
          </p:nvPr>
        </p:nvGraphicFramePr>
        <p:xfrm>
          <a:off x="496389" y="990600"/>
          <a:ext cx="8114211" cy="4971243"/>
        </p:xfrm>
        <a:graphic>
          <a:graphicData uri="http://schemas.openxmlformats.org/drawingml/2006/table">
            <a:tbl>
              <a:tblPr/>
              <a:tblGrid>
                <a:gridCol w="2056311">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765003">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Author,  Journal Year</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Title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Concept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Pros and Cons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339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US" sz="1400" kern="1200" dirty="0">
                          <a:solidFill>
                            <a:schemeClr val="tx1"/>
                          </a:solidFill>
                          <a:effectLst/>
                          <a:latin typeface="Times New Roman"/>
                          <a:ea typeface="+mn-ea"/>
                          <a:cs typeface="Times New Roman"/>
                        </a:rPr>
                        <a:t>Yiwen Zhao; Lidan Wang</a:t>
                      </a:r>
                    </a:p>
                    <a:p>
                      <a:pPr marL="0" marR="0" indent="0" algn="l" defTabSz="914400" rtl="0" eaLnBrk="1" fontAlgn="auto" latinLnBrk="0" hangingPunct="1">
                        <a:lnSpc>
                          <a:spcPct val="115000"/>
                        </a:lnSpc>
                        <a:spcBef>
                          <a:spcPts val="0"/>
                        </a:spcBef>
                        <a:spcAft>
                          <a:spcPts val="0"/>
                        </a:spcAft>
                        <a:buClrTx/>
                        <a:buSzTx/>
                        <a:buFontTx/>
                        <a:buNone/>
                        <a:tabLst/>
                        <a:defRPr/>
                      </a:pPr>
                      <a:r>
                        <a:rPr kumimoji="0" lang="en-US" sz="1400" b="1" kern="1200" dirty="0">
                          <a:solidFill>
                            <a:schemeClr val="tx1"/>
                          </a:solidFill>
                          <a:effectLst/>
                          <a:latin typeface="Times New Roman"/>
                          <a:ea typeface="+mn-ea"/>
                          <a:cs typeface="Times New Roman"/>
                        </a:rPr>
                        <a:t>Year:</a:t>
                      </a:r>
                      <a:r>
                        <a:rPr kumimoji="0" lang="en-US" sz="1400" kern="1200" dirty="0">
                          <a:solidFill>
                            <a:schemeClr val="tx1"/>
                          </a:solidFill>
                          <a:effectLst/>
                          <a:latin typeface="Times New Roman"/>
                          <a:ea typeface="+mn-ea"/>
                          <a:cs typeface="Times New Roman"/>
                        </a:rPr>
                        <a:t>18,March-2019</a:t>
                      </a: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p>
                      <a:pPr marL="0" marR="0" lvl="0" indent="0" algn="l">
                        <a:lnSpc>
                          <a:spcPct val="114999"/>
                        </a:lnSpc>
                        <a:spcBef>
                          <a:spcPts val="0"/>
                        </a:spcBef>
                        <a:spcAft>
                          <a:spcPts val="0"/>
                        </a:spcAft>
                        <a:buClrTx/>
                        <a:buSzTx/>
                        <a:buFontTx/>
                        <a:buNone/>
                      </a:pPr>
                      <a:endParaRPr lang="en-US" sz="1200" b="1" kern="1200" dirty="0">
                        <a:solidFill>
                          <a:srgbClr val="FF0000"/>
                        </a:solidFill>
                        <a:latin typeface="Times New Roman"/>
                        <a:ea typeface="+mn-ea"/>
                        <a:cs typeface="Times New Roman"/>
                      </a:endParaRPr>
                    </a:p>
                    <a:p>
                      <a:pPr marL="0" marR="0" indent="0" algn="l" rtl="0" eaLnBrk="1" fontAlgn="auto" latinLnBrk="0" hangingPunct="1">
                        <a:lnSpc>
                          <a:spcPct val="115000"/>
                        </a:lnSpc>
                        <a:spcBef>
                          <a:spcPts val="0"/>
                        </a:spcBef>
                        <a:spcAft>
                          <a:spcPts val="0"/>
                        </a:spcAft>
                        <a:buClrTx/>
                        <a:buSzTx/>
                        <a:buFontTx/>
                        <a:buNone/>
                      </a:pPr>
                      <a:r>
                        <a:rPr kumimoji="0" lang="en-US" sz="1400" kern="1200" dirty="0">
                          <a:solidFill>
                            <a:schemeClr val="tx1"/>
                          </a:solidFill>
                          <a:effectLst/>
                          <a:latin typeface="Times New Roman"/>
                          <a:ea typeface="+mn-ea"/>
                          <a:cs typeface="Times New Roman"/>
                        </a:rPr>
                        <a:t>Edwin Escobedo; Lourdes Ramirez; Guillermo Camara</a:t>
                      </a:r>
                      <a:endParaRPr kumimoji="0" lang="en-US" sz="1400" b="1" kern="1200">
                        <a:solidFill>
                          <a:srgbClr val="FF0000"/>
                        </a:solidFill>
                        <a:latin typeface="Times New Roman"/>
                        <a:ea typeface="+mn-ea"/>
                        <a:cs typeface="Times New Roman"/>
                      </a:endParaRPr>
                    </a:p>
                    <a:p>
                      <a:r>
                        <a:rPr kumimoji="0" lang="en-US" sz="1400" b="1" kern="1200" dirty="0">
                          <a:solidFill>
                            <a:schemeClr val="tx1"/>
                          </a:solidFill>
                          <a:effectLst/>
                          <a:latin typeface="Times New Roman"/>
                          <a:ea typeface="+mn-ea"/>
                          <a:cs typeface="Times New Roman"/>
                        </a:rPr>
                        <a:t>Year:</a:t>
                      </a:r>
                      <a:r>
                        <a:rPr kumimoji="0" lang="en-US" sz="1400" kern="1200" dirty="0">
                          <a:solidFill>
                            <a:schemeClr val="tx1"/>
                          </a:solidFill>
                          <a:effectLst/>
                          <a:latin typeface="Times New Roman"/>
                          <a:ea typeface="+mn-ea"/>
                          <a:cs typeface="Times New Roman"/>
                        </a:rPr>
                        <a:t>11,November-2019</a:t>
                      </a:r>
                    </a:p>
                    <a:p>
                      <a:pPr marL="0" marR="0" indent="0" algn="l" defTabSz="914400" rtl="0" eaLnBrk="1" fontAlgn="auto" latinLnBrk="0" hangingPunct="1">
                        <a:lnSpc>
                          <a:spcPct val="115000"/>
                        </a:lnSpc>
                        <a:spcBef>
                          <a:spcPts val="0"/>
                        </a:spcBef>
                        <a:spcAft>
                          <a:spcPts val="0"/>
                        </a:spcAft>
                        <a:buClrTx/>
                        <a:buSzTx/>
                        <a:buFontTx/>
                        <a:buNone/>
                        <a:tabLst/>
                        <a:defRPr/>
                      </a:pPr>
                      <a:endParaRPr kumimoji="0" lang="en-US" sz="1200" b="1" kern="1200" dirty="0">
                        <a:solidFill>
                          <a:srgbClr val="FF0000"/>
                        </a:solidFill>
                        <a:latin typeface="Times New Roman" pitchFamily="18" charset="0"/>
                        <a:ea typeface="+mn-ea"/>
                        <a:cs typeface="Times New Roman"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effectLst/>
                          <a:latin typeface="Times New Roman"/>
                          <a:ea typeface="+mn-ea"/>
                          <a:cs typeface="Times New Roman"/>
                        </a:rPr>
                        <a:t>The Application of Convolution Neural Networks in Sign Language Recognition</a:t>
                      </a:r>
                      <a:endParaRPr kumimoji="0" lang="en-US" sz="1400" b="1" kern="1200" dirty="0">
                        <a:solidFill>
                          <a:srgbClr val="FF0000"/>
                        </a:solidFill>
                        <a:latin typeface="Times New Roman"/>
                        <a:ea typeface="+mn-ea"/>
                        <a:cs typeface="Times New Roman"/>
                      </a:endParaRPr>
                    </a:p>
                    <a:p>
                      <a:endParaRPr kumimoji="0" lang="en-US" sz="1200" kern="1200" dirty="0">
                        <a:solidFill>
                          <a:schemeClr val="tx1"/>
                        </a:solidFill>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r>
                        <a:rPr kumimoji="0" lang="en-US" sz="1400" kern="1200" dirty="0">
                          <a:solidFill>
                            <a:schemeClr val="tx1"/>
                          </a:solidFill>
                          <a:effectLst/>
                          <a:latin typeface="Times New Roman"/>
                          <a:ea typeface="+mn-ea"/>
                          <a:cs typeface="Times New Roman"/>
                        </a:rPr>
                        <a:t>Dynamic Sign Language Recognition Based on Convolutional Neural Networks and Texture Maps</a:t>
                      </a:r>
                      <a:endParaRPr kumimoji="0" lang="en-US" sz="1400" kern="1200">
                        <a:solidFill>
                          <a:schemeClr val="tx1"/>
                        </a:solidFill>
                        <a:latin typeface="Times New Roman"/>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rtl="0" eaLnBrk="1" fontAlgn="auto" latinLnBrk="0" hangingPunct="1">
                        <a:lnSpc>
                          <a:spcPct val="100000"/>
                        </a:lnSpc>
                        <a:spcBef>
                          <a:spcPts val="0"/>
                        </a:spcBef>
                        <a:spcAft>
                          <a:spcPts val="0"/>
                        </a:spcAft>
                        <a:buClrTx/>
                        <a:buSzTx/>
                        <a:buFontTx/>
                        <a:buNone/>
                      </a:pPr>
                      <a:r>
                        <a:rPr lang="en-US" sz="1400" kern="1200" dirty="0">
                          <a:solidFill>
                            <a:schemeClr val="tx1"/>
                          </a:solidFill>
                          <a:effectLst/>
                          <a:latin typeface="Times New Roman"/>
                          <a:ea typeface="+mn-ea"/>
                          <a:cs typeface="Times New Roman"/>
                        </a:rPr>
                        <a:t>Here, CNN was used </a:t>
                      </a:r>
                      <a:r>
                        <a:rPr kumimoji="0" lang="en-US" sz="1400" kern="1200" dirty="0">
                          <a:solidFill>
                            <a:schemeClr val="tx1"/>
                          </a:solidFill>
                          <a:effectLst/>
                          <a:latin typeface="Times New Roman"/>
                          <a:ea typeface="+mn-ea"/>
                          <a:cs typeface="Times New Roman"/>
                        </a:rPr>
                        <a:t>to train the dataset efficiently, </a:t>
                      </a:r>
                      <a:r>
                        <a:rPr lang="en-US" sz="1400" kern="1200" dirty="0">
                          <a:solidFill>
                            <a:schemeClr val="tx1"/>
                          </a:solidFill>
                          <a:effectLst/>
                          <a:latin typeface="Times New Roman"/>
                          <a:ea typeface="+mn-ea"/>
                          <a:cs typeface="Times New Roman"/>
                        </a:rPr>
                        <a:t>followed by an analog</a:t>
                      </a:r>
                      <a:r>
                        <a:rPr kumimoji="0" lang="en-US" sz="1400" kern="1200" dirty="0">
                          <a:solidFill>
                            <a:schemeClr val="tx1"/>
                          </a:solidFill>
                          <a:effectLst/>
                          <a:latin typeface="Times New Roman"/>
                          <a:ea typeface="+mn-ea"/>
                          <a:cs typeface="Times New Roman"/>
                        </a:rPr>
                        <a:t> analysis, with the same method, </a:t>
                      </a:r>
                      <a:r>
                        <a:rPr lang="en-US" sz="1400" kern="1200" dirty="0">
                          <a:solidFill>
                            <a:schemeClr val="tx1"/>
                          </a:solidFill>
                          <a:effectLst/>
                          <a:latin typeface="Times New Roman"/>
                          <a:ea typeface="+mn-ea"/>
                          <a:cs typeface="Times New Roman"/>
                        </a:rPr>
                        <a:t>where the </a:t>
                      </a:r>
                      <a:r>
                        <a:rPr kumimoji="0" lang="en-US" sz="1400" kern="1200" dirty="0">
                          <a:solidFill>
                            <a:schemeClr val="tx1"/>
                          </a:solidFill>
                          <a:effectLst/>
                          <a:latin typeface="Times New Roman"/>
                          <a:ea typeface="+mn-ea"/>
                          <a:cs typeface="Times New Roman"/>
                        </a:rPr>
                        <a:t>most appropriate parameters are selected from a series of pre-training on ASL dataset.</a:t>
                      </a:r>
                      <a:r>
                        <a:rPr lang="en-US" sz="1400" kern="1200" dirty="0">
                          <a:solidFill>
                            <a:schemeClr val="tx1"/>
                          </a:solidFill>
                          <a:effectLst/>
                          <a:latin typeface="Times New Roman"/>
                          <a:ea typeface="+mn-ea"/>
                          <a:cs typeface="Times New Roman"/>
                        </a:rPr>
                        <a:t> </a:t>
                      </a:r>
                      <a:endParaRPr kumimoji="0" lang="en-US" sz="1400" kern="1200" dirty="0">
                        <a:solidFill>
                          <a:schemeClr val="tx1"/>
                        </a:solidFill>
                        <a:effectLst/>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kern="1200" dirty="0">
                        <a:solidFill>
                          <a:schemeClr val="tx1"/>
                        </a:solidFill>
                        <a:effectLst/>
                        <a:latin typeface="Times New Roman" pitchFamily="18" charset="0"/>
                        <a:ea typeface="+mn-ea"/>
                        <a:cs typeface="Times New Roman" pitchFamily="18" charset="0"/>
                      </a:endParaRPr>
                    </a:p>
                    <a:p>
                      <a:pPr marL="0" marR="0" lvl="0" indent="0" algn="l">
                        <a:lnSpc>
                          <a:spcPct val="100000"/>
                        </a:lnSpc>
                        <a:spcBef>
                          <a:spcPts val="0"/>
                        </a:spcBef>
                        <a:spcAft>
                          <a:spcPts val="0"/>
                        </a:spcAft>
                        <a:buClrTx/>
                        <a:buSzTx/>
                        <a:buFontTx/>
                        <a:buNone/>
                      </a:pPr>
                      <a:endParaRPr lang="en-US" sz="1200" kern="1200" dirty="0">
                        <a:solidFill>
                          <a:schemeClr val="tx1"/>
                        </a:solidFill>
                        <a:effectLst/>
                        <a:latin typeface="Times New Roman"/>
                        <a:ea typeface="+mn-ea"/>
                        <a:cs typeface="Times New Roman"/>
                      </a:endParaRPr>
                    </a:p>
                    <a:p>
                      <a:pPr marL="0" marR="0" indent="0" algn="l" rtl="0" eaLnBrk="1" fontAlgn="auto" latinLnBrk="0" hangingPunct="1">
                        <a:lnSpc>
                          <a:spcPct val="100000"/>
                        </a:lnSpc>
                        <a:spcBef>
                          <a:spcPts val="0"/>
                        </a:spcBef>
                        <a:spcAft>
                          <a:spcPts val="0"/>
                        </a:spcAft>
                        <a:buClrTx/>
                        <a:buSzTx/>
                        <a:buFontTx/>
                        <a:buNone/>
                      </a:pPr>
                      <a:r>
                        <a:rPr lang="en-US" sz="1400" kern="1200" dirty="0">
                          <a:solidFill>
                            <a:schemeClr val="tx1"/>
                          </a:solidFill>
                          <a:effectLst/>
                          <a:latin typeface="Times New Roman"/>
                          <a:ea typeface="+mn-ea"/>
                          <a:cs typeface="Times New Roman"/>
                        </a:rPr>
                        <a:t>Robust</a:t>
                      </a:r>
                      <a:r>
                        <a:rPr kumimoji="0" lang="en-US" sz="1400" kern="1200" dirty="0">
                          <a:solidFill>
                            <a:schemeClr val="tx1"/>
                          </a:solidFill>
                          <a:effectLst/>
                          <a:latin typeface="Times New Roman"/>
                          <a:ea typeface="+mn-ea"/>
                          <a:cs typeface="Times New Roman"/>
                        </a:rPr>
                        <a:t> deep learning based method</a:t>
                      </a:r>
                      <a:r>
                        <a:rPr lang="en-US" sz="1400" kern="1200" dirty="0">
                          <a:solidFill>
                            <a:schemeClr val="tx1"/>
                          </a:solidFill>
                          <a:effectLst/>
                          <a:latin typeface="Times New Roman"/>
                          <a:ea typeface="+mn-ea"/>
                          <a:cs typeface="Times New Roman"/>
                        </a:rPr>
                        <a:t> was used</a:t>
                      </a:r>
                      <a:r>
                        <a:rPr kumimoji="0" lang="en-US" sz="1400" kern="1200" dirty="0">
                          <a:solidFill>
                            <a:schemeClr val="tx1"/>
                          </a:solidFill>
                          <a:effectLst/>
                          <a:latin typeface="Times New Roman"/>
                          <a:ea typeface="+mn-ea"/>
                          <a:cs typeface="Times New Roman"/>
                        </a:rPr>
                        <a:t> for sign language recognition.</a:t>
                      </a:r>
                      <a:r>
                        <a:rPr lang="en-US" sz="1400" kern="1200" dirty="0">
                          <a:solidFill>
                            <a:schemeClr val="tx1"/>
                          </a:solidFill>
                          <a:effectLst/>
                          <a:latin typeface="Times New Roman"/>
                          <a:ea typeface="+mn-ea"/>
                          <a:cs typeface="Times New Roman"/>
                        </a:rPr>
                        <a:t> </a:t>
                      </a:r>
                      <a:endParaRPr kumimoji="0" lang="en-US" sz="1400" kern="120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rtl="0" eaLnBrk="1" fontAlgn="auto" latinLnBrk="0" hangingPunct="1">
                        <a:lnSpc>
                          <a:spcPct val="100000"/>
                        </a:lnSpc>
                        <a:spcBef>
                          <a:spcPts val="0"/>
                        </a:spcBef>
                        <a:spcAft>
                          <a:spcPts val="0"/>
                        </a:spcAft>
                        <a:buClrTx/>
                        <a:buSzTx/>
                        <a:buNone/>
                      </a:pPr>
                      <a:r>
                        <a:rPr lang="en-US" sz="1400" kern="1200" dirty="0">
                          <a:solidFill>
                            <a:schemeClr val="tx1"/>
                          </a:solidFill>
                          <a:effectLst/>
                          <a:latin typeface="Times New Roman"/>
                          <a:ea typeface="+mn-ea"/>
                          <a:cs typeface="Times New Roman"/>
                        </a:rPr>
                        <a:t>The accuracy was</a:t>
                      </a:r>
                      <a:r>
                        <a:rPr kumimoji="0" lang="en-US" sz="1400" kern="1200" dirty="0">
                          <a:solidFill>
                            <a:schemeClr val="tx1"/>
                          </a:solidFill>
                          <a:effectLst/>
                          <a:latin typeface="Times New Roman"/>
                          <a:ea typeface="+mn-ea"/>
                          <a:cs typeface="Times New Roman"/>
                        </a:rPr>
                        <a:t> </a:t>
                      </a:r>
                      <a:r>
                        <a:rPr lang="en-US" sz="1400" kern="1200" dirty="0">
                          <a:solidFill>
                            <a:schemeClr val="tx1"/>
                          </a:solidFill>
                          <a:effectLst/>
                          <a:latin typeface="Times New Roman"/>
                          <a:ea typeface="+mn-ea"/>
                          <a:cs typeface="Times New Roman"/>
                        </a:rPr>
                        <a:t>bought </a:t>
                      </a:r>
                      <a:r>
                        <a:rPr kumimoji="0" lang="en-US" sz="1400" kern="1200" dirty="0">
                          <a:solidFill>
                            <a:schemeClr val="tx1"/>
                          </a:solidFill>
                          <a:effectLst/>
                          <a:latin typeface="Times New Roman"/>
                          <a:ea typeface="+mn-ea"/>
                          <a:cs typeface="Times New Roman"/>
                        </a:rPr>
                        <a:t>close to 90%.</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400" kern="1200" dirty="0">
                        <a:solidFill>
                          <a:schemeClr val="tx1"/>
                        </a:solidFill>
                        <a:effectLst/>
                        <a:latin typeface="Times New Roman"/>
                        <a:ea typeface="+mn-ea"/>
                        <a:cs typeface="Times New Roman"/>
                      </a:endParaRPr>
                    </a:p>
                    <a:p>
                      <a:pPr marL="0" marR="0" indent="0" algn="l" rtl="0" eaLnBrk="1" fontAlgn="auto" latinLnBrk="0" hangingPunct="1">
                        <a:lnSpc>
                          <a:spcPct val="100000"/>
                        </a:lnSpc>
                        <a:spcBef>
                          <a:spcPts val="0"/>
                        </a:spcBef>
                        <a:spcAft>
                          <a:spcPts val="0"/>
                        </a:spcAft>
                        <a:buClrTx/>
                        <a:buSzTx/>
                        <a:buNone/>
                      </a:pPr>
                      <a:r>
                        <a:rPr kumimoji="0" lang="en-US" sz="1400" b="0" i="0" kern="1200" dirty="0">
                          <a:solidFill>
                            <a:schemeClr val="tx1"/>
                          </a:solidFill>
                          <a:effectLst/>
                          <a:latin typeface="Times New Roman"/>
                          <a:ea typeface="+mn-ea"/>
                          <a:cs typeface="Times New Roman"/>
                        </a:rPr>
                        <a:t>CNN </a:t>
                      </a:r>
                      <a:r>
                        <a:rPr lang="en-US" sz="1400" b="0" i="0" kern="1200" dirty="0">
                          <a:solidFill>
                            <a:schemeClr val="tx1"/>
                          </a:solidFill>
                          <a:effectLst/>
                          <a:latin typeface="Times New Roman"/>
                          <a:ea typeface="+mn-ea"/>
                          <a:cs typeface="Times New Roman"/>
                        </a:rPr>
                        <a:t>could </a:t>
                      </a:r>
                      <a:r>
                        <a:rPr kumimoji="0" lang="en-US" sz="1400" b="0" i="0" kern="1200" dirty="0">
                          <a:solidFill>
                            <a:schemeClr val="tx1"/>
                          </a:solidFill>
                          <a:effectLst/>
                          <a:latin typeface="Times New Roman"/>
                          <a:ea typeface="+mn-ea"/>
                          <a:cs typeface="Times New Roman"/>
                        </a:rPr>
                        <a:t>not encode the position and orientation of object.</a:t>
                      </a:r>
                    </a:p>
                    <a:p>
                      <a:endParaRPr kumimoji="0" lang="en-IN" sz="1200" kern="1200" dirty="0">
                        <a:solidFill>
                          <a:schemeClr val="tx1"/>
                        </a:solidFill>
                        <a:latin typeface="Times New Roman" pitchFamily="18" charset="0"/>
                        <a:ea typeface="+mn-ea"/>
                        <a:cs typeface="Times New Roman" pitchFamily="18" charset="0"/>
                      </a:endParaRPr>
                    </a:p>
                    <a:p>
                      <a:endParaRPr kumimoji="0" lang="en-IN" sz="1200" kern="1200" dirty="0">
                        <a:solidFill>
                          <a:schemeClr val="tx1"/>
                        </a:solidFill>
                        <a:latin typeface="Times New Roman" pitchFamily="18" charset="0"/>
                        <a:ea typeface="+mn-ea"/>
                        <a:cs typeface="Times New Roman" pitchFamily="18" charset="0"/>
                      </a:endParaRPr>
                    </a:p>
                    <a:p>
                      <a:endParaRPr kumimoji="0" lang="en-IN" sz="1200" kern="1200" dirty="0">
                        <a:solidFill>
                          <a:schemeClr val="tx1"/>
                        </a:solidFill>
                        <a:latin typeface="Times New Roman" pitchFamily="18" charset="0"/>
                        <a:ea typeface="+mn-ea"/>
                        <a:cs typeface="Times New Roman" pitchFamily="18" charset="0"/>
                      </a:endParaRPr>
                    </a:p>
                    <a:p>
                      <a:endParaRPr kumimoji="0" lang="en-IN" sz="1200" kern="1200" dirty="0">
                        <a:solidFill>
                          <a:schemeClr val="tx1"/>
                        </a:solidFill>
                        <a:latin typeface="Times New Roman" pitchFamily="18" charset="0"/>
                        <a:ea typeface="+mn-ea"/>
                        <a:cs typeface="Times New Roman" pitchFamily="18" charset="0"/>
                      </a:endParaRPr>
                    </a:p>
                    <a:p>
                      <a:endParaRPr lang="en-US" sz="1400" b="0" i="0" kern="1200" dirty="0">
                        <a:solidFill>
                          <a:schemeClr val="tx1"/>
                        </a:solidFill>
                        <a:effectLst/>
                        <a:latin typeface="Times New Roman"/>
                        <a:ea typeface="+mn-ea"/>
                        <a:cs typeface="Times New Roman"/>
                      </a:endParaRPr>
                    </a:p>
                    <a:p>
                      <a:pPr lvl="0">
                        <a:buNone/>
                      </a:pPr>
                      <a:r>
                        <a:rPr lang="en-US" sz="1400" b="0" i="0" kern="1200" dirty="0">
                          <a:solidFill>
                            <a:schemeClr val="tx1"/>
                          </a:solidFill>
                          <a:effectLst/>
                          <a:latin typeface="Times New Roman"/>
                          <a:ea typeface="+mn-ea"/>
                          <a:cs typeface="Times New Roman"/>
                        </a:rPr>
                        <a:t>Could</a:t>
                      </a:r>
                      <a:r>
                        <a:rPr kumimoji="0" lang="en-US" sz="1400" b="0" i="0" kern="1200" dirty="0">
                          <a:solidFill>
                            <a:schemeClr val="tx1"/>
                          </a:solidFill>
                          <a:effectLst/>
                          <a:latin typeface="Times New Roman"/>
                          <a:ea typeface="+mn-ea"/>
                          <a:cs typeface="Times New Roman"/>
                        </a:rPr>
                        <a:t> </a:t>
                      </a:r>
                      <a:r>
                        <a:rPr lang="en-US" sz="1400" b="0" i="0" kern="1200" dirty="0">
                          <a:solidFill>
                            <a:schemeClr val="tx1"/>
                          </a:solidFill>
                          <a:effectLst/>
                          <a:latin typeface="Times New Roman"/>
                          <a:ea typeface="+mn-ea"/>
                          <a:cs typeface="Times New Roman"/>
                        </a:rPr>
                        <a:t>detect the</a:t>
                      </a:r>
                      <a:r>
                        <a:rPr kumimoji="0" lang="en-US" sz="1400" b="0" i="0" kern="1200" dirty="0">
                          <a:solidFill>
                            <a:schemeClr val="tx1"/>
                          </a:solidFill>
                          <a:effectLst/>
                          <a:latin typeface="Times New Roman"/>
                          <a:ea typeface="+mn-ea"/>
                          <a:cs typeface="Times New Roman"/>
                        </a:rPr>
                        <a:t> important features without any human supervision.</a:t>
                      </a:r>
                      <a:endParaRPr kumimoji="0" lang="en-IN" sz="1200" kern="1200">
                        <a:solidFill>
                          <a:schemeClr val="tx1"/>
                        </a:solidFill>
                        <a:latin typeface="Times New Roman"/>
                        <a:ea typeface="+mn-ea"/>
                        <a:cs typeface="Times New Roman"/>
                      </a:endParaRPr>
                    </a:p>
                    <a:p>
                      <a:pPr marL="0" lvl="0" indent="0">
                        <a:buNone/>
                      </a:pPr>
                      <a:endParaRPr lang="en-US" sz="1400" b="0" i="0" kern="1200" dirty="0">
                        <a:solidFill>
                          <a:schemeClr val="tx1"/>
                        </a:solidFill>
                        <a:effectLst/>
                        <a:latin typeface="Times New Roman"/>
                        <a:ea typeface="+mn-ea"/>
                        <a:cs typeface="Times New Roman"/>
                      </a:endParaRPr>
                    </a:p>
                    <a:p>
                      <a:pPr marL="0" indent="0">
                        <a:buNone/>
                      </a:pPr>
                      <a:r>
                        <a:rPr kumimoji="0" lang="en-US" sz="1400" b="0" i="0" kern="1200" dirty="0">
                          <a:solidFill>
                            <a:schemeClr val="tx1"/>
                          </a:solidFill>
                          <a:effectLst/>
                          <a:latin typeface="Times New Roman"/>
                          <a:ea typeface="+mn-ea"/>
                          <a:cs typeface="Times New Roman"/>
                        </a:rPr>
                        <a:t>Lack of ability to spatially invariant the input data.</a:t>
                      </a:r>
                    </a:p>
                    <a:p>
                      <a:endParaRPr lang="en-IN" sz="1200" kern="1200" dirty="0">
                        <a:solidFill>
                          <a:schemeClr val="tx1"/>
                        </a:solidFill>
                        <a:latin typeface="Times New Roman" pitchFamily="18" charset="0"/>
                        <a:ea typeface="+mn-ea"/>
                        <a:cs typeface="Times New Roman"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6E1ED172-DA76-4035-8AD2-CC64C60D7E28}" type="slidenum">
              <a:rPr lang="en-US" smtClean="0"/>
              <a:pPr/>
              <a:t>6</a:t>
            </a:fld>
            <a:endParaRPr lang="en-US"/>
          </a:p>
        </p:txBody>
      </p:sp>
      <p:sp>
        <p:nvSpPr>
          <p:cNvPr id="30723" name="Rectangle 2"/>
          <p:cNvSpPr>
            <a:spLocks noGrp="1" noChangeArrowheads="1"/>
          </p:cNvSpPr>
          <p:nvPr>
            <p:ph type="title" idx="4294967295"/>
          </p:nvPr>
        </p:nvSpPr>
        <p:spPr>
          <a:xfrm>
            <a:off x="838200" y="228600"/>
            <a:ext cx="7793038" cy="623888"/>
          </a:xfrm>
        </p:spPr>
        <p:txBody>
          <a:bodyPr>
            <a:normAutofit fontScale="90000"/>
          </a:bodyPr>
          <a:lstStyle/>
          <a:p>
            <a:pPr algn="ctr" eaLnBrk="1" hangingPunct="1">
              <a:lnSpc>
                <a:spcPct val="90000"/>
              </a:lnSpc>
            </a:pPr>
            <a:r>
              <a:rPr lang="en-US" sz="4000" b="1" kern="1200" dirty="0">
                <a:solidFill>
                  <a:srgbClr val="CC3300"/>
                </a:solidFill>
                <a:latin typeface="Times New Roman" pitchFamily="18" charset="0"/>
                <a:ea typeface="+mn-ea"/>
                <a:cs typeface="Times New Roman" pitchFamily="18" charset="0"/>
              </a:rPr>
              <a:t>Literature</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Survey</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[continued] </a:t>
            </a:r>
          </a:p>
        </p:txBody>
      </p:sp>
      <p:sp>
        <p:nvSpPr>
          <p:cNvPr id="30724" name="Rectangle 3"/>
          <p:cNvSpPr>
            <a:spLocks noGrp="1" noChangeArrowheads="1"/>
          </p:cNvSpPr>
          <p:nvPr>
            <p:ph type="body" idx="4294967295"/>
          </p:nvPr>
        </p:nvSpPr>
        <p:spPr>
          <a:xfrm>
            <a:off x="0" y="2438400"/>
            <a:ext cx="7772400" cy="3086100"/>
          </a:xfrm>
        </p:spPr>
        <p:txBody>
          <a:bodyPr/>
          <a:lstStyle/>
          <a:p>
            <a:pPr algn="just" eaLnBrk="1" hangingPunct="1">
              <a:lnSpc>
                <a:spcPct val="90000"/>
              </a:lnSpc>
              <a:buFont typeface="Wingdings" pitchFamily="2" charset="2"/>
              <a:buNone/>
            </a:pPr>
            <a:r>
              <a:rPr lang="en-US" sz="3600"/>
              <a:t>  </a:t>
            </a:r>
            <a:endParaRPr lang="en-US" b="1">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37987169"/>
              </p:ext>
            </p:extLst>
          </p:nvPr>
        </p:nvGraphicFramePr>
        <p:xfrm>
          <a:off x="675735" y="1250830"/>
          <a:ext cx="7924809" cy="5401236"/>
        </p:xfrm>
        <a:graphic>
          <a:graphicData uri="http://schemas.openxmlformats.org/drawingml/2006/table">
            <a:tbl>
              <a:tblPr/>
              <a:tblGrid>
                <a:gridCol w="165735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252146">
                  <a:extLst>
                    <a:ext uri="{9D8B030D-6E8A-4147-A177-3AD203B41FA5}">
                      <a16:colId xmlns:a16="http://schemas.microsoft.com/office/drawing/2014/main" val="20002"/>
                    </a:ext>
                  </a:extLst>
                </a:gridCol>
                <a:gridCol w="2148413">
                  <a:extLst>
                    <a:ext uri="{9D8B030D-6E8A-4147-A177-3AD203B41FA5}">
                      <a16:colId xmlns:a16="http://schemas.microsoft.com/office/drawing/2014/main" val="20003"/>
                    </a:ext>
                  </a:extLst>
                </a:gridCol>
              </a:tblGrid>
              <a:tr h="644457">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Author,  Journal Year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Title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Concept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Pros and Cons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33131">
                <a:tc>
                  <a:txBody>
                    <a:bodyPr/>
                    <a:lstStyle/>
                    <a:p>
                      <a:pPr algn="just"/>
                      <a:r>
                        <a:rPr kumimoji="0" lang="en-US" sz="1400" kern="1200" dirty="0" err="1">
                          <a:solidFill>
                            <a:schemeClr val="tx1"/>
                          </a:solidFill>
                          <a:effectLst/>
                          <a:latin typeface="Times New Roman"/>
                          <a:ea typeface="+mn-ea"/>
                          <a:cs typeface="Times New Roman"/>
                        </a:rPr>
                        <a:t>Byeongkeun</a:t>
                      </a:r>
                      <a:r>
                        <a:rPr kumimoji="0" lang="en-US" sz="1400" kern="1200" dirty="0">
                          <a:solidFill>
                            <a:schemeClr val="tx1"/>
                          </a:solidFill>
                          <a:effectLst/>
                          <a:latin typeface="Times New Roman"/>
                          <a:ea typeface="+mn-ea"/>
                          <a:cs typeface="Times New Roman"/>
                        </a:rPr>
                        <a:t> Kang; </a:t>
                      </a:r>
                      <a:r>
                        <a:rPr kumimoji="0" lang="en-US" sz="1400" kern="1200" dirty="0" err="1">
                          <a:solidFill>
                            <a:schemeClr val="tx1"/>
                          </a:solidFill>
                          <a:effectLst/>
                          <a:latin typeface="Times New Roman"/>
                          <a:ea typeface="+mn-ea"/>
                          <a:cs typeface="Times New Roman"/>
                        </a:rPr>
                        <a:t>SubarnaTripathi</a:t>
                      </a:r>
                      <a:r>
                        <a:rPr kumimoji="0" lang="en-US" sz="1400" kern="1200" dirty="0">
                          <a:solidFill>
                            <a:schemeClr val="tx1"/>
                          </a:solidFill>
                          <a:effectLst/>
                          <a:latin typeface="Times New Roman"/>
                          <a:ea typeface="+mn-ea"/>
                          <a:cs typeface="Times New Roman"/>
                        </a:rPr>
                        <a:t>; Truong Q. Nguyen</a:t>
                      </a:r>
                    </a:p>
                    <a:p>
                      <a:pPr algn="just"/>
                      <a:r>
                        <a:rPr kumimoji="0" lang="en-US" sz="1400" b="1" kern="1200" dirty="0">
                          <a:solidFill>
                            <a:schemeClr val="tx1"/>
                          </a:solidFill>
                          <a:effectLst/>
                          <a:latin typeface="Times New Roman"/>
                          <a:ea typeface="+mn-ea"/>
                          <a:cs typeface="Times New Roman"/>
                        </a:rPr>
                        <a:t>Year: </a:t>
                      </a:r>
                      <a:r>
                        <a:rPr kumimoji="0" lang="en-US" sz="1400" kern="1200" dirty="0">
                          <a:solidFill>
                            <a:schemeClr val="tx1"/>
                          </a:solidFill>
                          <a:effectLst/>
                          <a:latin typeface="Times New Roman"/>
                          <a:ea typeface="+mn-ea"/>
                          <a:cs typeface="Times New Roman"/>
                        </a:rPr>
                        <a:t>2018</a:t>
                      </a: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lvl="0" algn="just">
                        <a:buNone/>
                      </a:pPr>
                      <a:endParaRPr kumimoji="0" lang="en-IN" sz="1200" b="1" kern="1200" dirty="0">
                        <a:solidFill>
                          <a:schemeClr val="tx1"/>
                        </a:solidFill>
                        <a:latin typeface="Times New Roman"/>
                        <a:ea typeface="+mn-ea"/>
                        <a:cs typeface="Times New Roman"/>
                      </a:endParaRPr>
                    </a:p>
                    <a:p>
                      <a:pPr lvl="0" algn="just">
                        <a:buNone/>
                      </a:pPr>
                      <a:endParaRPr lang="en-IN" sz="1200" b="1" kern="1200" dirty="0">
                        <a:solidFill>
                          <a:schemeClr val="tx1"/>
                        </a:solidFill>
                        <a:latin typeface="Times New Roman"/>
                        <a:ea typeface="+mn-ea"/>
                        <a:cs typeface="Times New Roman"/>
                      </a:endParaRPr>
                    </a:p>
                    <a:p>
                      <a:pPr algn="just"/>
                      <a:endParaRPr lang="en-IN" sz="1200" b="1" kern="1200" dirty="0">
                        <a:solidFill>
                          <a:schemeClr val="tx1"/>
                        </a:solidFill>
                        <a:latin typeface="Times New Roman" pitchFamily="18" charset="0"/>
                        <a:ea typeface="+mn-ea"/>
                        <a:cs typeface="Times New Roman" pitchFamily="18" charset="0"/>
                      </a:endParaRPr>
                    </a:p>
                    <a:p>
                      <a:pPr algn="just"/>
                      <a:r>
                        <a:rPr kumimoji="0" lang="en-US" sz="1400" kern="1200" dirty="0" err="1">
                          <a:solidFill>
                            <a:schemeClr val="tx1"/>
                          </a:solidFill>
                          <a:effectLst/>
                          <a:latin typeface="Times New Roman"/>
                          <a:ea typeface="+mn-ea"/>
                          <a:cs typeface="Times New Roman"/>
                        </a:rPr>
                        <a:t>Suharjito</a:t>
                      </a:r>
                      <a:r>
                        <a:rPr kumimoji="0" lang="en-US" sz="1400" kern="1200" dirty="0">
                          <a:solidFill>
                            <a:schemeClr val="tx1"/>
                          </a:solidFill>
                          <a:effectLst/>
                          <a:latin typeface="Times New Roman"/>
                          <a:ea typeface="+mn-ea"/>
                          <a:cs typeface="Times New Roman"/>
                        </a:rPr>
                        <a:t>;</a:t>
                      </a:r>
                      <a:r>
                        <a:rPr lang="en-US" sz="1400" kern="1200" dirty="0">
                          <a:solidFill>
                            <a:schemeClr val="tx1"/>
                          </a:solidFill>
                          <a:effectLst/>
                          <a:latin typeface="Times New Roman"/>
                          <a:ea typeface="+mn-ea"/>
                          <a:cs typeface="Times New Roman"/>
                        </a:rPr>
                        <a:t> </a:t>
                      </a:r>
                      <a:r>
                        <a:rPr kumimoji="0" lang="en-US" sz="1400" kern="1200" dirty="0">
                          <a:solidFill>
                            <a:schemeClr val="tx1"/>
                          </a:solidFill>
                          <a:effectLst/>
                          <a:latin typeface="Times New Roman"/>
                          <a:ea typeface="+mn-ea"/>
                          <a:cs typeface="Times New Roman"/>
                        </a:rPr>
                        <a:t>Herman Gunawan; </a:t>
                      </a:r>
                      <a:r>
                        <a:rPr kumimoji="0" lang="en-US" sz="1400" kern="1200" dirty="0" err="1">
                          <a:solidFill>
                            <a:schemeClr val="tx1"/>
                          </a:solidFill>
                          <a:effectLst/>
                          <a:latin typeface="Times New Roman"/>
                          <a:ea typeface="+mn-ea"/>
                          <a:cs typeface="Times New Roman"/>
                        </a:rPr>
                        <a:t>NaradaThiracitta</a:t>
                      </a:r>
                      <a:r>
                        <a:rPr kumimoji="0" lang="en-US" sz="1400" kern="1200" dirty="0">
                          <a:solidFill>
                            <a:schemeClr val="tx1"/>
                          </a:solidFill>
                          <a:effectLst/>
                          <a:latin typeface="Times New Roman"/>
                          <a:ea typeface="+mn-ea"/>
                          <a:cs typeface="Times New Roman"/>
                        </a:rPr>
                        <a:t>; </a:t>
                      </a:r>
                      <a:r>
                        <a:rPr kumimoji="0" lang="en-US" sz="1400" kern="1200" dirty="0" err="1">
                          <a:solidFill>
                            <a:schemeClr val="tx1"/>
                          </a:solidFill>
                          <a:effectLst/>
                          <a:latin typeface="Times New Roman"/>
                          <a:ea typeface="+mn-ea"/>
                          <a:cs typeface="Times New Roman"/>
                        </a:rPr>
                        <a:t>AriadiNugroho</a:t>
                      </a:r>
                      <a:endParaRPr kumimoji="0" lang="en-IN" sz="1400" b="1" kern="1200" dirty="0">
                        <a:solidFill>
                          <a:schemeClr val="tx1"/>
                        </a:solidFill>
                        <a:latin typeface="Times New Roman"/>
                        <a:ea typeface="+mn-ea"/>
                        <a:cs typeface="Times New Roman"/>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p>
                      <a:pPr algn="just"/>
                      <a:endParaRPr kumimoji="0" lang="en-IN" sz="1200" b="1" kern="1200" dirty="0">
                        <a:solidFill>
                          <a:schemeClr val="tx1"/>
                        </a:solidFill>
                        <a:latin typeface="Times New Roman" pitchFamily="18" charset="0"/>
                        <a:ea typeface="+mn-ea"/>
                        <a:cs typeface="Times New Roman"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rtl="0" eaLnBrk="1" fontAlgn="auto" latinLnBrk="0" hangingPunct="1">
                        <a:lnSpc>
                          <a:spcPct val="100000"/>
                        </a:lnSpc>
                        <a:spcBef>
                          <a:spcPts val="0"/>
                        </a:spcBef>
                        <a:spcAft>
                          <a:spcPts val="0"/>
                        </a:spcAft>
                        <a:buClrTx/>
                        <a:buSzTx/>
                        <a:buFontTx/>
                        <a:buNone/>
                      </a:pPr>
                      <a:r>
                        <a:rPr lang="en-US" sz="1400" kern="1200" dirty="0">
                          <a:solidFill>
                            <a:schemeClr val="tx1"/>
                          </a:solidFill>
                          <a:effectLst/>
                          <a:latin typeface="Times New Roman"/>
                          <a:ea typeface="+mn-ea"/>
                          <a:cs typeface="Times New Roman"/>
                        </a:rPr>
                        <a:t>Real-time sign language fingerspelling recognition using convolutional neural networks from depth map</a:t>
                      </a:r>
                      <a:endParaRPr lang="en-US"/>
                    </a:p>
                    <a:p>
                      <a:pPr lvl="0" algn="just">
                        <a:buNone/>
                      </a:pPr>
                      <a:endParaRPr lang="en-US" sz="1200" kern="1200" dirty="0">
                        <a:solidFill>
                          <a:schemeClr val="tx1"/>
                        </a:solidFill>
                        <a:latin typeface="Times New Roman"/>
                        <a:ea typeface="+mn-ea"/>
                        <a:cs typeface="Times New Roman"/>
                      </a:endParaRPr>
                    </a:p>
                    <a:p>
                      <a:pPr lvl="0" algn="just">
                        <a:buNone/>
                      </a:pPr>
                      <a:endParaRPr lang="en-US" sz="1200" kern="1200" dirty="0">
                        <a:solidFill>
                          <a:schemeClr val="tx1"/>
                        </a:solidFill>
                        <a:latin typeface="Times New Roman"/>
                        <a:ea typeface="+mn-ea"/>
                        <a:cs typeface="Times New Roman"/>
                      </a:endParaRPr>
                    </a:p>
                    <a:p>
                      <a:pPr lvl="0" algn="just">
                        <a:buNone/>
                      </a:pPr>
                      <a:endParaRPr lang="en-US" sz="1200" kern="1200" dirty="0">
                        <a:solidFill>
                          <a:schemeClr val="tx1"/>
                        </a:solidFill>
                        <a:latin typeface="Times New Roman"/>
                        <a:ea typeface="+mn-ea"/>
                        <a:cs typeface="Times New Roman"/>
                      </a:endParaRPr>
                    </a:p>
                    <a:p>
                      <a:pPr lvl="0" algn="just">
                        <a:buNone/>
                      </a:pPr>
                      <a:endParaRPr lang="en-US" sz="1200" kern="1200" dirty="0">
                        <a:solidFill>
                          <a:schemeClr val="tx1"/>
                        </a:solidFill>
                        <a:latin typeface="Times New Roman"/>
                        <a:ea typeface="+mn-ea"/>
                        <a:cs typeface="Times New Roman"/>
                      </a:endParaRPr>
                    </a:p>
                    <a:p>
                      <a:pPr lvl="0" algn="just">
                        <a:buNone/>
                      </a:pPr>
                      <a:endParaRPr lang="en-US" sz="1200" kern="1200" dirty="0">
                        <a:solidFill>
                          <a:schemeClr val="tx1"/>
                        </a:solidFill>
                        <a:latin typeface="Times New Roman"/>
                        <a:ea typeface="+mn-ea"/>
                        <a:cs typeface="Times New Roman"/>
                      </a:endParaRPr>
                    </a:p>
                    <a:p>
                      <a:pPr lvl="0" algn="just">
                        <a:buNone/>
                      </a:pPr>
                      <a:endParaRPr lang="en-US" sz="1200" kern="1200" dirty="0">
                        <a:solidFill>
                          <a:schemeClr val="tx1"/>
                        </a:solidFill>
                        <a:latin typeface="Times New Roman"/>
                        <a:ea typeface="+mn-ea"/>
                        <a:cs typeface="Times New Roman"/>
                      </a:endParaRPr>
                    </a:p>
                    <a:p>
                      <a:pPr marL="0" marR="0" lvl="0" indent="0" algn="just" rtl="0">
                        <a:lnSpc>
                          <a:spcPct val="100000"/>
                        </a:lnSpc>
                        <a:spcBef>
                          <a:spcPts val="0"/>
                        </a:spcBef>
                        <a:spcAft>
                          <a:spcPts val="0"/>
                        </a:spcAft>
                        <a:buClrTx/>
                        <a:buSzTx/>
                        <a:buFontTx/>
                        <a:buNone/>
                      </a:pPr>
                      <a:r>
                        <a:rPr lang="en-US" sz="1400" kern="1200" dirty="0">
                          <a:solidFill>
                            <a:schemeClr val="tx1"/>
                          </a:solidFill>
                          <a:effectLst/>
                          <a:latin typeface="Times New Roman"/>
                          <a:ea typeface="+mn-ea"/>
                          <a:cs typeface="Times New Roman"/>
                        </a:rPr>
                        <a:t>Sign Language Recognition Using Modified Convolutional Neural Network Model</a:t>
                      </a:r>
                      <a:endParaRPr lang="en-US" sz="1400"/>
                    </a:p>
                    <a:p>
                      <a:pPr lvl="0" algn="just" defTabSz="914400">
                        <a:buNone/>
                        <a:tabLst/>
                        <a:defRPr/>
                      </a:pPr>
                      <a:endParaRPr kumimoji="0" lang="en-US" sz="1200"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kern="1200" dirty="0">
                          <a:solidFill>
                            <a:schemeClr val="tx1"/>
                          </a:solidFill>
                          <a:effectLst/>
                          <a:latin typeface="Times New Roman"/>
                          <a:ea typeface="+mn-ea"/>
                          <a:cs typeface="Times New Roman"/>
                        </a:rPr>
                        <a:t>Here, The recognition system was done using convolutional neural networks (CNNs) from depth maps where a relatively large number of classes were considered</a:t>
                      </a:r>
                    </a:p>
                    <a:p>
                      <a:pPr lvl="0" algn="just">
                        <a:buNone/>
                      </a:pPr>
                      <a:endParaRPr lang="en-US" sz="1400" kern="1200" dirty="0">
                        <a:solidFill>
                          <a:schemeClr val="tx1"/>
                        </a:solidFill>
                        <a:effectLst/>
                        <a:latin typeface="Times New Roman"/>
                        <a:ea typeface="+mn-ea"/>
                        <a:cs typeface="Times New Roman"/>
                      </a:endParaRPr>
                    </a:p>
                    <a:p>
                      <a:pPr lvl="0" algn="just">
                        <a:buNone/>
                      </a:pPr>
                      <a:endParaRPr lang="en-US" sz="1400" kern="1200" dirty="0">
                        <a:solidFill>
                          <a:schemeClr val="tx1"/>
                        </a:solidFill>
                        <a:effectLst/>
                        <a:latin typeface="Times New Roman"/>
                        <a:ea typeface="+mn-ea"/>
                        <a:cs typeface="Times New Roman"/>
                      </a:endParaRPr>
                    </a:p>
                    <a:p>
                      <a:pPr lvl="0" algn="just">
                        <a:buNone/>
                      </a:pPr>
                      <a:endParaRPr lang="en-US" sz="1400" kern="1200" dirty="0">
                        <a:solidFill>
                          <a:schemeClr val="tx1"/>
                        </a:solidFill>
                        <a:effectLst/>
                        <a:latin typeface="Times New Roman"/>
                        <a:ea typeface="+mn-ea"/>
                        <a:cs typeface="Times New Roman"/>
                      </a:endParaRPr>
                    </a:p>
                    <a:p>
                      <a:pPr lvl="0" algn="just">
                        <a:buNone/>
                      </a:pPr>
                      <a:endParaRPr lang="en-US" sz="1400" kern="1200" dirty="0">
                        <a:solidFill>
                          <a:schemeClr val="tx1"/>
                        </a:solidFill>
                        <a:effectLst/>
                        <a:latin typeface="Times New Roman"/>
                        <a:ea typeface="+mn-ea"/>
                        <a:cs typeface="Times New Roman"/>
                      </a:endParaRPr>
                    </a:p>
                    <a:p>
                      <a:pPr lvl="0" algn="just">
                        <a:buNone/>
                      </a:pPr>
                      <a:r>
                        <a:rPr lang="en-US" sz="1400" kern="1200" dirty="0">
                          <a:solidFill>
                            <a:schemeClr val="tx1"/>
                          </a:solidFill>
                          <a:effectLst/>
                          <a:latin typeface="Times New Roman"/>
                          <a:ea typeface="+mn-ea"/>
                          <a:cs typeface="Times New Roman"/>
                        </a:rPr>
                        <a:t>Here, along with deep learning video-based sign language recognition was used to recognize a sign not only by the shape but also by the action the signer does. </a:t>
                      </a:r>
                      <a:endParaRPr kumimoji="0" lang="en-IN" sz="1400" kern="120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buNone/>
                      </a:pPr>
                      <a:r>
                        <a:rPr kumimoji="0" lang="en-US" sz="1400" kern="1200" dirty="0">
                          <a:solidFill>
                            <a:schemeClr val="tx1"/>
                          </a:solidFill>
                          <a:effectLst/>
                          <a:latin typeface="Times New Roman"/>
                          <a:ea typeface="+mn-ea"/>
                          <a:cs typeface="Times New Roman"/>
                        </a:rPr>
                        <a:t>85.49% accuracy </a:t>
                      </a:r>
                      <a:r>
                        <a:rPr lang="en-US" sz="1400" kern="1200" dirty="0">
                          <a:solidFill>
                            <a:schemeClr val="tx1"/>
                          </a:solidFill>
                          <a:effectLst/>
                          <a:latin typeface="Times New Roman"/>
                          <a:ea typeface="+mn-ea"/>
                          <a:cs typeface="Times New Roman"/>
                        </a:rPr>
                        <a:t>was observed for</a:t>
                      </a:r>
                      <a:r>
                        <a:rPr kumimoji="0" lang="en-US" sz="1400" kern="1200" dirty="0">
                          <a:solidFill>
                            <a:schemeClr val="tx1"/>
                          </a:solidFill>
                          <a:effectLst/>
                          <a:latin typeface="Times New Roman"/>
                          <a:ea typeface="+mn-ea"/>
                          <a:cs typeface="Times New Roman"/>
                        </a:rPr>
                        <a:t> new signers.</a:t>
                      </a:r>
                    </a:p>
                    <a:p>
                      <a:pPr marL="0" lvl="0" indent="0" algn="just">
                        <a:buNone/>
                      </a:pPr>
                      <a:endParaRPr lang="en-US" sz="1400" kern="1200" dirty="0">
                        <a:solidFill>
                          <a:schemeClr val="tx1"/>
                        </a:solidFill>
                        <a:effectLst/>
                        <a:latin typeface="Times New Roman"/>
                        <a:ea typeface="+mn-ea"/>
                        <a:cs typeface="Times New Roman"/>
                      </a:endParaRPr>
                    </a:p>
                    <a:p>
                      <a:pPr marL="0" indent="0" algn="just">
                        <a:buNone/>
                      </a:pPr>
                      <a:r>
                        <a:rPr lang="en-US" sz="1400" b="0" i="0" kern="1200" dirty="0">
                          <a:solidFill>
                            <a:schemeClr val="tx1"/>
                          </a:solidFill>
                          <a:effectLst/>
                          <a:latin typeface="Times New Roman"/>
                          <a:ea typeface="+mn-ea"/>
                          <a:cs typeface="Times New Roman"/>
                        </a:rPr>
                        <a:t>Training took a</a:t>
                      </a:r>
                      <a:r>
                        <a:rPr kumimoji="0" lang="en-US" sz="1400" b="0" i="0" kern="1200" dirty="0">
                          <a:solidFill>
                            <a:schemeClr val="tx1"/>
                          </a:solidFill>
                          <a:effectLst/>
                          <a:latin typeface="Times New Roman"/>
                          <a:ea typeface="+mn-ea"/>
                          <a:cs typeface="Times New Roman"/>
                        </a:rPr>
                        <a:t> lot of time</a:t>
                      </a:r>
                      <a:r>
                        <a:rPr lang="en-US" sz="1400" b="0" i="0" kern="1200" dirty="0">
                          <a:solidFill>
                            <a:schemeClr val="tx1"/>
                          </a:solidFill>
                          <a:effectLst/>
                          <a:latin typeface="Times New Roman"/>
                          <a:ea typeface="+mn-ea"/>
                          <a:cs typeface="Times New Roman"/>
                        </a:rPr>
                        <a:t> </a:t>
                      </a:r>
                      <a:endParaRPr kumimoji="0" lang="en-US" sz="1400" b="0" i="0" kern="1200" dirty="0">
                        <a:solidFill>
                          <a:schemeClr val="tx1"/>
                        </a:solidFill>
                        <a:effectLst/>
                        <a:latin typeface="Times New Roman"/>
                        <a:ea typeface="+mn-ea"/>
                        <a:cs typeface="Times New Roman"/>
                      </a:endParaRPr>
                    </a:p>
                    <a:p>
                      <a:pPr marL="171450" indent="-171450" algn="just">
                        <a:buFont typeface="Arial" pitchFamily="34" charset="0"/>
                        <a:buChar char="•"/>
                      </a:pPr>
                      <a:endParaRPr kumimoji="0" lang="en-US" sz="1200" b="0" i="0" kern="1200" dirty="0">
                        <a:solidFill>
                          <a:schemeClr val="tx1"/>
                        </a:solidFill>
                        <a:effectLst/>
                        <a:latin typeface="Times New Roman" pitchFamily="18" charset="0"/>
                        <a:ea typeface="+mn-ea"/>
                        <a:cs typeface="Times New Roman" pitchFamily="18" charset="0"/>
                      </a:endParaRPr>
                    </a:p>
                    <a:p>
                      <a:pPr marL="171450" indent="-171450" algn="just">
                        <a:buFont typeface="Arial" pitchFamily="34" charset="0"/>
                        <a:buChar char="•"/>
                      </a:pPr>
                      <a:endParaRPr kumimoji="0" lang="en-US" sz="1200" b="0" i="0" kern="1200" dirty="0">
                        <a:solidFill>
                          <a:schemeClr val="tx1"/>
                        </a:solidFill>
                        <a:effectLst/>
                        <a:latin typeface="Times New Roman" pitchFamily="18" charset="0"/>
                        <a:ea typeface="+mn-ea"/>
                        <a:cs typeface="Times New Roman" pitchFamily="18" charset="0"/>
                      </a:endParaRPr>
                    </a:p>
                    <a:p>
                      <a:pPr marL="171450" indent="-171450" algn="just">
                        <a:buFont typeface="Arial" pitchFamily="34" charset="0"/>
                        <a:buChar char="•"/>
                      </a:pPr>
                      <a:endParaRPr kumimoji="0" lang="en-US" sz="1200" b="0" i="0" kern="1200" dirty="0">
                        <a:solidFill>
                          <a:schemeClr val="tx1"/>
                        </a:solidFill>
                        <a:effectLst/>
                        <a:latin typeface="Times New Roman" pitchFamily="18" charset="0"/>
                        <a:ea typeface="+mn-ea"/>
                        <a:cs typeface="Times New Roman" pitchFamily="18" charset="0"/>
                      </a:endParaRPr>
                    </a:p>
                    <a:p>
                      <a:pPr marL="171450" lvl="0" indent="-171450" algn="just">
                        <a:buFont typeface="Arial" pitchFamily="34" charset="0"/>
                        <a:buChar char="•"/>
                      </a:pPr>
                      <a:endParaRPr lang="en-US" sz="1200" b="0" i="0" kern="1200" dirty="0">
                        <a:solidFill>
                          <a:schemeClr val="tx1"/>
                        </a:solidFill>
                        <a:effectLst/>
                        <a:latin typeface="Times New Roman"/>
                        <a:ea typeface="+mn-ea"/>
                        <a:cs typeface="Times New Roman"/>
                      </a:endParaRPr>
                    </a:p>
                    <a:p>
                      <a:pPr marL="171450" lvl="0" indent="-171450" algn="just">
                        <a:buFont typeface="Arial" pitchFamily="34" charset="0"/>
                        <a:buChar char="•"/>
                      </a:pPr>
                      <a:endParaRPr lang="en-US" sz="1200" b="0" i="0" kern="1200" dirty="0">
                        <a:solidFill>
                          <a:schemeClr val="tx1"/>
                        </a:solidFill>
                        <a:effectLst/>
                        <a:latin typeface="Times New Roman"/>
                        <a:ea typeface="+mn-ea"/>
                        <a:cs typeface="Times New Roman"/>
                      </a:endParaRPr>
                    </a:p>
                    <a:p>
                      <a:pPr marL="171450" lvl="0" indent="-171450" algn="just">
                        <a:buFont typeface="Arial" pitchFamily="34" charset="0"/>
                        <a:buChar char="•"/>
                      </a:pPr>
                      <a:endParaRPr lang="en-US" sz="1200" b="0" i="0" kern="1200" dirty="0">
                        <a:solidFill>
                          <a:schemeClr val="tx1"/>
                        </a:solidFill>
                        <a:effectLst/>
                        <a:latin typeface="Times New Roman"/>
                        <a:ea typeface="+mn-ea"/>
                        <a:cs typeface="Times New Roman"/>
                      </a:endParaRPr>
                    </a:p>
                    <a:p>
                      <a:pPr marL="171450" lvl="0" indent="-171450" algn="just">
                        <a:buFont typeface="Arial" pitchFamily="34" charset="0"/>
                        <a:buChar char="•"/>
                      </a:pPr>
                      <a:endParaRPr lang="en-US" sz="1200" b="0" i="0" kern="1200" dirty="0">
                        <a:solidFill>
                          <a:schemeClr val="tx1"/>
                        </a:solidFill>
                        <a:effectLst/>
                        <a:latin typeface="Times New Roman"/>
                        <a:ea typeface="+mn-ea"/>
                        <a:cs typeface="Times New Roman"/>
                      </a:endParaRPr>
                    </a:p>
                    <a:p>
                      <a:pPr marL="171450" lvl="0" indent="-171450" algn="just">
                        <a:buFont typeface="Arial" pitchFamily="34" charset="0"/>
                        <a:buChar char="•"/>
                      </a:pPr>
                      <a:endParaRPr lang="en-US" sz="1200" b="0" i="0" kern="1200" dirty="0">
                        <a:solidFill>
                          <a:schemeClr val="tx1"/>
                        </a:solidFill>
                        <a:effectLst/>
                        <a:latin typeface="Times New Roman"/>
                        <a:ea typeface="+mn-ea"/>
                        <a:cs typeface="Times New Roman"/>
                      </a:endParaRPr>
                    </a:p>
                    <a:p>
                      <a:pPr marL="0" indent="0" algn="just">
                        <a:buFont typeface="Arial" pitchFamily="34" charset="0"/>
                        <a:buNone/>
                      </a:pPr>
                      <a:r>
                        <a:rPr lang="en-US" sz="1400" b="0" i="0" kern="1200" dirty="0">
                          <a:solidFill>
                            <a:schemeClr val="tx1"/>
                          </a:solidFill>
                          <a:effectLst/>
                          <a:latin typeface="Times New Roman"/>
                          <a:ea typeface="+mn-ea"/>
                          <a:cs typeface="Times New Roman"/>
                        </a:rPr>
                        <a:t>It proved to be better at solving</a:t>
                      </a:r>
                      <a:r>
                        <a:rPr kumimoji="0" lang="en-US" sz="1400" b="0" i="0" kern="1200" dirty="0">
                          <a:solidFill>
                            <a:schemeClr val="tx1"/>
                          </a:solidFill>
                          <a:effectLst/>
                          <a:latin typeface="Times New Roman"/>
                          <a:ea typeface="+mn-ea"/>
                          <a:cs typeface="Times New Roman"/>
                        </a:rPr>
                        <a:t> specific problems</a:t>
                      </a:r>
                      <a:r>
                        <a:rPr lang="en-US" sz="1400" b="0" i="0" kern="1200" dirty="0">
                          <a:solidFill>
                            <a:schemeClr val="tx1"/>
                          </a:solidFill>
                          <a:effectLst/>
                          <a:latin typeface="Times New Roman"/>
                          <a:ea typeface="+mn-ea"/>
                          <a:cs typeface="Times New Roman"/>
                        </a:rPr>
                        <a:t>.</a:t>
                      </a:r>
                      <a:endParaRPr kumimoji="0" lang="en-US" sz="1400" b="0" i="0" kern="1200" dirty="0">
                        <a:solidFill>
                          <a:schemeClr val="tx1"/>
                        </a:solidFill>
                        <a:effectLst/>
                        <a:latin typeface="Times New Roman"/>
                        <a:ea typeface="+mn-ea"/>
                        <a:cs typeface="Times New Roman"/>
                      </a:endParaRPr>
                    </a:p>
                    <a:p>
                      <a:pPr marL="0" lvl="0" indent="0" algn="just">
                        <a:buFont typeface="Arial" pitchFamily="34" charset="0"/>
                        <a:buNone/>
                      </a:pPr>
                      <a:endParaRPr lang="en-US" sz="1400" b="0" i="0" kern="1200" dirty="0">
                        <a:solidFill>
                          <a:schemeClr val="tx1"/>
                        </a:solidFill>
                        <a:effectLst/>
                        <a:latin typeface="Times New Roman"/>
                        <a:ea typeface="+mn-ea"/>
                        <a:cs typeface="Times New Roman"/>
                      </a:endParaRPr>
                    </a:p>
                    <a:p>
                      <a:pPr marL="0" lvl="0" indent="0" algn="just">
                        <a:buFont typeface="Arial" pitchFamily="34" charset="0"/>
                        <a:buNone/>
                      </a:pPr>
                      <a:r>
                        <a:rPr lang="en-US" sz="1400" b="0" i="0" kern="1200" dirty="0">
                          <a:solidFill>
                            <a:schemeClr val="tx1"/>
                          </a:solidFill>
                          <a:effectLst/>
                          <a:latin typeface="Times New Roman"/>
                          <a:ea typeface="+mn-ea"/>
                          <a:cs typeface="Times New Roman"/>
                        </a:rPr>
                        <a:t>Required a  </a:t>
                      </a:r>
                      <a:r>
                        <a:rPr kumimoji="0" lang="en-US" sz="1400" b="0" i="0" kern="1200" dirty="0">
                          <a:solidFill>
                            <a:schemeClr val="tx1"/>
                          </a:solidFill>
                          <a:effectLst/>
                          <a:latin typeface="Times New Roman"/>
                          <a:ea typeface="+mn-ea"/>
                          <a:cs typeface="Times New Roman"/>
                        </a:rPr>
                        <a:t>large Dataset to process and train the neural network.</a:t>
                      </a:r>
                      <a:endParaRPr kumimoji="0" lang="en-IN" sz="1400" kern="120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6E1ED172-DA76-4035-8AD2-CC64C60D7E28}" type="slidenum">
              <a:rPr lang="en-US" smtClean="0"/>
              <a:pPr/>
              <a:t>7</a:t>
            </a:fld>
            <a:endParaRPr lang="en-US"/>
          </a:p>
        </p:txBody>
      </p:sp>
      <p:sp>
        <p:nvSpPr>
          <p:cNvPr id="30723" name="Rectangle 2"/>
          <p:cNvSpPr>
            <a:spLocks noGrp="1" noChangeArrowheads="1"/>
          </p:cNvSpPr>
          <p:nvPr>
            <p:ph type="title" idx="4294967295"/>
          </p:nvPr>
        </p:nvSpPr>
        <p:spPr>
          <a:xfrm>
            <a:off x="838200" y="228600"/>
            <a:ext cx="7793038" cy="623888"/>
          </a:xfrm>
        </p:spPr>
        <p:txBody>
          <a:bodyPr>
            <a:normAutofit fontScale="90000"/>
          </a:bodyPr>
          <a:lstStyle/>
          <a:p>
            <a:pPr algn="ctr" eaLnBrk="1" hangingPunct="1">
              <a:lnSpc>
                <a:spcPct val="90000"/>
              </a:lnSpc>
            </a:pPr>
            <a:r>
              <a:rPr lang="en-US" sz="4000" b="1" kern="1200" dirty="0">
                <a:solidFill>
                  <a:srgbClr val="CC3300"/>
                </a:solidFill>
                <a:latin typeface="Times New Roman" pitchFamily="18" charset="0"/>
                <a:ea typeface="+mn-ea"/>
                <a:cs typeface="Times New Roman" pitchFamily="18" charset="0"/>
              </a:rPr>
              <a:t>Literature</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Survey</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[continued] </a:t>
            </a:r>
          </a:p>
        </p:txBody>
      </p:sp>
      <p:sp>
        <p:nvSpPr>
          <p:cNvPr id="30724" name="Rectangle 3"/>
          <p:cNvSpPr>
            <a:spLocks noGrp="1" noChangeArrowheads="1"/>
          </p:cNvSpPr>
          <p:nvPr>
            <p:ph type="body" idx="4294967295"/>
          </p:nvPr>
        </p:nvSpPr>
        <p:spPr>
          <a:xfrm>
            <a:off x="0" y="2438400"/>
            <a:ext cx="7772400" cy="3086100"/>
          </a:xfrm>
        </p:spPr>
        <p:txBody>
          <a:bodyPr/>
          <a:lstStyle/>
          <a:p>
            <a:pPr algn="just" eaLnBrk="1" hangingPunct="1">
              <a:lnSpc>
                <a:spcPct val="90000"/>
              </a:lnSpc>
              <a:buFont typeface="Wingdings" pitchFamily="2" charset="2"/>
              <a:buNone/>
            </a:pPr>
            <a:r>
              <a:rPr lang="en-US" sz="3600"/>
              <a:t>  </a:t>
            </a:r>
            <a:endParaRPr lang="en-US" b="1">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83294223"/>
              </p:ext>
            </p:extLst>
          </p:nvPr>
        </p:nvGraphicFramePr>
        <p:xfrm>
          <a:off x="444138" y="990600"/>
          <a:ext cx="8166463" cy="5492676"/>
        </p:xfrm>
        <a:graphic>
          <a:graphicData uri="http://schemas.openxmlformats.org/drawingml/2006/table">
            <a:tbl>
              <a:tblPr/>
              <a:tblGrid>
                <a:gridCol w="2108563">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590006">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Author,  Journal Year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Title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Concept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Pros and Cons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98922">
                <a:tc>
                  <a:txBody>
                    <a:bodyPr/>
                    <a:lstStyle/>
                    <a:p>
                      <a:pPr algn="just"/>
                      <a:r>
                        <a:rPr kumimoji="0" lang="en-US" sz="1400" kern="1200" dirty="0" err="1">
                          <a:solidFill>
                            <a:schemeClr val="tx1"/>
                          </a:solidFill>
                          <a:effectLst/>
                          <a:latin typeface="Times New Roman"/>
                          <a:ea typeface="+mn-ea"/>
                          <a:cs typeface="Times New Roman"/>
                        </a:rPr>
                        <a:t>HueihanJhuang</a:t>
                      </a:r>
                      <a:r>
                        <a:rPr kumimoji="0" lang="en-US" sz="1400" kern="1200" dirty="0">
                          <a:solidFill>
                            <a:schemeClr val="tx1"/>
                          </a:solidFill>
                          <a:effectLst/>
                          <a:latin typeface="Times New Roman"/>
                          <a:ea typeface="+mn-ea"/>
                          <a:cs typeface="Times New Roman"/>
                        </a:rPr>
                        <a:t>, Thomas Serre, Lior Wolf, and </a:t>
                      </a:r>
                      <a:r>
                        <a:rPr kumimoji="0" lang="en-US" sz="1400" kern="1200" dirty="0" err="1">
                          <a:solidFill>
                            <a:schemeClr val="tx1"/>
                          </a:solidFill>
                          <a:effectLst/>
                          <a:latin typeface="Times New Roman"/>
                          <a:ea typeface="+mn-ea"/>
                          <a:cs typeface="Times New Roman"/>
                        </a:rPr>
                        <a:t>TomasoPoggio</a:t>
                      </a:r>
                      <a:endParaRPr kumimoji="0" lang="en-US" sz="1400" kern="1200" dirty="0">
                        <a:solidFill>
                          <a:schemeClr val="tx1"/>
                        </a:solidFill>
                        <a:effectLst/>
                        <a:latin typeface="Times New Roman"/>
                        <a:ea typeface="+mn-ea"/>
                        <a:cs typeface="Times New Roman"/>
                      </a:endParaRPr>
                    </a:p>
                    <a:p>
                      <a:pPr algn="just"/>
                      <a:r>
                        <a:rPr kumimoji="0" lang="en-US" sz="1400" b="1" kern="1200" dirty="0">
                          <a:solidFill>
                            <a:schemeClr val="tx1"/>
                          </a:solidFill>
                          <a:effectLst/>
                          <a:latin typeface="Times New Roman"/>
                          <a:ea typeface="+mn-ea"/>
                          <a:cs typeface="Times New Roman"/>
                        </a:rPr>
                        <a:t>Year:2019</a:t>
                      </a:r>
                    </a:p>
                    <a:p>
                      <a:pPr algn="just"/>
                      <a:endParaRPr kumimoji="0" lang="en-US" sz="1200" b="1" kern="1200" dirty="0">
                        <a:solidFill>
                          <a:schemeClr val="tx1"/>
                        </a:solidFill>
                        <a:effectLst/>
                        <a:latin typeface="Times New Roman" pitchFamily="18" charset="0"/>
                        <a:ea typeface="+mn-ea"/>
                        <a:cs typeface="Times New Roman" pitchFamily="18" charset="0"/>
                      </a:endParaRPr>
                    </a:p>
                    <a:p>
                      <a:pPr algn="just"/>
                      <a:endParaRPr kumimoji="0" lang="en-US" sz="1200" b="1" kern="1200" dirty="0">
                        <a:solidFill>
                          <a:schemeClr val="tx1"/>
                        </a:solidFill>
                        <a:effectLst/>
                        <a:latin typeface="Times New Roman" pitchFamily="18" charset="0"/>
                        <a:ea typeface="+mn-ea"/>
                        <a:cs typeface="Times New Roman" pitchFamily="18" charset="0"/>
                      </a:endParaRPr>
                    </a:p>
                    <a:p>
                      <a:pPr algn="just"/>
                      <a:endParaRPr kumimoji="0" lang="en-US" sz="1200" b="1" kern="1200" dirty="0">
                        <a:solidFill>
                          <a:schemeClr val="tx1"/>
                        </a:solidFill>
                        <a:effectLst/>
                        <a:latin typeface="Times New Roman" pitchFamily="18" charset="0"/>
                        <a:ea typeface="+mn-ea"/>
                        <a:cs typeface="Times New Roman" pitchFamily="18" charset="0"/>
                      </a:endParaRPr>
                    </a:p>
                    <a:p>
                      <a:pPr algn="just"/>
                      <a:endParaRPr kumimoji="0" lang="en-US" sz="1200" b="1" kern="1200" dirty="0">
                        <a:solidFill>
                          <a:schemeClr val="tx1"/>
                        </a:solidFill>
                        <a:effectLst/>
                        <a:latin typeface="Times New Roman" pitchFamily="18" charset="0"/>
                        <a:ea typeface="+mn-ea"/>
                        <a:cs typeface="Times New Roman" pitchFamily="18" charset="0"/>
                      </a:endParaRPr>
                    </a:p>
                    <a:p>
                      <a:pPr algn="just"/>
                      <a:endParaRPr kumimoji="0" lang="en-US" sz="1200" b="1" kern="1200" dirty="0">
                        <a:solidFill>
                          <a:schemeClr val="tx1"/>
                        </a:solidFill>
                        <a:effectLst/>
                        <a:latin typeface="Times New Roman" pitchFamily="18" charset="0"/>
                        <a:ea typeface="+mn-ea"/>
                        <a:cs typeface="Times New Roman" pitchFamily="18" charset="0"/>
                      </a:endParaRPr>
                    </a:p>
                    <a:p>
                      <a:pPr algn="just"/>
                      <a:endParaRPr kumimoji="0" lang="en-US" sz="1200" b="1" kern="1200" dirty="0">
                        <a:solidFill>
                          <a:schemeClr val="tx1"/>
                        </a:solidFill>
                        <a:effectLst/>
                        <a:latin typeface="Times New Roman" pitchFamily="18" charset="0"/>
                        <a:ea typeface="+mn-ea"/>
                        <a:cs typeface="Times New Roman" pitchFamily="18" charset="0"/>
                      </a:endParaRPr>
                    </a:p>
                    <a:p>
                      <a:pPr lvl="0" algn="just">
                        <a:buNone/>
                      </a:pPr>
                      <a:endParaRPr lang="en-US" sz="1200" b="1" kern="1200" dirty="0">
                        <a:solidFill>
                          <a:schemeClr val="tx1"/>
                        </a:solidFill>
                        <a:effectLst/>
                        <a:latin typeface="Times New Roman"/>
                        <a:ea typeface="+mn-ea"/>
                        <a:cs typeface="Times New Roman"/>
                      </a:endParaRPr>
                    </a:p>
                    <a:p>
                      <a:pPr lvl="0" algn="just">
                        <a:buNone/>
                      </a:pPr>
                      <a:endParaRPr lang="en-US" sz="1200" b="1" kern="1200" dirty="0">
                        <a:solidFill>
                          <a:schemeClr val="tx1"/>
                        </a:solidFill>
                        <a:effectLst/>
                        <a:latin typeface="Times New Roman"/>
                        <a:ea typeface="+mn-ea"/>
                        <a:cs typeface="Times New Roman"/>
                      </a:endParaRPr>
                    </a:p>
                    <a:p>
                      <a:pPr algn="just"/>
                      <a:r>
                        <a:rPr kumimoji="0" lang="en-US" sz="1200" b="1" kern="1200" dirty="0">
                          <a:solidFill>
                            <a:schemeClr val="tx1"/>
                          </a:solidFill>
                          <a:effectLst/>
                          <a:latin typeface="Times New Roman" pitchFamily="18" charset="0"/>
                          <a:ea typeface="+mn-ea"/>
                          <a:cs typeface="Times New Roman" pitchFamily="18" charset="0"/>
                        </a:rPr>
                        <a:t> </a:t>
                      </a:r>
                    </a:p>
                    <a:p>
                      <a:pPr algn="just"/>
                      <a:r>
                        <a:rPr kumimoji="0" lang="en-US" sz="1400" kern="1200" dirty="0" err="1">
                          <a:solidFill>
                            <a:schemeClr val="tx1"/>
                          </a:solidFill>
                          <a:effectLst/>
                          <a:latin typeface="Times New Roman"/>
                          <a:ea typeface="+mn-ea"/>
                          <a:cs typeface="Times New Roman"/>
                        </a:rPr>
                        <a:t>ShuiwangJi</a:t>
                      </a:r>
                      <a:r>
                        <a:rPr kumimoji="0" lang="en-US" sz="1400" kern="1200" dirty="0">
                          <a:solidFill>
                            <a:schemeClr val="tx1"/>
                          </a:solidFill>
                          <a:effectLst/>
                          <a:latin typeface="Times New Roman"/>
                          <a:ea typeface="+mn-ea"/>
                          <a:cs typeface="Times New Roman"/>
                        </a:rPr>
                        <a:t>, Wei Xu, Ming Yang, and Kai Yu</a:t>
                      </a:r>
                    </a:p>
                    <a:p>
                      <a:pPr algn="just"/>
                      <a:r>
                        <a:rPr kumimoji="0" lang="en-US" sz="1400" b="1" kern="1200" dirty="0">
                          <a:solidFill>
                            <a:schemeClr val="tx1"/>
                          </a:solidFill>
                          <a:effectLst/>
                          <a:latin typeface="Times New Roman"/>
                          <a:ea typeface="+mn-ea"/>
                          <a:cs typeface="Times New Roman"/>
                        </a:rPr>
                        <a:t>Year:2018</a:t>
                      </a:r>
                      <a:endParaRPr kumimoji="0" lang="en-IN" sz="1400" b="1"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kumimoji="0" lang="en-US" sz="1400" kern="1200" dirty="0">
                          <a:solidFill>
                            <a:schemeClr val="tx1"/>
                          </a:solidFill>
                          <a:effectLst/>
                          <a:latin typeface="Times New Roman"/>
                          <a:ea typeface="+mn-ea"/>
                          <a:cs typeface="Times New Roman"/>
                        </a:rPr>
                        <a:t>A biologically inspired system for action recognition.</a:t>
                      </a: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lvl="0" algn="just">
                        <a:buNone/>
                      </a:pPr>
                      <a:endParaRPr lang="en-US" sz="1200" kern="1200" dirty="0">
                        <a:solidFill>
                          <a:schemeClr val="tx1"/>
                        </a:solidFill>
                        <a:effectLst/>
                        <a:latin typeface="Times New Roman"/>
                        <a:ea typeface="+mn-ea"/>
                        <a:cs typeface="Times New Roman"/>
                      </a:endParaRPr>
                    </a:p>
                    <a:p>
                      <a:pPr lvl="0" algn="just">
                        <a:buNone/>
                      </a:pPr>
                      <a:endParaRPr lang="en-US" sz="1200" kern="1200" dirty="0">
                        <a:solidFill>
                          <a:schemeClr val="tx1"/>
                        </a:solidFill>
                        <a:effectLst/>
                        <a:latin typeface="Times New Roman"/>
                        <a:ea typeface="+mn-ea"/>
                        <a:cs typeface="Times New Roman"/>
                      </a:endParaRPr>
                    </a:p>
                    <a:p>
                      <a:pPr algn="just"/>
                      <a:r>
                        <a:rPr kumimoji="0" lang="en-US" sz="1400" kern="1200" dirty="0">
                          <a:solidFill>
                            <a:schemeClr val="tx1"/>
                          </a:solidFill>
                          <a:effectLst/>
                          <a:latin typeface="Times New Roman"/>
                          <a:ea typeface="+mn-ea"/>
                          <a:cs typeface="Times New Roman"/>
                        </a:rPr>
                        <a:t>3D convolutional neural networks for human action recognition</a:t>
                      </a:r>
                      <a:endParaRPr kumimoji="0" lang="en-US" sz="1400"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b="0" i="0" kern="1200" dirty="0">
                          <a:solidFill>
                            <a:schemeClr val="tx1"/>
                          </a:solidFill>
                          <a:effectLst/>
                          <a:latin typeface="Times New Roman"/>
                          <a:ea typeface="+mn-ea"/>
                          <a:cs typeface="Times New Roman"/>
                        </a:rPr>
                        <a:t>Here, The  recognition</a:t>
                      </a:r>
                      <a:r>
                        <a:rPr kumimoji="0" lang="en-US" sz="1400" b="0" i="0" kern="1200" dirty="0">
                          <a:solidFill>
                            <a:schemeClr val="tx1"/>
                          </a:solidFill>
                          <a:effectLst/>
                          <a:latin typeface="Times New Roman"/>
                          <a:ea typeface="+mn-ea"/>
                          <a:cs typeface="Times New Roman"/>
                        </a:rPr>
                        <a:t> of actions </a:t>
                      </a:r>
                      <a:r>
                        <a:rPr lang="en-US" sz="1400" b="0" i="0" kern="1200" dirty="0">
                          <a:solidFill>
                            <a:schemeClr val="tx1"/>
                          </a:solidFill>
                          <a:effectLst/>
                          <a:latin typeface="Times New Roman"/>
                          <a:ea typeface="+mn-ea"/>
                          <a:cs typeface="Times New Roman"/>
                        </a:rPr>
                        <a:t>were built from video</a:t>
                      </a:r>
                      <a:r>
                        <a:rPr kumimoji="0" lang="en-US" sz="1400" b="0" i="0" kern="1200" dirty="0">
                          <a:solidFill>
                            <a:schemeClr val="tx1"/>
                          </a:solidFill>
                          <a:effectLst/>
                          <a:latin typeface="Times New Roman"/>
                          <a:ea typeface="+mn-ea"/>
                          <a:cs typeface="Times New Roman"/>
                        </a:rPr>
                        <a:t> sequences </a:t>
                      </a:r>
                      <a:r>
                        <a:rPr lang="en-US" sz="1400" b="0" i="0" kern="1200" dirty="0">
                          <a:solidFill>
                            <a:schemeClr val="tx1"/>
                          </a:solidFill>
                          <a:effectLst/>
                          <a:latin typeface="Times New Roman"/>
                          <a:ea typeface="+mn-ea"/>
                          <a:cs typeface="Times New Roman"/>
                        </a:rPr>
                        <a:t>and  </a:t>
                      </a:r>
                      <a:r>
                        <a:rPr kumimoji="0" lang="en-US" sz="1400" b="0" i="0" kern="1200" dirty="0">
                          <a:solidFill>
                            <a:schemeClr val="tx1"/>
                          </a:solidFill>
                          <a:effectLst/>
                          <a:latin typeface="Times New Roman"/>
                          <a:ea typeface="+mn-ea"/>
                          <a:cs typeface="Times New Roman"/>
                        </a:rPr>
                        <a:t>object recognition based on </a:t>
                      </a:r>
                      <a:r>
                        <a:rPr lang="en-US" sz="1400" b="0" i="0" kern="1200" dirty="0">
                          <a:solidFill>
                            <a:schemeClr val="tx1"/>
                          </a:solidFill>
                          <a:effectLst/>
                          <a:latin typeface="Times New Roman"/>
                          <a:ea typeface="+mn-ea"/>
                          <a:cs typeface="Times New Roman"/>
                        </a:rPr>
                        <a:t>hierarchical feedforward</a:t>
                      </a:r>
                      <a:r>
                        <a:rPr kumimoji="0" lang="en-US" sz="1400" b="0" i="0" kern="1200" dirty="0">
                          <a:solidFill>
                            <a:schemeClr val="tx1"/>
                          </a:solidFill>
                          <a:effectLst/>
                          <a:latin typeface="Times New Roman"/>
                          <a:ea typeface="+mn-ea"/>
                          <a:cs typeface="Times New Roman"/>
                        </a:rPr>
                        <a:t> architectures</a:t>
                      </a:r>
                      <a:r>
                        <a:rPr lang="en-US" sz="1400" b="0" i="0" kern="1200" dirty="0">
                          <a:solidFill>
                            <a:schemeClr val="tx1"/>
                          </a:solidFill>
                          <a:effectLst/>
                          <a:latin typeface="Times New Roman"/>
                          <a:ea typeface="+mn-ea"/>
                          <a:cs typeface="Times New Roman"/>
                        </a:rPr>
                        <a:t>.</a:t>
                      </a:r>
                      <a:endParaRPr kumimoji="0" lang="en-US" sz="1400" b="0" i="0" kern="1200" dirty="0">
                        <a:solidFill>
                          <a:schemeClr val="tx1"/>
                        </a:solidFill>
                        <a:effectLst/>
                        <a:latin typeface="Times New Roman"/>
                        <a:ea typeface="+mn-ea"/>
                        <a:cs typeface="Times New Roman"/>
                      </a:endParaRPr>
                    </a:p>
                    <a:p>
                      <a:pPr algn="just"/>
                      <a:endParaRPr lang="en-US" sz="1200" dirty="0">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a:p>
                      <a:pPr algn="just"/>
                      <a:endParaRPr lang="en-US" sz="1200" dirty="0">
                        <a:latin typeface="Times New Roman"/>
                        <a:cs typeface="Times New Roman"/>
                      </a:endParaRPr>
                    </a:p>
                    <a:p>
                      <a:pPr lvl="0" algn="just">
                        <a:buNone/>
                      </a:pPr>
                      <a:endParaRPr lang="en-US" sz="1200" dirty="0">
                        <a:latin typeface="Times New Roman"/>
                        <a:cs typeface="Times New Roman"/>
                      </a:endParaRPr>
                    </a:p>
                    <a:p>
                      <a:pPr lvl="0" algn="just">
                        <a:buNone/>
                      </a:pPr>
                      <a:endParaRPr lang="en-US" sz="1200" dirty="0">
                        <a:latin typeface="Times New Roman"/>
                        <a:cs typeface="Times New Roman"/>
                      </a:endParaRPr>
                    </a:p>
                    <a:p>
                      <a:pPr lvl="0" algn="just">
                        <a:buNone/>
                      </a:pPr>
                      <a:endParaRPr lang="en-US" sz="1200" dirty="0">
                        <a:latin typeface="Times New Roman"/>
                        <a:cs typeface="Times New Roman"/>
                      </a:endParaRPr>
                    </a:p>
                    <a:p>
                      <a:pPr lvl="0" algn="just">
                        <a:buNone/>
                      </a:pPr>
                      <a:r>
                        <a:rPr lang="en-US" sz="1400" dirty="0">
                          <a:latin typeface="Times New Roman"/>
                          <a:cs typeface="Times New Roman"/>
                        </a:rPr>
                        <a:t>Convolutional neural networks (CNNs) are a type of deep model that can act directly on the raw inputs. However, such models are currently limited to handling 2D inputs. In this paper, we develop a novel 3D CNN model for action recognitio</a:t>
                      </a:r>
                      <a:r>
                        <a:rPr lang="en-US" sz="1200" dirty="0">
                          <a:latin typeface="Times New Roman"/>
                          <a:cs typeface="Times New Roman"/>
                        </a:rPr>
                        <a:t>n. </a:t>
                      </a:r>
                      <a:endParaRPr kumimoji="0" lang="en-IN" sz="1200" kern="120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None/>
                      </a:pPr>
                      <a:r>
                        <a:rPr lang="en-US" sz="1400" b="0" i="0" kern="1200" dirty="0">
                          <a:solidFill>
                            <a:schemeClr val="tx1"/>
                          </a:solidFill>
                          <a:effectLst/>
                          <a:latin typeface="Times New Roman"/>
                          <a:ea typeface="+mn-ea"/>
                          <a:cs typeface="Times New Roman"/>
                        </a:rPr>
                        <a:t>Feature</a:t>
                      </a:r>
                      <a:r>
                        <a:rPr kumimoji="0" lang="en-US" sz="1400" b="0" i="0" kern="1200" dirty="0">
                          <a:solidFill>
                            <a:schemeClr val="tx1"/>
                          </a:solidFill>
                          <a:effectLst/>
                          <a:latin typeface="Times New Roman"/>
                          <a:ea typeface="+mn-ea"/>
                          <a:cs typeface="Times New Roman"/>
                        </a:rPr>
                        <a:t> selection approach </a:t>
                      </a:r>
                      <a:r>
                        <a:rPr lang="en-US" sz="1400" b="0" i="0" kern="1200" dirty="0">
                          <a:solidFill>
                            <a:schemeClr val="tx1"/>
                          </a:solidFill>
                          <a:effectLst/>
                          <a:latin typeface="Times New Roman"/>
                          <a:ea typeface="+mn-ea"/>
                          <a:cs typeface="Times New Roman"/>
                        </a:rPr>
                        <a:t>led </a:t>
                      </a:r>
                      <a:r>
                        <a:rPr kumimoji="0" lang="en-US" sz="1400" b="0" i="0" kern="1200" dirty="0">
                          <a:solidFill>
                            <a:schemeClr val="tx1"/>
                          </a:solidFill>
                          <a:effectLst/>
                          <a:latin typeface="Times New Roman"/>
                          <a:ea typeface="+mn-ea"/>
                          <a:cs typeface="Times New Roman"/>
                        </a:rPr>
                        <a:t>to an efﬁcient system that</a:t>
                      </a:r>
                      <a:r>
                        <a:rPr lang="en-US" sz="1400" b="0" i="0" kern="1200" dirty="0">
                          <a:solidFill>
                            <a:schemeClr val="tx1"/>
                          </a:solidFill>
                          <a:effectLst/>
                          <a:latin typeface="Times New Roman"/>
                          <a:ea typeface="+mn-ea"/>
                          <a:cs typeface="Times New Roman"/>
                        </a:rPr>
                        <a:t> could perform</a:t>
                      </a:r>
                      <a:r>
                        <a:rPr kumimoji="0" lang="en-US" sz="1400" b="0" i="0" kern="1200" dirty="0">
                          <a:solidFill>
                            <a:schemeClr val="tx1"/>
                          </a:solidFill>
                          <a:effectLst/>
                          <a:latin typeface="Times New Roman"/>
                          <a:ea typeface="+mn-ea"/>
                          <a:cs typeface="Times New Roman"/>
                        </a:rPr>
                        <a:t> better with far fewer features.</a:t>
                      </a:r>
                      <a:endParaRPr lang="en-US" sz="1400" b="0" i="0" kern="1200" dirty="0">
                        <a:solidFill>
                          <a:schemeClr val="tx1"/>
                        </a:solidFill>
                        <a:effectLst/>
                        <a:latin typeface="Times New Roman" pitchFamily="18" charset="0"/>
                        <a:ea typeface="+mn-ea"/>
                        <a:cs typeface="Times New Roman" pitchFamily="18" charset="0"/>
                      </a:endParaRPr>
                    </a:p>
                    <a:p>
                      <a:pPr marL="0" lvl="0" indent="0">
                        <a:buNone/>
                      </a:pPr>
                      <a:endParaRPr kumimoji="0" lang="en-US" sz="1400" b="0" i="0" kern="1200">
                        <a:solidFill>
                          <a:schemeClr val="tx1"/>
                        </a:solidFill>
                        <a:effectLst/>
                        <a:latin typeface="Times New Roman"/>
                        <a:ea typeface="+mn-ea"/>
                        <a:cs typeface="Times New Roman"/>
                      </a:endParaRPr>
                    </a:p>
                    <a:p>
                      <a:pPr marL="0" lvl="0" indent="0">
                        <a:buNone/>
                      </a:pPr>
                      <a:r>
                        <a:rPr lang="en-US" sz="1400" b="0" i="0" kern="1200" dirty="0">
                          <a:solidFill>
                            <a:schemeClr val="tx1"/>
                          </a:solidFill>
                          <a:effectLst/>
                          <a:latin typeface="Times New Roman"/>
                          <a:ea typeface="+mn-ea"/>
                          <a:cs typeface="Times New Roman"/>
                        </a:rPr>
                        <a:t>Demanded a lot of time.</a:t>
                      </a:r>
                      <a:endParaRPr kumimoji="0" lang="en-US" sz="1400" b="0" i="0" kern="1200" dirty="0">
                        <a:solidFill>
                          <a:schemeClr val="tx1"/>
                        </a:solidFill>
                        <a:effectLst/>
                        <a:latin typeface="Times New Roman"/>
                        <a:ea typeface="+mn-ea"/>
                        <a:cs typeface="Times New Roman"/>
                      </a:endParaRPr>
                    </a:p>
                    <a:p>
                      <a:pPr marL="171450" indent="-171450">
                        <a:buFont typeface="Arial" pitchFamily="34" charset="0"/>
                        <a:buChar char="•"/>
                      </a:pPr>
                      <a:endParaRPr kumimoji="0" lang="en-US" sz="1200" b="0" i="0" kern="1200" dirty="0">
                        <a:solidFill>
                          <a:schemeClr val="tx1"/>
                        </a:solidFill>
                        <a:effectLst/>
                        <a:latin typeface="Times New Roman"/>
                        <a:ea typeface="+mn-ea"/>
                        <a:cs typeface="Times New Roman"/>
                      </a:endParaRPr>
                    </a:p>
                    <a:p>
                      <a:pPr algn="just"/>
                      <a:endParaRPr kumimoji="0" lang="en-US" sz="1200" b="0" i="0" kern="1200" dirty="0">
                        <a:solidFill>
                          <a:schemeClr val="tx1"/>
                        </a:solidFill>
                        <a:effectLst/>
                        <a:latin typeface="Times New Roman" pitchFamily="18" charset="0"/>
                        <a:ea typeface="+mn-ea"/>
                        <a:cs typeface="Times New Roman" pitchFamily="18" charset="0"/>
                      </a:endParaRPr>
                    </a:p>
                    <a:p>
                      <a:pPr algn="just"/>
                      <a:endParaRPr kumimoji="0" lang="en-US" sz="1200" b="0" i="0" kern="1200" dirty="0">
                        <a:solidFill>
                          <a:schemeClr val="tx1"/>
                        </a:solidFill>
                        <a:effectLst/>
                        <a:latin typeface="Times New Roman" pitchFamily="18" charset="0"/>
                        <a:ea typeface="+mn-ea"/>
                        <a:cs typeface="Times New Roman" pitchFamily="18" charset="0"/>
                      </a:endParaRPr>
                    </a:p>
                    <a:p>
                      <a:pPr algn="just"/>
                      <a:endParaRPr kumimoji="0" lang="en-US" sz="1200" b="0" i="0" kern="1200" dirty="0">
                        <a:solidFill>
                          <a:schemeClr val="tx1"/>
                        </a:solidFill>
                        <a:effectLst/>
                        <a:latin typeface="Times New Roman" pitchFamily="18" charset="0"/>
                        <a:ea typeface="+mn-ea"/>
                        <a:cs typeface="Times New Roman" pitchFamily="18" charset="0"/>
                      </a:endParaRPr>
                    </a:p>
                    <a:p>
                      <a:pPr algn="just"/>
                      <a:endParaRPr lang="en-US" sz="1200" b="0" i="0" kern="1200" dirty="0">
                        <a:solidFill>
                          <a:schemeClr val="tx1"/>
                        </a:solidFill>
                        <a:effectLst/>
                        <a:latin typeface="Times New Roman" pitchFamily="18" charset="0"/>
                        <a:ea typeface="+mn-ea"/>
                        <a:cs typeface="Times New Roman" pitchFamily="18" charset="0"/>
                      </a:endParaRPr>
                    </a:p>
                    <a:p>
                      <a:pPr lvl="0" algn="just">
                        <a:buNone/>
                      </a:pPr>
                      <a:r>
                        <a:rPr lang="en-US" sz="1400" b="0" i="0" kern="1200" dirty="0">
                          <a:solidFill>
                            <a:schemeClr val="tx1"/>
                          </a:solidFill>
                          <a:effectLst/>
                          <a:latin typeface="Times New Roman"/>
                          <a:ea typeface="+mn-ea"/>
                          <a:cs typeface="Times New Roman"/>
                        </a:rPr>
                        <a:t>The system consists of a hierarchy of </a:t>
                      </a:r>
                      <a:r>
                        <a:rPr lang="en-US" sz="1400" b="0" i="0" kern="1200" dirty="0" err="1">
                          <a:solidFill>
                            <a:schemeClr val="tx1"/>
                          </a:solidFill>
                          <a:effectLst/>
                          <a:latin typeface="Times New Roman"/>
                          <a:ea typeface="+mn-ea"/>
                          <a:cs typeface="Times New Roman"/>
                        </a:rPr>
                        <a:t>spatio</a:t>
                      </a:r>
                      <a:r>
                        <a:rPr lang="en-US" sz="1400" b="0" i="0" kern="1200" dirty="0">
                          <a:solidFill>
                            <a:schemeClr val="tx1"/>
                          </a:solidFill>
                          <a:effectLst/>
                          <a:latin typeface="Times New Roman"/>
                          <a:ea typeface="+mn-ea"/>
                          <a:cs typeface="Times New Roman"/>
                        </a:rPr>
                        <a:t>-temporal feature detectors that are highly complex.</a:t>
                      </a:r>
                      <a:endParaRPr lang="en-US" sz="1200" b="0" i="0" kern="1200">
                        <a:solidFill>
                          <a:schemeClr val="tx1"/>
                        </a:solidFill>
                        <a:effectLst/>
                        <a:latin typeface="Times New Roman"/>
                        <a:ea typeface="+mn-ea"/>
                        <a:cs typeface="Times New Roman"/>
                      </a:endParaRPr>
                    </a:p>
                    <a:p>
                      <a:pPr marL="0" lvl="0" indent="0" algn="just">
                        <a:buNone/>
                      </a:pPr>
                      <a:endParaRPr lang="en-US" sz="1400" b="0" i="0" kern="1200" dirty="0">
                        <a:solidFill>
                          <a:schemeClr val="tx1"/>
                        </a:solidFill>
                        <a:effectLst/>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3216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6E1ED172-DA76-4035-8AD2-CC64C60D7E28}" type="slidenum">
              <a:rPr lang="en-US" smtClean="0"/>
              <a:pPr/>
              <a:t>8</a:t>
            </a:fld>
            <a:endParaRPr lang="en-US"/>
          </a:p>
        </p:txBody>
      </p:sp>
      <p:sp>
        <p:nvSpPr>
          <p:cNvPr id="30723" name="Rectangle 2"/>
          <p:cNvSpPr>
            <a:spLocks noGrp="1" noChangeArrowheads="1"/>
          </p:cNvSpPr>
          <p:nvPr>
            <p:ph type="title" idx="4294967295"/>
          </p:nvPr>
        </p:nvSpPr>
        <p:spPr>
          <a:xfrm>
            <a:off x="838200" y="228600"/>
            <a:ext cx="7793038" cy="623888"/>
          </a:xfrm>
        </p:spPr>
        <p:txBody>
          <a:bodyPr>
            <a:normAutofit fontScale="90000"/>
          </a:bodyPr>
          <a:lstStyle/>
          <a:p>
            <a:pPr algn="ctr" eaLnBrk="1" hangingPunct="1">
              <a:lnSpc>
                <a:spcPct val="90000"/>
              </a:lnSpc>
            </a:pPr>
            <a:r>
              <a:rPr lang="en-US" sz="4000" b="1" kern="1200" dirty="0">
                <a:solidFill>
                  <a:srgbClr val="CC3300"/>
                </a:solidFill>
                <a:latin typeface="Times New Roman" pitchFamily="18" charset="0"/>
                <a:ea typeface="+mn-ea"/>
                <a:cs typeface="Times New Roman" pitchFamily="18" charset="0"/>
              </a:rPr>
              <a:t>Literature</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Survey</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[continued] </a:t>
            </a:r>
          </a:p>
        </p:txBody>
      </p:sp>
      <p:sp>
        <p:nvSpPr>
          <p:cNvPr id="30724" name="Rectangle 3"/>
          <p:cNvSpPr>
            <a:spLocks noGrp="1" noChangeArrowheads="1"/>
          </p:cNvSpPr>
          <p:nvPr>
            <p:ph type="body" idx="4294967295"/>
          </p:nvPr>
        </p:nvSpPr>
        <p:spPr>
          <a:xfrm>
            <a:off x="0" y="2438400"/>
            <a:ext cx="7772400" cy="3086100"/>
          </a:xfrm>
        </p:spPr>
        <p:txBody>
          <a:bodyPr/>
          <a:lstStyle/>
          <a:p>
            <a:pPr algn="just" eaLnBrk="1" hangingPunct="1">
              <a:lnSpc>
                <a:spcPct val="90000"/>
              </a:lnSpc>
              <a:buFont typeface="Wingdings" pitchFamily="2" charset="2"/>
              <a:buNone/>
            </a:pPr>
            <a:r>
              <a:rPr lang="en-US" sz="3600"/>
              <a:t>  </a:t>
            </a:r>
            <a:endParaRPr lang="en-US" b="1">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7258445"/>
              </p:ext>
            </p:extLst>
          </p:nvPr>
        </p:nvGraphicFramePr>
        <p:xfrm>
          <a:off x="533400" y="990599"/>
          <a:ext cx="8077200" cy="5593081"/>
        </p:xfrm>
        <a:graphic>
          <a:graphicData uri="http://schemas.openxmlformats.org/drawingml/2006/table">
            <a:tbl>
              <a:tblPr/>
              <a:tblGrid>
                <a:gridCol w="20193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738448">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Author,  Journal Year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Title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Concept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Pros and Cons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54633">
                <a:tc>
                  <a:txBody>
                    <a:bodyPr/>
                    <a:lstStyle/>
                    <a:p>
                      <a:pPr algn="l"/>
                      <a:r>
                        <a:rPr kumimoji="0" lang="en-US" sz="1400" kern="1200" dirty="0" err="1">
                          <a:solidFill>
                            <a:schemeClr val="tx1"/>
                          </a:solidFill>
                          <a:effectLst/>
                          <a:latin typeface="Times New Roman"/>
                          <a:ea typeface="+mn-ea"/>
                          <a:cs typeface="Times New Roman"/>
                        </a:rPr>
                        <a:t>KirstiGrobel</a:t>
                      </a:r>
                      <a:r>
                        <a:rPr kumimoji="0" lang="en-US" sz="1400" kern="1200" dirty="0">
                          <a:solidFill>
                            <a:schemeClr val="tx1"/>
                          </a:solidFill>
                          <a:effectLst/>
                          <a:latin typeface="Times New Roman"/>
                          <a:ea typeface="+mn-ea"/>
                          <a:cs typeface="Times New Roman"/>
                        </a:rPr>
                        <a:t> and </a:t>
                      </a:r>
                      <a:r>
                        <a:rPr kumimoji="0" lang="en-US" sz="1400" kern="1200" dirty="0" err="1">
                          <a:solidFill>
                            <a:schemeClr val="tx1"/>
                          </a:solidFill>
                          <a:effectLst/>
                          <a:latin typeface="Times New Roman"/>
                          <a:ea typeface="+mn-ea"/>
                          <a:cs typeface="Times New Roman"/>
                        </a:rPr>
                        <a:t>MarcellAssan</a:t>
                      </a:r>
                      <a:endParaRPr kumimoji="0" lang="en-US" sz="1400" kern="1200" dirty="0">
                        <a:solidFill>
                          <a:schemeClr val="tx1"/>
                        </a:solidFill>
                        <a:effectLst/>
                        <a:latin typeface="Times New Roman"/>
                        <a:ea typeface="+mn-ea"/>
                        <a:cs typeface="Times New Roman"/>
                      </a:endParaRPr>
                    </a:p>
                    <a:p>
                      <a:pPr algn="l"/>
                      <a:r>
                        <a:rPr kumimoji="0" lang="en-US" sz="1400" b="1" kern="1200" dirty="0">
                          <a:solidFill>
                            <a:schemeClr val="tx1"/>
                          </a:solidFill>
                          <a:effectLst/>
                          <a:latin typeface="Times New Roman"/>
                          <a:ea typeface="+mn-ea"/>
                          <a:cs typeface="Times New Roman"/>
                        </a:rPr>
                        <a:t>Year:2018</a:t>
                      </a: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endParaRPr kumimoji="0" lang="en-US" sz="1200" b="1" kern="1200" dirty="0">
                        <a:solidFill>
                          <a:schemeClr val="tx1"/>
                        </a:solidFill>
                        <a:effectLst/>
                        <a:latin typeface="Times New Roman" pitchFamily="18" charset="0"/>
                        <a:ea typeface="+mn-ea"/>
                        <a:cs typeface="Times New Roman" pitchFamily="18" charset="0"/>
                      </a:endParaRPr>
                    </a:p>
                    <a:p>
                      <a:pPr algn="l"/>
                      <a:r>
                        <a:rPr kumimoji="0" lang="en-US" sz="1400" kern="1200" dirty="0">
                          <a:solidFill>
                            <a:schemeClr val="tx1"/>
                          </a:solidFill>
                          <a:effectLst/>
                          <a:latin typeface="Times New Roman"/>
                          <a:ea typeface="+mn-ea"/>
                          <a:cs typeface="Times New Roman"/>
                        </a:rPr>
                        <a:t>Thad Starner, Joshua Weaver, and Alex Pentland</a:t>
                      </a:r>
                    </a:p>
                    <a:p>
                      <a:pPr algn="l"/>
                      <a:r>
                        <a:rPr kumimoji="0" lang="en-US" sz="1400" b="1" kern="1200" dirty="0">
                          <a:solidFill>
                            <a:schemeClr val="tx1"/>
                          </a:solidFill>
                          <a:effectLst/>
                          <a:latin typeface="Times New Roman"/>
                          <a:ea typeface="+mn-ea"/>
                          <a:cs typeface="Times New Roman"/>
                        </a:rPr>
                        <a:t>Year:2019</a:t>
                      </a:r>
                      <a:endParaRPr kumimoji="0" lang="en-IN" sz="1400" b="1"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kumimoji="0" lang="en-US" sz="1400" kern="1200" dirty="0">
                          <a:solidFill>
                            <a:schemeClr val="tx1"/>
                          </a:solidFill>
                          <a:effectLst/>
                          <a:latin typeface="Times New Roman"/>
                          <a:ea typeface="+mn-ea"/>
                          <a:cs typeface="Times New Roman"/>
                        </a:rPr>
                        <a:t>Isolated sign language recognition using hidden </a:t>
                      </a:r>
                      <a:r>
                        <a:rPr kumimoji="0" lang="en-US" sz="1400" kern="1200" dirty="0" err="1">
                          <a:solidFill>
                            <a:schemeClr val="tx1"/>
                          </a:solidFill>
                          <a:effectLst/>
                          <a:latin typeface="Times New Roman"/>
                          <a:ea typeface="+mn-ea"/>
                          <a:cs typeface="Times New Roman"/>
                        </a:rPr>
                        <a:t>markov</a:t>
                      </a:r>
                      <a:r>
                        <a:rPr kumimoji="0" lang="en-US" sz="1400" kern="1200" dirty="0">
                          <a:solidFill>
                            <a:schemeClr val="tx1"/>
                          </a:solidFill>
                          <a:effectLst/>
                          <a:latin typeface="Times New Roman"/>
                          <a:ea typeface="+mn-ea"/>
                          <a:cs typeface="Times New Roman"/>
                        </a:rPr>
                        <a:t> models</a:t>
                      </a: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endParaRPr kumimoji="0" lang="en-US" sz="1200" kern="1200" dirty="0">
                        <a:solidFill>
                          <a:schemeClr val="tx1"/>
                        </a:solidFill>
                        <a:effectLst/>
                        <a:latin typeface="Times New Roman" pitchFamily="18" charset="0"/>
                        <a:ea typeface="+mn-ea"/>
                        <a:cs typeface="Times New Roman" pitchFamily="18" charset="0"/>
                      </a:endParaRPr>
                    </a:p>
                    <a:p>
                      <a:pPr algn="just"/>
                      <a:r>
                        <a:rPr kumimoji="0" lang="en-US" sz="1400" kern="1200" dirty="0">
                          <a:solidFill>
                            <a:schemeClr val="tx1"/>
                          </a:solidFill>
                          <a:effectLst/>
                          <a:latin typeface="Times New Roman"/>
                          <a:ea typeface="+mn-ea"/>
                          <a:cs typeface="Times New Roman"/>
                        </a:rPr>
                        <a:t>Real time </a:t>
                      </a:r>
                      <a:r>
                        <a:rPr kumimoji="0" lang="en-US" sz="1400" kern="1200" dirty="0" err="1">
                          <a:solidFill>
                            <a:schemeClr val="tx1"/>
                          </a:solidFill>
                          <a:effectLst/>
                          <a:latin typeface="Times New Roman"/>
                          <a:ea typeface="+mn-ea"/>
                          <a:cs typeface="Times New Roman"/>
                        </a:rPr>
                        <a:t>american</a:t>
                      </a:r>
                      <a:r>
                        <a:rPr kumimoji="0" lang="en-US" sz="1400" kern="1200" dirty="0">
                          <a:solidFill>
                            <a:schemeClr val="tx1"/>
                          </a:solidFill>
                          <a:effectLst/>
                          <a:latin typeface="Times New Roman"/>
                          <a:ea typeface="+mn-ea"/>
                          <a:cs typeface="Times New Roman"/>
                        </a:rPr>
                        <a:t> sign language recognition using desk and wearable computer based video</a:t>
                      </a:r>
                      <a:endParaRPr kumimoji="0" lang="en-US" sz="1400"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rtl="0" eaLnBrk="1" fontAlgn="auto" latinLnBrk="0" hangingPunct="1">
                        <a:lnSpc>
                          <a:spcPct val="100000"/>
                        </a:lnSpc>
                        <a:spcBef>
                          <a:spcPts val="0"/>
                        </a:spcBef>
                        <a:spcAft>
                          <a:spcPts val="0"/>
                        </a:spcAft>
                        <a:buClrTx/>
                        <a:buSzTx/>
                        <a:buFontTx/>
                        <a:buNone/>
                      </a:pPr>
                      <a:r>
                        <a:rPr lang="en-US" sz="1400" dirty="0">
                          <a:latin typeface="Times New Roman"/>
                          <a:cs typeface="Times New Roman"/>
                        </a:rPr>
                        <a:t>This paper is concerned with the video-based recognition of isolated signs. Concentrating on the manual parameters of sign language. The observations emitted by the states are regarded as feature vectors, that are extracted from video frames. </a:t>
                      </a:r>
                      <a:endParaRPr lang="en-US" sz="1200">
                        <a:latin typeface="Times New Roman"/>
                        <a:cs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algn="just"/>
                      <a:endParaRPr kumimoji="0" lang="en-IN" sz="1200" kern="1200" dirty="0">
                        <a:solidFill>
                          <a:schemeClr val="tx1"/>
                        </a:solidFill>
                        <a:latin typeface="Times New Roman" pitchFamily="18" charset="0"/>
                        <a:ea typeface="+mn-ea"/>
                        <a:cs typeface="Times New Roman" pitchFamily="18" charset="0"/>
                      </a:endParaRPr>
                    </a:p>
                    <a:p>
                      <a:pPr algn="just"/>
                      <a:endParaRPr kumimoji="0" lang="en-IN" sz="1200" kern="1200" dirty="0">
                        <a:solidFill>
                          <a:schemeClr val="tx1"/>
                        </a:solidFill>
                        <a:latin typeface="Times New Roman" pitchFamily="18" charset="0"/>
                        <a:ea typeface="+mn-ea"/>
                        <a:cs typeface="Times New Roman" pitchFamily="18" charset="0"/>
                      </a:endParaRPr>
                    </a:p>
                    <a:p>
                      <a:pPr marL="0" marR="0" indent="0" algn="just" rtl="0" eaLnBrk="1" fontAlgn="auto" latinLnBrk="0" hangingPunct="1">
                        <a:lnSpc>
                          <a:spcPct val="100000"/>
                        </a:lnSpc>
                        <a:spcBef>
                          <a:spcPts val="0"/>
                        </a:spcBef>
                        <a:spcAft>
                          <a:spcPts val="0"/>
                        </a:spcAft>
                        <a:buClrTx/>
                        <a:buSzTx/>
                        <a:buFontTx/>
                        <a:buNone/>
                      </a:pPr>
                      <a:r>
                        <a:rPr lang="en-US" sz="1400" dirty="0">
                          <a:latin typeface="Times New Roman"/>
                          <a:cs typeface="Times New Roman"/>
                        </a:rPr>
                        <a:t>Here, real-time hidden Markov model-based systems were used for recognizing ASL using a single camera to track the user's unadorned hands. </a:t>
                      </a:r>
                      <a:endParaRPr kumimoji="0" lang="en-US" sz="1400">
                        <a:latin typeface="Times New Roman"/>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buNone/>
                      </a:pPr>
                      <a:r>
                        <a:rPr kumimoji="0" lang="en-US" sz="1400" b="0" i="0" kern="1200" dirty="0">
                          <a:solidFill>
                            <a:schemeClr val="tx1"/>
                          </a:solidFill>
                          <a:effectLst/>
                          <a:latin typeface="Times New Roman"/>
                          <a:ea typeface="+mn-ea"/>
                          <a:cs typeface="Times New Roman"/>
                        </a:rPr>
                        <a:t>The </a:t>
                      </a:r>
                      <a:r>
                        <a:rPr lang="en-US" sz="1400" b="0" i="0" kern="1200" dirty="0">
                          <a:solidFill>
                            <a:schemeClr val="tx1"/>
                          </a:solidFill>
                          <a:effectLst/>
                          <a:latin typeface="Times New Roman"/>
                          <a:ea typeface="+mn-ea"/>
                          <a:cs typeface="Times New Roman"/>
                        </a:rPr>
                        <a:t>system could achieves</a:t>
                      </a:r>
                      <a:r>
                        <a:rPr kumimoji="0" lang="en-US" sz="1400" b="0" i="0" kern="1200" dirty="0">
                          <a:solidFill>
                            <a:schemeClr val="tx1"/>
                          </a:solidFill>
                          <a:effectLst/>
                          <a:latin typeface="Times New Roman"/>
                          <a:ea typeface="+mn-ea"/>
                          <a:cs typeface="Times New Roman"/>
                        </a:rPr>
                        <a:t> recognition rates up to 94</a:t>
                      </a:r>
                      <a:r>
                        <a:rPr lang="en-US" sz="1400" b="0" i="0" kern="1200" dirty="0">
                          <a:solidFill>
                            <a:schemeClr val="tx1"/>
                          </a:solidFill>
                          <a:effectLst/>
                          <a:latin typeface="Times New Roman"/>
                          <a:ea typeface="+mn-ea"/>
                          <a:cs typeface="Times New Roman"/>
                        </a:rPr>
                        <a:t>%</a:t>
                      </a:r>
                      <a:endParaRPr lang="en-US" sz="1400" dirty="0"/>
                    </a:p>
                    <a:p>
                      <a:pPr marL="0" lvl="0" indent="0" algn="just">
                        <a:buNone/>
                      </a:pPr>
                      <a:endParaRPr lang="en-US" sz="1400" b="0" i="0" kern="1200" dirty="0">
                        <a:solidFill>
                          <a:schemeClr val="tx1"/>
                        </a:solidFill>
                        <a:effectLst/>
                        <a:latin typeface="Times New Roman"/>
                        <a:ea typeface="+mn-ea"/>
                        <a:cs typeface="Times New Roman"/>
                      </a:endParaRPr>
                    </a:p>
                    <a:p>
                      <a:pPr marL="0" marR="0" indent="0" algn="just" rtl="0" eaLnBrk="1" fontAlgn="auto" latinLnBrk="0" hangingPunct="1">
                        <a:lnSpc>
                          <a:spcPct val="100000"/>
                        </a:lnSpc>
                        <a:spcBef>
                          <a:spcPts val="0"/>
                        </a:spcBef>
                        <a:spcAft>
                          <a:spcPts val="0"/>
                        </a:spcAft>
                        <a:buClrTx/>
                        <a:buSzTx/>
                        <a:buNone/>
                      </a:pPr>
                      <a:r>
                        <a:rPr kumimoji="0" lang="en-US" sz="1400" b="0" i="0" kern="1200" dirty="0">
                          <a:solidFill>
                            <a:schemeClr val="tx1"/>
                          </a:solidFill>
                          <a:effectLst/>
                          <a:latin typeface="Times New Roman"/>
                          <a:ea typeface="+mn-ea"/>
                          <a:cs typeface="Times New Roman"/>
                        </a:rPr>
                        <a:t>The HMM </a:t>
                      </a:r>
                      <a:r>
                        <a:rPr lang="en-US" sz="1400" b="0" i="0" kern="1200" dirty="0">
                          <a:solidFill>
                            <a:schemeClr val="tx1"/>
                          </a:solidFill>
                          <a:effectLst/>
                          <a:latin typeface="Times New Roman"/>
                          <a:ea typeface="+mn-ea"/>
                          <a:cs typeface="Times New Roman"/>
                        </a:rPr>
                        <a:t>had </a:t>
                      </a:r>
                      <a:r>
                        <a:rPr kumimoji="0" lang="en-US" sz="1400" b="0" i="0" kern="1200" dirty="0">
                          <a:solidFill>
                            <a:schemeClr val="tx1"/>
                          </a:solidFill>
                          <a:effectLst/>
                          <a:latin typeface="Times New Roman"/>
                          <a:ea typeface="+mn-ea"/>
                          <a:cs typeface="Times New Roman"/>
                        </a:rPr>
                        <a:t>to be trained on a set of seed sequences </a:t>
                      </a:r>
                      <a:r>
                        <a:rPr lang="en-US" sz="1400" b="0" i="0" kern="1200" dirty="0">
                          <a:solidFill>
                            <a:schemeClr val="tx1"/>
                          </a:solidFill>
                          <a:effectLst/>
                          <a:latin typeface="Times New Roman"/>
                          <a:ea typeface="+mn-ea"/>
                          <a:cs typeface="Times New Roman"/>
                        </a:rPr>
                        <a:t>that generally</a:t>
                      </a:r>
                      <a:r>
                        <a:rPr kumimoji="0" lang="en-US" sz="1400" b="0" i="0" kern="1200" dirty="0">
                          <a:solidFill>
                            <a:schemeClr val="tx1"/>
                          </a:solidFill>
                          <a:effectLst/>
                          <a:latin typeface="Times New Roman"/>
                          <a:ea typeface="+mn-ea"/>
                          <a:cs typeface="Times New Roman"/>
                        </a:rPr>
                        <a:t> requires a larger seed than the simple Markov models.</a:t>
                      </a:r>
                    </a:p>
                    <a:p>
                      <a:pPr marL="171450" indent="-171450" algn="just">
                        <a:buFont typeface="Arial" pitchFamily="34" charset="0"/>
                        <a:buChar char="•"/>
                      </a:pPr>
                      <a:endParaRPr kumimoji="0" lang="en-IN" sz="1200" kern="1200" dirty="0">
                        <a:solidFill>
                          <a:schemeClr val="tx1"/>
                        </a:solidFill>
                        <a:latin typeface="Times New Roman" pitchFamily="18" charset="0"/>
                        <a:ea typeface="+mn-ea"/>
                        <a:cs typeface="Times New Roman" pitchFamily="18" charset="0"/>
                      </a:endParaRPr>
                    </a:p>
                    <a:p>
                      <a:pPr marL="171450" indent="-171450" algn="just">
                        <a:buFont typeface="Arial" pitchFamily="34" charset="0"/>
                        <a:buChar char="•"/>
                      </a:pPr>
                      <a:endParaRPr kumimoji="0" lang="en-IN" sz="1200" kern="1200" dirty="0">
                        <a:solidFill>
                          <a:schemeClr val="tx1"/>
                        </a:solidFill>
                        <a:latin typeface="Times New Roman" pitchFamily="18" charset="0"/>
                        <a:ea typeface="+mn-ea"/>
                        <a:cs typeface="Times New Roman" pitchFamily="18" charset="0"/>
                      </a:endParaRPr>
                    </a:p>
                    <a:p>
                      <a:pPr marL="171450" indent="-171450" algn="just">
                        <a:buFont typeface="Arial" pitchFamily="34" charset="0"/>
                        <a:buChar char="•"/>
                      </a:pPr>
                      <a:endParaRPr kumimoji="0" lang="en-IN" sz="1200" kern="1200" dirty="0">
                        <a:solidFill>
                          <a:schemeClr val="tx1"/>
                        </a:solidFill>
                        <a:latin typeface="Times New Roman" pitchFamily="18" charset="0"/>
                        <a:ea typeface="+mn-ea"/>
                        <a:cs typeface="Times New Roman" pitchFamily="18" charset="0"/>
                      </a:endParaRPr>
                    </a:p>
                    <a:p>
                      <a:pPr marL="0" indent="0" algn="just">
                        <a:buNone/>
                      </a:pPr>
                      <a:r>
                        <a:rPr lang="en-US" sz="1400" b="0" i="0" kern="1200" dirty="0">
                          <a:solidFill>
                            <a:schemeClr val="tx1"/>
                          </a:solidFill>
                          <a:effectLst/>
                          <a:latin typeface="Times New Roman"/>
                          <a:ea typeface="+mn-ea"/>
                          <a:cs typeface="Times New Roman"/>
                        </a:rPr>
                        <a:t>Could achieve </a:t>
                      </a:r>
                      <a:r>
                        <a:rPr lang="en-US" sz="1400" b="0" i="0" kern="1200" dirty="0" err="1">
                          <a:solidFill>
                            <a:schemeClr val="tx1"/>
                          </a:solidFill>
                          <a:effectLst/>
                          <a:latin typeface="Times New Roman"/>
                          <a:ea typeface="+mn-ea"/>
                          <a:cs typeface="Times New Roman"/>
                        </a:rPr>
                        <a:t>upto</a:t>
                      </a:r>
                      <a:r>
                        <a:rPr lang="en-US" sz="1400" b="0" i="0" kern="1200" dirty="0">
                          <a:solidFill>
                            <a:schemeClr val="tx1"/>
                          </a:solidFill>
                          <a:effectLst/>
                          <a:latin typeface="Times New Roman"/>
                          <a:ea typeface="+mn-ea"/>
                          <a:cs typeface="Times New Roman"/>
                        </a:rPr>
                        <a:t> 98</a:t>
                      </a:r>
                      <a:r>
                        <a:rPr kumimoji="0" lang="en-US" sz="1400" b="0" i="0" kern="1200" dirty="0">
                          <a:solidFill>
                            <a:schemeClr val="tx1"/>
                          </a:solidFill>
                          <a:effectLst/>
                          <a:latin typeface="Times New Roman"/>
                          <a:ea typeface="+mn-ea"/>
                          <a:cs typeface="Times New Roman"/>
                        </a:rPr>
                        <a:t> percent accuracy.</a:t>
                      </a:r>
                    </a:p>
                    <a:p>
                      <a:pPr marL="0" lvl="0" indent="0" algn="just">
                        <a:buNone/>
                      </a:pPr>
                      <a:endParaRPr lang="en-US" sz="1400" b="0" i="0" kern="1200" dirty="0">
                        <a:solidFill>
                          <a:schemeClr val="tx1"/>
                        </a:solidFill>
                        <a:effectLst/>
                        <a:latin typeface="Times New Roman"/>
                        <a:ea typeface="+mn-ea"/>
                        <a:cs typeface="Times New Roman"/>
                      </a:endParaRPr>
                    </a:p>
                    <a:p>
                      <a:pPr marL="0" indent="0" algn="just">
                        <a:buNone/>
                      </a:pPr>
                      <a:r>
                        <a:rPr lang="en-US" sz="1400" b="0" i="0" kern="1200" dirty="0">
                          <a:solidFill>
                            <a:schemeClr val="tx1"/>
                          </a:solidFill>
                          <a:effectLst/>
                          <a:latin typeface="Times New Roman"/>
                          <a:ea typeface="+mn-ea"/>
                          <a:cs typeface="Times New Roman"/>
                        </a:rPr>
                        <a:t>The</a:t>
                      </a:r>
                      <a:r>
                        <a:rPr kumimoji="0" lang="en-US" sz="1400" b="0" i="0" kern="1200" dirty="0">
                          <a:solidFill>
                            <a:schemeClr val="tx1"/>
                          </a:solidFill>
                          <a:effectLst/>
                          <a:latin typeface="Times New Roman"/>
                          <a:ea typeface="+mn-ea"/>
                          <a:cs typeface="Times New Roman"/>
                        </a:rPr>
                        <a:t> camera </a:t>
                      </a:r>
                      <a:r>
                        <a:rPr lang="en-US" sz="1400" b="0" i="0" kern="1200" dirty="0">
                          <a:solidFill>
                            <a:schemeClr val="tx1"/>
                          </a:solidFill>
                          <a:effectLst/>
                          <a:latin typeface="Times New Roman"/>
                          <a:ea typeface="+mn-ea"/>
                          <a:cs typeface="Times New Roman"/>
                        </a:rPr>
                        <a:t>is placed in </a:t>
                      </a:r>
                      <a:r>
                        <a:rPr kumimoji="0" lang="en-US" sz="1400" b="0" i="0" kern="1200" dirty="0">
                          <a:solidFill>
                            <a:schemeClr val="tx1"/>
                          </a:solidFill>
                          <a:effectLst/>
                          <a:latin typeface="Times New Roman"/>
                          <a:ea typeface="+mn-ea"/>
                          <a:cs typeface="Times New Roman"/>
                        </a:rPr>
                        <a:t>a cap worn by the user </a:t>
                      </a:r>
                      <a:endParaRPr kumimoji="0" lang="en-IN" sz="1400"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384241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6E1ED172-DA76-4035-8AD2-CC64C60D7E28}" type="slidenum">
              <a:rPr lang="en-US" smtClean="0"/>
              <a:pPr/>
              <a:t>9</a:t>
            </a:fld>
            <a:endParaRPr lang="en-US"/>
          </a:p>
        </p:txBody>
      </p:sp>
      <p:sp>
        <p:nvSpPr>
          <p:cNvPr id="30723" name="Rectangle 2"/>
          <p:cNvSpPr>
            <a:spLocks noGrp="1" noChangeArrowheads="1"/>
          </p:cNvSpPr>
          <p:nvPr>
            <p:ph type="title" idx="4294967295"/>
          </p:nvPr>
        </p:nvSpPr>
        <p:spPr>
          <a:xfrm>
            <a:off x="838200" y="228600"/>
            <a:ext cx="7793038" cy="623888"/>
          </a:xfrm>
        </p:spPr>
        <p:txBody>
          <a:bodyPr>
            <a:normAutofit fontScale="90000"/>
          </a:bodyPr>
          <a:lstStyle/>
          <a:p>
            <a:pPr algn="ctr" eaLnBrk="1" hangingPunct="1">
              <a:lnSpc>
                <a:spcPct val="90000"/>
              </a:lnSpc>
            </a:pPr>
            <a:r>
              <a:rPr lang="en-US" sz="4000" b="1" kern="1200" dirty="0">
                <a:solidFill>
                  <a:srgbClr val="CC3300"/>
                </a:solidFill>
                <a:latin typeface="Times New Roman" pitchFamily="18" charset="0"/>
                <a:ea typeface="+mn-ea"/>
                <a:cs typeface="Times New Roman" pitchFamily="18" charset="0"/>
              </a:rPr>
              <a:t>Literature</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Survey</a:t>
            </a:r>
            <a:r>
              <a:rPr lang="en-US" sz="4000" b="1" i="1" dirty="0">
                <a:latin typeface="Times New Roman" pitchFamily="18" charset="0"/>
                <a:cs typeface="Times New Roman" pitchFamily="18" charset="0"/>
              </a:rPr>
              <a:t> </a:t>
            </a:r>
            <a:r>
              <a:rPr lang="en-US" sz="4000" b="1" kern="1200" dirty="0">
                <a:solidFill>
                  <a:srgbClr val="CC3300"/>
                </a:solidFill>
                <a:latin typeface="Times New Roman" pitchFamily="18" charset="0"/>
                <a:ea typeface="+mn-ea"/>
                <a:cs typeface="Times New Roman" pitchFamily="18" charset="0"/>
              </a:rPr>
              <a:t>[continued] </a:t>
            </a:r>
          </a:p>
        </p:txBody>
      </p:sp>
      <p:sp>
        <p:nvSpPr>
          <p:cNvPr id="30724" name="Rectangle 3"/>
          <p:cNvSpPr>
            <a:spLocks noGrp="1" noChangeArrowheads="1"/>
          </p:cNvSpPr>
          <p:nvPr>
            <p:ph type="body" idx="4294967295"/>
          </p:nvPr>
        </p:nvSpPr>
        <p:spPr>
          <a:xfrm>
            <a:off x="0" y="2438400"/>
            <a:ext cx="7772400" cy="3086100"/>
          </a:xfrm>
        </p:spPr>
        <p:txBody>
          <a:bodyPr/>
          <a:lstStyle/>
          <a:p>
            <a:pPr algn="just" eaLnBrk="1" hangingPunct="1">
              <a:lnSpc>
                <a:spcPct val="90000"/>
              </a:lnSpc>
              <a:buFont typeface="Wingdings" pitchFamily="2" charset="2"/>
              <a:buNone/>
            </a:pPr>
            <a:r>
              <a:rPr lang="en-US" sz="3600"/>
              <a:t>  </a:t>
            </a:r>
            <a:endParaRPr lang="en-US" b="1">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9244533"/>
              </p:ext>
            </p:extLst>
          </p:nvPr>
        </p:nvGraphicFramePr>
        <p:xfrm>
          <a:off x="533400" y="990599"/>
          <a:ext cx="8077196" cy="5785649"/>
        </p:xfrm>
        <a:graphic>
          <a:graphicData uri="http://schemas.openxmlformats.org/drawingml/2006/table">
            <a:tbl>
              <a:tblPr/>
              <a:tblGrid>
                <a:gridCol w="2019299">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305049">
                  <a:extLst>
                    <a:ext uri="{9D8B030D-6E8A-4147-A177-3AD203B41FA5}">
                      <a16:colId xmlns:a16="http://schemas.microsoft.com/office/drawing/2014/main" val="20002"/>
                    </a:ext>
                  </a:extLst>
                </a:gridCol>
                <a:gridCol w="1885948">
                  <a:extLst>
                    <a:ext uri="{9D8B030D-6E8A-4147-A177-3AD203B41FA5}">
                      <a16:colId xmlns:a16="http://schemas.microsoft.com/office/drawing/2014/main" val="20003"/>
                    </a:ext>
                  </a:extLst>
                </a:gridCol>
              </a:tblGrid>
              <a:tr h="1274609">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Author,  Journal Year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Title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Concept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kern="1200" dirty="0">
                          <a:solidFill>
                            <a:srgbClr val="1C1C1C"/>
                          </a:solidFill>
                          <a:latin typeface="Times New Roman"/>
                          <a:ea typeface="Times New Roman"/>
                          <a:cs typeface="Times New Roman"/>
                        </a:rPr>
                        <a:t>Pros and Cons </a:t>
                      </a:r>
                      <a:endParaRPr lang="en-US" sz="1800" dirty="0">
                        <a:latin typeface="Calibri"/>
                        <a:ea typeface="Calibri"/>
                        <a:cs typeface="Times New Roman"/>
                      </a:endParaRPr>
                    </a:p>
                  </a:txBody>
                  <a:tcPr marL="65903" marR="65903" marT="32951" marB="329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8224">
                <a:tc>
                  <a:txBody>
                    <a:bodyPr/>
                    <a:lstStyle/>
                    <a:p>
                      <a:r>
                        <a:rPr kumimoji="0" lang="en-US" sz="1400" kern="1200" dirty="0">
                          <a:solidFill>
                            <a:schemeClr val="tx1"/>
                          </a:solidFill>
                          <a:effectLst/>
                          <a:latin typeface="Times New Roman"/>
                          <a:ea typeface="+mn-ea"/>
                          <a:cs typeface="Times New Roman"/>
                        </a:rPr>
                        <a:t>Christian Vogler and Dimitris Metaxas</a:t>
                      </a:r>
                    </a:p>
                    <a:p>
                      <a:r>
                        <a:rPr kumimoji="0" lang="en-US" sz="1400" b="1" kern="1200" dirty="0">
                          <a:solidFill>
                            <a:schemeClr val="tx1"/>
                          </a:solidFill>
                          <a:effectLst/>
                          <a:latin typeface="Times New Roman"/>
                          <a:ea typeface="+mn-ea"/>
                          <a:cs typeface="Times New Roman"/>
                        </a:rPr>
                        <a:t>Year:2020</a:t>
                      </a: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endParaRPr kumimoji="0" lang="en-US" sz="1200" b="1" kern="1200" dirty="0">
                        <a:solidFill>
                          <a:schemeClr val="tx1"/>
                        </a:solidFill>
                        <a:effectLst/>
                        <a:latin typeface="Times New Roman" pitchFamily="18" charset="0"/>
                        <a:ea typeface="+mn-ea"/>
                        <a:cs typeface="Times New Roman" pitchFamily="18" charset="0"/>
                      </a:endParaRPr>
                    </a:p>
                    <a:p>
                      <a:r>
                        <a:rPr kumimoji="0" lang="en-US" sz="1400" kern="1200" dirty="0">
                          <a:solidFill>
                            <a:schemeClr val="tx1"/>
                          </a:solidFill>
                          <a:effectLst/>
                          <a:latin typeface="Times New Roman"/>
                          <a:ea typeface="+mn-ea"/>
                          <a:cs typeface="Times New Roman"/>
                        </a:rPr>
                        <a:t>Kouichi Murakami and Hitomi Taguchi</a:t>
                      </a:r>
                      <a:endParaRPr kumimoji="0" lang="en-IN" sz="1400" b="1"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US" sz="1400" kern="1200" dirty="0">
                          <a:solidFill>
                            <a:schemeClr val="tx1"/>
                          </a:solidFill>
                          <a:effectLst/>
                          <a:latin typeface="Times New Roman"/>
                          <a:ea typeface="+mn-ea"/>
                          <a:cs typeface="Times New Roman"/>
                        </a:rPr>
                        <a:t>Parallel hidden </a:t>
                      </a:r>
                      <a:r>
                        <a:rPr kumimoji="0" lang="en-US" sz="1400" kern="1200" dirty="0" err="1">
                          <a:solidFill>
                            <a:schemeClr val="tx1"/>
                          </a:solidFill>
                          <a:effectLst/>
                          <a:latin typeface="Times New Roman"/>
                          <a:ea typeface="+mn-ea"/>
                          <a:cs typeface="Times New Roman"/>
                        </a:rPr>
                        <a:t>markov</a:t>
                      </a:r>
                      <a:r>
                        <a:rPr kumimoji="0" lang="en-US" sz="1400" kern="1200" dirty="0">
                          <a:solidFill>
                            <a:schemeClr val="tx1"/>
                          </a:solidFill>
                          <a:effectLst/>
                          <a:latin typeface="Times New Roman"/>
                          <a:ea typeface="+mn-ea"/>
                          <a:cs typeface="Times New Roman"/>
                        </a:rPr>
                        <a:t> models for </a:t>
                      </a:r>
                      <a:r>
                        <a:rPr kumimoji="0" lang="en-US" sz="1400" kern="1200" dirty="0" err="1">
                          <a:solidFill>
                            <a:schemeClr val="tx1"/>
                          </a:solidFill>
                          <a:effectLst/>
                          <a:latin typeface="Times New Roman"/>
                          <a:ea typeface="+mn-ea"/>
                          <a:cs typeface="Times New Roman"/>
                        </a:rPr>
                        <a:t>american</a:t>
                      </a:r>
                      <a:r>
                        <a:rPr kumimoji="0" lang="en-US" sz="1400" kern="1200" dirty="0">
                          <a:solidFill>
                            <a:schemeClr val="tx1"/>
                          </a:solidFill>
                          <a:effectLst/>
                          <a:latin typeface="Times New Roman"/>
                          <a:ea typeface="+mn-ea"/>
                          <a:cs typeface="Times New Roman"/>
                        </a:rPr>
                        <a:t> sign language recognition.</a:t>
                      </a:r>
                    </a:p>
                    <a:p>
                      <a:r>
                        <a:rPr kumimoji="0" lang="en-US" sz="1200" kern="1200" dirty="0">
                          <a:solidFill>
                            <a:schemeClr val="tx1"/>
                          </a:solidFill>
                          <a:effectLst/>
                          <a:latin typeface="Times New Roman" pitchFamily="18" charset="0"/>
                          <a:ea typeface="+mn-ea"/>
                          <a:cs typeface="Times New Roman" pitchFamily="18" charset="0"/>
                        </a:rPr>
                        <a:t> </a:t>
                      </a: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endParaRPr kumimoji="0" lang="en-US" sz="1200" kern="1200" dirty="0">
                        <a:solidFill>
                          <a:schemeClr val="tx1"/>
                        </a:solidFill>
                        <a:effectLst/>
                        <a:latin typeface="Times New Roman" pitchFamily="18" charset="0"/>
                        <a:ea typeface="+mn-ea"/>
                        <a:cs typeface="Times New Roman" pitchFamily="18" charset="0"/>
                      </a:endParaRPr>
                    </a:p>
                    <a:p>
                      <a:r>
                        <a:rPr kumimoji="0" lang="en-US" sz="1400" kern="1200" dirty="0">
                          <a:solidFill>
                            <a:schemeClr val="tx1"/>
                          </a:solidFill>
                          <a:effectLst/>
                          <a:latin typeface="Times New Roman"/>
                          <a:ea typeface="+mn-ea"/>
                          <a:cs typeface="Times New Roman"/>
                        </a:rPr>
                        <a:t>Gesture recognition using recurrent neural networks,” in Proceedings of the SIGCHI conference on Human </a:t>
                      </a:r>
                      <a:r>
                        <a:rPr kumimoji="0" lang="en-US" sz="1400" kern="1200" dirty="0" err="1">
                          <a:solidFill>
                            <a:schemeClr val="tx1"/>
                          </a:solidFill>
                          <a:effectLst/>
                          <a:latin typeface="Times New Roman"/>
                          <a:ea typeface="+mn-ea"/>
                          <a:cs typeface="Times New Roman"/>
                        </a:rPr>
                        <a:t>factorsin</a:t>
                      </a:r>
                      <a:r>
                        <a:rPr kumimoji="0" lang="en-US" sz="1400" kern="1200" dirty="0">
                          <a:solidFill>
                            <a:schemeClr val="tx1"/>
                          </a:solidFill>
                          <a:effectLst/>
                          <a:latin typeface="Times New Roman"/>
                          <a:ea typeface="+mn-ea"/>
                          <a:cs typeface="Times New Roman"/>
                        </a:rPr>
                        <a:t> computing systems</a:t>
                      </a:r>
                      <a:endParaRPr kumimoji="0" lang="en-US" sz="1400" kern="1200" dirty="0">
                        <a:solidFill>
                          <a:schemeClr val="tx1"/>
                        </a:solidFill>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400" dirty="0">
                          <a:latin typeface="Times New Roman"/>
                          <a:cs typeface="Times New Roman"/>
                        </a:rPr>
                        <a:t>American Sign Language (ASL) that focused with increasing vocabulary size. Unlike in spoken languages, phonemes can occur simultaneously in </a:t>
                      </a:r>
                      <a:r>
                        <a:rPr lang="en-US" sz="1400" dirty="0" err="1">
                          <a:latin typeface="Times New Roman"/>
                          <a:cs typeface="Times New Roman"/>
                        </a:rPr>
                        <a:t>ASLGesture</a:t>
                      </a:r>
                      <a:r>
                        <a:rPr lang="en-US" sz="1400" dirty="0">
                          <a:latin typeface="Times New Roman"/>
                          <a:cs typeface="Times New Roman"/>
                        </a:rPr>
                        <a:t> recognition, which is less constrained than ASL recognition.</a:t>
                      </a:r>
                    </a:p>
                    <a:p>
                      <a:pPr algn="just"/>
                      <a:endParaRPr kumimoji="0" lang="en-US" sz="1200" kern="1200" dirty="0">
                        <a:solidFill>
                          <a:schemeClr val="tx1"/>
                        </a:solidFill>
                        <a:latin typeface="Times New Roman" pitchFamily="18" charset="0"/>
                        <a:ea typeface="+mn-ea"/>
                        <a:cs typeface="Times New Roman" pitchFamily="18" charset="0"/>
                      </a:endParaRPr>
                    </a:p>
                    <a:p>
                      <a:pPr algn="just"/>
                      <a:endParaRPr kumimoji="0" lang="en-US" sz="1200" kern="1200" dirty="0">
                        <a:solidFill>
                          <a:schemeClr val="tx1"/>
                        </a:solidFill>
                        <a:latin typeface="Times New Roman" pitchFamily="18" charset="0"/>
                        <a:ea typeface="+mn-ea"/>
                        <a:cs typeface="Times New Roman" pitchFamily="18" charset="0"/>
                      </a:endParaRPr>
                    </a:p>
                    <a:p>
                      <a:pPr algn="just"/>
                      <a:r>
                        <a:rPr lang="en-US" sz="1400" dirty="0">
                          <a:latin typeface="Times New Roman"/>
                          <a:cs typeface="Times New Roman"/>
                        </a:rPr>
                        <a:t>Different types of neural networks were used in human hand gesture recognition for static images as well as for dynamic gestures. This work focuses on the ability of neural networks to assist in Arabic Sign Language (</a:t>
                      </a:r>
                      <a:r>
                        <a:rPr lang="en-US" sz="1400" dirty="0" err="1">
                          <a:latin typeface="Times New Roman"/>
                          <a:cs typeface="Times New Roman"/>
                        </a:rPr>
                        <a:t>ArSL</a:t>
                      </a:r>
                      <a:r>
                        <a:rPr lang="en-US" sz="1400" dirty="0">
                          <a:latin typeface="Times New Roman"/>
                          <a:cs typeface="Times New Roman"/>
                        </a:rPr>
                        <a:t>) hand gesture recognition. </a:t>
                      </a:r>
                      <a:endParaRPr kumimoji="0" lang="en-IN" sz="1400" kern="1200" dirty="0">
                        <a:solidFill>
                          <a:schemeClr val="tx1"/>
                        </a:solidFill>
                        <a:latin typeface="Times New Roman" pitchFamily="18" charset="0"/>
                        <a:ea typeface="+mn-ea"/>
                        <a:cs typeface="Times New Roman"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buNone/>
                      </a:pPr>
                      <a:r>
                        <a:rPr kumimoji="0" lang="en-US" sz="1400" b="0" i="0" kern="1200" dirty="0">
                          <a:solidFill>
                            <a:schemeClr val="tx1"/>
                          </a:solidFill>
                          <a:effectLst/>
                          <a:latin typeface="Times New Roman"/>
                          <a:ea typeface="+mn-ea"/>
                          <a:cs typeface="Times New Roman"/>
                        </a:rPr>
                        <a:t>ASL </a:t>
                      </a:r>
                      <a:r>
                        <a:rPr lang="en-US" sz="1400" b="0" i="0" kern="1200" dirty="0">
                          <a:solidFill>
                            <a:schemeClr val="tx1"/>
                          </a:solidFill>
                          <a:effectLst/>
                          <a:latin typeface="Times New Roman"/>
                          <a:ea typeface="+mn-ea"/>
                          <a:cs typeface="Times New Roman"/>
                        </a:rPr>
                        <a:t>recognition proves to be a solution</a:t>
                      </a:r>
                      <a:r>
                        <a:rPr kumimoji="0" lang="en-US" sz="1400" b="0" i="0" kern="1200" dirty="0">
                          <a:solidFill>
                            <a:schemeClr val="tx1"/>
                          </a:solidFill>
                          <a:effectLst/>
                          <a:latin typeface="Times New Roman"/>
                          <a:ea typeface="+mn-ea"/>
                          <a:cs typeface="Times New Roman"/>
                        </a:rPr>
                        <a:t> to </a:t>
                      </a:r>
                      <a:r>
                        <a:rPr lang="en-US" sz="1400" b="0" i="0" kern="1200" dirty="0">
                          <a:solidFill>
                            <a:schemeClr val="tx1"/>
                          </a:solidFill>
                          <a:effectLst/>
                          <a:latin typeface="Times New Roman"/>
                          <a:ea typeface="+mn-ea"/>
                          <a:cs typeface="Times New Roman"/>
                        </a:rPr>
                        <a:t>face the scalability</a:t>
                      </a:r>
                      <a:r>
                        <a:rPr kumimoji="0" lang="en-US" sz="1400" b="0" i="0" kern="1200" dirty="0">
                          <a:solidFill>
                            <a:schemeClr val="tx1"/>
                          </a:solidFill>
                          <a:effectLst/>
                          <a:latin typeface="Times New Roman"/>
                          <a:ea typeface="+mn-ea"/>
                          <a:cs typeface="Times New Roman"/>
                        </a:rPr>
                        <a:t> problems.</a:t>
                      </a:r>
                    </a:p>
                    <a:p>
                      <a:pPr marL="0" lvl="0" indent="0" algn="just">
                        <a:buNone/>
                      </a:pPr>
                      <a:endParaRPr lang="en-US" sz="1200" b="0" i="0" kern="1200" dirty="0">
                        <a:solidFill>
                          <a:schemeClr val="tx1"/>
                        </a:solidFill>
                        <a:effectLst/>
                        <a:latin typeface="Times New Roman"/>
                        <a:ea typeface="+mn-ea"/>
                        <a:cs typeface="Times New Roman"/>
                      </a:endParaRPr>
                    </a:p>
                    <a:p>
                      <a:pPr marL="0" indent="0" algn="just">
                        <a:buNone/>
                      </a:pPr>
                      <a:r>
                        <a:rPr kumimoji="0" lang="en-US" sz="1400" b="0" i="0" kern="1200" dirty="0">
                          <a:solidFill>
                            <a:schemeClr val="tx1"/>
                          </a:solidFill>
                          <a:effectLst/>
                          <a:latin typeface="Times New Roman"/>
                          <a:ea typeface="+mn-ea"/>
                          <a:cs typeface="Times New Roman"/>
                        </a:rPr>
                        <a:t>Unfortunately, they still require consideration of the combinations at training time.</a:t>
                      </a:r>
                    </a:p>
                    <a:p>
                      <a:pPr marL="171450" indent="-171450" algn="just">
                        <a:buFont typeface="Arial" pitchFamily="34" charset="0"/>
                        <a:buChar char="•"/>
                      </a:pPr>
                      <a:endParaRPr kumimoji="0" lang="en-US" sz="1200" b="0" i="0" kern="1200" dirty="0">
                        <a:solidFill>
                          <a:schemeClr val="tx1"/>
                        </a:solidFill>
                        <a:effectLst/>
                        <a:latin typeface="Times New Roman" pitchFamily="18" charset="0"/>
                        <a:ea typeface="+mn-ea"/>
                        <a:cs typeface="Times New Roman" pitchFamily="18" charset="0"/>
                      </a:endParaRPr>
                    </a:p>
                    <a:p>
                      <a:pPr marL="171450" indent="-171450" algn="just">
                        <a:buFont typeface="Arial" pitchFamily="34" charset="0"/>
                        <a:buChar char="•"/>
                      </a:pPr>
                      <a:endParaRPr kumimoji="0" lang="en-US" sz="1200" b="0" i="0" kern="1200" dirty="0">
                        <a:solidFill>
                          <a:schemeClr val="tx1"/>
                        </a:solidFill>
                        <a:effectLst/>
                        <a:latin typeface="Times New Roman" pitchFamily="18" charset="0"/>
                        <a:ea typeface="+mn-ea"/>
                        <a:cs typeface="Times New Roman" pitchFamily="18" charset="0"/>
                      </a:endParaRPr>
                    </a:p>
                    <a:p>
                      <a:pPr marL="0" indent="0" algn="just">
                        <a:buFont typeface="Arial" pitchFamily="34" charset="0"/>
                        <a:buNone/>
                      </a:pPr>
                      <a:r>
                        <a:rPr lang="en-US" sz="1400" b="0" i="0" kern="1200" dirty="0">
                          <a:solidFill>
                            <a:schemeClr val="tx1"/>
                          </a:solidFill>
                          <a:effectLst/>
                          <a:latin typeface="Times New Roman"/>
                          <a:ea typeface="+mn-ea"/>
                          <a:cs typeface="Times New Roman"/>
                        </a:rPr>
                        <a:t>An</a:t>
                      </a:r>
                      <a:r>
                        <a:rPr kumimoji="0" lang="en-US" sz="1400" b="0" i="0" kern="1200" dirty="0">
                          <a:solidFill>
                            <a:schemeClr val="tx1"/>
                          </a:solidFill>
                          <a:effectLst/>
                          <a:latin typeface="Times New Roman"/>
                          <a:ea typeface="+mn-ea"/>
                          <a:cs typeface="Times New Roman"/>
                        </a:rPr>
                        <a:t> accuracy rate 95% for static gesture recognition.</a:t>
                      </a:r>
                      <a:endParaRPr kumimoji="0" lang="en-US" sz="1400" b="0" i="0" kern="1200">
                        <a:solidFill>
                          <a:schemeClr val="tx1"/>
                        </a:solidFill>
                        <a:effectLst/>
                        <a:latin typeface="Times New Roman"/>
                        <a:ea typeface="+mn-ea"/>
                        <a:cs typeface="Times New Roman"/>
                      </a:endParaRPr>
                    </a:p>
                    <a:p>
                      <a:pPr marL="0" lvl="0" indent="0" algn="just">
                        <a:buNone/>
                      </a:pPr>
                      <a:endParaRPr lang="en-US" sz="1400" b="0" i="0" kern="1200" dirty="0">
                        <a:solidFill>
                          <a:schemeClr val="tx1"/>
                        </a:solidFill>
                        <a:effectLst/>
                        <a:latin typeface="Times New Roman"/>
                        <a:ea typeface="+mn-ea"/>
                        <a:cs typeface="Times New Roman"/>
                      </a:endParaRPr>
                    </a:p>
                    <a:p>
                      <a:pPr marL="0" indent="0" algn="just">
                        <a:buNone/>
                      </a:pPr>
                      <a:r>
                        <a:rPr lang="en-US" sz="1400" kern="1200" dirty="0">
                          <a:solidFill>
                            <a:schemeClr val="tx1"/>
                          </a:solidFill>
                          <a:effectLst/>
                          <a:latin typeface="Times New Roman"/>
                          <a:ea typeface="+mn-ea"/>
                          <a:cs typeface="Times New Roman"/>
                        </a:rPr>
                        <a:t>It</a:t>
                      </a:r>
                      <a:r>
                        <a:rPr kumimoji="0" lang="en-US" sz="1400" kern="1200" dirty="0">
                          <a:solidFill>
                            <a:schemeClr val="tx1"/>
                          </a:solidFill>
                          <a:effectLst/>
                          <a:latin typeface="Times New Roman"/>
                          <a:ea typeface="+mn-ea"/>
                          <a:cs typeface="Times New Roman"/>
                        </a:rPr>
                        <a:t> requires huge amount of training in order to obtain better results</a:t>
                      </a:r>
                      <a:endParaRPr kumimoji="0" lang="en-US" sz="1400" b="0" i="0" kern="1200" dirty="0">
                        <a:solidFill>
                          <a:schemeClr val="tx1"/>
                        </a:solidFill>
                        <a:effectLst/>
                        <a:latin typeface="Times New Roman"/>
                        <a:ea typeface="+mn-ea"/>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22850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3276</Words>
  <Application>Microsoft Office PowerPoint</Application>
  <PresentationFormat>On-screen Show (4:3)</PresentationFormat>
  <Paragraphs>413</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PowerPoint Presentation</vt:lpstr>
      <vt:lpstr>PowerPoint Presentation</vt:lpstr>
      <vt:lpstr>PowerPoint Presentation</vt:lpstr>
      <vt:lpstr>PowerPoint Presentation</vt:lpstr>
      <vt:lpstr>Literature Survey </vt:lpstr>
      <vt:lpstr>Literature Survey [continued] </vt:lpstr>
      <vt:lpstr>Literature Survey [continued] </vt:lpstr>
      <vt:lpstr>Literature Survey [continued] </vt:lpstr>
      <vt:lpstr>Literature Survey [continued] </vt:lpstr>
      <vt:lpstr>PowerPoint Presentation</vt:lpstr>
      <vt:lpstr>PowerPoint Presentation</vt:lpstr>
      <vt:lpstr>PowerPoint Presentation</vt:lpstr>
      <vt:lpstr>PowerPoint Presentation</vt:lpstr>
      <vt:lpstr>Module: </vt:lpstr>
      <vt:lpstr>Module: </vt:lpstr>
      <vt:lpstr>Module:</vt:lpstr>
      <vt:lpstr>Module: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PYTHON1</dc:creator>
  <cp:lastModifiedBy>ANDROID</cp:lastModifiedBy>
  <cp:revision>476</cp:revision>
  <dcterms:modified xsi:type="dcterms:W3CDTF">2022-05-24T07:17:22Z</dcterms:modified>
</cp:coreProperties>
</file>