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D9D-503F-4E42-A8F5-08F96D1110B1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9645-2262-4377-A116-079A48938B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D9D-503F-4E42-A8F5-08F96D1110B1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9645-2262-4377-A116-079A48938B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D9D-503F-4E42-A8F5-08F96D1110B1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9645-2262-4377-A116-079A48938B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D9D-503F-4E42-A8F5-08F96D1110B1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9645-2262-4377-A116-079A48938B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D9D-503F-4E42-A8F5-08F96D1110B1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9645-2262-4377-A116-079A48938B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D9D-503F-4E42-A8F5-08F96D1110B1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9645-2262-4377-A116-079A48938B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D9D-503F-4E42-A8F5-08F96D1110B1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9645-2262-4377-A116-079A48938B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D9D-503F-4E42-A8F5-08F96D1110B1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9645-2262-4377-A116-079A48938B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D9D-503F-4E42-A8F5-08F96D1110B1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9645-2262-4377-A116-079A48938B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D9D-503F-4E42-A8F5-08F96D1110B1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9645-2262-4377-A116-079A48938B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D9D-503F-4E42-A8F5-08F96D1110B1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9645-2262-4377-A116-079A48938B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57D9D-503F-4E42-A8F5-08F96D1110B1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E9645-2262-4377-A116-079A48938B5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Математические объекты и их</a:t>
            </a:r>
            <a:br>
              <a:rPr lang="ru-RU" dirty="0" smtClean="0"/>
            </a:br>
            <a:r>
              <a:rPr lang="ru-RU" dirty="0" smtClean="0"/>
              <a:t>представления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Шеховцова</a:t>
            </a:r>
            <a:r>
              <a:rPr lang="ru-RU" dirty="0" smtClean="0"/>
              <a:t> </a:t>
            </a:r>
            <a:r>
              <a:rPr lang="ru-RU" smtClean="0"/>
              <a:t>Е.Г группа 1.2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Ряды в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РЯД.СУММ(</a:t>
            </a:r>
            <a:r>
              <a:rPr lang="ru-RU" dirty="0" err="1"/>
              <a:t>x</a:t>
            </a:r>
            <a:r>
              <a:rPr lang="ru-RU" dirty="0"/>
              <a:t>; </a:t>
            </a:r>
            <a:r>
              <a:rPr lang="ru-RU" dirty="0" err="1"/>
              <a:t>n</a:t>
            </a:r>
            <a:r>
              <a:rPr lang="ru-RU" dirty="0"/>
              <a:t>; </a:t>
            </a:r>
            <a:r>
              <a:rPr lang="ru-RU" dirty="0" err="1"/>
              <a:t>m;коэффициенты</a:t>
            </a:r>
            <a:r>
              <a:rPr lang="ru-RU" dirty="0"/>
              <a:t>)</a:t>
            </a:r>
          </a:p>
          <a:p>
            <a:r>
              <a:rPr lang="ru-RU" dirty="0"/>
              <a:t>Аргументы функции РЯД.СУММ описаны ниже.</a:t>
            </a:r>
          </a:p>
          <a:p>
            <a:r>
              <a:rPr lang="ru-RU" b="1" dirty="0" err="1"/>
              <a:t>x</a:t>
            </a:r>
            <a:r>
              <a:rPr lang="ru-RU" dirty="0"/>
              <a:t>    Обязательный. Значение переменной степенного ряда.</a:t>
            </a:r>
          </a:p>
          <a:p>
            <a:r>
              <a:rPr lang="ru-RU" b="1" dirty="0" err="1"/>
              <a:t>n</a:t>
            </a:r>
            <a:r>
              <a:rPr lang="ru-RU" dirty="0"/>
              <a:t>    Обязательный. Показатель степени </a:t>
            </a:r>
            <a:r>
              <a:rPr lang="ru-RU" dirty="0" err="1"/>
              <a:t>x</a:t>
            </a:r>
            <a:r>
              <a:rPr lang="ru-RU" dirty="0"/>
              <a:t> для первого члена степенного ряда.</a:t>
            </a:r>
          </a:p>
          <a:p>
            <a:r>
              <a:rPr lang="ru-RU" b="1" dirty="0" err="1"/>
              <a:t>m</a:t>
            </a:r>
            <a:r>
              <a:rPr lang="ru-RU" dirty="0"/>
              <a:t>    Обязательный. Шаг, на который увеличивается показатель степени </a:t>
            </a:r>
            <a:r>
              <a:rPr lang="ru-RU" dirty="0" err="1"/>
              <a:t>n</a:t>
            </a:r>
            <a:r>
              <a:rPr lang="ru-RU" dirty="0"/>
              <a:t> для каждого следующего члена степенного ряда.</a:t>
            </a:r>
          </a:p>
          <a:p>
            <a:r>
              <a:rPr lang="ru-RU" b="1" dirty="0"/>
              <a:t>Коэффициенты</a:t>
            </a:r>
            <a:r>
              <a:rPr lang="ru-RU" dirty="0"/>
              <a:t>    Обязательный. Набор коэффициентов при соответствующих степенях </a:t>
            </a:r>
            <a:r>
              <a:rPr lang="ru-RU" dirty="0" err="1"/>
              <a:t>x</a:t>
            </a:r>
            <a:r>
              <a:rPr lang="ru-RU" dirty="0"/>
              <a:t>. Количеством значений в аргументе "коэффициенты" определяется количество членов степенного ряда. Например, если в аргументе "коэффициенты" три значения, то степенной ряд содержит три слагаемых.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5445224"/>
            <a:ext cx="5555707" cy="94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Алгебраические выражения в математике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</a:t>
            </a:r>
            <a:r>
              <a:rPr lang="ru-RU" b="1" dirty="0" smtClean="0"/>
              <a:t>Алгебраическим выражением</a:t>
            </a:r>
            <a:r>
              <a:rPr lang="ru-RU" dirty="0" smtClean="0"/>
              <a:t> называется запись из букв, знаков арифметических действий, чисел и скобок, составленная со смыслом.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Пример: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de-DE" dirty="0" smtClean="0"/>
              <a:t>a</a:t>
            </a:r>
            <a:r>
              <a:rPr lang="de-DE" baseline="30000" dirty="0" smtClean="0"/>
              <a:t>2</a:t>
            </a:r>
            <a:r>
              <a:rPr lang="de-DE" dirty="0"/>
              <a:t>−3b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Алгебраические выражения в компьютерной алгебре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800" dirty="0" smtClean="0"/>
              <a:t>	Ключевая проблема построения канонического представления для алгебраических функций общего вида – это проблема определения их взаимозависимости. </a:t>
            </a:r>
          </a:p>
          <a:p>
            <a:pPr>
              <a:buNone/>
            </a:pPr>
            <a:r>
              <a:rPr lang="ru-RU" sz="2800" dirty="0" smtClean="0"/>
              <a:t>	Существует два способа решения указанной проблемы: </a:t>
            </a:r>
          </a:p>
          <a:p>
            <a:pPr lvl="1"/>
            <a:r>
              <a:rPr lang="ru-RU" dirty="0" smtClean="0"/>
              <a:t> Факторизация порождающего полинома алгебраической функции и анализ её результатов</a:t>
            </a:r>
          </a:p>
          <a:p>
            <a:pPr lvl="1"/>
            <a:r>
              <a:rPr lang="ru-RU" dirty="0" smtClean="0"/>
              <a:t>Построение примитивных элементов поля алгебраических функций.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Алгебраические выражения в программировании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Pascal: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 smtClean="0"/>
              <a:t>При </a:t>
            </a:r>
            <a:r>
              <a:rPr lang="ru-RU" dirty="0"/>
              <a:t>записи алгебраических выражений используют арифметические операции (сложение, умножение, вычитание, деление), функции </a:t>
            </a:r>
            <a:r>
              <a:rPr lang="ru-RU" dirty="0" err="1"/>
              <a:t>Pascal</a:t>
            </a:r>
            <a:r>
              <a:rPr lang="ru-RU" dirty="0"/>
              <a:t>, </a:t>
            </a:r>
            <a:r>
              <a:rPr lang="ru-RU" dirty="0" smtClean="0"/>
              <a:t>круглые </a:t>
            </a:r>
            <a:r>
              <a:rPr lang="ru-RU" dirty="0"/>
              <a:t>скобки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C++: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При </a:t>
            </a:r>
            <a:r>
              <a:rPr lang="ru-RU" dirty="0"/>
              <a:t>записи алгебраических выражений используют арифметические операции (сложение, умножение, вычитание, деление), функции из библиотеки </a:t>
            </a:r>
            <a:r>
              <a:rPr lang="ru-RU" i="1" dirty="0" err="1"/>
              <a:t>math.h</a:t>
            </a:r>
            <a:r>
              <a:rPr lang="ru-RU" dirty="0"/>
              <a:t>, круглые скобки.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Матрицы в математике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Диагональная матрица</a:t>
            </a:r>
            <a:endParaRPr lang="ru-RU" dirty="0"/>
          </a:p>
          <a:p>
            <a:endParaRPr lang="ru-RU" b="1" dirty="0" smtClean="0"/>
          </a:p>
          <a:p>
            <a:r>
              <a:rPr lang="ru-RU" b="1" dirty="0" smtClean="0"/>
              <a:t>Единичная матрица</a:t>
            </a:r>
          </a:p>
          <a:p>
            <a:endParaRPr lang="ru-RU" b="1" dirty="0"/>
          </a:p>
          <a:p>
            <a:r>
              <a:rPr lang="ru-RU" b="1" dirty="0"/>
              <a:t>Верхняя треугольная </a:t>
            </a:r>
            <a:r>
              <a:rPr lang="ru-RU" b="1" dirty="0" smtClean="0"/>
              <a:t>матрица</a:t>
            </a:r>
          </a:p>
          <a:p>
            <a:endParaRPr lang="ru-RU" b="1" dirty="0"/>
          </a:p>
          <a:p>
            <a:r>
              <a:rPr lang="ru-RU" b="1" dirty="0"/>
              <a:t>Нижняя треугольная матрица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побочный диагональ матрицы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12776"/>
            <a:ext cx="2160240" cy="103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единичная матрицы 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636912"/>
            <a:ext cx="1656184" cy="96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верхняя треугольная матрица 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3717032"/>
            <a:ext cx="2304256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нижняя треугольная матрица 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4941168"/>
            <a:ext cx="2088232" cy="123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Матрицы в компьютерной алгебре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Двумерный массив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Список списков: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3312368" cy="207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29200"/>
            <a:ext cx="6480720" cy="64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Матрицы в программировании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Pascal:</a:t>
            </a:r>
          </a:p>
          <a:p>
            <a:pPr>
              <a:buNone/>
            </a:pPr>
            <a:r>
              <a:rPr lang="en-US" dirty="0"/>
              <a:t>matrix = </a:t>
            </a:r>
            <a:r>
              <a:rPr lang="en-US" b="1" dirty="0"/>
              <a:t>array</a:t>
            </a:r>
            <a:r>
              <a:rPr lang="en-US" dirty="0"/>
              <a:t> [1..5, 1..10] </a:t>
            </a:r>
            <a:r>
              <a:rPr lang="en-US" b="1" dirty="0"/>
              <a:t>of</a:t>
            </a:r>
            <a:r>
              <a:rPr lang="en-US" dirty="0"/>
              <a:t> &lt;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элементов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C++:</a:t>
            </a:r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b="1" dirty="0" err="1" smtClean="0"/>
              <a:t>const</a:t>
            </a:r>
            <a:r>
              <a:rPr lang="de-DE" dirty="0" smtClean="0"/>
              <a:t> </a:t>
            </a:r>
            <a:r>
              <a:rPr lang="de-DE" b="1" dirty="0" err="1"/>
              <a:t>unsigned</a:t>
            </a:r>
            <a:r>
              <a:rPr lang="de-DE" dirty="0"/>
              <a:t> </a:t>
            </a:r>
            <a:r>
              <a:rPr lang="de-DE" b="1" dirty="0" err="1"/>
              <a:t>int</a:t>
            </a:r>
            <a:r>
              <a:rPr lang="de-DE" dirty="0"/>
              <a:t> DIM1 = 3; </a:t>
            </a:r>
            <a:r>
              <a:rPr lang="de-DE" b="1" dirty="0" err="1"/>
              <a:t>const</a:t>
            </a:r>
            <a:r>
              <a:rPr lang="de-DE" dirty="0"/>
              <a:t> </a:t>
            </a:r>
            <a:r>
              <a:rPr lang="de-DE" b="1" dirty="0" err="1"/>
              <a:t>unsigned</a:t>
            </a:r>
            <a:r>
              <a:rPr lang="de-DE" dirty="0"/>
              <a:t> </a:t>
            </a:r>
            <a:r>
              <a:rPr lang="de-DE" b="1" dirty="0" err="1"/>
              <a:t>int</a:t>
            </a:r>
            <a:r>
              <a:rPr lang="de-DE" dirty="0"/>
              <a:t> DIM2 = 5; </a:t>
            </a:r>
            <a:r>
              <a:rPr lang="de-DE" b="1" dirty="0" err="1"/>
              <a:t>int</a:t>
            </a:r>
            <a:r>
              <a:rPr lang="de-DE" dirty="0"/>
              <a:t> </a:t>
            </a:r>
            <a:r>
              <a:rPr lang="de-DE" dirty="0" err="1"/>
              <a:t>ary</a:t>
            </a:r>
            <a:r>
              <a:rPr lang="de-DE" dirty="0"/>
              <a:t>[DIM1][DIM2] = { { 1, 2, 3, 4, 5 }, { 2, 4, 6, 8, 10 }, { 3, 6, 9, 12, 15 } };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Матрицы в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348880"/>
            <a:ext cx="3600400" cy="310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Ряды в математике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Ряд, называемый также бесконечная сумма — одно из центральных понятий математического анализа.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050" name="AutoShape 2" descr="{\displaystyle a_{1}+a_{2}+a_{3}+\ldots +a_{n}+\ldots \quad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{\displaystyle a_{1}+a_{2}+a_{3}+\ldots +a_{n}+\ldots \quad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76</Words>
  <Application>Microsoft Office PowerPoint</Application>
  <PresentationFormat>Экран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Математические объекты и их представления</vt:lpstr>
      <vt:lpstr>Алгебраические выражения в математике</vt:lpstr>
      <vt:lpstr>Алгебраические выражения в компьютерной алгебре</vt:lpstr>
      <vt:lpstr>Алгебраические выражения в программировании</vt:lpstr>
      <vt:lpstr>Матрицы в математике</vt:lpstr>
      <vt:lpstr>Матрицы в компьютерной алгебре</vt:lpstr>
      <vt:lpstr>Матрицы в программировании</vt:lpstr>
      <vt:lpstr>Матрицы в Excel</vt:lpstr>
      <vt:lpstr>Ряды в математике</vt:lpstr>
      <vt:lpstr>Ряды в Excel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объекты и их представления</dc:title>
  <dc:creator>Елизавета</dc:creator>
  <cp:lastModifiedBy>Елизавета</cp:lastModifiedBy>
  <cp:revision>6</cp:revision>
  <dcterms:created xsi:type="dcterms:W3CDTF">2020-06-14T11:15:43Z</dcterms:created>
  <dcterms:modified xsi:type="dcterms:W3CDTF">2020-06-14T12:14:43Z</dcterms:modified>
</cp:coreProperties>
</file>