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herzen\itphys\kursovaia_graphik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herzen\itphys\kursovaia_graphik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периода 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радиуса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окружности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0998954754710252E-2"/>
          <c:y val="0.23081989075689863"/>
          <c:w val="0.82781462056594268"/>
          <c:h val="0.56645328793360294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Лист3!$A$2:$A$51</c:f>
              <c:numCache>
                <c:formatCode>General</c:formatCode>
                <c:ptCount val="5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</c:numCache>
            </c:numRef>
          </c:xVal>
          <c:yVal>
            <c:numRef>
              <c:f>Лист3!$B$2:$B$51</c:f>
              <c:numCache>
                <c:formatCode>General</c:formatCode>
                <c:ptCount val="50"/>
                <c:pt idx="0">
                  <c:v>0.15707963267948966</c:v>
                </c:pt>
                <c:pt idx="1">
                  <c:v>0.31415926535897931</c:v>
                </c:pt>
                <c:pt idx="2">
                  <c:v>0.47123889803846897</c:v>
                </c:pt>
                <c:pt idx="3">
                  <c:v>0.62831853071795862</c:v>
                </c:pt>
                <c:pt idx="4">
                  <c:v>0.78539816339744828</c:v>
                </c:pt>
                <c:pt idx="5">
                  <c:v>0.94247779607693793</c:v>
                </c:pt>
                <c:pt idx="6">
                  <c:v>1.0995574287564276</c:v>
                </c:pt>
                <c:pt idx="7">
                  <c:v>1.2566370614359172</c:v>
                </c:pt>
                <c:pt idx="8">
                  <c:v>1.4137166941154069</c:v>
                </c:pt>
                <c:pt idx="9">
                  <c:v>1.5707963267948966</c:v>
                </c:pt>
                <c:pt idx="10">
                  <c:v>1.7278759594743864</c:v>
                </c:pt>
                <c:pt idx="11">
                  <c:v>1.8849555921538759</c:v>
                </c:pt>
                <c:pt idx="12">
                  <c:v>2.0420352248333655</c:v>
                </c:pt>
                <c:pt idx="13">
                  <c:v>2.1991148575128552</c:v>
                </c:pt>
                <c:pt idx="14">
                  <c:v>2.3561944901923448</c:v>
                </c:pt>
                <c:pt idx="15">
                  <c:v>2.5132741228718345</c:v>
                </c:pt>
                <c:pt idx="16">
                  <c:v>2.6703537555513241</c:v>
                </c:pt>
                <c:pt idx="17">
                  <c:v>2.8274333882308138</c:v>
                </c:pt>
                <c:pt idx="18">
                  <c:v>2.9845130209103035</c:v>
                </c:pt>
                <c:pt idx="19">
                  <c:v>3.1415926535897931</c:v>
                </c:pt>
                <c:pt idx="20">
                  <c:v>3.2986722862692828</c:v>
                </c:pt>
                <c:pt idx="21">
                  <c:v>3.4557519189487729</c:v>
                </c:pt>
                <c:pt idx="22">
                  <c:v>3.6128315516282616</c:v>
                </c:pt>
                <c:pt idx="23">
                  <c:v>3.7699111843077517</c:v>
                </c:pt>
                <c:pt idx="24">
                  <c:v>3.9269908169872414</c:v>
                </c:pt>
                <c:pt idx="25">
                  <c:v>4.0840704496667311</c:v>
                </c:pt>
                <c:pt idx="26">
                  <c:v>4.2411500823462207</c:v>
                </c:pt>
                <c:pt idx="27">
                  <c:v>4.3982297150257104</c:v>
                </c:pt>
                <c:pt idx="28">
                  <c:v>4.5553093477052</c:v>
                </c:pt>
                <c:pt idx="29">
                  <c:v>4.7123889803846897</c:v>
                </c:pt>
                <c:pt idx="30">
                  <c:v>4.8694686130641793</c:v>
                </c:pt>
                <c:pt idx="31">
                  <c:v>5.026548245743669</c:v>
                </c:pt>
                <c:pt idx="32">
                  <c:v>5.1836278784231586</c:v>
                </c:pt>
                <c:pt idx="33">
                  <c:v>5.3407075111026483</c:v>
                </c:pt>
                <c:pt idx="34">
                  <c:v>5.497787143782138</c:v>
                </c:pt>
                <c:pt idx="35">
                  <c:v>5.6548667764616276</c:v>
                </c:pt>
                <c:pt idx="36">
                  <c:v>5.8119464091411173</c:v>
                </c:pt>
                <c:pt idx="37">
                  <c:v>5.9690260418206069</c:v>
                </c:pt>
                <c:pt idx="38">
                  <c:v>6.1261056745000966</c:v>
                </c:pt>
                <c:pt idx="39">
                  <c:v>6.2831853071795862</c:v>
                </c:pt>
                <c:pt idx="40">
                  <c:v>6.440264939859075</c:v>
                </c:pt>
                <c:pt idx="41">
                  <c:v>6.5973445725385655</c:v>
                </c:pt>
                <c:pt idx="42">
                  <c:v>6.7544242052180552</c:v>
                </c:pt>
                <c:pt idx="43">
                  <c:v>6.9115038378975457</c:v>
                </c:pt>
                <c:pt idx="44">
                  <c:v>7.0685834705770345</c:v>
                </c:pt>
                <c:pt idx="45">
                  <c:v>7.2256631032565233</c:v>
                </c:pt>
                <c:pt idx="46">
                  <c:v>7.3827427359360138</c:v>
                </c:pt>
                <c:pt idx="47">
                  <c:v>7.5398223686155035</c:v>
                </c:pt>
                <c:pt idx="48">
                  <c:v>7.696902001294994</c:v>
                </c:pt>
                <c:pt idx="49">
                  <c:v>7.8539816339744828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42240"/>
        <c:axId val="140423168"/>
      </c:scatterChart>
      <c:valAx>
        <c:axId val="48842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r, </a:t>
                </a:r>
                <a:r>
                  <a:rPr lang="ru-RU"/>
                  <a:t>м</a:t>
                </a:r>
              </a:p>
            </c:rich>
          </c:tx>
          <c:layout>
            <c:manualLayout>
              <c:xMode val="edge"/>
              <c:yMode val="edge"/>
              <c:x val="0.91613611382193383"/>
              <c:y val="0.820296233241115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tailEnd type="triangle"/>
          </a:ln>
        </c:spPr>
        <c:crossAx val="140423168"/>
        <c:crosses val="autoZero"/>
        <c:crossBetween val="midCat"/>
      </c:valAx>
      <c:valAx>
        <c:axId val="14042316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T,</a:t>
                </a:r>
                <a:r>
                  <a:rPr lang="en-US" baseline="0"/>
                  <a:t> </a:t>
                </a:r>
                <a:r>
                  <a:rPr lang="ru-RU" baseline="0"/>
                  <a:t>с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"/>
              <c:y val="0.133496772362914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tailEnd type="triangle"/>
          </a:ln>
        </c:spPr>
        <c:crossAx val="48842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ускорения от</a:t>
            </a:r>
            <a:r>
              <a:rPr lang="ru-RU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радиуса окружности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1053477690288716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0974628171478569E-2"/>
          <c:y val="0.22732648002333042"/>
          <c:w val="0.75515048118985129"/>
          <c:h val="0.60481846019247598"/>
        </c:manualLayout>
      </c:layout>
      <c:scatterChart>
        <c:scatterStyle val="smoothMarker"/>
        <c:varyColors val="0"/>
        <c:ser>
          <c:idx val="0"/>
          <c:order val="0"/>
          <c:tx>
            <c:v>a1</c:v>
          </c:tx>
          <c:marker>
            <c:symbol val="none"/>
          </c:marker>
          <c:xVal>
            <c:numRef>
              <c:f>Лист4!$A$2:$A$51</c:f>
              <c:numCache>
                <c:formatCode>General</c:formatCode>
                <c:ptCount val="5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</c:numCache>
            </c:numRef>
          </c:xVal>
          <c:yVal>
            <c:numRef>
              <c:f>Лист4!$B$2:$B$51</c:f>
              <c:numCache>
                <c:formatCode>General</c:formatCode>
                <c:ptCount val="50"/>
                <c:pt idx="0">
                  <c:v>1.6004999218994049</c:v>
                </c:pt>
                <c:pt idx="1">
                  <c:v>3.2009998437988099</c:v>
                </c:pt>
                <c:pt idx="2">
                  <c:v>4.8014997656982139</c:v>
                </c:pt>
                <c:pt idx="3">
                  <c:v>6.4019996875976197</c:v>
                </c:pt>
                <c:pt idx="4">
                  <c:v>8.0024996094970238</c:v>
                </c:pt>
                <c:pt idx="5">
                  <c:v>9.6029995313964278</c:v>
                </c:pt>
                <c:pt idx="6">
                  <c:v>11.203499453295832</c:v>
                </c:pt>
                <c:pt idx="7">
                  <c:v>12.803999375195239</c:v>
                </c:pt>
                <c:pt idx="8">
                  <c:v>14.404499297094643</c:v>
                </c:pt>
                <c:pt idx="9">
                  <c:v>16.004999218994048</c:v>
                </c:pt>
                <c:pt idx="10">
                  <c:v>17.605499140893453</c:v>
                </c:pt>
                <c:pt idx="11">
                  <c:v>19.205999062792856</c:v>
                </c:pt>
                <c:pt idx="12">
                  <c:v>20.806498984692261</c:v>
                </c:pt>
                <c:pt idx="13">
                  <c:v>22.406998906591664</c:v>
                </c:pt>
                <c:pt idx="14">
                  <c:v>24.007498828491073</c:v>
                </c:pt>
                <c:pt idx="15">
                  <c:v>25.607998750390479</c:v>
                </c:pt>
                <c:pt idx="16">
                  <c:v>27.208498672289881</c:v>
                </c:pt>
                <c:pt idx="17">
                  <c:v>28.808998594189287</c:v>
                </c:pt>
                <c:pt idx="18">
                  <c:v>30.409498516088689</c:v>
                </c:pt>
                <c:pt idx="19">
                  <c:v>32.009998437988095</c:v>
                </c:pt>
                <c:pt idx="20">
                  <c:v>33.610498359887501</c:v>
                </c:pt>
                <c:pt idx="21">
                  <c:v>35.210998281786907</c:v>
                </c:pt>
                <c:pt idx="22">
                  <c:v>36.811498203686305</c:v>
                </c:pt>
                <c:pt idx="23">
                  <c:v>38.411998125585711</c:v>
                </c:pt>
                <c:pt idx="24">
                  <c:v>40.012498047485117</c:v>
                </c:pt>
                <c:pt idx="25">
                  <c:v>41.612997969384523</c:v>
                </c:pt>
                <c:pt idx="26">
                  <c:v>43.213497891283929</c:v>
                </c:pt>
                <c:pt idx="27">
                  <c:v>44.813997813183327</c:v>
                </c:pt>
                <c:pt idx="28">
                  <c:v>46.414497735082733</c:v>
                </c:pt>
                <c:pt idx="29">
                  <c:v>48.014997656982146</c:v>
                </c:pt>
                <c:pt idx="30">
                  <c:v>49.615497578881552</c:v>
                </c:pt>
                <c:pt idx="31">
                  <c:v>51.215997500780958</c:v>
                </c:pt>
                <c:pt idx="32">
                  <c:v>52.816497422680357</c:v>
                </c:pt>
                <c:pt idx="33">
                  <c:v>54.416997344579762</c:v>
                </c:pt>
                <c:pt idx="34">
                  <c:v>56.017497266479168</c:v>
                </c:pt>
                <c:pt idx="35">
                  <c:v>57.617997188378574</c:v>
                </c:pt>
                <c:pt idx="36">
                  <c:v>59.21849711027798</c:v>
                </c:pt>
                <c:pt idx="37">
                  <c:v>60.818997032177379</c:v>
                </c:pt>
                <c:pt idx="38">
                  <c:v>62.419496954076784</c:v>
                </c:pt>
                <c:pt idx="39">
                  <c:v>64.01999687597619</c:v>
                </c:pt>
                <c:pt idx="40">
                  <c:v>65.620496797875589</c:v>
                </c:pt>
                <c:pt idx="41">
                  <c:v>67.220996719775002</c:v>
                </c:pt>
                <c:pt idx="42">
                  <c:v>68.821496641674401</c:v>
                </c:pt>
                <c:pt idx="43">
                  <c:v>70.421996563573813</c:v>
                </c:pt>
                <c:pt idx="44">
                  <c:v>72.022496485473212</c:v>
                </c:pt>
                <c:pt idx="45">
                  <c:v>73.622996407372611</c:v>
                </c:pt>
                <c:pt idx="46">
                  <c:v>75.223496329272024</c:v>
                </c:pt>
                <c:pt idx="47">
                  <c:v>76.823996251171423</c:v>
                </c:pt>
                <c:pt idx="48">
                  <c:v>78.424496173070835</c:v>
                </c:pt>
                <c:pt idx="49">
                  <c:v>80.024996094970234</c:v>
                </c:pt>
              </c:numCache>
            </c:numRef>
          </c:yVal>
          <c:smooth val="1"/>
        </c:ser>
        <c:ser>
          <c:idx val="1"/>
          <c:order val="1"/>
          <c:tx>
            <c:v>a2</c:v>
          </c:tx>
          <c:marker>
            <c:symbol val="none"/>
          </c:marker>
          <c:xVal>
            <c:numRef>
              <c:f>Лист4!$A$2:$A$51</c:f>
              <c:numCache>
                <c:formatCode>General</c:formatCode>
                <c:ptCount val="5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</c:numCache>
            </c:numRef>
          </c:xVal>
          <c:yVal>
            <c:numRef>
              <c:f>Лист4!$C$2:$C$51</c:f>
              <c:numCache>
                <c:formatCode>General</c:formatCode>
                <c:ptCount val="50"/>
                <c:pt idx="0">
                  <c:v>14.40005555544839</c:v>
                </c:pt>
                <c:pt idx="1">
                  <c:v>28.800111110896779</c:v>
                </c:pt>
                <c:pt idx="2">
                  <c:v>43.200166666345169</c:v>
                </c:pt>
                <c:pt idx="3">
                  <c:v>57.600222221793558</c:v>
                </c:pt>
                <c:pt idx="4">
                  <c:v>72.000277777241948</c:v>
                </c:pt>
                <c:pt idx="5">
                  <c:v>86.400333332690337</c:v>
                </c:pt>
                <c:pt idx="6">
                  <c:v>100.80038888813873</c:v>
                </c:pt>
                <c:pt idx="7">
                  <c:v>115.20044444358712</c:v>
                </c:pt>
                <c:pt idx="8">
                  <c:v>129.60049999903552</c:v>
                </c:pt>
                <c:pt idx="9">
                  <c:v>144.0005555544839</c:v>
                </c:pt>
                <c:pt idx="10">
                  <c:v>158.4006111099323</c:v>
                </c:pt>
                <c:pt idx="11">
                  <c:v>172.80066666538067</c:v>
                </c:pt>
                <c:pt idx="12">
                  <c:v>187.20072222082908</c:v>
                </c:pt>
                <c:pt idx="13">
                  <c:v>201.60077777627745</c:v>
                </c:pt>
                <c:pt idx="14">
                  <c:v>216.00083333172586</c:v>
                </c:pt>
                <c:pt idx="15">
                  <c:v>230.40088888717423</c:v>
                </c:pt>
                <c:pt idx="16">
                  <c:v>244.80094444262261</c:v>
                </c:pt>
                <c:pt idx="17">
                  <c:v>259.20099999807104</c:v>
                </c:pt>
                <c:pt idx="18">
                  <c:v>273.60105555351942</c:v>
                </c:pt>
                <c:pt idx="19">
                  <c:v>288.00111110896779</c:v>
                </c:pt>
                <c:pt idx="20">
                  <c:v>302.40116666441617</c:v>
                </c:pt>
                <c:pt idx="21">
                  <c:v>316.8012222198646</c:v>
                </c:pt>
                <c:pt idx="22">
                  <c:v>331.20127777531292</c:v>
                </c:pt>
                <c:pt idx="23">
                  <c:v>345.60133333076135</c:v>
                </c:pt>
                <c:pt idx="24">
                  <c:v>360.00138888620972</c:v>
                </c:pt>
                <c:pt idx="25">
                  <c:v>374.40144444165816</c:v>
                </c:pt>
                <c:pt idx="26">
                  <c:v>388.80149999710653</c:v>
                </c:pt>
                <c:pt idx="27">
                  <c:v>403.20155555255491</c:v>
                </c:pt>
                <c:pt idx="28">
                  <c:v>417.60161110800328</c:v>
                </c:pt>
                <c:pt idx="29">
                  <c:v>432.00166666345172</c:v>
                </c:pt>
                <c:pt idx="30">
                  <c:v>446.40172221890009</c:v>
                </c:pt>
                <c:pt idx="31">
                  <c:v>460.80177777434847</c:v>
                </c:pt>
                <c:pt idx="32">
                  <c:v>475.20183332979684</c:v>
                </c:pt>
                <c:pt idx="33">
                  <c:v>489.60188888524522</c:v>
                </c:pt>
                <c:pt idx="34">
                  <c:v>504.00194444069365</c:v>
                </c:pt>
                <c:pt idx="35">
                  <c:v>518.40199999614208</c:v>
                </c:pt>
                <c:pt idx="36">
                  <c:v>532.80205555159046</c:v>
                </c:pt>
                <c:pt idx="37">
                  <c:v>547.20211110703883</c:v>
                </c:pt>
                <c:pt idx="38">
                  <c:v>561.60216666248721</c:v>
                </c:pt>
                <c:pt idx="39">
                  <c:v>576.00222221793558</c:v>
                </c:pt>
                <c:pt idx="40">
                  <c:v>590.40227777338396</c:v>
                </c:pt>
                <c:pt idx="41">
                  <c:v>604.80233332883233</c:v>
                </c:pt>
                <c:pt idx="42">
                  <c:v>619.20238888428071</c:v>
                </c:pt>
                <c:pt idx="43">
                  <c:v>633.6024444397292</c:v>
                </c:pt>
                <c:pt idx="44">
                  <c:v>648.00249999517757</c:v>
                </c:pt>
                <c:pt idx="45">
                  <c:v>662.40255555062583</c:v>
                </c:pt>
                <c:pt idx="46">
                  <c:v>676.80261110607432</c:v>
                </c:pt>
                <c:pt idx="47">
                  <c:v>691.2026666615227</c:v>
                </c:pt>
                <c:pt idx="48">
                  <c:v>705.60272221697119</c:v>
                </c:pt>
                <c:pt idx="49">
                  <c:v>720.00277777241945</c:v>
                </c:pt>
              </c:numCache>
            </c:numRef>
          </c:yVal>
          <c:smooth val="1"/>
        </c:ser>
        <c:ser>
          <c:idx val="2"/>
          <c:order val="2"/>
          <c:tx>
            <c:v>a3</c:v>
          </c:tx>
          <c:marker>
            <c:symbol val="none"/>
          </c:marker>
          <c:xVal>
            <c:numRef>
              <c:f>Лист4!$A$2:$A$51</c:f>
              <c:numCache>
                <c:formatCode>General</c:formatCode>
                <c:ptCount val="5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</c:numCache>
            </c:numRef>
          </c:xVal>
          <c:yVal>
            <c:numRef>
              <c:f>Лист4!$D$2:$D$51</c:f>
              <c:numCache>
                <c:formatCode>General</c:formatCode>
                <c:ptCount val="50"/>
                <c:pt idx="0">
                  <c:v>57.600013888887219</c:v>
                </c:pt>
                <c:pt idx="1">
                  <c:v>115.20002777777444</c:v>
                </c:pt>
                <c:pt idx="2">
                  <c:v>172.80004166666163</c:v>
                </c:pt>
                <c:pt idx="3">
                  <c:v>230.40005555554887</c:v>
                </c:pt>
                <c:pt idx="4">
                  <c:v>288.00006944443606</c:v>
                </c:pt>
                <c:pt idx="5">
                  <c:v>345.60008333332325</c:v>
                </c:pt>
                <c:pt idx="6">
                  <c:v>403.20009722221045</c:v>
                </c:pt>
                <c:pt idx="7">
                  <c:v>460.80011111109775</c:v>
                </c:pt>
                <c:pt idx="8">
                  <c:v>518.40012499998488</c:v>
                </c:pt>
                <c:pt idx="9">
                  <c:v>576.00013888887213</c:v>
                </c:pt>
                <c:pt idx="10">
                  <c:v>633.60015277775938</c:v>
                </c:pt>
                <c:pt idx="11">
                  <c:v>691.20016666664651</c:v>
                </c:pt>
                <c:pt idx="12">
                  <c:v>748.80018055553376</c:v>
                </c:pt>
                <c:pt idx="13">
                  <c:v>806.40019444442089</c:v>
                </c:pt>
                <c:pt idx="14">
                  <c:v>864.00020833330814</c:v>
                </c:pt>
                <c:pt idx="15">
                  <c:v>921.6002222221955</c:v>
                </c:pt>
                <c:pt idx="16">
                  <c:v>979.20023611108263</c:v>
                </c:pt>
                <c:pt idx="17">
                  <c:v>1036.8002499999698</c:v>
                </c:pt>
                <c:pt idx="18">
                  <c:v>1094.4002638888569</c:v>
                </c:pt>
                <c:pt idx="19">
                  <c:v>1152.0002777777443</c:v>
                </c:pt>
                <c:pt idx="20">
                  <c:v>1209.6002916666316</c:v>
                </c:pt>
                <c:pt idx="21">
                  <c:v>1267.2003055555188</c:v>
                </c:pt>
                <c:pt idx="22">
                  <c:v>1324.8003194444059</c:v>
                </c:pt>
                <c:pt idx="23">
                  <c:v>1382.400333333293</c:v>
                </c:pt>
                <c:pt idx="24">
                  <c:v>1440.0003472221804</c:v>
                </c:pt>
                <c:pt idx="25">
                  <c:v>1497.6003611110675</c:v>
                </c:pt>
                <c:pt idx="26">
                  <c:v>1555.2003749999549</c:v>
                </c:pt>
                <c:pt idx="27">
                  <c:v>1612.8003888888418</c:v>
                </c:pt>
                <c:pt idx="28">
                  <c:v>1670.4004027777291</c:v>
                </c:pt>
                <c:pt idx="29">
                  <c:v>1728.0004166666163</c:v>
                </c:pt>
                <c:pt idx="30">
                  <c:v>1785.6004305555036</c:v>
                </c:pt>
                <c:pt idx="31">
                  <c:v>1843.200444444391</c:v>
                </c:pt>
                <c:pt idx="32">
                  <c:v>1900.8004583332779</c:v>
                </c:pt>
                <c:pt idx="33">
                  <c:v>1958.4004722221653</c:v>
                </c:pt>
                <c:pt idx="34">
                  <c:v>2016.0004861110524</c:v>
                </c:pt>
                <c:pt idx="35">
                  <c:v>2073.6004999999395</c:v>
                </c:pt>
                <c:pt idx="36">
                  <c:v>2131.2005138888271</c:v>
                </c:pt>
                <c:pt idx="37">
                  <c:v>2188.8005277777138</c:v>
                </c:pt>
                <c:pt idx="38">
                  <c:v>2246.4005416666014</c:v>
                </c:pt>
                <c:pt idx="39">
                  <c:v>2304.0005555554885</c:v>
                </c:pt>
                <c:pt idx="40">
                  <c:v>2361.6005694443757</c:v>
                </c:pt>
                <c:pt idx="41">
                  <c:v>2419.2005833332632</c:v>
                </c:pt>
                <c:pt idx="42">
                  <c:v>2476.8005972221499</c:v>
                </c:pt>
                <c:pt idx="43">
                  <c:v>2534.4006111110375</c:v>
                </c:pt>
                <c:pt idx="44">
                  <c:v>2592.0006249999246</c:v>
                </c:pt>
                <c:pt idx="45">
                  <c:v>2649.6006388888118</c:v>
                </c:pt>
                <c:pt idx="46">
                  <c:v>2707.2006527776989</c:v>
                </c:pt>
                <c:pt idx="47">
                  <c:v>2764.800666666586</c:v>
                </c:pt>
                <c:pt idx="48">
                  <c:v>2822.4006805554736</c:v>
                </c:pt>
                <c:pt idx="49">
                  <c:v>2880.0006944443608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47936"/>
        <c:axId val="48843008"/>
      </c:scatterChart>
      <c:valAx>
        <c:axId val="48247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r, </a:t>
                </a:r>
                <a:r>
                  <a:rPr lang="ru-RU"/>
                  <a:t>м</a:t>
                </a:r>
              </a:p>
            </c:rich>
          </c:tx>
          <c:layout>
            <c:manualLayout>
              <c:xMode val="edge"/>
              <c:yMode val="edge"/>
              <c:x val="0.81067475940507439"/>
              <c:y val="0.864791484397783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tailEnd type="triangle"/>
          </a:ln>
        </c:spPr>
        <c:crossAx val="48843008"/>
        <c:crosses val="autoZero"/>
        <c:crossBetween val="midCat"/>
      </c:valAx>
      <c:valAx>
        <c:axId val="4884300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a,</a:t>
                </a:r>
                <a:r>
                  <a:rPr lang="en-US" baseline="0"/>
                  <a:t> </a:t>
                </a:r>
                <a:r>
                  <a:rPr lang="ru-RU" baseline="0"/>
                  <a:t>м/с</a:t>
                </a:r>
                <a:r>
                  <a:rPr lang="ru-RU" baseline="30000"/>
                  <a:t>2</a:t>
                </a:r>
              </a:p>
            </c:rich>
          </c:tx>
          <c:layout>
            <c:manualLayout>
              <c:xMode val="edge"/>
              <c:yMode val="edge"/>
              <c:x val="3.3333333333333333E-2"/>
              <c:y val="0.114909230096237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tailEnd type="triangle"/>
          </a:ln>
        </c:spPr>
        <c:crossAx val="482479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83AA-3B80-473C-98EA-8C3F84AA1E2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EBAD8-D872-44C3-9001-2CAD6C3F0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0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8F44-142B-4F0D-8B34-F242B37DBB1A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6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285-A89A-4B0F-9A3E-EE56F34020FE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14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53CD-4F70-4642-BDA1-636C06BFFF14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5B6-64CA-4C64-8DDA-D517D23C512C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DF7A-BD20-47BE-A8A1-255D913AC6BE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67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1937-8C51-406F-A66E-AF8D7E438D65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31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8264-3FBB-475F-90B8-0370C4227F84}" type="datetime1">
              <a:rPr lang="ru-RU" smtClean="0"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47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5A6D-A222-45C1-95E5-E6BE981541EC}" type="datetime1">
              <a:rPr lang="ru-RU" smtClean="0"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06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2606-248A-476F-9521-17341D97B107}" type="datetime1">
              <a:rPr lang="ru-RU" smtClean="0"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27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5A06-4A2E-461A-91D9-7D535C56BF97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6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6FC-FF04-4B04-94CF-76219BD8E6DF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0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8D10-371E-4A2E-8BC6-CA498F5C1640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90EC8-4252-455B-94B1-2A232EBF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24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 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ПРОФЕССИОНАЛЬНОГО ОБРАЗОВАНИ 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 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ПЕДАГОГИЧЕСКИЙ УНИВЕРСИТЕТ им. А. И. ГЕРЦЕНА»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технологического образования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компьютерных технологий и электронного обучения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2996952"/>
            <a:ext cx="7848872" cy="3528392"/>
          </a:xfrm>
        </p:spPr>
        <p:txBody>
          <a:bodyPr>
            <a:normAutofit fontScale="4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ВЫЧИСЛИТЕЛЬНЫЙ ЭКСПЕРИМЕНТ ПО ИЗУЧЕНИЮ ВРАЩАТЕЛЬНОГО ДВИЖЕНИЯ МАТЕРИАЛЬНОЙ ТОЧКИ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«Информатика и вычислительная техника»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педагогических наук, доцент,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С.В. Гончарова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25» декабря 2018 г.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 студент группы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Е.Г.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Шеховцова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25» декабря 2018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1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ПОЛНОГО УСКОРЕНИЯ ТОЧКИ ОТ РАДИУСА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ОКРУЖНОСТИ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06084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 зависимость полного ускорения точки от радиуса окружности через 10, 30 и 60 секунд после начала движения, принимая угловое ускорение равным 0,4 рад/с</a:t>
                </a:r>
                <a:r>
                  <a:rPr lang="ru-RU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начальную угловую скорость равной нулю.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Угловую скорость для каждого времени можно рассчитать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/>
                        <m:t>𝜔</m:t>
                      </m:r>
                      <m:r>
                        <a:rPr lang="ru-RU" sz="1600" i="1"/>
                        <m:t>=</m:t>
                      </m:r>
                      <m:sSub>
                        <m:sSubPr>
                          <m:ctrlPr>
                            <a:rPr lang="ru-RU" sz="1600" i="1"/>
                          </m:ctrlPr>
                        </m:sSubPr>
                        <m:e>
                          <m:r>
                            <a:rPr lang="ru-RU" sz="1600" i="1"/>
                            <m:t>𝜔</m:t>
                          </m:r>
                        </m:e>
                        <m:sub>
                          <m:r>
                            <a:rPr lang="ru-RU" sz="1600" i="1"/>
                            <m:t>0</m:t>
                          </m:r>
                        </m:sub>
                      </m:sSub>
                      <m:r>
                        <a:rPr lang="ru-RU" sz="1600" i="1"/>
                        <m:t>+</m:t>
                      </m:r>
                      <m:r>
                        <a:rPr lang="ru-RU" sz="1600" i="1"/>
                        <m:t>𝜀</m:t>
                      </m:r>
                      <m:r>
                        <a:rPr lang="ru-RU" sz="1600" i="1"/>
                        <m:t>𝑡</m:t>
                      </m:r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Полное ускорение рассчитывается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/>
                        <m:t>𝑎</m:t>
                      </m:r>
                      <m:r>
                        <a:rPr lang="ru-RU" sz="1600" i="1"/>
                        <m:t>=</m:t>
                      </m:r>
                      <m:rad>
                        <m:radPr>
                          <m:degHide m:val="on"/>
                          <m:ctrlPr>
                            <a:rPr lang="ru-RU" sz="1600" i="1"/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1600" i="1"/>
                              </m:ctrlPr>
                            </m:sSubSupPr>
                            <m:e>
                              <m:r>
                                <a:rPr lang="ru-RU" sz="1600" i="1"/>
                                <m:t>𝑎</m:t>
                              </m:r>
                            </m:e>
                            <m:sub>
                              <m:r>
                                <a:rPr lang="ru-RU" sz="1600" i="1"/>
                                <m:t>𝜏</m:t>
                              </m:r>
                            </m:sub>
                            <m:sup>
                              <m:r>
                                <a:rPr lang="ru-RU" sz="1600" i="1"/>
                                <m:t>2</m:t>
                              </m:r>
                            </m:sup>
                          </m:sSubSup>
                          <m:r>
                            <a:rPr lang="ru-RU" sz="1600" i="1"/>
                            <m:t>+</m:t>
                          </m:r>
                          <m:sSubSup>
                            <m:sSubSupPr>
                              <m:ctrlPr>
                                <a:rPr lang="ru-RU" sz="1600" i="1"/>
                              </m:ctrlPr>
                            </m:sSubSupPr>
                            <m:e>
                              <m:r>
                                <a:rPr lang="ru-RU" sz="1600" i="1"/>
                                <m:t>𝑎</m:t>
                              </m:r>
                            </m:e>
                            <m:sub>
                              <m:r>
                                <a:rPr lang="ru-RU" sz="1600" i="1"/>
                                <m:t>𝑛</m:t>
                              </m:r>
                            </m:sub>
                            <m:sup>
                              <m:r>
                                <a:rPr lang="ru-RU" sz="1600" i="1"/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ru-RU" sz="1600" i="1"/>
                        <m:t>=</m:t>
                      </m:r>
                      <m:rad>
                        <m:radPr>
                          <m:degHide m:val="on"/>
                          <m:ctrlPr>
                            <a:rPr lang="ru-RU" sz="1600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1600" i="1"/>
                              </m:ctrlPr>
                            </m:sSupPr>
                            <m:e>
                              <m:r>
                                <a:rPr lang="ru-RU" sz="1600" i="1"/>
                                <m:t>(</m:t>
                              </m:r>
                              <m:sSup>
                                <m:sSupPr>
                                  <m:ctrlPr>
                                    <a:rPr lang="ru-RU" sz="1600" i="1"/>
                                  </m:ctrlPr>
                                </m:sSupPr>
                                <m:e>
                                  <m:r>
                                    <a:rPr lang="ru-RU" sz="1600" i="1"/>
                                    <m:t>𝜔</m:t>
                                  </m:r>
                                </m:e>
                                <m:sup>
                                  <m:r>
                                    <a:rPr lang="ru-RU" sz="1600" i="1"/>
                                    <m:t>2</m:t>
                                  </m:r>
                                </m:sup>
                              </m:sSup>
                              <m:r>
                                <a:rPr lang="ru-RU" sz="1600" i="1"/>
                                <m:t>𝑟</m:t>
                              </m:r>
                              <m:r>
                                <a:rPr lang="ru-RU" sz="1600" i="1"/>
                                <m:t>)</m:t>
                              </m:r>
                            </m:e>
                            <m:sup>
                              <m:r>
                                <a:rPr lang="ru-RU" sz="1600" i="1"/>
                                <m:t>2</m:t>
                              </m:r>
                            </m:sup>
                          </m:sSup>
                          <m:r>
                            <a:rPr lang="ru-RU" sz="1600" i="1"/>
                            <m:t>+</m:t>
                          </m:r>
                          <m:sSup>
                            <m:sSupPr>
                              <m:ctrlPr>
                                <a:rPr lang="ru-RU" sz="1600" i="1"/>
                              </m:ctrlPr>
                            </m:sSupPr>
                            <m:e>
                              <m:r>
                                <a:rPr lang="ru-RU" sz="1600" i="1"/>
                                <m:t>(</m:t>
                              </m:r>
                              <m:r>
                                <a:rPr lang="ru-RU" sz="1600" i="1"/>
                                <m:t>𝜀</m:t>
                              </m:r>
                              <m:r>
                                <a:rPr lang="ru-RU" sz="1600" i="1"/>
                                <m:t>𝑟</m:t>
                              </m:r>
                              <m:r>
                                <a:rPr lang="ru-RU" sz="1600" i="1"/>
                                <m:t>)</m:t>
                              </m:r>
                            </m:e>
                            <m:sup>
                              <m:r>
                                <a:rPr lang="ru-RU" sz="1600" i="1"/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1600" i="1"/>
                        <m:t>=</m:t>
                      </m:r>
                      <m:rad>
                        <m:radPr>
                          <m:degHide m:val="on"/>
                          <m:ctrlPr>
                            <a:rPr lang="ru-RU" sz="1600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1600" i="1"/>
                              </m:ctrlPr>
                            </m:sSupPr>
                            <m:e>
                              <m:r>
                                <a:rPr lang="ru-RU" sz="1600" i="1"/>
                                <m:t>𝜔</m:t>
                              </m:r>
                            </m:e>
                            <m:sup>
                              <m:r>
                                <a:rPr lang="ru-RU" sz="1600" i="1"/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1600" i="1"/>
                              </m:ctrlPr>
                            </m:sSupPr>
                            <m:e>
                              <m:r>
                                <a:rPr lang="ru-RU" sz="1600" i="1"/>
                                <m:t>𝑟</m:t>
                              </m:r>
                            </m:e>
                            <m:sup>
                              <m:r>
                                <a:rPr lang="ru-RU" sz="1600" i="1"/>
                                <m:t>2</m:t>
                              </m:r>
                            </m:sup>
                          </m:sSup>
                          <m:r>
                            <a:rPr lang="ru-RU" sz="1600" i="1"/>
                            <m:t>+</m:t>
                          </m:r>
                          <m:sSup>
                            <m:sSupPr>
                              <m:ctrlPr>
                                <a:rPr lang="ru-RU" sz="1600" i="1"/>
                              </m:ctrlPr>
                            </m:sSupPr>
                            <m:e>
                              <m:r>
                                <a:rPr lang="ru-RU" sz="1600" i="1"/>
                                <m:t>𝜀</m:t>
                              </m:r>
                            </m:e>
                            <m:sup>
                              <m:r>
                                <a:rPr lang="ru-RU" sz="1600" i="1"/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1600" i="1"/>
                              </m:ctrlPr>
                            </m:sSupPr>
                            <m:e>
                              <m:r>
                                <a:rPr lang="ru-RU" sz="1600" i="1"/>
                                <m:t>𝑟</m:t>
                              </m:r>
                            </m:e>
                            <m:sup>
                              <m:r>
                                <a:rPr lang="ru-RU" sz="1600" i="1"/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1600" i="1"/>
                        <m:t>=</m:t>
                      </m:r>
                      <m:r>
                        <a:rPr lang="ru-RU" sz="1600" i="1"/>
                        <m:t>𝑟</m:t>
                      </m:r>
                      <m:rad>
                        <m:radPr>
                          <m:degHide m:val="on"/>
                          <m:ctrlPr>
                            <a:rPr lang="ru-RU" sz="1600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1600" i="1"/>
                              </m:ctrlPr>
                            </m:sSupPr>
                            <m:e>
                              <m:r>
                                <a:rPr lang="ru-RU" sz="1600" i="1"/>
                                <m:t>𝜔</m:t>
                              </m:r>
                            </m:e>
                            <m:sup>
                              <m:r>
                                <a:rPr lang="ru-RU" sz="1600" i="1"/>
                                <m:t>4</m:t>
                              </m:r>
                            </m:sup>
                          </m:sSup>
                          <m:r>
                            <a:rPr lang="ru-RU" sz="1600" i="1"/>
                            <m:t>+</m:t>
                          </m:r>
                          <m:sSup>
                            <m:sSupPr>
                              <m:ctrlPr>
                                <a:rPr lang="ru-RU" sz="1600" i="1"/>
                              </m:ctrlPr>
                            </m:sSupPr>
                            <m:e>
                              <m:r>
                                <a:rPr lang="ru-RU" sz="1600" i="1"/>
                                <m:t>𝜀</m:t>
                              </m:r>
                            </m:e>
                            <m:sup>
                              <m:r>
                                <a:rPr lang="ru-RU" sz="1600" i="1"/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изменять от 0.1 м до 5 м</a:t>
                </a:r>
              </a:p>
              <a:p>
                <a:pPr marL="0" indent="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060848"/>
                <a:ext cx="8229600" cy="4525963"/>
              </a:xfrm>
              <a:blipFill rotWithShape="1">
                <a:blip r:embed="rId2"/>
                <a:stretch>
                  <a:fillRect l="-444" t="-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1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ЗАВИСИМОСТИ И ПОСТРОЕНИЕ ГРАФИКА В ПРОГРАММЕ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ввести значение углового ускорения – 0,4 рад/с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ячейки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ввести значения времени – 10, 30, 60 секунд.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ввести “=$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$2*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2”,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“=$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$2*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3”,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“=$G$2*I4” – рассчитывается значение угловой скорости для каждого промежутка времени. Полученный результат отображен на рисунке 7.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ячейки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вводятся значения 0,1 и 0,2, затем эти ячейки выделяются и растягиваются на столбец А до достижения 5 м.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вводятся формулы                                            “ =$A2*КОРЕНЬ($G$2*$G$2+$H$2*$H$2*$H$2*$H$2)”,                                                                      “ =$A2*КОРЕНЬ($G$2*$G$2+$H$3*$H$3*$H$3*$H$3)”,                                                                      “ =$A2*КОРЕНЬ($G$2*$G$2+$H$4*$H$4*$H$4*$H$4)” и растягиваются до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Выделяются ячейки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и строится точечная диаграмма с гладкими кривыми. Сделать необходимые подписи осей, название графика и т.д.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5013176"/>
            <a:ext cx="2304256" cy="122413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6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УСКОРЕНИЯ ОТ РАДИУСА ПРИ РАВНОУСКОРЕННОМ ДВИЖЕНИИ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882026"/>
              </p:ext>
            </p:extLst>
          </p:nvPr>
        </p:nvGraphicFramePr>
        <p:xfrm>
          <a:off x="457200" y="2564904"/>
          <a:ext cx="8219256" cy="3561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5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исследования были выявлены прямо пропорциональные зависимости периода вращения материальной точки от радиуса окружности при равномерном движении и полного ускорения от радиуса при равноускоренном. С помощью инструментов для построения графиков, ссылок, абсолютных ссылок и функций были реализованы поставленные задачи в программе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2010. Для построения графиков были выбраны точечные диаграммы с гладкими кривыми. Расчеты проводились с точностью 10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процессе исследования были использованы материалы электронных библиотек как университетского, так и школьного курса.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9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Яковенко В. А.: Общая физика : механика: учебник / Яковенко В. А. , Заборовский Г. А. , Яковенко С. В. -  Минск: </a:t>
            </a:r>
            <a:r>
              <a:rPr lang="ru-RU" dirty="0" err="1"/>
              <a:t>Вышэйшая</a:t>
            </a:r>
            <a:r>
              <a:rPr lang="ru-RU" dirty="0"/>
              <a:t> школа, 2015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Гладышева Ю. А. : Практикум по самостоятельному решению задач с методическими указаниями: учебное пособие, Ч. 1. Механика / Гладышева Ю. А. , Гуньков В. В. – Оренбург.: ОГУ, 2016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Основы технической механики: учебник / </a:t>
            </a:r>
            <a:r>
              <a:rPr lang="ru-RU" dirty="0" err="1"/>
              <a:t>Мовнин</a:t>
            </a:r>
            <a:r>
              <a:rPr lang="ru-RU" dirty="0"/>
              <a:t> М. С. , </a:t>
            </a:r>
            <a:r>
              <a:rPr lang="ru-RU" dirty="0" err="1"/>
              <a:t>Израелит</a:t>
            </a:r>
            <a:r>
              <a:rPr lang="ru-RU" dirty="0"/>
              <a:t> А. Б. , Рубашкин А. Г. – СПб: Политехника, 2011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Изергин</a:t>
            </a:r>
            <a:r>
              <a:rPr lang="ru-RU" dirty="0"/>
              <a:t> Э. Т.: Физика : учебник для 8 класса общеобразовательных учреждений / </a:t>
            </a:r>
            <a:r>
              <a:rPr lang="ru-RU" dirty="0" err="1"/>
              <a:t>Изергин</a:t>
            </a:r>
            <a:r>
              <a:rPr lang="ru-RU" dirty="0"/>
              <a:t> Э. Т. – М.: Русское слово, 2013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Ташлыкова-Бушкевич</a:t>
            </a:r>
            <a:r>
              <a:rPr lang="ru-RU" dirty="0"/>
              <a:t> И. И.: Физика: учебник : в 2 ч., Ч. 1. Механика. Молекулярная физика и термодинамика. Электричество и магнетизм  / </a:t>
            </a:r>
            <a:r>
              <a:rPr lang="ru-RU" dirty="0" err="1"/>
              <a:t>Ташлыкова-Бушкевич</a:t>
            </a:r>
            <a:r>
              <a:rPr lang="ru-RU" dirty="0"/>
              <a:t> И. И. - Минск: </a:t>
            </a:r>
            <a:r>
              <a:rPr lang="ru-RU" dirty="0" err="1"/>
              <a:t>Вышэйшая</a:t>
            </a:r>
            <a:r>
              <a:rPr lang="ru-RU" dirty="0"/>
              <a:t> школа, 2014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Никеров</a:t>
            </a:r>
            <a:r>
              <a:rPr lang="ru-RU" dirty="0"/>
              <a:t> В. А.: Физика для вузов : механика и молекулярная физика: учебник / </a:t>
            </a:r>
            <a:r>
              <a:rPr lang="ru-RU" dirty="0" err="1"/>
              <a:t>Никеров</a:t>
            </a:r>
            <a:r>
              <a:rPr lang="ru-RU" dirty="0"/>
              <a:t> В. А. – М.: Издательско-торговая корпорация «Дашков и К°», 2017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Воробьева Ф. И.: Информатика. MS </a:t>
            </a:r>
            <a:r>
              <a:rPr lang="ru-RU" dirty="0" err="1"/>
              <a:t>Excel</a:t>
            </a:r>
            <a:r>
              <a:rPr lang="ru-RU" dirty="0"/>
              <a:t> 2010: учебное пособие / Воробьева Ф. И. , Воробьев Е. С. / Казань: Издательство КНИТУ, 2014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Кудасова</a:t>
            </a:r>
            <a:r>
              <a:rPr lang="ru-RU" dirty="0"/>
              <a:t> С. В.: Курс лекций по общей физике: учебное пособие для бакалавров, Ч. 1. Механика. Молекулярная физика и термодинамика / </a:t>
            </a:r>
            <a:r>
              <a:rPr lang="ru-RU" dirty="0" err="1"/>
              <a:t>Кудасова</a:t>
            </a:r>
            <a:r>
              <a:rPr lang="ru-RU" dirty="0"/>
              <a:t> С. В. , </a:t>
            </a:r>
            <a:r>
              <a:rPr lang="ru-RU" dirty="0" err="1"/>
              <a:t>Солодихина</a:t>
            </a:r>
            <a:r>
              <a:rPr lang="ru-RU" dirty="0"/>
              <a:t> М. В. - Москва, Берлин: </a:t>
            </a:r>
            <a:r>
              <a:rPr lang="ru-RU" dirty="0" err="1"/>
              <a:t>Директ</a:t>
            </a:r>
            <a:r>
              <a:rPr lang="ru-RU" dirty="0"/>
              <a:t>-Медиа, 2016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Алешкевич</a:t>
            </a:r>
            <a:r>
              <a:rPr lang="ru-RU" dirty="0"/>
              <a:t> В. А.: Курс общей физики. Механика: учебник / </a:t>
            </a:r>
            <a:r>
              <a:rPr lang="ru-RU" dirty="0" err="1"/>
              <a:t>Алешкевич</a:t>
            </a:r>
            <a:r>
              <a:rPr lang="ru-RU" dirty="0"/>
              <a:t> В. А. , Деденко Л. Г. , Караваев В. А. - Москва: </a:t>
            </a:r>
            <a:r>
              <a:rPr lang="ru-RU" dirty="0" err="1"/>
              <a:t>Физматлит</a:t>
            </a:r>
            <a:r>
              <a:rPr lang="ru-RU" dirty="0"/>
              <a:t>, 2011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4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работа посвящена проведению вычислительного эксперимента по изучению вращательного движения материальной точки по окружности. В ней будут рассмотрены равномерное и равноускоренное движение. Для каждого вида движения будет решена задача и найдена зависимость. Для равномерного движения – зависимость периода от радиуса окружности; для равноускоренного – полного ускорения от радиуса окружности. На основании полученных данных будут построены графики зависимостей. С помощью программы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 будут реализованы задачи, закономерности, построены графики.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09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НА РАВНОМЕРНОЕ ДВИЖЕНИЕ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Условие: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Шарик вращается по окружности радиусом 50 см с постоянной скоростью и за 4 минуты совершает 600 оборотов. Найти частоту вращения шарика, его скорость и период полного вращения.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068960"/>
            <a:ext cx="129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Дано:</a:t>
            </a:r>
          </a:p>
          <a:p>
            <a:r>
              <a:rPr lang="en-US" dirty="0"/>
              <a:t>r</a:t>
            </a:r>
            <a:r>
              <a:rPr lang="ru-RU" dirty="0"/>
              <a:t> = 50 см </a:t>
            </a:r>
            <a:endParaRPr lang="ru-RU" dirty="0" smtClean="0"/>
          </a:p>
          <a:p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ru-RU" dirty="0"/>
              <a:t>= 4 мин </a:t>
            </a:r>
            <a:endParaRPr lang="ru-RU" dirty="0" smtClean="0"/>
          </a:p>
          <a:p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= 600 об.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763688" y="3068960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67544" y="4546288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3688" y="3068960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СИ:</a:t>
            </a:r>
          </a:p>
          <a:p>
            <a:r>
              <a:rPr lang="ru-RU" dirty="0"/>
              <a:t>0,5 м</a:t>
            </a:r>
          </a:p>
          <a:p>
            <a:r>
              <a:rPr lang="ru-RU" dirty="0"/>
              <a:t>240 с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54628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η - ?</a:t>
            </a:r>
          </a:p>
          <a:p>
            <a:r>
              <a:rPr lang="en-US" dirty="0"/>
              <a:t>v</a:t>
            </a:r>
            <a:r>
              <a:rPr lang="ru-RU" dirty="0"/>
              <a:t> - ?</a:t>
            </a:r>
          </a:p>
          <a:p>
            <a:r>
              <a:rPr lang="en-US" dirty="0"/>
              <a:t>T</a:t>
            </a:r>
            <a:r>
              <a:rPr lang="ru-RU" dirty="0"/>
              <a:t> - ?</a:t>
            </a:r>
          </a:p>
          <a:p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2627784" y="3068960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71800" y="3068960"/>
                <a:ext cx="5688632" cy="2564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Решение: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/>
                        <m:t>𝜂</m:t>
                      </m:r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𝑁</m:t>
                          </m:r>
                        </m:num>
                        <m:den>
                          <m:r>
                            <a:rPr lang="ru-RU" i="1"/>
                            <m:t>𝑡</m:t>
                          </m:r>
                        </m:den>
                      </m:f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600</m:t>
                          </m:r>
                        </m:num>
                        <m:den>
                          <m:r>
                            <a:rPr lang="ru-RU" i="1"/>
                            <m:t>240</m:t>
                          </m:r>
                        </m:den>
                      </m:f>
                      <m:r>
                        <a:rPr lang="ru-RU" i="1"/>
                        <m:t>=2,5 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с</m:t>
                          </m:r>
                        </m:e>
                        <m:sup>
                          <m:r>
                            <a:rPr lang="ru-RU" i="1"/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/>
                        <m:t>𝑇</m:t>
                      </m:r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>
                            <a:rPr lang="ru-RU" i="1"/>
                            <m:t>𝜂</m:t>
                          </m:r>
                        </m:den>
                      </m:f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>
                            <a:rPr lang="ru-RU" i="1"/>
                            <m:t>2,5</m:t>
                          </m:r>
                        </m:den>
                      </m:f>
                      <m:r>
                        <a:rPr lang="ru-RU" i="1"/>
                        <m:t>=0,4 с</m:t>
                      </m:r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/>
                        <m:t>𝑣</m:t>
                      </m:r>
                      <m:r>
                        <a:rPr lang="ru-RU" i="1"/>
                        <m:t>=2</m:t>
                      </m:r>
                      <m:r>
                        <a:rPr lang="ru-RU" i="1"/>
                        <m:t>𝜋</m:t>
                      </m:r>
                      <m:r>
                        <a:rPr lang="ru-RU" i="1"/>
                        <m:t>𝑟</m:t>
                      </m:r>
                      <m:r>
                        <a:rPr lang="ru-RU" i="1"/>
                        <m:t>𝜂</m:t>
                      </m:r>
                      <m:r>
                        <a:rPr lang="ru-RU" i="1"/>
                        <m:t>=2∗3,14∗0,5∗2,5≈7,85 м/с</m:t>
                      </m:r>
                    </m:oMath>
                  </m:oMathPara>
                </a14:m>
                <a:endParaRPr lang="ru-RU" dirty="0" smtClean="0"/>
              </a:p>
              <a:p>
                <a:pPr/>
                <a:endParaRPr lang="ru-RU" dirty="0"/>
              </a:p>
              <a:p>
                <a:pPr/>
                <a:endParaRPr lang="ru-RU" dirty="0" smtClean="0"/>
              </a:p>
              <a:p>
                <a:pPr/>
                <a:r>
                  <a:rPr lang="ru-RU" dirty="0" smtClean="0"/>
                  <a:t>Ответ: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𝜂</m:t>
                    </m:r>
                    <m:r>
                      <a:rPr lang="ru-RU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2,5 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с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𝑇</m:t>
                    </m:r>
                    <m:r>
                      <a:rPr lang="ru-RU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0,4 с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𝑣</m:t>
                    </m:r>
                    <m:r>
                      <a:rPr lang="ru-RU" i="1" smtClean="0">
                        <a:latin typeface="Cambria Math"/>
                      </a:rPr>
                      <m:t>≈7,85 м/с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068960"/>
                <a:ext cx="5688632" cy="2564998"/>
              </a:xfrm>
              <a:prstGeom prst="rect">
                <a:avLst/>
              </a:prstGeom>
              <a:blipFill rotWithShape="1">
                <a:blip r:embed="rId2"/>
                <a:stretch>
                  <a:fillRect l="-965" t="-1188" b="-28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5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НА РАВНОМЕРНОЕ ДВИЖЕНИЕ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необходимо ввести исходные данные: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значение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равное 600,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“=50/100” – значение радиуса окружности, переведенное в СИ,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“=4*60” – значение времени, переведенное в СИ. 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нужно произвести расчеты: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3” – рассчитывается значение частоты вращения,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“=2*ПИ()*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3” – рассчитывается значение скорости шарика,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“=1/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3” – рассчитывается значение периода вращения.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4581128"/>
            <a:ext cx="2088232" cy="64807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899592" y="4581128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072" y="4581128"/>
            <a:ext cx="2151412" cy="533586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5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ЗАВИСИМОСТИ ПЕРИОДА ВРАЩЕНИЯ ОТ РАДИУСА ОКРУЖНОСТИ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060848"/>
                <a:ext cx="8229600" cy="187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 зависимость периода вращения от радиуса окружности, скорость взять равной 4 м/с. Построить график этой зависимости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Период вращения найти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/>
                        <m:t>𝑇</m:t>
                      </m:r>
                      <m:r>
                        <a:rPr lang="ru-RU" sz="1800" i="1"/>
                        <m:t>=</m:t>
                      </m:r>
                      <m:f>
                        <m:fPr>
                          <m:ctrlPr>
                            <a:rPr lang="ru-RU" sz="1800" i="1"/>
                          </m:ctrlPr>
                        </m:fPr>
                        <m:num>
                          <m:r>
                            <a:rPr lang="ru-RU" sz="1800" i="1"/>
                            <m:t>2</m:t>
                          </m:r>
                          <m:r>
                            <a:rPr lang="ru-RU" sz="1800" i="1"/>
                            <m:t>𝜋</m:t>
                          </m:r>
                          <m:r>
                            <a:rPr lang="ru-RU" sz="1800" i="1"/>
                            <m:t>𝑟</m:t>
                          </m:r>
                        </m:num>
                        <m:den>
                          <m:r>
                            <a:rPr lang="ru-RU" sz="1800" i="1"/>
                            <m:t>𝑣</m:t>
                          </m:r>
                        </m:den>
                      </m:f>
                    </m:oMath>
                  </m:oMathPara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Начальное значение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изменять от 0.1 м до 5 м</a:t>
                </a:r>
              </a:p>
              <a:p>
                <a:pPr marL="0" indent="0">
                  <a:buNone/>
                </a:pPr>
                <a:endParaRPr lang="ru-RU" sz="16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060848"/>
                <a:ext cx="8229600" cy="1872208"/>
              </a:xfrm>
              <a:blipFill rotWithShape="1">
                <a:blip r:embed="rId2"/>
                <a:stretch>
                  <a:fillRect l="-667" t="-1629" b="-2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54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ПОСТРОЕНИЕ ГРАФИКА В ПРОГРАММЕ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ввести значение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 м/с. В ячейки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значения 0,1 и 0,2 соответственно. Выделить ячейки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и растянуть их до достижения радиусом значения в 5 м.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ввести формулу “=2*ПИ()*A2/$D$2”, ссылку на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сделать постоянной, так как по условию скорость не изменяется. Растянуть формулу в ячейке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до ячейки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 ячеек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и построить точечную диаграмму с гладкими кривыми. Сделать необходимые подписи осей, название графика и т.д.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4542865"/>
            <a:ext cx="1008112" cy="72008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043608" y="4542865"/>
            <a:ext cx="1008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ПЕРИОДА ОТ РАДИУСА ПРИ РАВНОМЕРНОМ ДВИЖЕНИИ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91280"/>
              </p:ext>
            </p:extLst>
          </p:nvPr>
        </p:nvGraphicFramePr>
        <p:xfrm>
          <a:off x="457200" y="1916832"/>
          <a:ext cx="829126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0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НА РАВНОУСКОРЕННОЕ ДВИЖЕНИЕ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Условие: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Диск вращается вокруг неподвижной оси так, что зависимость угла поворота радиуса от времени задается уравнением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/>
                        <m:t>𝜑</m:t>
                      </m:r>
                      <m:r>
                        <a:rPr lang="ru-RU" sz="1600" i="1"/>
                        <m:t>=</m:t>
                      </m:r>
                      <m:r>
                        <a:rPr lang="en-US" sz="1600" i="1"/>
                        <m:t>𝐴</m:t>
                      </m:r>
                      <m:sSup>
                        <m:sSupPr>
                          <m:ctrlPr>
                            <a:rPr lang="ru-RU" sz="1600" i="1"/>
                          </m:ctrlPr>
                        </m:sSupPr>
                        <m:e>
                          <m:r>
                            <a:rPr lang="en-US" sz="1600" i="1"/>
                            <m:t>𝑡</m:t>
                          </m:r>
                        </m:e>
                        <m:sup>
                          <m:r>
                            <a:rPr lang="en-US" sz="1600" i="1"/>
                            <m:t>2</m:t>
                          </m:r>
                        </m:sup>
                      </m:sSup>
                      <m:r>
                        <a:rPr lang="en-US" sz="1600" i="1"/>
                        <m:t>,</m:t>
                      </m:r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=0,1 рад/с</a:t>
                </a:r>
                <a:r>
                  <a:rPr lang="ru-RU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Определите полное ускорение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точки на ободе диска к концу второй секунды после начала движения, если линейная скорость этой точки в этот момент равна 0,4 м/с.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7544" y="3515060"/>
            <a:ext cx="129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0,1 рад/с</a:t>
            </a:r>
            <a:r>
              <a:rPr 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с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0,4 м/с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63688" y="3515060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467544" y="4992388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499238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?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64757" y="3471413"/>
                <a:ext cx="6696744" cy="336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Решение:</a:t>
                </a:r>
              </a:p>
              <a:p>
                <a:pPr/>
                <a14:m>
                  <m:oMath xmlns:m="http://schemas.openxmlformats.org/officeDocument/2006/math">
                    <m:r>
                      <a:rPr lang="ru-RU" i="1"/>
                      <m:t>𝑎</m:t>
                    </m:r>
                    <m:r>
                      <a:rPr lang="ru-RU" i="1"/>
                      <m:t>=</m:t>
                    </m:r>
                    <m:rad>
                      <m:radPr>
                        <m:degHide m:val="on"/>
                        <m:ctrlPr>
                          <a:rPr lang="ru-RU" i="1"/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a:rPr lang="ru-RU" i="1"/>
                              <m:t>𝑎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  <m:sup>
                            <m:r>
                              <a:rPr lang="ru-RU" i="1"/>
                              <m:t>2</m:t>
                            </m:r>
                          </m:sup>
                        </m:sSubSup>
                        <m:r>
                          <a:rPr lang="ru-RU" i="1"/>
                          <m:t>+</m:t>
                        </m:r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a:rPr lang="ru-RU" i="1"/>
                              <m:t>𝑎</m:t>
                            </m:r>
                          </m:e>
                          <m:sub>
                            <m:r>
                              <a:rPr lang="ru-RU" i="1"/>
                              <m:t>𝜏</m:t>
                            </m:r>
                          </m:sub>
                          <m:sup>
                            <m:r>
                              <a:rPr lang="ru-RU" i="1"/>
                              <m:t>2</m:t>
                            </m:r>
                          </m:sup>
                        </m:sSubSup>
                      </m:e>
                    </m:rad>
                    <m:r>
                      <a:rPr lang="ru-RU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𝑎</m:t>
                        </m:r>
                      </m:e>
                      <m:sub>
                        <m:r>
                          <a:rPr lang="ru-RU" i="1"/>
                          <m:t>𝜏</m:t>
                        </m:r>
                      </m:sub>
                    </m:sSub>
                    <m:r>
                      <a:rPr lang="ru-RU" i="1"/>
                      <m:t>=</m:t>
                    </m:r>
                    <m:r>
                      <a:rPr lang="ru-RU" i="1"/>
                      <m:t>𝜀</m:t>
                    </m:r>
                    <m:r>
                      <a:rPr lang="ru-RU" i="1"/>
                      <m:t>𝑟</m:t>
                    </m:r>
                    <m:r>
                      <a:rPr lang="en-US" i="1"/>
                      <m:t>,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𝑎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𝑣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i="1"/>
                          <m:t>𝑟</m:t>
                        </m:r>
                      </m:den>
                    </m:f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/>
                        <m:t>𝜀</m:t>
                      </m:r>
                      <m:r>
                        <a:rPr lang="ru-RU" i="1"/>
                        <m:t>=</m:t>
                      </m:r>
                      <m:acc>
                        <m:accPr>
                          <m:chr m:val="̈"/>
                          <m:ctrlPr>
                            <a:rPr lang="ru-RU" i="1"/>
                          </m:ctrlPr>
                        </m:accPr>
                        <m:e>
                          <m:r>
                            <a:rPr lang="en-US" i="1"/>
                            <m:t>𝜑</m:t>
                          </m:r>
                        </m:e>
                      </m:acc>
                      <m:r>
                        <a:rPr lang="ru-RU" i="1"/>
                        <m:t>=</m:t>
                      </m:r>
                      <m:acc>
                        <m:accPr>
                          <m:chr m:val="̈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𝐴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𝑡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  <m:r>
                            <a:rPr lang="ru-RU" i="1"/>
                            <m:t>)</m:t>
                          </m:r>
                        </m:e>
                      </m:acc>
                      <m:r>
                        <a:rPr lang="ru-RU" i="1"/>
                        <m:t>=2∗</m:t>
                      </m:r>
                      <m:r>
                        <a:rPr lang="ru-RU" i="1"/>
                        <m:t>𝐴</m:t>
                      </m:r>
                      <m:r>
                        <a:rPr lang="ru-RU" i="1"/>
                        <m:t>=0,2 рад/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с</m:t>
                          </m:r>
                        </m:e>
                        <m:sup>
                          <m:r>
                            <a:rPr lang="ru-RU" i="1"/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/>
                        <m:t>𝜔</m:t>
                      </m:r>
                      <m:r>
                        <a:rPr lang="ru-RU" i="1"/>
                        <m:t>=</m:t>
                      </m:r>
                      <m:acc>
                        <m:accPr>
                          <m:chr m:val="̇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𝜑</m:t>
                          </m:r>
                        </m:e>
                      </m:acc>
                      <m:r>
                        <a:rPr lang="ru-RU" i="1"/>
                        <m:t>=</m:t>
                      </m:r>
                      <m:acc>
                        <m:accPr>
                          <m:chr m:val="̇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𝐴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𝑡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  <m:r>
                            <a:rPr lang="ru-RU" i="1"/>
                            <m:t>)</m:t>
                          </m:r>
                        </m:e>
                      </m:acc>
                      <m:r>
                        <a:rPr lang="ru-RU" i="1"/>
                        <m:t>=2∗</m:t>
                      </m:r>
                      <m:r>
                        <a:rPr lang="en-US" i="1"/>
                        <m:t>𝐴</m:t>
                      </m:r>
                      <m:r>
                        <a:rPr lang="en-US" i="1"/>
                        <m:t>∗</m:t>
                      </m:r>
                      <m:r>
                        <a:rPr lang="en-US" i="1"/>
                        <m:t>𝑡</m:t>
                      </m:r>
                      <m:r>
                        <a:rPr lang="en-US" i="1"/>
                        <m:t>=0,4 </m:t>
                      </m:r>
                      <m:r>
                        <a:rPr lang="ru-RU" i="1"/>
                        <m:t>рад/с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/>
                        <m:t>𝑟</m:t>
                      </m:r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𝜀</m:t>
                          </m:r>
                        </m:num>
                        <m:den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𝜔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0,2</m:t>
                          </m:r>
                        </m:num>
                        <m:den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0,4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1"/>
                        <m:t>=1,25 м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ru-RU" i="1"/>
                          <m:t>𝜏</m:t>
                        </m:r>
                      </m:sub>
                    </m:sSub>
                    <m:r>
                      <a:rPr lang="ru-RU" i="1"/>
                      <m:t>=</m:t>
                    </m:r>
                    <m:r>
                      <a:rPr lang="ru-RU" i="1"/>
                      <m:t>𝜀</m:t>
                    </m:r>
                    <m:r>
                      <a:rPr lang="ru-RU" i="1"/>
                      <m:t>𝑟</m:t>
                    </m:r>
                    <m:r>
                      <a:rPr lang="ru-RU" i="1"/>
                      <m:t>=0,2∗1,25=0,25 м/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с</m:t>
                        </m:r>
                      </m:e>
                      <m:sup>
                        <m:r>
                          <a:rPr lang="ru-RU" i="1"/>
                          <m:t>2</m:t>
                        </m:r>
                      </m:sup>
                    </m:sSup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𝑎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𝑣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i="1"/>
                          <m:t>𝑟</m:t>
                        </m:r>
                      </m:den>
                    </m:f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0,4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i="1"/>
                          <m:t>1,25</m:t>
                        </m:r>
                      </m:den>
                    </m:f>
                    <m:r>
                      <a:rPr lang="ru-RU" i="1"/>
                      <m:t>=0,128 м/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с</m:t>
                        </m:r>
                      </m:e>
                      <m:sup>
                        <m:r>
                          <a:rPr lang="ru-RU" i="1"/>
                          <m:t>2</m:t>
                        </m:r>
                      </m:sup>
                    </m:sSup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/>
                        <m:t>𝑎</m:t>
                      </m:r>
                      <m:r>
                        <a:rPr lang="ru-RU" i="1"/>
                        <m:t>=</m:t>
                      </m:r>
                      <m:rad>
                        <m:radPr>
                          <m:degHide m:val="on"/>
                          <m:ctrlPr>
                            <a:rPr lang="ru-RU" i="1"/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ru-RU" i="1"/>
                                <m:t>𝑎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</m:sub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bSup>
                          <m:r>
                            <a:rPr lang="ru-RU" i="1"/>
                            <m:t>+</m:t>
                          </m:r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ru-RU" i="1"/>
                                <m:t>𝑎</m:t>
                              </m:r>
                            </m:e>
                            <m:sub>
                              <m:r>
                                <a:rPr lang="ru-RU" i="1"/>
                                <m:t>𝜏</m:t>
                              </m:r>
                            </m:sub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ru-RU" i="1"/>
                        <m:t>=</m:t>
                      </m:r>
                      <m:rad>
                        <m:radPr>
                          <m:degHide m:val="on"/>
                          <m:ctrlPr>
                            <a:rPr lang="ru-RU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0,128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  <m:r>
                            <a:rPr lang="ru-RU" i="1"/>
                            <m:t>+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0,25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i="1"/>
                        <m:t>≈0,280863 м/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с</m:t>
                          </m:r>
                        </m:e>
                        <m:sup>
                          <m:r>
                            <a:rPr lang="ru-RU" i="1"/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Ответ: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𝑎</m:t>
                    </m:r>
                    <m:r>
                      <a:rPr lang="ru-RU" i="1" smtClean="0">
                        <a:latin typeface="Cambria Math"/>
                      </a:rPr>
                      <m:t>≈0,280863 м/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с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757" y="3471413"/>
                <a:ext cx="6696744" cy="3369256"/>
              </a:xfrm>
              <a:prstGeom prst="rect">
                <a:avLst/>
              </a:prstGeom>
              <a:blipFill rotWithShape="1">
                <a:blip r:embed="rId3"/>
                <a:stretch>
                  <a:fillRect l="-728" t="-904" b="-19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88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ЗАДАЧИ НА РАВНОУСКОРЕННОЕ ДВИЖЕНИЕ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необходимо ввести исходные данные: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0,1 – значение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2 – значение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0,4 – значение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Затем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произвести расчеты: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“=2*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3” – рассчитывается значение углового ускорения,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 =2*H3*I3” – рассчитывается значение угловой скорости,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 =F3/(E3*E3)” – рассчитывается значение радиуса диска,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 =D3*F3” – рассчитывается значение тангенциального ускорения,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 =J3*J3/D3” – рассчитывается значение нормального ускорения. В ячейку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ввести формулу “=КОРЕНЬ(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3)” – рассчитывается значение полного ускорения.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5116696"/>
            <a:ext cx="2088232" cy="66369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5085184"/>
            <a:ext cx="3830643" cy="694006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427984" y="5085184"/>
            <a:ext cx="0" cy="69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0EC8-4252-455B-94B1-2A232EBF10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0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1691</Words>
  <Application>Microsoft Office PowerPoint</Application>
  <PresentationFormat>Экран 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МИНИСТЕРСТВО ОБРАЗОВАНИЯ И НАУКИ РОССИЙСКОЙ ФЕДЕРАЦИИ  ФЕДЕРАЛЬНОЕ ГОСУДАРСТВЕННОЕ БЮДЖЕТНОЕ ОБРАЗОВАТЕЛЬНОЕ УЧРЕЖДЕНИЕ ВЫСШЕГО ПРОФЕССИОНАЛЬНОГО ОБРАЗОВАНИ  «РОССИЙСКИЙ ГОСУДАРСТВЕННЫЙ  ПЕДАГОГИЧЕСКИЙ УНИВЕРСИТЕТ им. А. И. ГЕРЦЕНА» Институт компьютерных наук и технологического образования Кафедра компьютерных технологий и электронного обучения </vt:lpstr>
      <vt:lpstr>ВВЕДЕНИЕ</vt:lpstr>
      <vt:lpstr>ЗАДАЧА НА РАВНОМЕРНОЕ ДВИЖЕНИЕ </vt:lpstr>
      <vt:lpstr>РЕАЛИЗАЦИЯ ЗАДАЧИ НА РАВНОМЕРНОЕ ДВИЖЕНИЕ В EXCEL </vt:lpstr>
      <vt:lpstr>НАХОЖДЕНИЕ ЗАВИСИМОСТИ ПЕРИОДА ВРАЩЕНИЯ ОТ РАДИУСА ОКРУЖНОСТИ </vt:lpstr>
      <vt:lpstr>РЕАЛИЗАЦИЯ ЗАВИСИМОСТИ И ПОСТРОЕНИЕ ГРАФИКА В ПРОГРАММЕ EXCEL</vt:lpstr>
      <vt:lpstr>ГРАФИК ЗАВИСИМОСТИ ПЕРИОДА ОТ РАДИУСА ПРИ РАВНОМЕРНОМ ДВИЖЕНИИ</vt:lpstr>
      <vt:lpstr>ЗАДАЧА НА РАВНОУСКОРЕННОЕ ДВИЖЕНИЕ</vt:lpstr>
      <vt:lpstr>РЕАЛИЗАЦИЯ ЗАДАЧИ НА РАВНОУСКОРЕННОЕ ДВИЖЕНИЕ В EXCEL </vt:lpstr>
      <vt:lpstr>НАХОЖДЕНИЕ ЗАВИСИМОСТИ ПОЛНОГО УСКОРЕНИЯ ТОЧКИ ОТ РАДИУСА ОКРУЖНОСТИ </vt:lpstr>
      <vt:lpstr>РЕАЛИЗАЦИЯ ЗАВИСИМОСТИ И ПОСТРОЕНИЕ ГРАФИКА В ПРОГРАММЕ EXCEL </vt:lpstr>
      <vt:lpstr>ГРАФИК ЗАВИСИМОСТИ УСКОРЕНИЯ ОТ РАДИУСА ПРИ РАВНОУСКОРЕННОМ ДВИЖЕНИИ</vt:lpstr>
      <vt:lpstr>ЗАКЛЮЧЕНИЕ</vt:lpstr>
      <vt:lpstr>ЛИТЕРАТУРА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 ФЕДЕРАЛЬНОЕ ГОСУДАРСТВЕННОЕ БЮДЖЕТНОЕ ОБРАЗОВАТЕЛЬНОЕ УЧРЕЖДЕНИЕ ВЫСШЕГО ПРОФЕССИОНАЛЬНОГО ОБРАЗОВАНИ  «РОССИЙСКИЙ ГОСУДАРСТВЕННЫЙ  ПЕДАГОГИЧЕСКИЙ УНИВЕРСИТЕТ им. А. И. ГЕРЦЕНА» Институт компьютерных наук и технологического образования Кафедра компьютерных технологий и электронного обучения</dc:title>
  <dc:creator>Наталия</dc:creator>
  <cp:lastModifiedBy>Наталия</cp:lastModifiedBy>
  <cp:revision>6</cp:revision>
  <dcterms:created xsi:type="dcterms:W3CDTF">2018-12-24T15:02:55Z</dcterms:created>
  <dcterms:modified xsi:type="dcterms:W3CDTF">2018-12-24T19:00:24Z</dcterms:modified>
</cp:coreProperties>
</file>