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erriweather Light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Open Sans SemiBold"/>
      <p:regular r:id="rId39"/>
      <p:bold r:id="rId40"/>
      <p:italic r:id="rId41"/>
      <p:boldItalic r:id="rId42"/>
    </p:embeddedFont>
    <p:embeddedFont>
      <p:font typeface="Vidaloka"/>
      <p:regular r:id="rId43"/>
    </p:embeddedFont>
    <p:embeddedFont>
      <p:font typeface="Russo One"/>
      <p:regular r:id="rId44"/>
    </p:embeddedFont>
    <p:embeddedFont>
      <p:font typeface="Mako"/>
      <p:regular r:id="rId45"/>
    </p:embeddedFont>
    <p:embeddedFont>
      <p:font typeface="Crimson Text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DD8B1D-855C-4853-823C-3FF12C3BE992}">
  <a:tblStyle styleId="{21DD8B1D-855C-4853-823C-3FF12C3BE9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7E7"/>
          </a:solidFill>
        </a:fill>
      </a:tcStyle>
    </a:wholeTbl>
    <a:band1H>
      <a:tcTxStyle/>
      <a:tcStyle>
        <a:fill>
          <a:solidFill>
            <a:srgbClr val="CDCCCC"/>
          </a:solidFill>
        </a:fill>
      </a:tcStyle>
    </a:band1H>
    <a:band2H>
      <a:tcTxStyle/>
    </a:band2H>
    <a:band1V>
      <a:tcTxStyle/>
      <a:tcStyle>
        <a:fill>
          <a:solidFill>
            <a:srgbClr val="CDCCC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.fntdata"/><Relationship Id="rId42" Type="http://schemas.openxmlformats.org/officeDocument/2006/relationships/font" Target="fonts/OpenSansSemiBold-boldItalic.fntdata"/><Relationship Id="rId41" Type="http://schemas.openxmlformats.org/officeDocument/2006/relationships/font" Target="fonts/OpenSansSemiBold-italic.fntdata"/><Relationship Id="rId44" Type="http://schemas.openxmlformats.org/officeDocument/2006/relationships/font" Target="fonts/RussoOne-regular.fntdata"/><Relationship Id="rId43" Type="http://schemas.openxmlformats.org/officeDocument/2006/relationships/font" Target="fonts/Vidaloka-regular.fntdata"/><Relationship Id="rId46" Type="http://schemas.openxmlformats.org/officeDocument/2006/relationships/font" Target="fonts/CrimsonText-regular.fntdata"/><Relationship Id="rId45" Type="http://schemas.openxmlformats.org/officeDocument/2006/relationships/font" Target="fonts/Mak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rimsonText-italic.fntdata"/><Relationship Id="rId47" Type="http://schemas.openxmlformats.org/officeDocument/2006/relationships/font" Target="fonts/CrimsonText-bold.fntdata"/><Relationship Id="rId49" Type="http://schemas.openxmlformats.org/officeDocument/2006/relationships/font" Target="fonts/CrimsonTex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Light-regular.fntdata"/><Relationship Id="rId30" Type="http://schemas.openxmlformats.org/officeDocument/2006/relationships/slide" Target="slides/slide25.xml"/><Relationship Id="rId33" Type="http://schemas.openxmlformats.org/officeDocument/2006/relationships/font" Target="fonts/MerriweatherLight-italic.fntdata"/><Relationship Id="rId32" Type="http://schemas.openxmlformats.org/officeDocument/2006/relationships/font" Target="fonts/MerriweatherLight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MerriweatherLight-boldItalic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OpenSansSemiBold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1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1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2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96" name="Google Shape;96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3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02" name="Google Shape;10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0" name="Google Shape;110;p16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4" name="Google Shape;114;p16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6" name="Google Shape;116;p16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3" name="Google Shape;133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1" name="Google Shape;21;p3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3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" name="Google Shape;24;p3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3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7" name="Google Shape;27;p3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3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3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3" name="Google Shape;33;p3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" name="Google Shape;35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2" name="Google Shape;42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2" name="Google Shape;332;p37"/>
          <p:cNvSpPr txBox="1"/>
          <p:nvPr>
            <p:ph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3" name="Google Shape;333;p37"/>
          <p:cNvSpPr txBox="1"/>
          <p:nvPr>
            <p:ph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4" name="Google Shape;334;p37"/>
          <p:cNvSpPr txBox="1"/>
          <p:nvPr>
            <p:ph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42"/>
          <p:cNvSpPr txBox="1"/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93" name="Google Shape;393;p42"/>
          <p:cNvSpPr txBox="1"/>
          <p:nvPr>
            <p:ph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94" name="Google Shape;394;p42"/>
          <p:cNvSpPr txBox="1"/>
          <p:nvPr>
            <p:ph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-I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-IN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-I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-IN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-I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-IN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6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6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6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60" name="Google Shape;60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7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8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/>
              <a:t>CHINOOK </a:t>
            </a:r>
            <a:br>
              <a:rPr lang="en-IN" sz="4800"/>
            </a:br>
            <a:r>
              <a:rPr lang="en-IN" sz="4800"/>
              <a:t>Music Store</a:t>
            </a:r>
            <a:endParaRPr sz="48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35430" y="4012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400">
                <a:solidFill>
                  <a:schemeClr val="dk1"/>
                </a:solidFill>
              </a:rPr>
              <a:t>BY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400">
                <a:solidFill>
                  <a:schemeClr val="dk1"/>
                </a:solidFill>
              </a:rPr>
              <a:t>MR. SHELDON LUIS dE NORONHA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400">
                <a:solidFill>
                  <a:schemeClr val="dk1"/>
                </a:solidFill>
              </a:rPr>
              <a:t>06-08-2024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3"/>
          <p:cNvSpPr txBox="1"/>
          <p:nvPr>
            <p:ph type="title"/>
          </p:nvPr>
        </p:nvSpPr>
        <p:spPr>
          <a:xfrm>
            <a:off x="2364105" y="267335"/>
            <a:ext cx="4415790" cy="526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Top Selling Artist Globally</a:t>
            </a:r>
            <a:endParaRPr sz="2800"/>
          </a:p>
        </p:txBody>
      </p:sp>
      <p:sp>
        <p:nvSpPr>
          <p:cNvPr id="542" name="Google Shape;542;p63"/>
          <p:cNvSpPr txBox="1"/>
          <p:nvPr/>
        </p:nvSpPr>
        <p:spPr>
          <a:xfrm>
            <a:off x="205740" y="850900"/>
            <a:ext cx="8669020" cy="117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Most of the customers fans of the artist QUEEN at having purchased 192 tracks globally, followed by artist Jimi Hendrix.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While the customer pull for the artist at the other end  like Deep Purple and so on is nearly 1/4th of the top purchases made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43" name="Google Shape;54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10" y="2220595"/>
            <a:ext cx="850138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"/>
          <p:cNvSpPr txBox="1"/>
          <p:nvPr>
            <p:ph type="title"/>
          </p:nvPr>
        </p:nvSpPr>
        <p:spPr>
          <a:xfrm>
            <a:off x="539750" y="1707515"/>
            <a:ext cx="809434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04. </a:t>
            </a:r>
            <a:br>
              <a:rPr lang="en-IN" sz="4800"/>
            </a:br>
            <a:r>
              <a:rPr lang="en-IN" sz="4800"/>
              <a:t>World wide purchases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5"/>
          <p:cNvSpPr txBox="1"/>
          <p:nvPr>
            <p:ph type="title"/>
          </p:nvPr>
        </p:nvSpPr>
        <p:spPr>
          <a:xfrm>
            <a:off x="2195830" y="290830"/>
            <a:ext cx="4863465" cy="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Purchases made in Countries</a:t>
            </a:r>
            <a:endParaRPr sz="2800"/>
          </a:p>
        </p:txBody>
      </p:sp>
      <p:sp>
        <p:nvSpPr>
          <p:cNvPr id="554" name="Google Shape;554;p65"/>
          <p:cNvSpPr txBox="1"/>
          <p:nvPr/>
        </p:nvSpPr>
        <p:spPr>
          <a:xfrm>
            <a:off x="205740" y="850900"/>
            <a:ext cx="8669020" cy="164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USA outlets have highest purchases at 1051 which is twice than Purchases made in Canada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While the customer purchases at countries like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Argentina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and Denmark are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merely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4% of those made in USA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Hence USA is the main market for CHINOOK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55" name="Google Shape;55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2576830"/>
            <a:ext cx="8489315" cy="2215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6"/>
          <p:cNvSpPr txBox="1"/>
          <p:nvPr>
            <p:ph type="title"/>
          </p:nvPr>
        </p:nvSpPr>
        <p:spPr>
          <a:xfrm>
            <a:off x="2513965" y="290830"/>
            <a:ext cx="4165600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Purchases made in Cities</a:t>
            </a:r>
            <a:endParaRPr sz="2800"/>
          </a:p>
        </p:txBody>
      </p:sp>
      <p:sp>
        <p:nvSpPr>
          <p:cNvPr id="561" name="Google Shape;561;p66"/>
          <p:cNvSpPr txBox="1"/>
          <p:nvPr/>
        </p:nvSpPr>
        <p:spPr>
          <a:xfrm>
            <a:off x="205740" y="836930"/>
            <a:ext cx="8669020" cy="1680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Prague has the most purchases made at 276 which  are 100 more than Purchases made in Mountain View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While the customer purchases at cities like Edmonton and so on  are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merely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10% of those made in Prague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Hence Prague is the main market for CHINOOK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62" name="Google Shape;56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5" y="2571115"/>
            <a:ext cx="8979535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/>
          <p:nvPr>
            <p:ph type="title"/>
          </p:nvPr>
        </p:nvSpPr>
        <p:spPr>
          <a:xfrm>
            <a:off x="539750" y="1707515"/>
            <a:ext cx="809434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05. </a:t>
            </a:r>
            <a:br>
              <a:rPr lang="en-IN" sz="4800"/>
            </a:br>
            <a:r>
              <a:rPr lang="en-IN" sz="4800"/>
              <a:t>Revenue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"/>
          <p:cNvSpPr txBox="1"/>
          <p:nvPr>
            <p:ph type="title"/>
          </p:nvPr>
        </p:nvSpPr>
        <p:spPr>
          <a:xfrm>
            <a:off x="2213610" y="290830"/>
            <a:ext cx="4716145" cy="502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Revenue generated by genres </a:t>
            </a:r>
            <a:endParaRPr sz="2800"/>
          </a:p>
        </p:txBody>
      </p:sp>
      <p:sp>
        <p:nvSpPr>
          <p:cNvPr id="573" name="Google Shape;573;p68"/>
          <p:cNvSpPr txBox="1"/>
          <p:nvPr/>
        </p:nvSpPr>
        <p:spPr>
          <a:xfrm>
            <a:off x="251460" y="735965"/>
            <a:ext cx="8669020" cy="1363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Rock generates the most Revenue at a incredible 26K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Metal 2nd highest genre revenue at 5k, nearly 5 times less as that of Metal.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While the low Revenue generated in other genres is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nearly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negligible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74" name="Google Shape;57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" y="2083435"/>
            <a:ext cx="8763000" cy="265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9"/>
          <p:cNvSpPr txBox="1"/>
          <p:nvPr>
            <p:ph type="title"/>
          </p:nvPr>
        </p:nvSpPr>
        <p:spPr>
          <a:xfrm>
            <a:off x="1234440" y="290830"/>
            <a:ext cx="6713855" cy="44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Revenue generated per country per genre </a:t>
            </a:r>
            <a:endParaRPr sz="2800"/>
          </a:p>
        </p:txBody>
      </p:sp>
      <p:sp>
        <p:nvSpPr>
          <p:cNvPr id="580" name="Google Shape;580;p69"/>
          <p:cNvSpPr txBox="1"/>
          <p:nvPr/>
        </p:nvSpPr>
        <p:spPr>
          <a:xfrm>
            <a:off x="251460" y="807720"/>
            <a:ext cx="8669020" cy="1212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Rock is the highest revenue generating genre in most countries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followed by Metal expect for countries like Brazil, Czech Republic, France and so on where other genres such as Alternative &amp; Punk is prefered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81" name="Google Shape;58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5" y="1995805"/>
            <a:ext cx="8888730" cy="284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0"/>
          <p:cNvSpPr txBox="1"/>
          <p:nvPr>
            <p:ph type="title"/>
          </p:nvPr>
        </p:nvSpPr>
        <p:spPr>
          <a:xfrm>
            <a:off x="539750" y="1707515"/>
            <a:ext cx="809434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06. </a:t>
            </a:r>
            <a:br>
              <a:rPr lang="en-IN" sz="4800"/>
            </a:br>
            <a:r>
              <a:rPr lang="en-IN" sz="4800"/>
              <a:t>Purchasing Behaviour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1"/>
          <p:cNvSpPr txBox="1"/>
          <p:nvPr>
            <p:ph type="title"/>
          </p:nvPr>
        </p:nvSpPr>
        <p:spPr>
          <a:xfrm>
            <a:off x="2139950" y="267335"/>
            <a:ext cx="486346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Customer Purchase history</a:t>
            </a:r>
            <a:endParaRPr sz="2800"/>
          </a:p>
        </p:txBody>
      </p:sp>
      <p:sp>
        <p:nvSpPr>
          <p:cNvPr id="592" name="Google Shape;592;p71"/>
          <p:cNvSpPr txBox="1"/>
          <p:nvPr/>
        </p:nvSpPr>
        <p:spPr>
          <a:xfrm>
            <a:off x="173355" y="864235"/>
            <a:ext cx="879729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48  customers active for  4 years,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10 customers active for 3 years, 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Only one customer was active for only 2 years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Quantities purchased is highest for the most active customers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No much spent amount difference by a single customer and that spent by 10 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93" name="Google Shape;59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05" y="2331720"/>
            <a:ext cx="7574915" cy="249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2124075" y="290830"/>
            <a:ext cx="486346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Customer Purchase Trends</a:t>
            </a:r>
            <a:endParaRPr sz="2800"/>
          </a:p>
        </p:txBody>
      </p:sp>
      <p:sp>
        <p:nvSpPr>
          <p:cNvPr id="599" name="Google Shape;599;p72"/>
          <p:cNvSpPr txBox="1"/>
          <p:nvPr/>
        </p:nvSpPr>
        <p:spPr>
          <a:xfrm>
            <a:off x="173355" y="864235"/>
            <a:ext cx="879729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No. of Customers on average annually was the same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No. of Business Days the stores had visits on average annually was the same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However there was drop in the total no. of items purchased and average revenue generated for year 2018 and 2020 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00" name="Google Shape;60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4095"/>
            <a:ext cx="4488815" cy="253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245" y="2284095"/>
            <a:ext cx="4657090" cy="253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502285" y="772795"/>
            <a:ext cx="2560955" cy="692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01.  Problem Statement</a:t>
            </a:r>
            <a:endParaRPr sz="2000"/>
          </a:p>
        </p:txBody>
      </p:sp>
      <p:sp>
        <p:nvSpPr>
          <p:cNvPr id="479" name="Google Shape;479;p55"/>
          <p:cNvSpPr txBox="1"/>
          <p:nvPr>
            <p:ph idx="1" type="subTitle"/>
          </p:nvPr>
        </p:nvSpPr>
        <p:spPr>
          <a:xfrm>
            <a:off x="540385" y="1434465"/>
            <a:ext cx="258953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Introduction of Topic and Problems being addressed </a:t>
            </a:r>
            <a:endParaRPr/>
          </a:p>
        </p:txBody>
      </p:sp>
      <p:sp>
        <p:nvSpPr>
          <p:cNvPr id="480" name="Google Shape;480;p55"/>
          <p:cNvSpPr txBox="1"/>
          <p:nvPr>
            <p:ph idx="21" type="title"/>
          </p:nvPr>
        </p:nvSpPr>
        <p:spPr>
          <a:xfrm>
            <a:off x="2332400" y="30151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3176270" y="803910"/>
            <a:ext cx="266001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02. Schema &amp; Pre Processing</a:t>
            </a:r>
            <a:endParaRPr b="0" i="0" sz="2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3275965" y="1417320"/>
            <a:ext cx="2589530" cy="5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Gives as the Structure of data we have worked on 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55"/>
          <p:cNvSpPr txBox="1"/>
          <p:nvPr/>
        </p:nvSpPr>
        <p:spPr>
          <a:xfrm>
            <a:off x="5866130" y="914400"/>
            <a:ext cx="2757170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03. Top Sales Globally</a:t>
            </a:r>
            <a:endParaRPr b="0" i="0" sz="2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84" name="Google Shape;484;p55"/>
          <p:cNvSpPr txBox="1"/>
          <p:nvPr/>
        </p:nvSpPr>
        <p:spPr>
          <a:xfrm>
            <a:off x="5795650" y="1417325"/>
            <a:ext cx="3283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Gives </a:t>
            </a:r>
            <a:r>
              <a:rPr lang="en-I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</a:t>
            </a: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insight</a:t>
            </a: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on the Top Selling Tracks, Genres and Artist globally 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5"/>
          <p:cNvSpPr txBox="1"/>
          <p:nvPr/>
        </p:nvSpPr>
        <p:spPr>
          <a:xfrm>
            <a:off x="467360" y="2070100"/>
            <a:ext cx="2560955" cy="692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04. World wide  Purchases </a:t>
            </a:r>
            <a:endParaRPr b="0" i="0" sz="2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86" name="Google Shape;486;p55"/>
          <p:cNvSpPr txBox="1"/>
          <p:nvPr/>
        </p:nvSpPr>
        <p:spPr>
          <a:xfrm>
            <a:off x="248920" y="2726055"/>
            <a:ext cx="29813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Gives an </a:t>
            </a:r>
            <a:r>
              <a:rPr lang="en-I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insight</a:t>
            </a: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on the Purchases made by customers internationally 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3321050" y="2242820"/>
            <a:ext cx="2353945" cy="530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05. Revenue</a:t>
            </a:r>
            <a:endParaRPr b="0" i="0" sz="2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3203575" y="2766695"/>
            <a:ext cx="2663825" cy="74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Gives an </a:t>
            </a:r>
            <a:r>
              <a:rPr lang="en-I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insight</a:t>
            </a: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on the </a:t>
            </a:r>
            <a:r>
              <a:rPr lang="en-I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monetary</a:t>
            </a: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trend of Chinook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5"/>
          <p:cNvSpPr txBox="1"/>
          <p:nvPr/>
        </p:nvSpPr>
        <p:spPr>
          <a:xfrm>
            <a:off x="5866130" y="2068195"/>
            <a:ext cx="2757170" cy="6946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06.  Purchasing Behaviours</a:t>
            </a:r>
            <a:endParaRPr b="0" i="0" sz="2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90" name="Google Shape;490;p55"/>
          <p:cNvSpPr txBox="1"/>
          <p:nvPr/>
        </p:nvSpPr>
        <p:spPr>
          <a:xfrm>
            <a:off x="5791835" y="2824480"/>
            <a:ext cx="3061335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Gives as insite on the customer purchasing behaviour 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5"/>
          <p:cNvSpPr txBox="1"/>
          <p:nvPr/>
        </p:nvSpPr>
        <p:spPr>
          <a:xfrm>
            <a:off x="1361440" y="3655695"/>
            <a:ext cx="2560955" cy="530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07. Churn Rate</a:t>
            </a:r>
            <a:endParaRPr b="0" i="0" sz="2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1115695" y="4011930"/>
            <a:ext cx="29813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Gives an </a:t>
            </a:r>
            <a:r>
              <a:rPr lang="en-I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insight</a:t>
            </a: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on the customer churn rate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4556125" y="3660775"/>
            <a:ext cx="3803015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06. Strategies &amp; Improvements</a:t>
            </a:r>
            <a:endParaRPr b="0" i="0" sz="2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94" name="Google Shape;494;p55"/>
          <p:cNvSpPr txBox="1"/>
          <p:nvPr/>
        </p:nvSpPr>
        <p:spPr>
          <a:xfrm>
            <a:off x="4932045" y="4046855"/>
            <a:ext cx="3061335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site on the Strategies and </a:t>
            </a:r>
            <a:r>
              <a:rPr lang="en-I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Improvements</a:t>
            </a:r>
            <a:r>
              <a:rPr b="0" i="0" lang="en-I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to boost sales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"/>
          <p:cNvSpPr txBox="1"/>
          <p:nvPr>
            <p:ph type="title"/>
          </p:nvPr>
        </p:nvSpPr>
        <p:spPr>
          <a:xfrm>
            <a:off x="539750" y="1707515"/>
            <a:ext cx="809434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07. </a:t>
            </a:r>
            <a:br>
              <a:rPr lang="en-IN" sz="4800"/>
            </a:br>
            <a:r>
              <a:rPr lang="en-IN" sz="4800"/>
              <a:t>Churn Rate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4"/>
          <p:cNvSpPr txBox="1"/>
          <p:nvPr>
            <p:ph type="title"/>
          </p:nvPr>
        </p:nvSpPr>
        <p:spPr>
          <a:xfrm>
            <a:off x="2668905" y="304800"/>
            <a:ext cx="380555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Customer Churn Rates</a:t>
            </a:r>
            <a:endParaRPr sz="2800"/>
          </a:p>
        </p:txBody>
      </p:sp>
      <p:sp>
        <p:nvSpPr>
          <p:cNvPr id="612" name="Google Shape;612;p74"/>
          <p:cNvSpPr txBox="1"/>
          <p:nvPr/>
        </p:nvSpPr>
        <p:spPr>
          <a:xfrm>
            <a:off x="173355" y="864235"/>
            <a:ext cx="879729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Churn rate increases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annually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(2017-2019) which isn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’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 a good sign as increases implies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losing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customers as compared to prev month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2020 has the most number of customers who returned and a few who did not.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Churn rate of customers over the entire 4 years period is 1.69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13" name="Google Shape;61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232025"/>
            <a:ext cx="7569200" cy="256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5"/>
          <p:cNvSpPr txBox="1"/>
          <p:nvPr>
            <p:ph type="title"/>
          </p:nvPr>
        </p:nvSpPr>
        <p:spPr>
          <a:xfrm>
            <a:off x="539750" y="1707515"/>
            <a:ext cx="809434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08. </a:t>
            </a:r>
            <a:br>
              <a:rPr lang="en-IN" sz="4800"/>
            </a:br>
            <a:r>
              <a:rPr lang="en-IN" sz="4800"/>
              <a:t>Strategies</a:t>
            </a:r>
            <a:r>
              <a:rPr lang="en-IN" sz="4800"/>
              <a:t> &amp; Improvements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6"/>
          <p:cNvSpPr txBox="1"/>
          <p:nvPr>
            <p:ph type="title"/>
          </p:nvPr>
        </p:nvSpPr>
        <p:spPr>
          <a:xfrm>
            <a:off x="3636010" y="267970"/>
            <a:ext cx="1965960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Strategies</a:t>
            </a:r>
            <a:endParaRPr sz="2800"/>
          </a:p>
        </p:txBody>
      </p:sp>
      <p:sp>
        <p:nvSpPr>
          <p:cNvPr id="624" name="Google Shape;624;p76"/>
          <p:cNvSpPr txBox="1"/>
          <p:nvPr/>
        </p:nvSpPr>
        <p:spPr>
          <a:xfrm>
            <a:off x="179705" y="729615"/>
            <a:ext cx="8797290" cy="2572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Providing Promotions to top sold genres, to improve customer sales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Discount days every week so as to attract customers both old and new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Having Advertisements would boost sales and provide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awareness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store can also sell tracks bought together as sets to boost sales and revenue. 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7"/>
          <p:cNvSpPr txBox="1"/>
          <p:nvPr>
            <p:ph type="title"/>
          </p:nvPr>
        </p:nvSpPr>
        <p:spPr>
          <a:xfrm>
            <a:off x="2339975" y="267970"/>
            <a:ext cx="4517390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Conclusion  &amp; Observations</a:t>
            </a:r>
            <a:endParaRPr sz="2800"/>
          </a:p>
        </p:txBody>
      </p:sp>
      <p:sp>
        <p:nvSpPr>
          <p:cNvPr id="630" name="Google Shape;630;p77"/>
          <p:cNvSpPr txBox="1"/>
          <p:nvPr/>
        </p:nvSpPr>
        <p:spPr>
          <a:xfrm>
            <a:off x="173355" y="915670"/>
            <a:ext cx="8797290" cy="378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WAR PIGS was the most Sold Track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QUEEN was the most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Preferred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Artist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country which generated Highest Revenue for CHINOOK is USA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city which generated Highest Revenue for CHINOOK is Prague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ROCK, METAL and ALTERNATIVE &amp; PUNK are Top Sold genres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genre Rock generated highest revenue for CHINOOK 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48  customers active for  4 years, 10 customers active for 3 years, 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Only one customer was active for only 2 years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Year 2020 has the most number of customer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8"/>
          <p:cNvSpPr txBox="1"/>
          <p:nvPr>
            <p:ph type="title"/>
          </p:nvPr>
        </p:nvSpPr>
        <p:spPr>
          <a:xfrm>
            <a:off x="524510" y="2108835"/>
            <a:ext cx="8094345" cy="925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title"/>
          </p:nvPr>
        </p:nvSpPr>
        <p:spPr>
          <a:xfrm>
            <a:off x="524510" y="1707515"/>
            <a:ext cx="809434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01. </a:t>
            </a:r>
            <a:br>
              <a:rPr lang="en-IN" sz="4800"/>
            </a:br>
            <a:r>
              <a:rPr lang="en-IN" sz="4800"/>
              <a:t>Problem Statement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/>
        </p:nvSpPr>
        <p:spPr>
          <a:xfrm>
            <a:off x="3059430" y="1311910"/>
            <a:ext cx="3260090" cy="643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Problem Statement</a:t>
            </a:r>
            <a:endParaRPr b="0" i="0" sz="2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1072515" y="2355850"/>
            <a:ext cx="7244715" cy="1310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HIRED AS A DATA ANALYST AT CHINOOK,</a:t>
            </a:r>
            <a:endParaRPr b="0" i="0" sz="1600" u="none" cap="none" strike="noStrike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 TO ANALYZE MUSIC RECORD SALES DATA TO GAIN INSIGHTS AND MAKE RECOMMENDATIONS FOR THE COMPANY'S STRATEGY IN THE PHYSICAL MUSIC MARKET.</a:t>
            </a:r>
            <a:endParaRPr b="0" i="0" sz="1600" u="none" cap="none" strike="noStrike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"/>
          <p:cNvSpPr txBox="1"/>
          <p:nvPr>
            <p:ph type="title"/>
          </p:nvPr>
        </p:nvSpPr>
        <p:spPr>
          <a:xfrm>
            <a:off x="524510" y="1750695"/>
            <a:ext cx="809434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02. </a:t>
            </a:r>
            <a:br>
              <a:rPr lang="en-IN" sz="4800"/>
            </a:br>
            <a:r>
              <a:rPr lang="en-IN" sz="4800"/>
              <a:t>Schema &amp; Pre Processing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/>
          <p:nvPr>
            <p:ph type="title"/>
          </p:nvPr>
        </p:nvSpPr>
        <p:spPr>
          <a:xfrm>
            <a:off x="3851275" y="267970"/>
            <a:ext cx="144145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2800"/>
              <a:t>Schema</a:t>
            </a:r>
            <a:endParaRPr sz="2800"/>
          </a:p>
        </p:txBody>
      </p:sp>
      <p:sp>
        <p:nvSpPr>
          <p:cNvPr id="516" name="Google Shape;516;p59"/>
          <p:cNvSpPr txBox="1"/>
          <p:nvPr/>
        </p:nvSpPr>
        <p:spPr>
          <a:xfrm>
            <a:off x="971550" y="700405"/>
            <a:ext cx="7244715" cy="87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schema shows that we working on a Relational </a:t>
            </a:r>
            <a:r>
              <a:rPr lang="en-I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Database</a:t>
            </a: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, where each Data set is linked to the other via keys.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17" name="Google Shape;517;p5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815" y="1490980"/>
            <a:ext cx="7068185" cy="330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2630170" y="267335"/>
            <a:ext cx="3364230" cy="526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/>
              <a:t>Data Pre Processing</a:t>
            </a:r>
            <a:endParaRPr sz="2800"/>
          </a:p>
        </p:txBody>
      </p:sp>
      <p:sp>
        <p:nvSpPr>
          <p:cNvPr id="523" name="Google Shape;523;p60"/>
          <p:cNvSpPr txBox="1"/>
          <p:nvPr/>
        </p:nvSpPr>
        <p:spPr>
          <a:xfrm>
            <a:off x="226695" y="628015"/>
            <a:ext cx="8171180" cy="1201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Data Pre processing &amp; Data cleaning are needed to normalize and validate data,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Some of the preprocessing done were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524" name="Google Shape;524;p60"/>
          <p:cNvGraphicFramePr/>
          <p:nvPr/>
        </p:nvGraphicFramePr>
        <p:xfrm>
          <a:off x="539750" y="1995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{21DD8B1D-855C-4853-823C-3FF12C3BE992}</a:tableStyleId>
              </a:tblPr>
              <a:tblGrid>
                <a:gridCol w="1870075"/>
                <a:gridCol w="6121400"/>
              </a:tblGrid>
              <a:tr h="107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Empty cells: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There are about 440+ empty cells found in the given Data Base.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Replaced all the missing values with “NULL” or column equivalent data.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1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Duplicate values: </a:t>
                      </a:r>
                      <a:endParaRPr b="1" sz="1600" u="none" cap="none" strike="noStrike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Duplicated values due to the multiple purchases by customers which can be resolved/ filtered out by using the “DISTINCT” command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/>
          <p:nvPr>
            <p:ph type="title"/>
          </p:nvPr>
        </p:nvSpPr>
        <p:spPr>
          <a:xfrm>
            <a:off x="539750" y="1707515"/>
            <a:ext cx="809434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IN" sz="4800"/>
              <a:t>03. </a:t>
            </a:r>
            <a:br>
              <a:rPr lang="en-IN" sz="4800"/>
            </a:br>
            <a:r>
              <a:rPr lang="en-IN" sz="4800"/>
              <a:t>Top Sales Globally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type="title"/>
          </p:nvPr>
        </p:nvSpPr>
        <p:spPr>
          <a:xfrm>
            <a:off x="2364105" y="267335"/>
            <a:ext cx="4415790" cy="526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2800"/>
              <a:t>Top Selling Tracks Globally</a:t>
            </a:r>
            <a:endParaRPr sz="2800"/>
          </a:p>
        </p:txBody>
      </p:sp>
      <p:sp>
        <p:nvSpPr>
          <p:cNvPr id="535" name="Google Shape;535;p62"/>
          <p:cNvSpPr txBox="1"/>
          <p:nvPr/>
        </p:nvSpPr>
        <p:spPr>
          <a:xfrm>
            <a:off x="278130" y="865505"/>
            <a:ext cx="837946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The track ”War Pigs” is the most sold and is twice the amount of 2nd most sold track.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171450" lvl="0" marL="28575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While tracks like Slowness and so on have a few purchases made nearly 1/3rd the amount of top tracks purchased</a:t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36" name="Google Shape;53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161540"/>
            <a:ext cx="7288530" cy="265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