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5" r:id="rId4"/>
    <p:sldId id="261"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33"/>
    <p:restoredTop sz="94684"/>
  </p:normalViewPr>
  <p:slideViewPr>
    <p:cSldViewPr snapToGrid="0" snapToObjects="1">
      <p:cViewPr varScale="1">
        <p:scale>
          <a:sx n="120" d="100"/>
          <a:sy n="120" d="100"/>
        </p:scale>
        <p:origin x="20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D700E-1A4F-EC48-B689-1003C62E95A0}" type="datetimeFigureOut">
              <a:rPr lang="en-US" smtClean="0"/>
              <a:t>9/23/20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DB388-786B-8940-B233-BE8E59D78A73}" type="slidenum">
              <a:rPr lang="en-US" smtClean="0"/>
              <a:t>‹#›</a:t>
            </a:fld>
            <a:endParaRPr lang="en-US"/>
          </a:p>
        </p:txBody>
      </p:sp>
    </p:spTree>
    <p:extLst>
      <p:ext uri="{BB962C8B-B14F-4D97-AF65-F5344CB8AC3E}">
        <p14:creationId xmlns:p14="http://schemas.microsoft.com/office/powerpoint/2010/main" val="283849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DB388-786B-8940-B233-BE8E59D78A73}" type="slidenum">
              <a:rPr lang="en-US" smtClean="0"/>
              <a:t>7</a:t>
            </a:fld>
            <a:endParaRPr lang="en-US"/>
          </a:p>
        </p:txBody>
      </p:sp>
    </p:spTree>
    <p:extLst>
      <p:ext uri="{BB962C8B-B14F-4D97-AF65-F5344CB8AC3E}">
        <p14:creationId xmlns:p14="http://schemas.microsoft.com/office/powerpoint/2010/main" val="146582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DB388-786B-8940-B233-BE8E59D78A73}" type="slidenum">
              <a:rPr lang="en-US" smtClean="0"/>
              <a:t>8</a:t>
            </a:fld>
            <a:endParaRPr lang="en-US"/>
          </a:p>
        </p:txBody>
      </p:sp>
    </p:spTree>
    <p:extLst>
      <p:ext uri="{BB962C8B-B14F-4D97-AF65-F5344CB8AC3E}">
        <p14:creationId xmlns:p14="http://schemas.microsoft.com/office/powerpoint/2010/main" val="197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05DB-54BA-8248-B38D-4766D26A8C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25D045-3EA6-B044-9881-F8BFADB25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88F192-11DA-0346-AC4A-47255C799137}"/>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E9A6CB79-7214-5A43-A49D-945AC5AF6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D536-62BB-E745-B50C-99B73E0F2FA2}"/>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59750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8D3E-847B-834F-9D36-2789433DCAD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8F5133-F7CF-D144-85BD-05E7B8D17E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6568CC-0121-9E4D-9AE4-C1E39E97517B}"/>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447323D0-03DB-324F-92B8-1B7F617D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08BE6-8248-574D-982A-3DDCCDE2D107}"/>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61032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6D9A3-3880-7649-842F-782893C9C0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7E7D41-8FA5-6340-9273-9803E0BF36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D26FF9-EAC8-5F48-9F31-FFE58F9FC36D}"/>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B3C8799C-4540-3B48-9992-D598897D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D7D32-69E5-3342-9C6E-A0B09D11F4A5}"/>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81796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5369-5350-484E-9443-51EAFAC946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A5C4EA-7C68-6C44-8EF7-264302D476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B2CCB6-5526-3B4B-9570-0DD5184121E6}"/>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AADC0AE8-7E45-934C-8E9C-3A71898F6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9FE58-DEAC-4544-8AFC-5E91994F2F4C}"/>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48327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61D7-571D-D941-B5E8-F43B6BC986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576633-8BC3-8E41-9D93-D6F9DF6EB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2DC67F-30A5-694E-B8F2-B8BC8D17E447}"/>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308A0637-5EF4-0241-887E-2A709FD29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1A59D-8849-A14B-A032-A6BD0C7FCEAC}"/>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99034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5589-AF8F-AE4E-9F61-E14D9C2F0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CDA6D2-47AA-6C40-ABF1-6137887D84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D4BB14-048C-0645-B1F7-654AD24CEB0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9A54355-15DD-8B4D-B4C7-ABC6F7930E06}"/>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6" name="Footer Placeholder 5">
            <a:extLst>
              <a:ext uri="{FF2B5EF4-FFF2-40B4-BE49-F238E27FC236}">
                <a16:creationId xmlns:a16="http://schemas.microsoft.com/office/drawing/2014/main" id="{6A087B2A-089E-9044-B020-EFD65B0F1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93DC4-5C1E-F740-BD17-6F1070B38D53}"/>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02138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5470-C1C4-7D4B-8DFA-2B4FF298361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7CCE12-52F3-4641-83F3-9492FDA86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3C9A0B-0FAA-1142-833F-91764CCEA9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387B7A-EAC9-D64F-93AF-23A87DA92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2DC701-29FC-E54D-BC2E-7B3E1E7E236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ED9EB3-4709-AB45-803B-079D75F0D221}"/>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8" name="Footer Placeholder 7">
            <a:extLst>
              <a:ext uri="{FF2B5EF4-FFF2-40B4-BE49-F238E27FC236}">
                <a16:creationId xmlns:a16="http://schemas.microsoft.com/office/drawing/2014/main" id="{45BEE4DD-1CF9-494E-9700-11C0FDB965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91976-F067-2A4D-84E0-82C3B9CC9F8B}"/>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356887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FB10-F33C-1D45-8704-8AF05A57648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1D479FD-FAF5-114E-904E-F7C29C3188D2}"/>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4" name="Footer Placeholder 3">
            <a:extLst>
              <a:ext uri="{FF2B5EF4-FFF2-40B4-BE49-F238E27FC236}">
                <a16:creationId xmlns:a16="http://schemas.microsoft.com/office/drawing/2014/main" id="{BFA811DB-F908-2149-9876-1492D97A78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C431F9-080E-7A40-BCDE-891A43503C06}"/>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55791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1F29-ECB1-E540-B92C-22396C798CD3}"/>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3" name="Footer Placeholder 2">
            <a:extLst>
              <a:ext uri="{FF2B5EF4-FFF2-40B4-BE49-F238E27FC236}">
                <a16:creationId xmlns:a16="http://schemas.microsoft.com/office/drawing/2014/main" id="{27405C4D-1D5D-5F47-8696-80144453F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F46F4-64F8-BF48-A78D-A884F3350271}"/>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7450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9E0E-66F8-8744-A513-34419AD8D2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ABC650-A679-4841-88B6-FDA63D4E5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AC252D-4F52-9F4C-91EA-222FD48EB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324242-00BD-6B47-96EF-0C7AE4047FC5}"/>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6" name="Footer Placeholder 5">
            <a:extLst>
              <a:ext uri="{FF2B5EF4-FFF2-40B4-BE49-F238E27FC236}">
                <a16:creationId xmlns:a16="http://schemas.microsoft.com/office/drawing/2014/main" id="{4F2800D0-5434-BC44-8C90-DAA8CC15C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6593F-399A-B843-8F07-EEE32A22A477}"/>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99119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C4F5-2E92-C546-89E2-BC71FAA491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235249-C4C5-6642-9D87-4FBECCD7E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F75BA-A514-9B4E-BFE2-F5A4F3ADB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5716B9-600A-D747-98C9-532EB2FD39AE}"/>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6" name="Footer Placeholder 5">
            <a:extLst>
              <a:ext uri="{FF2B5EF4-FFF2-40B4-BE49-F238E27FC236}">
                <a16:creationId xmlns:a16="http://schemas.microsoft.com/office/drawing/2014/main" id="{6139D9B4-8E59-174A-BF76-088AC779B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2EFF5-A311-FD4A-9FC9-C968E6A4D9B3}"/>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67417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F20BC-8C03-674C-B0F0-9793CEBA2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E5A967-11EC-124A-BFCD-47F699F06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814443-9A04-B544-A59D-958326FBA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D39575B7-761B-354B-ADB5-FCCAE0D94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22AAA-E56F-AB4A-9B4A-2FE112A28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C034B-1523-3C42-AACA-956A55DD7716}" type="slidenum">
              <a:rPr lang="en-US" smtClean="0"/>
              <a:t>‹#›</a:t>
            </a:fld>
            <a:endParaRPr lang="en-US"/>
          </a:p>
        </p:txBody>
      </p:sp>
    </p:spTree>
    <p:extLst>
      <p:ext uri="{BB962C8B-B14F-4D97-AF65-F5344CB8AC3E}">
        <p14:creationId xmlns:p14="http://schemas.microsoft.com/office/powerpoint/2010/main" val="89116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3E65-5888-A744-9F26-DD48C1B55F0C}"/>
              </a:ext>
            </a:extLst>
          </p:cNvPr>
          <p:cNvSpPr>
            <a:spLocks noGrp="1"/>
          </p:cNvSpPr>
          <p:nvPr>
            <p:ph type="ctrTitle"/>
          </p:nvPr>
        </p:nvSpPr>
        <p:spPr/>
        <p:txBody>
          <a:bodyPr/>
          <a:lstStyle/>
          <a:p>
            <a:r>
              <a:rPr lang="en-US" dirty="0">
                <a:solidFill>
                  <a:srgbClr val="92D050"/>
                </a:solidFill>
              </a:rPr>
              <a:t>ReadMe</a:t>
            </a:r>
          </a:p>
        </p:txBody>
      </p:sp>
      <p:sp>
        <p:nvSpPr>
          <p:cNvPr id="3" name="Subtitle 2">
            <a:extLst>
              <a:ext uri="{FF2B5EF4-FFF2-40B4-BE49-F238E27FC236}">
                <a16:creationId xmlns:a16="http://schemas.microsoft.com/office/drawing/2014/main" id="{035E618B-9FDD-E54E-9480-CA0CEC1E9880}"/>
              </a:ext>
            </a:extLst>
          </p:cNvPr>
          <p:cNvSpPr>
            <a:spLocks noGrp="1"/>
          </p:cNvSpPr>
          <p:nvPr>
            <p:ph type="subTitle" idx="1"/>
          </p:nvPr>
        </p:nvSpPr>
        <p:spPr/>
        <p:txBody>
          <a:bodyPr/>
          <a:lstStyle/>
          <a:p>
            <a:r>
              <a:rPr lang="en-US" dirty="0">
                <a:solidFill>
                  <a:schemeClr val="bg1"/>
                </a:solidFill>
              </a:rPr>
              <a:t>‘Article Reading Service’</a:t>
            </a:r>
          </a:p>
          <a:p>
            <a:r>
              <a:rPr lang="en-US" dirty="0">
                <a:solidFill>
                  <a:schemeClr val="bg1"/>
                </a:solidFill>
              </a:rPr>
              <a:t>By Ben </a:t>
            </a:r>
            <a:r>
              <a:rPr lang="en-US" dirty="0" err="1">
                <a:solidFill>
                  <a:schemeClr val="bg1"/>
                </a:solidFill>
              </a:rPr>
              <a:t>Rochlin</a:t>
            </a:r>
            <a:r>
              <a:rPr lang="en-US" dirty="0">
                <a:solidFill>
                  <a:schemeClr val="bg1"/>
                </a:solidFill>
              </a:rPr>
              <a:t> &amp; Shelby El-rassi</a:t>
            </a:r>
          </a:p>
        </p:txBody>
      </p:sp>
    </p:spTree>
    <p:extLst>
      <p:ext uri="{BB962C8B-B14F-4D97-AF65-F5344CB8AC3E}">
        <p14:creationId xmlns:p14="http://schemas.microsoft.com/office/powerpoint/2010/main" val="331607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rgbClr val="92D050"/>
                </a:solidFill>
              </a:rPr>
              <a:t>What is ReadMe?</a:t>
            </a:r>
          </a:p>
        </p:txBody>
      </p:sp>
      <p:sp>
        <p:nvSpPr>
          <p:cNvPr id="4" name="Content Placeholder 2">
            <a:extLst>
              <a:ext uri="{FF2B5EF4-FFF2-40B4-BE49-F238E27FC236}">
                <a16:creationId xmlns:a16="http://schemas.microsoft.com/office/drawing/2014/main" id="{57DB4418-C01B-194D-9547-0D0323C54168}"/>
              </a:ext>
            </a:extLst>
          </p:cNvPr>
          <p:cNvSpPr txBox="1">
            <a:spLocks/>
          </p:cNvSpPr>
          <p:nvPr/>
        </p:nvSpPr>
        <p:spPr>
          <a:xfrm>
            <a:off x="525517" y="1666269"/>
            <a:ext cx="10828283" cy="451069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ReadMe is an 'article reading service' in which a user inputs a link to an article and ReadMe website converts the text from the article to audio and outputs a file that can either be downloaded or streamed directly from the site.</a:t>
            </a:r>
          </a:p>
          <a:p>
            <a:r>
              <a:rPr lang="en-AU" dirty="0">
                <a:solidFill>
                  <a:schemeClr val="bg1"/>
                </a:solidFill>
              </a:rPr>
              <a:t>Purpose? An alternative to reading through articles being able to listen to them instead of reading. Extra convenience for article reading, whether on the go, driving, public transport, or simply prefer listening over reading.  It is also is useful as filters out any unnecessary text and ads. </a:t>
            </a:r>
            <a:endParaRPr lang="en-US" dirty="0">
              <a:solidFill>
                <a:schemeClr val="bg1"/>
              </a:solidFill>
            </a:endParaRPr>
          </a:p>
        </p:txBody>
      </p:sp>
    </p:spTree>
    <p:extLst>
      <p:ext uri="{BB962C8B-B14F-4D97-AF65-F5344CB8AC3E}">
        <p14:creationId xmlns:p14="http://schemas.microsoft.com/office/powerpoint/2010/main" val="170493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rgbClr val="92D050"/>
                </a:solidFill>
              </a:rPr>
              <a:t>Initial Idea</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xfrm>
            <a:off x="587188" y="1666269"/>
            <a:ext cx="10942660" cy="4351338"/>
          </a:xfrm>
          <a:noFill/>
        </p:spPr>
        <p:txBody>
          <a:bodyPr/>
          <a:lstStyle/>
          <a:p>
            <a:r>
              <a:rPr lang="en-AU" dirty="0">
                <a:solidFill>
                  <a:schemeClr val="bg1"/>
                </a:solidFill>
              </a:rPr>
              <a:t>Utilising a web scraper for any news article/blog/post</a:t>
            </a:r>
          </a:p>
          <a:p>
            <a:r>
              <a:rPr lang="en-AU" dirty="0">
                <a:solidFill>
                  <a:schemeClr val="bg1"/>
                </a:solidFill>
              </a:rPr>
              <a:t>Amazon Polly</a:t>
            </a:r>
          </a:p>
          <a:p>
            <a:r>
              <a:rPr lang="en-AU" dirty="0">
                <a:solidFill>
                  <a:schemeClr val="bg1"/>
                </a:solidFill>
              </a:rPr>
              <a:t>Amazon s3 for file storage</a:t>
            </a:r>
          </a:p>
          <a:p>
            <a:r>
              <a:rPr lang="en-AU" dirty="0">
                <a:solidFill>
                  <a:schemeClr val="bg1"/>
                </a:solidFill>
              </a:rPr>
              <a:t>Service for emailing the file to user</a:t>
            </a:r>
          </a:p>
          <a:p>
            <a:r>
              <a:rPr lang="en-AU" dirty="0">
                <a:solidFill>
                  <a:schemeClr val="bg1"/>
                </a:solidFill>
              </a:rPr>
              <a:t>File be available for download</a:t>
            </a:r>
          </a:p>
          <a:p>
            <a:r>
              <a:rPr lang="en-AU" dirty="0">
                <a:solidFill>
                  <a:schemeClr val="bg1"/>
                </a:solidFill>
              </a:rPr>
              <a:t>Instant streaming</a:t>
            </a:r>
          </a:p>
          <a:p>
            <a:endParaRPr lang="en-US" dirty="0">
              <a:solidFill>
                <a:schemeClr val="bg1"/>
              </a:solidFill>
            </a:endParaRPr>
          </a:p>
        </p:txBody>
      </p:sp>
    </p:spTree>
    <p:extLst>
      <p:ext uri="{BB962C8B-B14F-4D97-AF65-F5344CB8AC3E}">
        <p14:creationId xmlns:p14="http://schemas.microsoft.com/office/powerpoint/2010/main" val="197922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chemeClr val="bg1"/>
                </a:solidFill>
              </a:rPr>
              <a:t>Implementation</a:t>
            </a:r>
          </a:p>
        </p:txBody>
      </p:sp>
      <p:sp>
        <p:nvSpPr>
          <p:cNvPr id="5" name="Content Placeholder 4">
            <a:extLst>
              <a:ext uri="{FF2B5EF4-FFF2-40B4-BE49-F238E27FC236}">
                <a16:creationId xmlns:a16="http://schemas.microsoft.com/office/drawing/2014/main" id="{AE2DDBB9-8B39-B848-B30E-9B5FDE412BB8}"/>
              </a:ext>
            </a:extLst>
          </p:cNvPr>
          <p:cNvSpPr>
            <a:spLocks noGrp="1"/>
          </p:cNvSpPr>
          <p:nvPr>
            <p:ph idx="1"/>
          </p:nvPr>
        </p:nvSpPr>
        <p:spPr>
          <a:xfrm>
            <a:off x="711512" y="1777255"/>
            <a:ext cx="5062377" cy="4371297"/>
          </a:xfrm>
        </p:spPr>
        <p:txBody>
          <a:bodyPr>
            <a:normAutofit/>
          </a:bodyPr>
          <a:lstStyle/>
          <a:p>
            <a:r>
              <a:rPr lang="en-AU" dirty="0">
                <a:solidFill>
                  <a:schemeClr val="bg1"/>
                </a:solidFill>
              </a:rPr>
              <a:t> Amazon Identity Pool houses the AWS creds</a:t>
            </a:r>
          </a:p>
          <a:p>
            <a:r>
              <a:rPr lang="en-AU" dirty="0">
                <a:solidFill>
                  <a:schemeClr val="bg1"/>
                </a:solidFill>
              </a:rPr>
              <a:t>NPM modules used, with the help of </a:t>
            </a:r>
            <a:r>
              <a:rPr lang="en-AU" dirty="0" err="1">
                <a:solidFill>
                  <a:schemeClr val="bg1"/>
                </a:solidFill>
              </a:rPr>
              <a:t>Browserify</a:t>
            </a:r>
            <a:r>
              <a:rPr lang="en-AU" dirty="0">
                <a:solidFill>
                  <a:schemeClr val="bg1"/>
                </a:solidFill>
              </a:rPr>
              <a:t> Module which enabled these modules to be used client-side for this project</a:t>
            </a:r>
          </a:p>
          <a:p>
            <a:r>
              <a:rPr lang="en-AU" dirty="0">
                <a:solidFill>
                  <a:schemeClr val="bg1"/>
                </a:solidFill>
              </a:rPr>
              <a:t>Heroku </a:t>
            </a:r>
            <a:r>
              <a:rPr lang="en-AU" dirty="0" err="1">
                <a:solidFill>
                  <a:schemeClr val="bg1"/>
                </a:solidFill>
              </a:rPr>
              <a:t>Cors</a:t>
            </a:r>
            <a:r>
              <a:rPr lang="en-AU" dirty="0">
                <a:solidFill>
                  <a:schemeClr val="bg1"/>
                </a:solidFill>
              </a:rPr>
              <a:t> Anywhere proxy</a:t>
            </a:r>
          </a:p>
          <a:p>
            <a:r>
              <a:rPr lang="en-AU" dirty="0">
                <a:solidFill>
                  <a:schemeClr val="bg1"/>
                </a:solidFill>
              </a:rPr>
              <a:t>Instantiating a new AWS polly </a:t>
            </a:r>
          </a:p>
          <a:p>
            <a:endParaRPr lang="en-US" dirty="0"/>
          </a:p>
        </p:txBody>
      </p:sp>
      <p:pic>
        <p:nvPicPr>
          <p:cNvPr id="7" name="Content Placeholder 4" descr="A screenshot of a cell phone&#10;&#10;Description automatically generated">
            <a:extLst>
              <a:ext uri="{FF2B5EF4-FFF2-40B4-BE49-F238E27FC236}">
                <a16:creationId xmlns:a16="http://schemas.microsoft.com/office/drawing/2014/main" id="{AE9810D3-6DB1-AE4B-8944-EBFD3891E41D}"/>
              </a:ext>
            </a:extLst>
          </p:cNvPr>
          <p:cNvPicPr>
            <a:picLocks noChangeAspect="1"/>
          </p:cNvPicPr>
          <p:nvPr/>
        </p:nvPicPr>
        <p:blipFill>
          <a:blip r:embed="rId2"/>
          <a:stretch>
            <a:fillRect/>
          </a:stretch>
        </p:blipFill>
        <p:spPr>
          <a:xfrm>
            <a:off x="6700435" y="1110786"/>
            <a:ext cx="4995543" cy="2697593"/>
          </a:xfrm>
          <a:prstGeom prst="rect">
            <a:avLst/>
          </a:prstGeom>
          <a:noFill/>
        </p:spPr>
      </p:pic>
      <p:pic>
        <p:nvPicPr>
          <p:cNvPr id="8" name="Picture 7" descr="A picture containing screenshot, screen, holding, player&#10;&#10;Description automatically generated">
            <a:extLst>
              <a:ext uri="{FF2B5EF4-FFF2-40B4-BE49-F238E27FC236}">
                <a16:creationId xmlns:a16="http://schemas.microsoft.com/office/drawing/2014/main" id="{2FC77A4E-573B-2648-887D-090D2D7D2F34}"/>
              </a:ext>
            </a:extLst>
          </p:cNvPr>
          <p:cNvPicPr>
            <a:picLocks noChangeAspect="1"/>
          </p:cNvPicPr>
          <p:nvPr/>
        </p:nvPicPr>
        <p:blipFill>
          <a:blip r:embed="rId3"/>
          <a:stretch>
            <a:fillRect/>
          </a:stretch>
        </p:blipFill>
        <p:spPr>
          <a:xfrm>
            <a:off x="6700435" y="4090482"/>
            <a:ext cx="4935966" cy="1933343"/>
          </a:xfrm>
          <a:prstGeom prst="rect">
            <a:avLst/>
          </a:prstGeom>
        </p:spPr>
      </p:pic>
      <p:cxnSp>
        <p:nvCxnSpPr>
          <p:cNvPr id="20" name="Straight Arrow Connector 19">
            <a:extLst>
              <a:ext uri="{FF2B5EF4-FFF2-40B4-BE49-F238E27FC236}">
                <a16:creationId xmlns:a16="http://schemas.microsoft.com/office/drawing/2014/main" id="{8491535F-F570-654A-ABD8-BDA7766750B5}"/>
              </a:ext>
            </a:extLst>
          </p:cNvPr>
          <p:cNvCxnSpPr/>
          <p:nvPr/>
        </p:nvCxnSpPr>
        <p:spPr>
          <a:xfrm>
            <a:off x="5449330" y="2014151"/>
            <a:ext cx="1075038" cy="3830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25F28E0-5518-A641-85B7-02B2B0E179C3}"/>
              </a:ext>
            </a:extLst>
          </p:cNvPr>
          <p:cNvCxnSpPr>
            <a:cxnSpLocks/>
          </p:cNvCxnSpPr>
          <p:nvPr/>
        </p:nvCxnSpPr>
        <p:spPr>
          <a:xfrm flipV="1">
            <a:off x="5478162" y="1660890"/>
            <a:ext cx="1046206" cy="17757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E8358C7-2831-A44B-85E2-9A1A25ACDC34}"/>
              </a:ext>
            </a:extLst>
          </p:cNvPr>
          <p:cNvCxnSpPr>
            <a:cxnSpLocks/>
          </p:cNvCxnSpPr>
          <p:nvPr/>
        </p:nvCxnSpPr>
        <p:spPr>
          <a:xfrm>
            <a:off x="5443152" y="5057153"/>
            <a:ext cx="1110048" cy="58988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551C0D-FB50-B042-A9CF-1CE217824FF9}"/>
              </a:ext>
            </a:extLst>
          </p:cNvPr>
          <p:cNvCxnSpPr>
            <a:cxnSpLocks/>
          </p:cNvCxnSpPr>
          <p:nvPr/>
        </p:nvCxnSpPr>
        <p:spPr>
          <a:xfrm flipV="1">
            <a:off x="4923138" y="3523179"/>
            <a:ext cx="1777297" cy="137898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93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4" descr="A screenshot of a cell phone&#10;&#10;Description automatically generated">
            <a:extLst>
              <a:ext uri="{FF2B5EF4-FFF2-40B4-BE49-F238E27FC236}">
                <a16:creationId xmlns:a16="http://schemas.microsoft.com/office/drawing/2014/main" id="{87EAEC0D-50F3-F44B-BC53-178D6390CE7E}"/>
              </a:ext>
            </a:extLst>
          </p:cNvPr>
          <p:cNvPicPr>
            <a:picLocks noChangeAspect="1"/>
          </p:cNvPicPr>
          <p:nvPr/>
        </p:nvPicPr>
        <p:blipFill>
          <a:blip r:embed="rId2"/>
          <a:stretch>
            <a:fillRect/>
          </a:stretch>
        </p:blipFill>
        <p:spPr>
          <a:xfrm>
            <a:off x="6945418" y="82857"/>
            <a:ext cx="4661194" cy="4534301"/>
          </a:xfrm>
          <a:prstGeom prst="rect">
            <a:avLst/>
          </a:prstGeom>
          <a:noFill/>
        </p:spPr>
      </p:pic>
      <p:sp>
        <p:nvSpPr>
          <p:cNvPr id="8" name="Content Placeholder 4">
            <a:extLst>
              <a:ext uri="{FF2B5EF4-FFF2-40B4-BE49-F238E27FC236}">
                <a16:creationId xmlns:a16="http://schemas.microsoft.com/office/drawing/2014/main" id="{B151C7D2-5BE2-2348-A464-E5FBF86F1DBD}"/>
              </a:ext>
            </a:extLst>
          </p:cNvPr>
          <p:cNvSpPr txBox="1">
            <a:spLocks/>
          </p:cNvSpPr>
          <p:nvPr/>
        </p:nvSpPr>
        <p:spPr>
          <a:xfrm>
            <a:off x="764060" y="1094650"/>
            <a:ext cx="5062377" cy="48831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User can input a URL into the search </a:t>
            </a:r>
          </a:p>
          <a:p>
            <a:r>
              <a:rPr lang="en-AU" dirty="0">
                <a:solidFill>
                  <a:schemeClr val="bg1"/>
                </a:solidFill>
              </a:rPr>
              <a:t> Starts an Async function</a:t>
            </a:r>
          </a:p>
          <a:p>
            <a:r>
              <a:rPr lang="en-AU" dirty="0">
                <a:solidFill>
                  <a:schemeClr val="bg1"/>
                </a:solidFill>
              </a:rPr>
              <a:t>When loading a loading bar will appear</a:t>
            </a:r>
          </a:p>
          <a:p>
            <a:r>
              <a:rPr lang="en-AU" dirty="0">
                <a:solidFill>
                  <a:schemeClr val="bg1"/>
                </a:solidFill>
              </a:rPr>
              <a:t> </a:t>
            </a:r>
            <a:r>
              <a:rPr lang="en-AU" dirty="0" err="1">
                <a:solidFill>
                  <a:schemeClr val="bg1"/>
                </a:solidFill>
              </a:rPr>
              <a:t>Axios</a:t>
            </a:r>
            <a:r>
              <a:rPr lang="en-AU" dirty="0">
                <a:solidFill>
                  <a:schemeClr val="bg1"/>
                </a:solidFill>
              </a:rPr>
              <a:t> will then get the URL</a:t>
            </a:r>
          </a:p>
          <a:p>
            <a:r>
              <a:rPr lang="en-AU" dirty="0">
                <a:solidFill>
                  <a:schemeClr val="bg1"/>
                </a:solidFill>
              </a:rPr>
              <a:t> Cheerio will scrape the article headings and text from the page and input them into a variable</a:t>
            </a:r>
          </a:p>
          <a:p>
            <a:r>
              <a:rPr lang="en-AU" dirty="0">
                <a:solidFill>
                  <a:schemeClr val="bg1"/>
                </a:solidFill>
              </a:rPr>
              <a:t>Trimmed the story length using substring due to character limits on free AWS</a:t>
            </a:r>
          </a:p>
          <a:p>
            <a:r>
              <a:rPr lang="en-AU" dirty="0">
                <a:solidFill>
                  <a:schemeClr val="bg1"/>
                </a:solidFill>
              </a:rPr>
              <a:t>Loading stops once that article title has appended to the page and link alert appended</a:t>
            </a:r>
          </a:p>
          <a:p>
            <a:endParaRPr lang="en-AU" dirty="0">
              <a:solidFill>
                <a:schemeClr val="bg1"/>
              </a:solidFill>
            </a:endParaRPr>
          </a:p>
          <a:p>
            <a:endParaRPr lang="en-US" dirty="0"/>
          </a:p>
        </p:txBody>
      </p:sp>
      <p:pic>
        <p:nvPicPr>
          <p:cNvPr id="9" name="Picture 8" descr="A screenshot of a cell phone&#10;&#10;Description automatically generated">
            <a:extLst>
              <a:ext uri="{FF2B5EF4-FFF2-40B4-BE49-F238E27FC236}">
                <a16:creationId xmlns:a16="http://schemas.microsoft.com/office/drawing/2014/main" id="{9AEDB17C-5ED5-034B-92A6-F4C6CD230283}"/>
              </a:ext>
            </a:extLst>
          </p:cNvPr>
          <p:cNvPicPr>
            <a:picLocks noChangeAspect="1"/>
          </p:cNvPicPr>
          <p:nvPr/>
        </p:nvPicPr>
        <p:blipFill>
          <a:blip r:embed="rId3"/>
          <a:stretch>
            <a:fillRect/>
          </a:stretch>
        </p:blipFill>
        <p:spPr>
          <a:xfrm>
            <a:off x="6945418" y="4617158"/>
            <a:ext cx="4661194" cy="2343763"/>
          </a:xfrm>
          <a:prstGeom prst="rect">
            <a:avLst/>
          </a:prstGeom>
        </p:spPr>
      </p:pic>
      <p:cxnSp>
        <p:nvCxnSpPr>
          <p:cNvPr id="12" name="Straight Arrow Connector 11">
            <a:extLst>
              <a:ext uri="{FF2B5EF4-FFF2-40B4-BE49-F238E27FC236}">
                <a16:creationId xmlns:a16="http://schemas.microsoft.com/office/drawing/2014/main" id="{8D53C44E-D30C-864A-AAE7-BFE810786915}"/>
              </a:ext>
            </a:extLst>
          </p:cNvPr>
          <p:cNvCxnSpPr>
            <a:cxnSpLocks/>
          </p:cNvCxnSpPr>
          <p:nvPr/>
        </p:nvCxnSpPr>
        <p:spPr>
          <a:xfrm>
            <a:off x="5826437" y="1235675"/>
            <a:ext cx="969779" cy="11121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77B28F-7359-974B-BA3C-506092711176}"/>
              </a:ext>
            </a:extLst>
          </p:cNvPr>
          <p:cNvCxnSpPr>
            <a:cxnSpLocks/>
          </p:cNvCxnSpPr>
          <p:nvPr/>
        </p:nvCxnSpPr>
        <p:spPr>
          <a:xfrm flipV="1">
            <a:off x="4347746" y="506627"/>
            <a:ext cx="2448470" cy="119036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283681-D526-2B48-AC34-3F3724993282}"/>
              </a:ext>
            </a:extLst>
          </p:cNvPr>
          <p:cNvCxnSpPr>
            <a:cxnSpLocks/>
          </p:cNvCxnSpPr>
          <p:nvPr/>
        </p:nvCxnSpPr>
        <p:spPr>
          <a:xfrm flipV="1">
            <a:off x="5005860" y="968532"/>
            <a:ext cx="1790356" cy="126087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A6BB8D-7BE1-0740-B189-48C7FF83D011}"/>
              </a:ext>
            </a:extLst>
          </p:cNvPr>
          <p:cNvCxnSpPr>
            <a:cxnSpLocks/>
          </p:cNvCxnSpPr>
          <p:nvPr/>
        </p:nvCxnSpPr>
        <p:spPr>
          <a:xfrm flipV="1">
            <a:off x="4595572" y="1487911"/>
            <a:ext cx="2349846" cy="124597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C0F6E6-E88F-CE43-B357-517461442474}"/>
              </a:ext>
            </a:extLst>
          </p:cNvPr>
          <p:cNvCxnSpPr>
            <a:cxnSpLocks/>
          </p:cNvCxnSpPr>
          <p:nvPr/>
        </p:nvCxnSpPr>
        <p:spPr>
          <a:xfrm flipV="1">
            <a:off x="5061802" y="2158899"/>
            <a:ext cx="1883616" cy="84006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FFB255-9734-0044-8E26-93957ED2B8B8}"/>
              </a:ext>
            </a:extLst>
          </p:cNvPr>
          <p:cNvCxnSpPr>
            <a:cxnSpLocks/>
          </p:cNvCxnSpPr>
          <p:nvPr/>
        </p:nvCxnSpPr>
        <p:spPr>
          <a:xfrm>
            <a:off x="5154192" y="3942116"/>
            <a:ext cx="1642024" cy="3875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D93887-3EEE-F741-8A5C-6135717FE43A}"/>
              </a:ext>
            </a:extLst>
          </p:cNvPr>
          <p:cNvCxnSpPr>
            <a:cxnSpLocks/>
          </p:cNvCxnSpPr>
          <p:nvPr/>
        </p:nvCxnSpPr>
        <p:spPr>
          <a:xfrm>
            <a:off x="5080026" y="5272815"/>
            <a:ext cx="1642024" cy="3875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29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6D9CD1D5-15AF-8B4A-A022-4F90E66F8D5B}"/>
              </a:ext>
            </a:extLst>
          </p:cNvPr>
          <p:cNvPicPr>
            <a:picLocks noChangeAspect="1"/>
          </p:cNvPicPr>
          <p:nvPr/>
        </p:nvPicPr>
        <p:blipFill>
          <a:blip r:embed="rId2"/>
          <a:stretch>
            <a:fillRect/>
          </a:stretch>
        </p:blipFill>
        <p:spPr>
          <a:xfrm>
            <a:off x="6489120" y="2664946"/>
            <a:ext cx="5336537" cy="3689362"/>
          </a:xfrm>
          <a:prstGeom prst="rect">
            <a:avLst/>
          </a:prstGeom>
        </p:spPr>
      </p:pic>
      <p:pic>
        <p:nvPicPr>
          <p:cNvPr id="12" name="Content Placeholder 4" descr="A screenshot of a cell phone&#10;&#10;Description automatically generated">
            <a:extLst>
              <a:ext uri="{FF2B5EF4-FFF2-40B4-BE49-F238E27FC236}">
                <a16:creationId xmlns:a16="http://schemas.microsoft.com/office/drawing/2014/main" id="{B9931687-A52B-034B-BEF4-1A28E0831DD7}"/>
              </a:ext>
            </a:extLst>
          </p:cNvPr>
          <p:cNvPicPr>
            <a:picLocks noChangeAspect="1"/>
          </p:cNvPicPr>
          <p:nvPr/>
        </p:nvPicPr>
        <p:blipFill>
          <a:blip r:embed="rId3"/>
          <a:stretch>
            <a:fillRect/>
          </a:stretch>
        </p:blipFill>
        <p:spPr>
          <a:xfrm>
            <a:off x="6489120" y="221156"/>
            <a:ext cx="5318045" cy="2127218"/>
          </a:xfrm>
          <a:prstGeom prst="rect">
            <a:avLst/>
          </a:prstGeom>
          <a:noFill/>
        </p:spPr>
      </p:pic>
      <p:sp>
        <p:nvSpPr>
          <p:cNvPr id="8" name="Content Placeholder 4">
            <a:extLst>
              <a:ext uri="{FF2B5EF4-FFF2-40B4-BE49-F238E27FC236}">
                <a16:creationId xmlns:a16="http://schemas.microsoft.com/office/drawing/2014/main" id="{03F2F0EC-C601-6C4D-BEDB-8E5396DC1A83}"/>
              </a:ext>
            </a:extLst>
          </p:cNvPr>
          <p:cNvSpPr txBox="1">
            <a:spLocks/>
          </p:cNvSpPr>
          <p:nvPr/>
        </p:nvSpPr>
        <p:spPr>
          <a:xfrm>
            <a:off x="496111" y="622570"/>
            <a:ext cx="5206771" cy="5248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On the user clicking search the get request is made then..</a:t>
            </a:r>
          </a:p>
          <a:p>
            <a:r>
              <a:rPr lang="en-AU" dirty="0">
                <a:solidFill>
                  <a:schemeClr val="bg1"/>
                </a:solidFill>
              </a:rPr>
              <a:t>Using parameters given (including the text) Amazon Polly will then Synthesize the text into a URL  the HTML Audio player for output</a:t>
            </a:r>
          </a:p>
          <a:p>
            <a:r>
              <a:rPr lang="en-AU" dirty="0">
                <a:solidFill>
                  <a:schemeClr val="bg1"/>
                </a:solidFill>
              </a:rPr>
              <a:t>Amazon Polly will also process the URL into a clickable link</a:t>
            </a:r>
          </a:p>
          <a:p>
            <a:r>
              <a:rPr lang="en-AU" dirty="0">
                <a:solidFill>
                  <a:schemeClr val="bg1"/>
                </a:solidFill>
              </a:rPr>
              <a:t>The Article Title Will Output for reference</a:t>
            </a:r>
          </a:p>
          <a:p>
            <a:r>
              <a:rPr lang="en-AU" dirty="0">
                <a:solidFill>
                  <a:schemeClr val="bg1"/>
                </a:solidFill>
              </a:rPr>
              <a:t>Notification for ready to play</a:t>
            </a:r>
          </a:p>
          <a:p>
            <a:endParaRPr lang="en-US" dirty="0"/>
          </a:p>
        </p:txBody>
      </p:sp>
      <p:cxnSp>
        <p:nvCxnSpPr>
          <p:cNvPr id="10" name="Straight Arrow Connector 9">
            <a:extLst>
              <a:ext uri="{FF2B5EF4-FFF2-40B4-BE49-F238E27FC236}">
                <a16:creationId xmlns:a16="http://schemas.microsoft.com/office/drawing/2014/main" id="{B26C43D4-AECA-DC48-B498-CE1C7373E383}"/>
              </a:ext>
            </a:extLst>
          </p:cNvPr>
          <p:cNvCxnSpPr>
            <a:cxnSpLocks/>
          </p:cNvCxnSpPr>
          <p:nvPr/>
        </p:nvCxnSpPr>
        <p:spPr>
          <a:xfrm>
            <a:off x="5089842" y="1245557"/>
            <a:ext cx="1273888" cy="132464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317617-F2FB-354E-BC40-1718D89456C0}"/>
              </a:ext>
            </a:extLst>
          </p:cNvPr>
          <p:cNvCxnSpPr>
            <a:cxnSpLocks/>
          </p:cNvCxnSpPr>
          <p:nvPr/>
        </p:nvCxnSpPr>
        <p:spPr>
          <a:xfrm>
            <a:off x="5612944" y="2974540"/>
            <a:ext cx="750786" cy="4544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B3FAED7-DCBE-EC49-A51A-6388E2A9A875}"/>
              </a:ext>
            </a:extLst>
          </p:cNvPr>
          <p:cNvCxnSpPr>
            <a:cxnSpLocks/>
          </p:cNvCxnSpPr>
          <p:nvPr/>
        </p:nvCxnSpPr>
        <p:spPr>
          <a:xfrm>
            <a:off x="4976000" y="4085788"/>
            <a:ext cx="2153849" cy="141296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E8934-AB95-B542-B765-AF6EFCBDBD52}"/>
              </a:ext>
            </a:extLst>
          </p:cNvPr>
          <p:cNvCxnSpPr>
            <a:cxnSpLocks/>
          </p:cNvCxnSpPr>
          <p:nvPr/>
        </p:nvCxnSpPr>
        <p:spPr>
          <a:xfrm>
            <a:off x="4976000" y="5498757"/>
            <a:ext cx="2153849" cy="33052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22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chemeClr val="bg1"/>
                </a:solidFill>
              </a:rPr>
              <a:t>Future Plans</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noFill/>
        </p:spPr>
        <p:txBody>
          <a:bodyPr/>
          <a:lstStyle/>
          <a:p>
            <a:r>
              <a:rPr lang="en-AU" dirty="0">
                <a:solidFill>
                  <a:schemeClr val="bg1"/>
                </a:solidFill>
              </a:rPr>
              <a:t>User being able to input their email address for the file to be sent to them</a:t>
            </a:r>
          </a:p>
          <a:p>
            <a:r>
              <a:rPr lang="en-AU" dirty="0">
                <a:solidFill>
                  <a:schemeClr val="bg1"/>
                </a:solidFill>
              </a:rPr>
              <a:t>Fine tuning of the text scraping so most articles would be compatible(Node Module Puppeteer would allow for this, however can only be used with a server)</a:t>
            </a:r>
          </a:p>
          <a:p>
            <a:r>
              <a:rPr lang="en-AU" dirty="0">
                <a:solidFill>
                  <a:schemeClr val="bg1"/>
                </a:solidFill>
              </a:rPr>
              <a:t>The output file being a downloadable audio file</a:t>
            </a:r>
          </a:p>
          <a:p>
            <a:r>
              <a:rPr lang="en-AU" dirty="0">
                <a:solidFill>
                  <a:schemeClr val="bg1"/>
                </a:solidFill>
              </a:rPr>
              <a:t>Settings Page: Choose Voice, speaking speed and other optional parameters</a:t>
            </a:r>
          </a:p>
          <a:p>
            <a:r>
              <a:rPr lang="en-AU" dirty="0">
                <a:solidFill>
                  <a:schemeClr val="bg1"/>
                </a:solidFill>
              </a:rPr>
              <a:t>Fine tuning validation- </a:t>
            </a:r>
            <a:r>
              <a:rPr lang="en-AU" dirty="0" err="1">
                <a:solidFill>
                  <a:schemeClr val="bg1"/>
                </a:solidFill>
              </a:rPr>
              <a:t>Url</a:t>
            </a:r>
            <a:r>
              <a:rPr lang="en-AU" dirty="0">
                <a:solidFill>
                  <a:schemeClr val="bg1"/>
                </a:solidFill>
              </a:rPr>
              <a:t> validator, errors for invalid etc</a:t>
            </a:r>
          </a:p>
          <a:p>
            <a:endParaRPr lang="en-US" dirty="0">
              <a:solidFill>
                <a:schemeClr val="bg1"/>
              </a:solidFill>
            </a:endParaRPr>
          </a:p>
        </p:txBody>
      </p:sp>
    </p:spTree>
    <p:extLst>
      <p:ext uri="{BB962C8B-B14F-4D97-AF65-F5344CB8AC3E}">
        <p14:creationId xmlns:p14="http://schemas.microsoft.com/office/powerpoint/2010/main" val="130028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a:xfrm>
            <a:off x="4636058" y="2435086"/>
            <a:ext cx="2919883" cy="1325563"/>
          </a:xfrm>
        </p:spPr>
        <p:txBody>
          <a:bodyPr/>
          <a:lstStyle/>
          <a:p>
            <a:r>
              <a:rPr lang="en-US" dirty="0">
                <a:solidFill>
                  <a:srgbClr val="92D050"/>
                </a:solidFill>
              </a:rPr>
              <a:t>Thank you!</a:t>
            </a:r>
          </a:p>
        </p:txBody>
      </p:sp>
    </p:spTree>
    <p:extLst>
      <p:ext uri="{BB962C8B-B14F-4D97-AF65-F5344CB8AC3E}">
        <p14:creationId xmlns:p14="http://schemas.microsoft.com/office/powerpoint/2010/main" val="3542978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404</Words>
  <Application>Microsoft Macintosh PowerPoint</Application>
  <PresentationFormat>Widescreen</PresentationFormat>
  <Paragraphs>39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ReadMe</vt:lpstr>
      <vt:lpstr>What is ReadMe?</vt:lpstr>
      <vt:lpstr>Initial Idea</vt:lpstr>
      <vt:lpstr>Implementation</vt:lpstr>
      <vt:lpstr>PowerPoint Presentation</vt:lpstr>
      <vt:lpstr>PowerPoint Presentation</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ReadMe</dc:title>
  <dc:creator>Leanne Druhan</dc:creator>
  <cp:lastModifiedBy>Leanne Druhan</cp:lastModifiedBy>
  <cp:revision>9</cp:revision>
  <dcterms:created xsi:type="dcterms:W3CDTF">2020-09-22T02:46:22Z</dcterms:created>
  <dcterms:modified xsi:type="dcterms:W3CDTF">2020-09-23T02:08:29Z</dcterms:modified>
</cp:coreProperties>
</file>