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Cabin"/>
      <p:regular r:id="rId40"/>
      <p:bold r:id="rId41"/>
      <p:italic r:id="rId42"/>
      <p:boldItalic r:id="rId43"/>
    </p:embeddedFont>
    <p:embeddedFont>
      <p:font typeface="Gill Sans"/>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abin-regular.fntdata"/><Relationship Id="rId20" Type="http://schemas.openxmlformats.org/officeDocument/2006/relationships/slide" Target="slides/slide15.xml"/><Relationship Id="rId42" Type="http://schemas.openxmlformats.org/officeDocument/2006/relationships/font" Target="fonts/Cabin-italic.fntdata"/><Relationship Id="rId41" Type="http://schemas.openxmlformats.org/officeDocument/2006/relationships/font" Target="fonts/Cabin-bold.fntdata"/><Relationship Id="rId22" Type="http://schemas.openxmlformats.org/officeDocument/2006/relationships/slide" Target="slides/slide17.xml"/><Relationship Id="rId44" Type="http://schemas.openxmlformats.org/officeDocument/2006/relationships/font" Target="fonts/GillSans-regular.fntdata"/><Relationship Id="rId21" Type="http://schemas.openxmlformats.org/officeDocument/2006/relationships/slide" Target="slides/slide16.xml"/><Relationship Id="rId43" Type="http://schemas.openxmlformats.org/officeDocument/2006/relationships/font" Target="fonts/Cabin-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82d61773b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582d61773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82d61773b_0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582d61773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04ce118de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04ce118d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04ce118de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04ce118d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t>•Read in a signal from the water molecules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04ce118d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504ce118de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04ce118d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504ce118de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questions need to be answered</a:t>
            </a:r>
            <a:endParaRPr/>
          </a:p>
        </p:txBody>
      </p:sp>
      <p:sp>
        <p:nvSpPr>
          <p:cNvPr id="240" name="Google Shape;2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04ce118d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504ce118de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AFAFAF"/>
                </a:solidFill>
                <a:latin typeface="Cabin"/>
                <a:ea typeface="Cabin"/>
                <a:cs typeface="Cabin"/>
                <a:sym typeface="Cabin"/>
              </a:defRPr>
            </a:lvl1pPr>
            <a:lvl2pPr indent="0" lvl="1" marL="0" algn="r">
              <a:spcBef>
                <a:spcPts val="0"/>
              </a:spcBef>
              <a:buNone/>
              <a:defRPr b="0" i="0" sz="900" u="none" cap="none" strike="noStrike">
                <a:solidFill>
                  <a:srgbClr val="AFAFAF"/>
                </a:solidFill>
                <a:latin typeface="Cabin"/>
                <a:ea typeface="Cabin"/>
                <a:cs typeface="Cabin"/>
                <a:sym typeface="Cabin"/>
              </a:defRPr>
            </a:lvl2pPr>
            <a:lvl3pPr indent="0" lvl="2" marL="0" algn="r">
              <a:spcBef>
                <a:spcPts val="0"/>
              </a:spcBef>
              <a:buNone/>
              <a:defRPr b="0" i="0" sz="900" u="none" cap="none" strike="noStrike">
                <a:solidFill>
                  <a:srgbClr val="AFAFAF"/>
                </a:solidFill>
                <a:latin typeface="Cabin"/>
                <a:ea typeface="Cabin"/>
                <a:cs typeface="Cabin"/>
                <a:sym typeface="Cabin"/>
              </a:defRPr>
            </a:lvl3pPr>
            <a:lvl4pPr indent="0" lvl="3" marL="0" algn="r">
              <a:spcBef>
                <a:spcPts val="0"/>
              </a:spcBef>
              <a:buNone/>
              <a:defRPr b="0" i="0" sz="900" u="none" cap="none" strike="noStrike">
                <a:solidFill>
                  <a:srgbClr val="AFAFAF"/>
                </a:solidFill>
                <a:latin typeface="Cabin"/>
                <a:ea typeface="Cabin"/>
                <a:cs typeface="Cabin"/>
                <a:sym typeface="Cabin"/>
              </a:defRPr>
            </a:lvl4pPr>
            <a:lvl5pPr indent="0" lvl="4" marL="0" algn="r">
              <a:spcBef>
                <a:spcPts val="0"/>
              </a:spcBef>
              <a:buNone/>
              <a:defRPr b="0" i="0" sz="900" u="none" cap="none" strike="noStrike">
                <a:solidFill>
                  <a:srgbClr val="AFAFAF"/>
                </a:solidFill>
                <a:latin typeface="Cabin"/>
                <a:ea typeface="Cabin"/>
                <a:cs typeface="Cabin"/>
                <a:sym typeface="Cabin"/>
              </a:defRPr>
            </a:lvl5pPr>
            <a:lvl6pPr indent="0" lvl="5" marL="0" algn="r">
              <a:spcBef>
                <a:spcPts val="0"/>
              </a:spcBef>
              <a:buNone/>
              <a:defRPr b="0" i="0" sz="900" u="none" cap="none" strike="noStrike">
                <a:solidFill>
                  <a:srgbClr val="AFAFAF"/>
                </a:solidFill>
                <a:latin typeface="Cabin"/>
                <a:ea typeface="Cabin"/>
                <a:cs typeface="Cabin"/>
                <a:sym typeface="Cabin"/>
              </a:defRPr>
            </a:lvl6pPr>
            <a:lvl7pPr indent="0" lvl="6" marL="0" algn="r">
              <a:spcBef>
                <a:spcPts val="0"/>
              </a:spcBef>
              <a:buNone/>
              <a:defRPr b="0" i="0" sz="900" u="none" cap="none" strike="noStrike">
                <a:solidFill>
                  <a:srgbClr val="AFAFAF"/>
                </a:solidFill>
                <a:latin typeface="Cabin"/>
                <a:ea typeface="Cabin"/>
                <a:cs typeface="Cabin"/>
                <a:sym typeface="Cabin"/>
              </a:defRPr>
            </a:lvl7pPr>
            <a:lvl8pPr indent="0" lvl="7" marL="0" algn="r">
              <a:spcBef>
                <a:spcPts val="0"/>
              </a:spcBef>
              <a:buNone/>
              <a:defRPr b="0" i="0" sz="900" u="none" cap="none" strike="noStrike">
                <a:solidFill>
                  <a:srgbClr val="AFAFAF"/>
                </a:solidFill>
                <a:latin typeface="Cabin"/>
                <a:ea typeface="Cabin"/>
                <a:cs typeface="Cabin"/>
                <a:sym typeface="Cabin"/>
              </a:defRPr>
            </a:lvl8pPr>
            <a:lvl9pPr indent="0" lvl="8" marL="0" algn="r">
              <a:spcBef>
                <a:spcPts val="0"/>
              </a:spcBef>
              <a:buNone/>
              <a:defRPr b="0" i="0" sz="900" u="none" cap="none" strike="noStrike">
                <a:solidFill>
                  <a:srgbClr val="AFAFA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AFAFAF"/>
                </a:solidFill>
                <a:latin typeface="Cabin"/>
                <a:ea typeface="Cabin"/>
                <a:cs typeface="Cabin"/>
                <a:sym typeface="Cabin"/>
              </a:defRPr>
            </a:lvl1pPr>
            <a:lvl2pPr indent="0" lvl="1" marL="0" algn="r">
              <a:spcBef>
                <a:spcPts val="0"/>
              </a:spcBef>
              <a:buNone/>
              <a:defRPr b="0" i="0" sz="900" u="none" cap="none" strike="noStrike">
                <a:solidFill>
                  <a:srgbClr val="AFAFAF"/>
                </a:solidFill>
                <a:latin typeface="Cabin"/>
                <a:ea typeface="Cabin"/>
                <a:cs typeface="Cabin"/>
                <a:sym typeface="Cabin"/>
              </a:defRPr>
            </a:lvl2pPr>
            <a:lvl3pPr indent="0" lvl="2" marL="0" algn="r">
              <a:spcBef>
                <a:spcPts val="0"/>
              </a:spcBef>
              <a:buNone/>
              <a:defRPr b="0" i="0" sz="900" u="none" cap="none" strike="noStrike">
                <a:solidFill>
                  <a:srgbClr val="AFAFAF"/>
                </a:solidFill>
                <a:latin typeface="Cabin"/>
                <a:ea typeface="Cabin"/>
                <a:cs typeface="Cabin"/>
                <a:sym typeface="Cabin"/>
              </a:defRPr>
            </a:lvl3pPr>
            <a:lvl4pPr indent="0" lvl="3" marL="0" algn="r">
              <a:spcBef>
                <a:spcPts val="0"/>
              </a:spcBef>
              <a:buNone/>
              <a:defRPr b="0" i="0" sz="900" u="none" cap="none" strike="noStrike">
                <a:solidFill>
                  <a:srgbClr val="AFAFAF"/>
                </a:solidFill>
                <a:latin typeface="Cabin"/>
                <a:ea typeface="Cabin"/>
                <a:cs typeface="Cabin"/>
                <a:sym typeface="Cabin"/>
              </a:defRPr>
            </a:lvl4pPr>
            <a:lvl5pPr indent="0" lvl="4" marL="0" algn="r">
              <a:spcBef>
                <a:spcPts val="0"/>
              </a:spcBef>
              <a:buNone/>
              <a:defRPr b="0" i="0" sz="900" u="none" cap="none" strike="noStrike">
                <a:solidFill>
                  <a:srgbClr val="AFAFAF"/>
                </a:solidFill>
                <a:latin typeface="Cabin"/>
                <a:ea typeface="Cabin"/>
                <a:cs typeface="Cabin"/>
                <a:sym typeface="Cabin"/>
              </a:defRPr>
            </a:lvl5pPr>
            <a:lvl6pPr indent="0" lvl="5" marL="0" algn="r">
              <a:spcBef>
                <a:spcPts val="0"/>
              </a:spcBef>
              <a:buNone/>
              <a:defRPr b="0" i="0" sz="900" u="none" cap="none" strike="noStrike">
                <a:solidFill>
                  <a:srgbClr val="AFAFAF"/>
                </a:solidFill>
                <a:latin typeface="Cabin"/>
                <a:ea typeface="Cabin"/>
                <a:cs typeface="Cabin"/>
                <a:sym typeface="Cabin"/>
              </a:defRPr>
            </a:lvl6pPr>
            <a:lvl7pPr indent="0" lvl="6" marL="0" algn="r">
              <a:spcBef>
                <a:spcPts val="0"/>
              </a:spcBef>
              <a:buNone/>
              <a:defRPr b="0" i="0" sz="900" u="none" cap="none" strike="noStrike">
                <a:solidFill>
                  <a:srgbClr val="AFAFAF"/>
                </a:solidFill>
                <a:latin typeface="Cabin"/>
                <a:ea typeface="Cabin"/>
                <a:cs typeface="Cabin"/>
                <a:sym typeface="Cabin"/>
              </a:defRPr>
            </a:lvl7pPr>
            <a:lvl8pPr indent="0" lvl="7" marL="0" algn="r">
              <a:spcBef>
                <a:spcPts val="0"/>
              </a:spcBef>
              <a:buNone/>
              <a:defRPr b="0" i="0" sz="900" u="none" cap="none" strike="noStrike">
                <a:solidFill>
                  <a:srgbClr val="AFAFAF"/>
                </a:solidFill>
                <a:latin typeface="Cabin"/>
                <a:ea typeface="Cabin"/>
                <a:cs typeface="Cabin"/>
                <a:sym typeface="Cabin"/>
              </a:defRPr>
            </a:lvl8pPr>
            <a:lvl9pPr indent="0" lvl="8" marL="0" algn="r">
              <a:spcBef>
                <a:spcPts val="0"/>
              </a:spcBef>
              <a:buNone/>
              <a:defRPr b="0" i="0" sz="900" u="none" cap="none" strike="noStrike">
                <a:solidFill>
                  <a:srgbClr val="AFAFA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 name="Shape 101"/>
        <p:cNvGrpSpPr/>
        <p:nvPr/>
      </p:nvGrpSpPr>
      <p:grpSpPr>
        <a:xfrm>
          <a:off x="0" y="0"/>
          <a:ext cx="0" cy="0"/>
          <a:chOff x="0" y="0"/>
          <a:chExt cx="0" cy="0"/>
        </a:xfrm>
      </p:grpSpPr>
      <p:sp>
        <p:nvSpPr>
          <p:cNvPr id="102" name="Google Shape;102;p14"/>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3600"/>
              <a:buFont typeface="Gill Sans"/>
              <a:buNone/>
              <a:defRPr sz="36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4"/>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lstStyle>
            <a:lvl1pPr lvl="0" rtl="0" algn="l">
              <a:spcBef>
                <a:spcPts val="320"/>
              </a:spcBef>
              <a:spcAft>
                <a:spcPts val="0"/>
              </a:spcAft>
              <a:buSzPts val="1472"/>
              <a:buNone/>
              <a:defRPr sz="1600" cap="none">
                <a:solidFill>
                  <a:schemeClr val="accent2"/>
                </a:solidFill>
              </a:defRPr>
            </a:lvl1pPr>
            <a:lvl2pPr lvl="1" rtl="0" algn="ctr">
              <a:spcBef>
                <a:spcPts val="600"/>
              </a:spcBef>
              <a:spcAft>
                <a:spcPts val="0"/>
              </a:spcAft>
              <a:buSzPts val="1472"/>
              <a:buNone/>
              <a:defRPr>
                <a:solidFill>
                  <a:srgbClr val="888888"/>
                </a:solidFill>
              </a:defRPr>
            </a:lvl2pPr>
            <a:lvl3pPr lvl="2" rtl="0" algn="ctr">
              <a:spcBef>
                <a:spcPts val="600"/>
              </a:spcBef>
              <a:spcAft>
                <a:spcPts val="0"/>
              </a:spcAft>
              <a:buSzPts val="1288"/>
              <a:buNone/>
              <a:defRPr>
                <a:solidFill>
                  <a:srgbClr val="888888"/>
                </a:solidFill>
              </a:defRPr>
            </a:lvl3pPr>
            <a:lvl4pPr lvl="3" rtl="0" algn="ctr">
              <a:spcBef>
                <a:spcPts val="600"/>
              </a:spcBef>
              <a:spcAft>
                <a:spcPts val="0"/>
              </a:spcAft>
              <a:buSzPts val="1104"/>
              <a:buNone/>
              <a:defRPr>
                <a:solidFill>
                  <a:srgbClr val="888888"/>
                </a:solidFill>
              </a:defRPr>
            </a:lvl4pPr>
            <a:lvl5pPr lvl="4" rtl="0" algn="ctr">
              <a:spcBef>
                <a:spcPts val="600"/>
              </a:spcBef>
              <a:spcAft>
                <a:spcPts val="0"/>
              </a:spcAft>
              <a:buSzPts val="1104"/>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105" name="Google Shape;105;p14"/>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4"/>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4"/>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900" u="none" cap="none" strike="noStrike">
                <a:solidFill>
                  <a:srgbClr val="AFAFAF"/>
                </a:solidFill>
                <a:latin typeface="Gill Sans"/>
                <a:ea typeface="Gill Sans"/>
                <a:cs typeface="Gill Sans"/>
                <a:sym typeface="Gill Sans"/>
              </a:defRPr>
            </a:lvl1pPr>
            <a:lvl2pPr indent="0" lvl="1" marL="0" rtl="0" algn="r">
              <a:spcBef>
                <a:spcPts val="0"/>
              </a:spcBef>
              <a:buNone/>
              <a:defRPr b="0" i="0" sz="900" u="none" cap="none" strike="noStrike">
                <a:solidFill>
                  <a:srgbClr val="AFAFAF"/>
                </a:solidFill>
                <a:latin typeface="Gill Sans"/>
                <a:ea typeface="Gill Sans"/>
                <a:cs typeface="Gill Sans"/>
                <a:sym typeface="Gill Sans"/>
              </a:defRPr>
            </a:lvl2pPr>
            <a:lvl3pPr indent="0" lvl="2" marL="0" rtl="0" algn="r">
              <a:spcBef>
                <a:spcPts val="0"/>
              </a:spcBef>
              <a:buNone/>
              <a:defRPr b="0" i="0" sz="900" u="none" cap="none" strike="noStrike">
                <a:solidFill>
                  <a:srgbClr val="AFAFAF"/>
                </a:solidFill>
                <a:latin typeface="Gill Sans"/>
                <a:ea typeface="Gill Sans"/>
                <a:cs typeface="Gill Sans"/>
                <a:sym typeface="Gill Sans"/>
              </a:defRPr>
            </a:lvl3pPr>
            <a:lvl4pPr indent="0" lvl="3" marL="0" rtl="0" algn="r">
              <a:spcBef>
                <a:spcPts val="0"/>
              </a:spcBef>
              <a:buNone/>
              <a:defRPr b="0" i="0" sz="900" u="none" cap="none" strike="noStrike">
                <a:solidFill>
                  <a:srgbClr val="AFAFAF"/>
                </a:solidFill>
                <a:latin typeface="Gill Sans"/>
                <a:ea typeface="Gill Sans"/>
                <a:cs typeface="Gill Sans"/>
                <a:sym typeface="Gill Sans"/>
              </a:defRPr>
            </a:lvl4pPr>
            <a:lvl5pPr indent="0" lvl="4" marL="0" rtl="0" algn="r">
              <a:spcBef>
                <a:spcPts val="0"/>
              </a:spcBef>
              <a:buNone/>
              <a:defRPr b="0" i="0" sz="900" u="none" cap="none" strike="noStrike">
                <a:solidFill>
                  <a:srgbClr val="AFAFAF"/>
                </a:solidFill>
                <a:latin typeface="Gill Sans"/>
                <a:ea typeface="Gill Sans"/>
                <a:cs typeface="Gill Sans"/>
                <a:sym typeface="Gill Sans"/>
              </a:defRPr>
            </a:lvl5pPr>
            <a:lvl6pPr indent="0" lvl="5" marL="0" rtl="0" algn="r">
              <a:spcBef>
                <a:spcPts val="0"/>
              </a:spcBef>
              <a:buNone/>
              <a:defRPr b="0" i="0" sz="900" u="none" cap="none" strike="noStrike">
                <a:solidFill>
                  <a:srgbClr val="AFAFAF"/>
                </a:solidFill>
                <a:latin typeface="Gill Sans"/>
                <a:ea typeface="Gill Sans"/>
                <a:cs typeface="Gill Sans"/>
                <a:sym typeface="Gill Sans"/>
              </a:defRPr>
            </a:lvl6pPr>
            <a:lvl7pPr indent="0" lvl="6" marL="0" rtl="0" algn="r">
              <a:spcBef>
                <a:spcPts val="0"/>
              </a:spcBef>
              <a:buNone/>
              <a:defRPr b="0" i="0" sz="900" u="none" cap="none" strike="noStrike">
                <a:solidFill>
                  <a:srgbClr val="AFAFAF"/>
                </a:solidFill>
                <a:latin typeface="Gill Sans"/>
                <a:ea typeface="Gill Sans"/>
                <a:cs typeface="Gill Sans"/>
                <a:sym typeface="Gill Sans"/>
              </a:defRPr>
            </a:lvl7pPr>
            <a:lvl8pPr indent="0" lvl="7" marL="0" rtl="0" algn="r">
              <a:spcBef>
                <a:spcPts val="0"/>
              </a:spcBef>
              <a:buNone/>
              <a:defRPr b="0" i="0" sz="900" u="none" cap="none" strike="noStrike">
                <a:solidFill>
                  <a:srgbClr val="AFAFAF"/>
                </a:solidFill>
                <a:latin typeface="Gill Sans"/>
                <a:ea typeface="Gill Sans"/>
                <a:cs typeface="Gill Sans"/>
                <a:sym typeface="Gill Sans"/>
              </a:defRPr>
            </a:lvl8pPr>
            <a:lvl9pPr indent="0" lvl="8" marL="0" rtl="0" algn="r">
              <a:spcBef>
                <a:spcPts val="0"/>
              </a:spcBef>
              <a:buNone/>
              <a:defRPr b="0" i="0" sz="900" u="none" cap="none" strike="noStrike">
                <a:solidFill>
                  <a:srgbClr val="AFAFA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8" name="Shape 108"/>
        <p:cNvGrpSpPr/>
        <p:nvPr/>
      </p:nvGrpSpPr>
      <p:grpSpPr>
        <a:xfrm>
          <a:off x="0" y="0"/>
          <a:ext cx="0" cy="0"/>
          <a:chOff x="0" y="0"/>
          <a:chExt cx="0" cy="0"/>
        </a:xfrm>
      </p:grpSpPr>
      <p:sp>
        <p:nvSpPr>
          <p:cNvPr id="109" name="Google Shape;109;p15"/>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5"/>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12" name="Google Shape;112;p15"/>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5"/>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sp>
        <p:nvSpPr>
          <p:cNvPr id="116" name="Google Shape;116;p16"/>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6"/>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9" name="Shape 119"/>
        <p:cNvGrpSpPr/>
        <p:nvPr/>
      </p:nvGrpSpPr>
      <p:grpSpPr>
        <a:xfrm>
          <a:off x="0" y="0"/>
          <a:ext cx="0" cy="0"/>
          <a:chOff x="0" y="0"/>
          <a:chExt cx="0" cy="0"/>
        </a:xfrm>
      </p:grpSpPr>
      <p:sp>
        <p:nvSpPr>
          <p:cNvPr id="120" name="Google Shape;120;p17"/>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7"/>
          <p:cNvSpPr txBox="1"/>
          <p:nvPr>
            <p:ph idx="1" type="body"/>
          </p:nvPr>
        </p:nvSpPr>
        <p:spPr>
          <a:xfrm>
            <a:off x="887219" y="2250892"/>
            <a:ext cx="5087100" cy="536100"/>
          </a:xfrm>
          <a:prstGeom prst="rect">
            <a:avLst/>
          </a:prstGeom>
          <a:noFill/>
          <a:ln>
            <a:noFill/>
          </a:ln>
        </p:spPr>
        <p:txBody>
          <a:bodyPr anchorCtr="0" anchor="b" bIns="45700" lIns="91425" spcFirstLastPara="1" rIns="91425" wrap="square" tIns="45700"/>
          <a:lstStyle>
            <a:lvl1pPr indent="-228600" lvl="0" marL="457200" rtl="0" algn="l">
              <a:spcBef>
                <a:spcPts val="440"/>
              </a:spcBef>
              <a:spcAft>
                <a:spcPts val="0"/>
              </a:spcAft>
              <a:buSzPts val="2024"/>
              <a:buNone/>
              <a:defRPr b="0" sz="2200">
                <a:solidFill>
                  <a:schemeClr val="accent2"/>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123" name="Google Shape;123;p17"/>
          <p:cNvSpPr txBox="1"/>
          <p:nvPr>
            <p:ph idx="2" type="body"/>
          </p:nvPr>
        </p:nvSpPr>
        <p:spPr>
          <a:xfrm>
            <a:off x="581194" y="2926052"/>
            <a:ext cx="5393100" cy="2934900"/>
          </a:xfrm>
          <a:prstGeom prst="rect">
            <a:avLst/>
          </a:prstGeom>
          <a:noFill/>
          <a:ln>
            <a:noFill/>
          </a:ln>
        </p:spPr>
        <p:txBody>
          <a:bodyPr anchorCtr="0" anchor="t"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24" name="Google Shape;124;p17"/>
          <p:cNvSpPr txBox="1"/>
          <p:nvPr>
            <p:ph idx="3" type="body"/>
          </p:nvPr>
        </p:nvSpPr>
        <p:spPr>
          <a:xfrm>
            <a:off x="6523735" y="2250892"/>
            <a:ext cx="5087100" cy="553500"/>
          </a:xfrm>
          <a:prstGeom prst="rect">
            <a:avLst/>
          </a:prstGeom>
          <a:noFill/>
          <a:ln>
            <a:noFill/>
          </a:ln>
        </p:spPr>
        <p:txBody>
          <a:bodyPr anchorCtr="0" anchor="b" bIns="45700" lIns="91425" spcFirstLastPara="1" rIns="91425" wrap="square" tIns="45700"/>
          <a:lstStyle>
            <a:lvl1pPr indent="-228600" lvl="0" marL="457200" rtl="0" algn="l">
              <a:spcBef>
                <a:spcPts val="440"/>
              </a:spcBef>
              <a:spcAft>
                <a:spcPts val="0"/>
              </a:spcAft>
              <a:buSzPts val="2024"/>
              <a:buNone/>
              <a:defRPr b="0" sz="2200">
                <a:solidFill>
                  <a:schemeClr val="accent2"/>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125" name="Google Shape;125;p17"/>
          <p:cNvSpPr txBox="1"/>
          <p:nvPr>
            <p:ph idx="4" type="body"/>
          </p:nvPr>
        </p:nvSpPr>
        <p:spPr>
          <a:xfrm>
            <a:off x="6217709" y="2926052"/>
            <a:ext cx="5393100" cy="2934900"/>
          </a:xfrm>
          <a:prstGeom prst="rect">
            <a:avLst/>
          </a:prstGeom>
          <a:noFill/>
          <a:ln>
            <a:noFill/>
          </a:ln>
        </p:spPr>
        <p:txBody>
          <a:bodyPr anchorCtr="0" anchor="t"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26" name="Google Shape;126;p17"/>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17"/>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9" name="Shape 129"/>
        <p:cNvGrpSpPr/>
        <p:nvPr/>
      </p:nvGrpSpPr>
      <p:grpSpPr>
        <a:xfrm>
          <a:off x="0" y="0"/>
          <a:ext cx="0" cy="0"/>
          <a:chOff x="0" y="0"/>
          <a:chExt cx="0" cy="0"/>
        </a:xfrm>
      </p:grpSpPr>
      <p:sp>
        <p:nvSpPr>
          <p:cNvPr id="130" name="Google Shape;130;p18"/>
          <p:cNvSpPr/>
          <p:nvPr/>
        </p:nvSpPr>
        <p:spPr>
          <a:xfrm>
            <a:off x="447817" y="5141974"/>
            <a:ext cx="112908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ph type="title"/>
          </p:nvPr>
        </p:nvSpPr>
        <p:spPr>
          <a:xfrm>
            <a:off x="581193" y="3043910"/>
            <a:ext cx="11029500" cy="14976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3600"/>
              <a:buFont typeface="Gill Sans"/>
              <a:buNone/>
              <a:defRPr b="0" sz="3600" cap="none">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18"/>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lstStyle>
            <a:lvl1pPr indent="-228600" lvl="0" marL="457200" rtl="0" algn="l">
              <a:spcBef>
                <a:spcPts val="360"/>
              </a:spcBef>
              <a:spcAft>
                <a:spcPts val="0"/>
              </a:spcAft>
              <a:buSzPts val="1656"/>
              <a:buNone/>
              <a:defRPr sz="1800" cap="none">
                <a:solidFill>
                  <a:schemeClr val="accent2"/>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133" name="Google Shape;133;p18"/>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8"/>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900">
                <a:solidFill>
                  <a:srgbClr val="AFAFAF"/>
                </a:solidFill>
                <a:latin typeface="Gill Sans"/>
                <a:ea typeface="Gill Sans"/>
                <a:cs typeface="Gill Sans"/>
                <a:sym typeface="Gill Sans"/>
              </a:defRPr>
            </a:lvl1pPr>
            <a:lvl2pPr indent="0" lvl="1" marL="0" rtl="0" algn="r">
              <a:spcBef>
                <a:spcPts val="0"/>
              </a:spcBef>
              <a:buNone/>
              <a:defRPr sz="900">
                <a:solidFill>
                  <a:srgbClr val="AFAFAF"/>
                </a:solidFill>
                <a:latin typeface="Gill Sans"/>
                <a:ea typeface="Gill Sans"/>
                <a:cs typeface="Gill Sans"/>
                <a:sym typeface="Gill Sans"/>
              </a:defRPr>
            </a:lvl2pPr>
            <a:lvl3pPr indent="0" lvl="2" marL="0" rtl="0" algn="r">
              <a:spcBef>
                <a:spcPts val="0"/>
              </a:spcBef>
              <a:buNone/>
              <a:defRPr sz="900">
                <a:solidFill>
                  <a:srgbClr val="AFAFAF"/>
                </a:solidFill>
                <a:latin typeface="Gill Sans"/>
                <a:ea typeface="Gill Sans"/>
                <a:cs typeface="Gill Sans"/>
                <a:sym typeface="Gill Sans"/>
              </a:defRPr>
            </a:lvl3pPr>
            <a:lvl4pPr indent="0" lvl="3" marL="0" rtl="0" algn="r">
              <a:spcBef>
                <a:spcPts val="0"/>
              </a:spcBef>
              <a:buNone/>
              <a:defRPr sz="900">
                <a:solidFill>
                  <a:srgbClr val="AFAFAF"/>
                </a:solidFill>
                <a:latin typeface="Gill Sans"/>
                <a:ea typeface="Gill Sans"/>
                <a:cs typeface="Gill Sans"/>
                <a:sym typeface="Gill Sans"/>
              </a:defRPr>
            </a:lvl4pPr>
            <a:lvl5pPr indent="0" lvl="4" marL="0" rtl="0" algn="r">
              <a:spcBef>
                <a:spcPts val="0"/>
              </a:spcBef>
              <a:buNone/>
              <a:defRPr sz="900">
                <a:solidFill>
                  <a:srgbClr val="AFAFAF"/>
                </a:solidFill>
                <a:latin typeface="Gill Sans"/>
                <a:ea typeface="Gill Sans"/>
                <a:cs typeface="Gill Sans"/>
                <a:sym typeface="Gill Sans"/>
              </a:defRPr>
            </a:lvl5pPr>
            <a:lvl6pPr indent="0" lvl="5" marL="0" rtl="0" algn="r">
              <a:spcBef>
                <a:spcPts val="0"/>
              </a:spcBef>
              <a:buNone/>
              <a:defRPr sz="900">
                <a:solidFill>
                  <a:srgbClr val="AFAFAF"/>
                </a:solidFill>
                <a:latin typeface="Gill Sans"/>
                <a:ea typeface="Gill Sans"/>
                <a:cs typeface="Gill Sans"/>
                <a:sym typeface="Gill Sans"/>
              </a:defRPr>
            </a:lvl6pPr>
            <a:lvl7pPr indent="0" lvl="6" marL="0" rtl="0" algn="r">
              <a:spcBef>
                <a:spcPts val="0"/>
              </a:spcBef>
              <a:buNone/>
              <a:defRPr sz="900">
                <a:solidFill>
                  <a:srgbClr val="AFAFAF"/>
                </a:solidFill>
                <a:latin typeface="Gill Sans"/>
                <a:ea typeface="Gill Sans"/>
                <a:cs typeface="Gill Sans"/>
                <a:sym typeface="Gill Sans"/>
              </a:defRPr>
            </a:lvl7pPr>
            <a:lvl8pPr indent="0" lvl="7" marL="0" rtl="0" algn="r">
              <a:spcBef>
                <a:spcPts val="0"/>
              </a:spcBef>
              <a:buNone/>
              <a:defRPr sz="900">
                <a:solidFill>
                  <a:srgbClr val="AFAFAF"/>
                </a:solidFill>
                <a:latin typeface="Gill Sans"/>
                <a:ea typeface="Gill Sans"/>
                <a:cs typeface="Gill Sans"/>
                <a:sym typeface="Gill Sans"/>
              </a:defRPr>
            </a:lvl8pPr>
            <a:lvl9pPr indent="0" lvl="8" marL="0" rtl="0" algn="r">
              <a:spcBef>
                <a:spcPts val="0"/>
              </a:spcBef>
              <a:buNone/>
              <a:defRPr sz="900">
                <a:solidFill>
                  <a:srgbClr val="AFAFA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6" name="Shape 136"/>
        <p:cNvGrpSpPr/>
        <p:nvPr/>
      </p:nvGrpSpPr>
      <p:grpSpPr>
        <a:xfrm>
          <a:off x="0" y="0"/>
          <a:ext cx="0" cy="0"/>
          <a:chOff x="0" y="0"/>
          <a:chExt cx="0" cy="0"/>
        </a:xfrm>
      </p:grpSpPr>
      <p:sp>
        <p:nvSpPr>
          <p:cNvPr id="137" name="Google Shape;137;p19"/>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9"/>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40" name="Google Shape;140;p19"/>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41" name="Google Shape;141;p19"/>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9"/>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4" name="Shape 144"/>
        <p:cNvGrpSpPr/>
        <p:nvPr/>
      </p:nvGrpSpPr>
      <p:grpSpPr>
        <a:xfrm>
          <a:off x="0" y="0"/>
          <a:ext cx="0" cy="0"/>
          <a:chOff x="0" y="0"/>
          <a:chExt cx="0" cy="0"/>
        </a:xfrm>
      </p:grpSpPr>
      <p:sp>
        <p:nvSpPr>
          <p:cNvPr id="145" name="Google Shape;145;p20"/>
          <p:cNvSpPr/>
          <p:nvPr/>
        </p:nvSpPr>
        <p:spPr>
          <a:xfrm>
            <a:off x="440683"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21"/>
          <p:cNvSpPr/>
          <p:nvPr/>
        </p:nvSpPr>
        <p:spPr>
          <a:xfrm>
            <a:off x="447817" y="5141973"/>
            <a:ext cx="112983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ph type="title"/>
          </p:nvPr>
        </p:nvSpPr>
        <p:spPr>
          <a:xfrm>
            <a:off x="581192" y="5262296"/>
            <a:ext cx="4909500" cy="689400"/>
          </a:xfrm>
          <a:prstGeom prst="rect">
            <a:avLst/>
          </a:prstGeom>
          <a:noFill/>
          <a:ln>
            <a:noFill/>
          </a:ln>
        </p:spPr>
        <p:txBody>
          <a:bodyPr anchorCtr="0" anchor="ctr" bIns="45700" lIns="91425" spcFirstLastPara="1" rIns="91425" wrap="square" tIns="45700"/>
          <a:lstStyle>
            <a:lvl1pPr lvl="0" rtl="0" algn="l">
              <a:spcBef>
                <a:spcPts val="0"/>
              </a:spcBef>
              <a:spcAft>
                <a:spcPts val="0"/>
              </a:spcAft>
              <a:buClr>
                <a:srgbClr val="AFAFAF"/>
              </a:buClr>
              <a:buSzPts val="2000"/>
              <a:buFont typeface="Gill Sans"/>
              <a:buNone/>
              <a:defRPr b="0" sz="2000">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1"/>
          <p:cNvSpPr txBox="1"/>
          <p:nvPr>
            <p:ph idx="1" type="body"/>
          </p:nvPr>
        </p:nvSpPr>
        <p:spPr>
          <a:xfrm>
            <a:off x="447816" y="601200"/>
            <a:ext cx="11292900" cy="4204800"/>
          </a:xfrm>
          <a:prstGeom prst="rect">
            <a:avLst/>
          </a:prstGeom>
          <a:noFill/>
          <a:ln>
            <a:noFill/>
          </a:ln>
        </p:spPr>
        <p:txBody>
          <a:bodyPr anchorCtr="0" anchor="ctr" bIns="45700" lIns="91425" spcFirstLastPara="1" rIns="91425" wrap="square" tIns="45700"/>
          <a:lstStyle>
            <a:lvl1pPr indent="-345440" lvl="0" marL="457200" rtl="0" algn="l">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154" name="Google Shape;154;p21"/>
          <p:cNvSpPr txBox="1"/>
          <p:nvPr>
            <p:ph idx="2" type="body"/>
          </p:nvPr>
        </p:nvSpPr>
        <p:spPr>
          <a:xfrm>
            <a:off x="5740823" y="5262296"/>
            <a:ext cx="5870100" cy="689400"/>
          </a:xfrm>
          <a:prstGeom prst="rect">
            <a:avLst/>
          </a:prstGeom>
          <a:noFill/>
          <a:ln>
            <a:noFill/>
          </a:ln>
        </p:spPr>
        <p:txBody>
          <a:bodyPr anchorCtr="0" anchor="ctr" bIns="45700" lIns="91425" spcFirstLastPara="1" rIns="91425" wrap="square" tIns="45700"/>
          <a:lstStyle>
            <a:lvl1pPr indent="-228600" lvl="0" marL="457200" rtl="0" algn="r">
              <a:spcBef>
                <a:spcPts val="220"/>
              </a:spcBef>
              <a:spcAft>
                <a:spcPts val="0"/>
              </a:spcAft>
              <a:buSzPts val="1012"/>
              <a:buNone/>
              <a:defRPr sz="1100">
                <a:solidFill>
                  <a:schemeClr val="lt1"/>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155" name="Google Shape;155;p2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900">
                <a:solidFill>
                  <a:srgbClr val="AFAFAF"/>
                </a:solidFill>
                <a:latin typeface="Gill Sans"/>
                <a:ea typeface="Gill Sans"/>
                <a:cs typeface="Gill Sans"/>
                <a:sym typeface="Gill Sans"/>
              </a:defRPr>
            </a:lvl1pPr>
            <a:lvl2pPr indent="0" lvl="1" marL="0" rtl="0" algn="r">
              <a:spcBef>
                <a:spcPts val="0"/>
              </a:spcBef>
              <a:buNone/>
              <a:defRPr sz="900">
                <a:solidFill>
                  <a:srgbClr val="AFAFAF"/>
                </a:solidFill>
                <a:latin typeface="Gill Sans"/>
                <a:ea typeface="Gill Sans"/>
                <a:cs typeface="Gill Sans"/>
                <a:sym typeface="Gill Sans"/>
              </a:defRPr>
            </a:lvl2pPr>
            <a:lvl3pPr indent="0" lvl="2" marL="0" rtl="0" algn="r">
              <a:spcBef>
                <a:spcPts val="0"/>
              </a:spcBef>
              <a:buNone/>
              <a:defRPr sz="900">
                <a:solidFill>
                  <a:srgbClr val="AFAFAF"/>
                </a:solidFill>
                <a:latin typeface="Gill Sans"/>
                <a:ea typeface="Gill Sans"/>
                <a:cs typeface="Gill Sans"/>
                <a:sym typeface="Gill Sans"/>
              </a:defRPr>
            </a:lvl3pPr>
            <a:lvl4pPr indent="0" lvl="3" marL="0" rtl="0" algn="r">
              <a:spcBef>
                <a:spcPts val="0"/>
              </a:spcBef>
              <a:buNone/>
              <a:defRPr sz="900">
                <a:solidFill>
                  <a:srgbClr val="AFAFAF"/>
                </a:solidFill>
                <a:latin typeface="Gill Sans"/>
                <a:ea typeface="Gill Sans"/>
                <a:cs typeface="Gill Sans"/>
                <a:sym typeface="Gill Sans"/>
              </a:defRPr>
            </a:lvl4pPr>
            <a:lvl5pPr indent="0" lvl="4" marL="0" rtl="0" algn="r">
              <a:spcBef>
                <a:spcPts val="0"/>
              </a:spcBef>
              <a:buNone/>
              <a:defRPr sz="900">
                <a:solidFill>
                  <a:srgbClr val="AFAFAF"/>
                </a:solidFill>
                <a:latin typeface="Gill Sans"/>
                <a:ea typeface="Gill Sans"/>
                <a:cs typeface="Gill Sans"/>
                <a:sym typeface="Gill Sans"/>
              </a:defRPr>
            </a:lvl5pPr>
            <a:lvl6pPr indent="0" lvl="5" marL="0" rtl="0" algn="r">
              <a:spcBef>
                <a:spcPts val="0"/>
              </a:spcBef>
              <a:buNone/>
              <a:defRPr sz="900">
                <a:solidFill>
                  <a:srgbClr val="AFAFAF"/>
                </a:solidFill>
                <a:latin typeface="Gill Sans"/>
                <a:ea typeface="Gill Sans"/>
                <a:cs typeface="Gill Sans"/>
                <a:sym typeface="Gill Sans"/>
              </a:defRPr>
            </a:lvl6pPr>
            <a:lvl7pPr indent="0" lvl="6" marL="0" rtl="0" algn="r">
              <a:spcBef>
                <a:spcPts val="0"/>
              </a:spcBef>
              <a:buNone/>
              <a:defRPr sz="900">
                <a:solidFill>
                  <a:srgbClr val="AFAFAF"/>
                </a:solidFill>
                <a:latin typeface="Gill Sans"/>
                <a:ea typeface="Gill Sans"/>
                <a:cs typeface="Gill Sans"/>
                <a:sym typeface="Gill Sans"/>
              </a:defRPr>
            </a:lvl7pPr>
            <a:lvl8pPr indent="0" lvl="7" marL="0" rtl="0" algn="r">
              <a:spcBef>
                <a:spcPts val="0"/>
              </a:spcBef>
              <a:buNone/>
              <a:defRPr sz="900">
                <a:solidFill>
                  <a:srgbClr val="AFAFAF"/>
                </a:solidFill>
                <a:latin typeface="Gill Sans"/>
                <a:ea typeface="Gill Sans"/>
                <a:cs typeface="Gill Sans"/>
                <a:sym typeface="Gill Sans"/>
              </a:defRPr>
            </a:lvl8pPr>
            <a:lvl9pPr indent="0" lvl="8" marL="0" rtl="0" algn="r">
              <a:spcBef>
                <a:spcPts val="0"/>
              </a:spcBef>
              <a:buNone/>
              <a:defRPr sz="900">
                <a:solidFill>
                  <a:srgbClr val="AFAFA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2"/>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accent1"/>
              </a:buClr>
              <a:buSzPts val="2400"/>
              <a:buFont typeface="Gill Sans"/>
              <a:buNone/>
              <a:defRPr b="0" sz="2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22"/>
          <p:cNvSpPr/>
          <p:nvPr>
            <p:ph idx="2" type="pic"/>
          </p:nvPr>
        </p:nvSpPr>
        <p:spPr>
          <a:xfrm>
            <a:off x="447817" y="599725"/>
            <a:ext cx="11290800" cy="3557400"/>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161" name="Google Shape;161;p22"/>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lstStyle>
            <a:lvl1pPr indent="-228600" lvl="0" marL="457200" rtl="0" algn="l">
              <a:spcBef>
                <a:spcPts val="240"/>
              </a:spcBef>
              <a:spcAft>
                <a:spcPts val="0"/>
              </a:spcAft>
              <a:buSzPts val="1104"/>
              <a:buNone/>
              <a:defRPr sz="12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162" name="Google Shape;162;p22"/>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22"/>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22"/>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5" name="Shape 165"/>
        <p:cNvGrpSpPr/>
        <p:nvPr/>
      </p:nvGrpSpPr>
      <p:grpSpPr>
        <a:xfrm>
          <a:off x="0" y="0"/>
          <a:ext cx="0" cy="0"/>
          <a:chOff x="0" y="0"/>
          <a:chExt cx="0" cy="0"/>
        </a:xfrm>
      </p:grpSpPr>
      <p:sp>
        <p:nvSpPr>
          <p:cNvPr id="166" name="Google Shape;166;p23"/>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3"/>
          <p:cNvSpPr txBox="1"/>
          <p:nvPr>
            <p:ph idx="1" type="body"/>
          </p:nvPr>
        </p:nvSpPr>
        <p:spPr>
          <a:xfrm rot="5400000">
            <a:off x="4334608" y="-1417297"/>
            <a:ext cx="3522900" cy="11029500"/>
          </a:xfrm>
          <a:prstGeom prst="rect">
            <a:avLst/>
          </a:prstGeom>
          <a:noFill/>
          <a:ln>
            <a:noFill/>
          </a:ln>
        </p:spPr>
        <p:txBody>
          <a:bodyPr anchorCtr="0" anchor="t" bIns="45700" lIns="91425" spcFirstLastPara="1" rIns="91425" wrap="square" tIns="45700"/>
          <a:lstStyle>
            <a:lvl1pPr indent="-333756" lvl="0" marL="457200" rtl="0" algn="l">
              <a:spcBef>
                <a:spcPts val="360"/>
              </a:spcBef>
              <a:spcAft>
                <a:spcPts val="0"/>
              </a:spcAft>
              <a:buSzPts val="1656"/>
              <a:buChar char="◼"/>
              <a:defRPr/>
            </a:lvl1pPr>
            <a:lvl2pPr indent="-322072" lvl="1" marL="914400" rtl="0" algn="l">
              <a:spcBef>
                <a:spcPts val="600"/>
              </a:spcBef>
              <a:spcAft>
                <a:spcPts val="0"/>
              </a:spcAft>
              <a:buSzPts val="1472"/>
              <a:buChar char="◼"/>
              <a:defRPr/>
            </a:lvl2pPr>
            <a:lvl3pPr indent="-310388" lvl="2" marL="1371600" rtl="0" algn="l">
              <a:spcBef>
                <a:spcPts val="600"/>
              </a:spcBef>
              <a:spcAft>
                <a:spcPts val="0"/>
              </a:spcAft>
              <a:buSzPts val="1288"/>
              <a:buChar char="◼"/>
              <a:defRPr/>
            </a:lvl3pPr>
            <a:lvl4pPr indent="-298703" lvl="3" marL="1828800" rtl="0" algn="l">
              <a:spcBef>
                <a:spcPts val="600"/>
              </a:spcBef>
              <a:spcAft>
                <a:spcPts val="0"/>
              </a:spcAft>
              <a:buSzPts val="1104"/>
              <a:buChar char="◼"/>
              <a:defRPr/>
            </a:lvl4pPr>
            <a:lvl5pPr indent="-298704" lvl="4" marL="2286000" rtl="0" algn="l">
              <a:spcBef>
                <a:spcPts val="600"/>
              </a:spcBef>
              <a:spcAft>
                <a:spcPts val="0"/>
              </a:spcAft>
              <a:buSzPts val="1104"/>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69" name="Google Shape;169;p2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2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24"/>
          <p:cNvSpPr/>
          <p:nvPr/>
        </p:nvSpPr>
        <p:spPr>
          <a:xfrm>
            <a:off x="8839201" y="599725"/>
            <a:ext cx="29067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ph type="title"/>
          </p:nvPr>
        </p:nvSpPr>
        <p:spPr>
          <a:xfrm rot="5400000">
            <a:off x="7249665" y="2265126"/>
            <a:ext cx="5183100" cy="20043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24"/>
          <p:cNvSpPr txBox="1"/>
          <p:nvPr>
            <p:ph idx="1" type="body"/>
          </p:nvPr>
        </p:nvSpPr>
        <p:spPr>
          <a:xfrm rot="5400000">
            <a:off x="2131502" y="-680874"/>
            <a:ext cx="5183100" cy="7896300"/>
          </a:xfrm>
          <a:prstGeom prst="rect">
            <a:avLst/>
          </a:prstGeom>
          <a:noFill/>
          <a:ln>
            <a:noFill/>
          </a:ln>
        </p:spPr>
        <p:txBody>
          <a:bodyPr anchorCtr="0" anchor="t" bIns="45700" lIns="91425" spcFirstLastPara="1" rIns="91425" wrap="square" tIns="45700"/>
          <a:lstStyle>
            <a:lvl1pPr indent="-333756" lvl="0" marL="457200" rtl="0" algn="l">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76" name="Google Shape;176;p24"/>
          <p:cNvSpPr txBox="1"/>
          <p:nvPr>
            <p:ph idx="10" type="dt"/>
          </p:nvPr>
        </p:nvSpPr>
        <p:spPr>
          <a:xfrm>
            <a:off x="8993673" y="5956137"/>
            <a:ext cx="13281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solidFill>
                  <a:srgbClr val="AFAFA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p24"/>
          <p:cNvSpPr txBox="1"/>
          <p:nvPr>
            <p:ph idx="11" type="ftr"/>
          </p:nvPr>
        </p:nvSpPr>
        <p:spPr>
          <a:xfrm>
            <a:off x="774923" y="5951811"/>
            <a:ext cx="78963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24"/>
          <p:cNvSpPr txBox="1"/>
          <p:nvPr>
            <p:ph idx="12" type="sldNum"/>
          </p:nvPr>
        </p:nvSpPr>
        <p:spPr>
          <a:xfrm>
            <a:off x="10446615" y="5956137"/>
            <a:ext cx="11643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900">
                <a:solidFill>
                  <a:srgbClr val="AFAFAF"/>
                </a:solidFill>
                <a:latin typeface="Gill Sans"/>
                <a:ea typeface="Gill Sans"/>
                <a:cs typeface="Gill Sans"/>
                <a:sym typeface="Gill Sans"/>
              </a:defRPr>
            </a:lvl1pPr>
            <a:lvl2pPr indent="0" lvl="1" marL="0" rtl="0" algn="r">
              <a:spcBef>
                <a:spcPts val="0"/>
              </a:spcBef>
              <a:buNone/>
              <a:defRPr sz="900">
                <a:solidFill>
                  <a:srgbClr val="AFAFAF"/>
                </a:solidFill>
                <a:latin typeface="Gill Sans"/>
                <a:ea typeface="Gill Sans"/>
                <a:cs typeface="Gill Sans"/>
                <a:sym typeface="Gill Sans"/>
              </a:defRPr>
            </a:lvl2pPr>
            <a:lvl3pPr indent="0" lvl="2" marL="0" rtl="0" algn="r">
              <a:spcBef>
                <a:spcPts val="0"/>
              </a:spcBef>
              <a:buNone/>
              <a:defRPr sz="900">
                <a:solidFill>
                  <a:srgbClr val="AFAFAF"/>
                </a:solidFill>
                <a:latin typeface="Gill Sans"/>
                <a:ea typeface="Gill Sans"/>
                <a:cs typeface="Gill Sans"/>
                <a:sym typeface="Gill Sans"/>
              </a:defRPr>
            </a:lvl3pPr>
            <a:lvl4pPr indent="0" lvl="3" marL="0" rtl="0" algn="r">
              <a:spcBef>
                <a:spcPts val="0"/>
              </a:spcBef>
              <a:buNone/>
              <a:defRPr sz="900">
                <a:solidFill>
                  <a:srgbClr val="AFAFAF"/>
                </a:solidFill>
                <a:latin typeface="Gill Sans"/>
                <a:ea typeface="Gill Sans"/>
                <a:cs typeface="Gill Sans"/>
                <a:sym typeface="Gill Sans"/>
              </a:defRPr>
            </a:lvl4pPr>
            <a:lvl5pPr indent="0" lvl="4" marL="0" rtl="0" algn="r">
              <a:spcBef>
                <a:spcPts val="0"/>
              </a:spcBef>
              <a:buNone/>
              <a:defRPr sz="900">
                <a:solidFill>
                  <a:srgbClr val="AFAFAF"/>
                </a:solidFill>
                <a:latin typeface="Gill Sans"/>
                <a:ea typeface="Gill Sans"/>
                <a:cs typeface="Gill Sans"/>
                <a:sym typeface="Gill Sans"/>
              </a:defRPr>
            </a:lvl5pPr>
            <a:lvl6pPr indent="0" lvl="5" marL="0" rtl="0" algn="r">
              <a:spcBef>
                <a:spcPts val="0"/>
              </a:spcBef>
              <a:buNone/>
              <a:defRPr sz="900">
                <a:solidFill>
                  <a:srgbClr val="AFAFAF"/>
                </a:solidFill>
                <a:latin typeface="Gill Sans"/>
                <a:ea typeface="Gill Sans"/>
                <a:cs typeface="Gill Sans"/>
                <a:sym typeface="Gill Sans"/>
              </a:defRPr>
            </a:lvl6pPr>
            <a:lvl7pPr indent="0" lvl="6" marL="0" rtl="0" algn="r">
              <a:spcBef>
                <a:spcPts val="0"/>
              </a:spcBef>
              <a:buNone/>
              <a:defRPr sz="900">
                <a:solidFill>
                  <a:srgbClr val="AFAFAF"/>
                </a:solidFill>
                <a:latin typeface="Gill Sans"/>
                <a:ea typeface="Gill Sans"/>
                <a:cs typeface="Gill Sans"/>
                <a:sym typeface="Gill Sans"/>
              </a:defRPr>
            </a:lvl7pPr>
            <a:lvl8pPr indent="0" lvl="7" marL="0" rtl="0" algn="r">
              <a:spcBef>
                <a:spcPts val="0"/>
              </a:spcBef>
              <a:buNone/>
              <a:defRPr sz="900">
                <a:solidFill>
                  <a:srgbClr val="AFAFAF"/>
                </a:solidFill>
                <a:latin typeface="Gill Sans"/>
                <a:ea typeface="Gill Sans"/>
                <a:cs typeface="Gill Sans"/>
                <a:sym typeface="Gill Sans"/>
              </a:defRPr>
            </a:lvl8pPr>
            <a:lvl9pPr indent="0" lvl="8" marL="0" rtl="0" algn="r">
              <a:spcBef>
                <a:spcPts val="0"/>
              </a:spcBef>
              <a:buNone/>
              <a:defRPr sz="900">
                <a:solidFill>
                  <a:srgbClr val="AFAFA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AFAFAF"/>
                </a:solidFill>
                <a:latin typeface="Cabin"/>
                <a:ea typeface="Cabin"/>
                <a:cs typeface="Cabin"/>
                <a:sym typeface="Cabin"/>
              </a:defRPr>
            </a:lvl1pPr>
            <a:lvl2pPr indent="0" lvl="1" marL="0" algn="r">
              <a:spcBef>
                <a:spcPts val="0"/>
              </a:spcBef>
              <a:buNone/>
              <a:defRPr b="0" i="0" sz="900" u="none" cap="none" strike="noStrike">
                <a:solidFill>
                  <a:srgbClr val="AFAFAF"/>
                </a:solidFill>
                <a:latin typeface="Cabin"/>
                <a:ea typeface="Cabin"/>
                <a:cs typeface="Cabin"/>
                <a:sym typeface="Cabin"/>
              </a:defRPr>
            </a:lvl2pPr>
            <a:lvl3pPr indent="0" lvl="2" marL="0" algn="r">
              <a:spcBef>
                <a:spcPts val="0"/>
              </a:spcBef>
              <a:buNone/>
              <a:defRPr b="0" i="0" sz="900" u="none" cap="none" strike="noStrike">
                <a:solidFill>
                  <a:srgbClr val="AFAFAF"/>
                </a:solidFill>
                <a:latin typeface="Cabin"/>
                <a:ea typeface="Cabin"/>
                <a:cs typeface="Cabin"/>
                <a:sym typeface="Cabin"/>
              </a:defRPr>
            </a:lvl3pPr>
            <a:lvl4pPr indent="0" lvl="3" marL="0" algn="r">
              <a:spcBef>
                <a:spcPts val="0"/>
              </a:spcBef>
              <a:buNone/>
              <a:defRPr b="0" i="0" sz="900" u="none" cap="none" strike="noStrike">
                <a:solidFill>
                  <a:srgbClr val="AFAFAF"/>
                </a:solidFill>
                <a:latin typeface="Cabin"/>
                <a:ea typeface="Cabin"/>
                <a:cs typeface="Cabin"/>
                <a:sym typeface="Cabin"/>
              </a:defRPr>
            </a:lvl4pPr>
            <a:lvl5pPr indent="0" lvl="4" marL="0" algn="r">
              <a:spcBef>
                <a:spcPts val="0"/>
              </a:spcBef>
              <a:buNone/>
              <a:defRPr b="0" i="0" sz="900" u="none" cap="none" strike="noStrike">
                <a:solidFill>
                  <a:srgbClr val="AFAFAF"/>
                </a:solidFill>
                <a:latin typeface="Cabin"/>
                <a:ea typeface="Cabin"/>
                <a:cs typeface="Cabin"/>
                <a:sym typeface="Cabin"/>
              </a:defRPr>
            </a:lvl5pPr>
            <a:lvl6pPr indent="0" lvl="5" marL="0" algn="r">
              <a:spcBef>
                <a:spcPts val="0"/>
              </a:spcBef>
              <a:buNone/>
              <a:defRPr b="0" i="0" sz="900" u="none" cap="none" strike="noStrike">
                <a:solidFill>
                  <a:srgbClr val="AFAFAF"/>
                </a:solidFill>
                <a:latin typeface="Cabin"/>
                <a:ea typeface="Cabin"/>
                <a:cs typeface="Cabin"/>
                <a:sym typeface="Cabin"/>
              </a:defRPr>
            </a:lvl6pPr>
            <a:lvl7pPr indent="0" lvl="6" marL="0" algn="r">
              <a:spcBef>
                <a:spcPts val="0"/>
              </a:spcBef>
              <a:buNone/>
              <a:defRPr b="0" i="0" sz="900" u="none" cap="none" strike="noStrike">
                <a:solidFill>
                  <a:srgbClr val="AFAFAF"/>
                </a:solidFill>
                <a:latin typeface="Cabin"/>
                <a:ea typeface="Cabin"/>
                <a:cs typeface="Cabin"/>
                <a:sym typeface="Cabin"/>
              </a:defRPr>
            </a:lvl7pPr>
            <a:lvl8pPr indent="0" lvl="7" marL="0" algn="r">
              <a:spcBef>
                <a:spcPts val="0"/>
              </a:spcBef>
              <a:buNone/>
              <a:defRPr b="0" i="0" sz="900" u="none" cap="none" strike="noStrike">
                <a:solidFill>
                  <a:srgbClr val="AFAFAF"/>
                </a:solidFill>
                <a:latin typeface="Cabin"/>
                <a:ea typeface="Cabin"/>
                <a:cs typeface="Cabin"/>
                <a:sym typeface="Cabin"/>
              </a:defRPr>
            </a:lvl8pPr>
            <a:lvl9pPr indent="0" lvl="8" marL="0" algn="r">
              <a:spcBef>
                <a:spcPts val="0"/>
              </a:spcBef>
              <a:buNone/>
              <a:defRPr b="0" i="0" sz="900" u="none" cap="none" strike="noStrike">
                <a:solidFill>
                  <a:srgbClr val="AFAFA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AFAFAF"/>
              </a:buClr>
              <a:buSzPts val="2000"/>
              <a:buFont typeface="Cabin"/>
              <a:buNone/>
              <a:defRPr b="0" sz="2000">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AFAFA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AFAFAF"/>
                </a:solidFill>
                <a:latin typeface="Cabin"/>
                <a:ea typeface="Cabin"/>
                <a:cs typeface="Cabin"/>
                <a:sym typeface="Cabin"/>
              </a:defRPr>
            </a:lvl1pPr>
            <a:lvl2pPr indent="0" lvl="1" marL="0" algn="r">
              <a:spcBef>
                <a:spcPts val="0"/>
              </a:spcBef>
              <a:buNone/>
              <a:defRPr b="0" i="0" sz="900" u="none" cap="none" strike="noStrike">
                <a:solidFill>
                  <a:srgbClr val="AFAFAF"/>
                </a:solidFill>
                <a:latin typeface="Cabin"/>
                <a:ea typeface="Cabin"/>
                <a:cs typeface="Cabin"/>
                <a:sym typeface="Cabin"/>
              </a:defRPr>
            </a:lvl2pPr>
            <a:lvl3pPr indent="0" lvl="2" marL="0" algn="r">
              <a:spcBef>
                <a:spcPts val="0"/>
              </a:spcBef>
              <a:buNone/>
              <a:defRPr b="0" i="0" sz="900" u="none" cap="none" strike="noStrike">
                <a:solidFill>
                  <a:srgbClr val="AFAFAF"/>
                </a:solidFill>
                <a:latin typeface="Cabin"/>
                <a:ea typeface="Cabin"/>
                <a:cs typeface="Cabin"/>
                <a:sym typeface="Cabin"/>
              </a:defRPr>
            </a:lvl3pPr>
            <a:lvl4pPr indent="0" lvl="3" marL="0" algn="r">
              <a:spcBef>
                <a:spcPts val="0"/>
              </a:spcBef>
              <a:buNone/>
              <a:defRPr b="0" i="0" sz="900" u="none" cap="none" strike="noStrike">
                <a:solidFill>
                  <a:srgbClr val="AFAFAF"/>
                </a:solidFill>
                <a:latin typeface="Cabin"/>
                <a:ea typeface="Cabin"/>
                <a:cs typeface="Cabin"/>
                <a:sym typeface="Cabin"/>
              </a:defRPr>
            </a:lvl4pPr>
            <a:lvl5pPr indent="0" lvl="4" marL="0" algn="r">
              <a:spcBef>
                <a:spcPts val="0"/>
              </a:spcBef>
              <a:buNone/>
              <a:defRPr b="0" i="0" sz="900" u="none" cap="none" strike="noStrike">
                <a:solidFill>
                  <a:srgbClr val="AFAFAF"/>
                </a:solidFill>
                <a:latin typeface="Cabin"/>
                <a:ea typeface="Cabin"/>
                <a:cs typeface="Cabin"/>
                <a:sym typeface="Cabin"/>
              </a:defRPr>
            </a:lvl5pPr>
            <a:lvl6pPr indent="0" lvl="5" marL="0" algn="r">
              <a:spcBef>
                <a:spcPts val="0"/>
              </a:spcBef>
              <a:buNone/>
              <a:defRPr b="0" i="0" sz="900" u="none" cap="none" strike="noStrike">
                <a:solidFill>
                  <a:srgbClr val="AFAFAF"/>
                </a:solidFill>
                <a:latin typeface="Cabin"/>
                <a:ea typeface="Cabin"/>
                <a:cs typeface="Cabin"/>
                <a:sym typeface="Cabin"/>
              </a:defRPr>
            </a:lvl6pPr>
            <a:lvl7pPr indent="0" lvl="6" marL="0" algn="r">
              <a:spcBef>
                <a:spcPts val="0"/>
              </a:spcBef>
              <a:buNone/>
              <a:defRPr b="0" i="0" sz="900" u="none" cap="none" strike="noStrike">
                <a:solidFill>
                  <a:srgbClr val="AFAFAF"/>
                </a:solidFill>
                <a:latin typeface="Cabin"/>
                <a:ea typeface="Cabin"/>
                <a:cs typeface="Cabin"/>
                <a:sym typeface="Cabin"/>
              </a:defRPr>
            </a:lvl7pPr>
            <a:lvl8pPr indent="0" lvl="7" marL="0" algn="r">
              <a:spcBef>
                <a:spcPts val="0"/>
              </a:spcBef>
              <a:buNone/>
              <a:defRPr b="0" i="0" sz="900" u="none" cap="none" strike="noStrike">
                <a:solidFill>
                  <a:srgbClr val="AFAFAF"/>
                </a:solidFill>
                <a:latin typeface="Cabin"/>
                <a:ea typeface="Cabin"/>
                <a:cs typeface="Cabin"/>
                <a:sym typeface="Cabin"/>
              </a:defRPr>
            </a:lvl8pPr>
            <a:lvl9pPr indent="0" lvl="8" marL="0" algn="r">
              <a:spcBef>
                <a:spcPts val="0"/>
              </a:spcBef>
              <a:buNone/>
              <a:defRPr b="0" i="0" sz="900" u="none" cap="none" strike="noStrike">
                <a:solidFill>
                  <a:srgbClr val="AFAFAF"/>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Cabin"/>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sp>
        <p:nvSpPr>
          <p:cNvPr id="93" name="Google Shape;93;p13"/>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Google Shape;94;p13"/>
          <p:cNvSpPr txBox="1"/>
          <p:nvPr>
            <p:ph idx="1" type="body"/>
          </p:nvPr>
        </p:nvSpPr>
        <p:spPr>
          <a:xfrm>
            <a:off x="581192" y="2336003"/>
            <a:ext cx="11029500" cy="3522900"/>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95" name="Google Shape;95;p1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6" name="Google Shape;96;p1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p1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400"/>
              <a:buFont typeface="Cabin"/>
              <a:buNone/>
            </a:pPr>
            <a:r>
              <a:rPr lang="en-US" sz="4400"/>
              <a:t>DUAL BAND FMCW RADAR</a:t>
            </a:r>
            <a:br>
              <a:rPr lang="en-US" sz="4400"/>
            </a:br>
            <a:r>
              <a:rPr lang="en-US" sz="2400">
                <a:solidFill>
                  <a:schemeClr val="accent4"/>
                </a:solidFill>
              </a:rPr>
              <a:t>CRITICAL DESIGN REVIEW</a:t>
            </a:r>
            <a:endParaRPr sz="4400"/>
          </a:p>
        </p:txBody>
      </p:sp>
      <p:sp>
        <p:nvSpPr>
          <p:cNvPr id="184" name="Google Shape;184;p2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72"/>
              <a:buNone/>
            </a:pPr>
            <a:r>
              <a:rPr lang="en-US">
                <a:solidFill>
                  <a:schemeClr val="dk2"/>
                </a:solidFill>
              </a:rPr>
              <a:t>MATHIS BRAZEAL, ERIC EVANS, AND MARY KATHERINE WESSON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DESIGN</a:t>
            </a:r>
            <a:endParaRPr/>
          </a:p>
        </p:txBody>
      </p:sp>
      <p:sp>
        <p:nvSpPr>
          <p:cNvPr id="283" name="Google Shape;283;p3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15000"/>
              </a:lnSpc>
              <a:spcBef>
                <a:spcPts val="400"/>
              </a:spcBef>
              <a:spcAft>
                <a:spcPts val="0"/>
              </a:spcAft>
              <a:buSzPts val="1656"/>
              <a:buChar char="◼"/>
            </a:pPr>
            <a:r>
              <a:rPr lang="en-US">
                <a:solidFill>
                  <a:schemeClr val="dk1"/>
                </a:solidFill>
                <a:latin typeface="Arial"/>
                <a:ea typeface="Arial"/>
                <a:cs typeface="Arial"/>
                <a:sym typeface="Arial"/>
              </a:rPr>
              <a:t>Two </a:t>
            </a:r>
            <a:r>
              <a:rPr lang="en-US">
                <a:solidFill>
                  <a:schemeClr val="dk1"/>
                </a:solidFill>
                <a:latin typeface="Arial"/>
                <a:ea typeface="Arial"/>
                <a:cs typeface="Arial"/>
                <a:sym typeface="Arial"/>
              </a:rPr>
              <a:t>battery</a:t>
            </a:r>
            <a:r>
              <a:rPr lang="en-US">
                <a:solidFill>
                  <a:schemeClr val="dk1"/>
                </a:solidFill>
                <a:latin typeface="Arial"/>
                <a:ea typeface="Arial"/>
                <a:cs typeface="Arial"/>
                <a:sym typeface="Arial"/>
              </a:rPr>
              <a:t> </a:t>
            </a:r>
            <a:r>
              <a:rPr lang="en-US">
                <a:solidFill>
                  <a:schemeClr val="dk1"/>
                </a:solidFill>
                <a:latin typeface="Arial"/>
                <a:ea typeface="Arial"/>
                <a:cs typeface="Arial"/>
                <a:sym typeface="Arial"/>
              </a:rPr>
              <a:t>packs</a:t>
            </a:r>
            <a:r>
              <a:rPr lang="en-US">
                <a:solidFill>
                  <a:schemeClr val="dk1"/>
                </a:solidFill>
                <a:latin typeface="Arial"/>
                <a:ea typeface="Arial"/>
                <a:cs typeface="Arial"/>
                <a:sym typeface="Arial"/>
              </a:rPr>
              <a:t> each </a:t>
            </a:r>
            <a:r>
              <a:rPr lang="en-US">
                <a:solidFill>
                  <a:schemeClr val="dk1"/>
                </a:solidFill>
                <a:latin typeface="Arial"/>
                <a:ea typeface="Arial"/>
                <a:cs typeface="Arial"/>
                <a:sym typeface="Arial"/>
              </a:rPr>
              <a:t>12V</a:t>
            </a:r>
            <a:endParaRPr>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Char char="◼"/>
            </a:pPr>
            <a:r>
              <a:rPr lang="en-US">
                <a:solidFill>
                  <a:schemeClr val="dk1"/>
                </a:solidFill>
                <a:latin typeface="Arial"/>
                <a:ea typeface="Arial"/>
                <a:cs typeface="Arial"/>
                <a:sym typeface="Arial"/>
              </a:rPr>
              <a:t>Two linear voltage </a:t>
            </a:r>
            <a:r>
              <a:rPr lang="en-US">
                <a:solidFill>
                  <a:schemeClr val="dk1"/>
                </a:solidFill>
                <a:latin typeface="Arial"/>
                <a:ea typeface="Arial"/>
                <a:cs typeface="Arial"/>
                <a:sym typeface="Arial"/>
              </a:rPr>
              <a:t>regulators</a:t>
            </a:r>
            <a:endParaRPr>
              <a:solidFill>
                <a:schemeClr val="dk1"/>
              </a:solidFill>
              <a:latin typeface="Arial"/>
              <a:ea typeface="Arial"/>
              <a:cs typeface="Arial"/>
              <a:sym typeface="Arial"/>
            </a:endParaRPr>
          </a:p>
          <a:p>
            <a:pPr indent="-333756" lvl="1" marL="914400" rtl="0" algn="l">
              <a:lnSpc>
                <a:spcPct val="115000"/>
              </a:lnSpc>
              <a:spcBef>
                <a:spcPts val="400"/>
              </a:spcBef>
              <a:spcAft>
                <a:spcPts val="0"/>
              </a:spcAft>
              <a:buClr>
                <a:schemeClr val="dk1"/>
              </a:buClr>
              <a:buSzPts val="1656"/>
              <a:buFont typeface="Arial"/>
              <a:buChar char="◼"/>
            </a:pPr>
            <a:r>
              <a:rPr lang="en-US" sz="1800">
                <a:solidFill>
                  <a:schemeClr val="dk1"/>
                </a:solidFill>
                <a:latin typeface="Arial"/>
                <a:ea typeface="Arial"/>
                <a:cs typeface="Arial"/>
                <a:sym typeface="Arial"/>
              </a:rPr>
              <a:t>Both regulator supplied 5 V </a:t>
            </a:r>
            <a:endParaRPr sz="1800">
              <a:solidFill>
                <a:schemeClr val="dk1"/>
              </a:solidFill>
              <a:latin typeface="Arial"/>
              <a:ea typeface="Arial"/>
              <a:cs typeface="Arial"/>
              <a:sym typeface="Arial"/>
            </a:endParaRPr>
          </a:p>
          <a:p>
            <a:pPr indent="-342900" lvl="2" marL="1371600" rtl="0" algn="l">
              <a:lnSpc>
                <a:spcPct val="115000"/>
              </a:lnSpc>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One powerers the modulator circuit along with the VCO</a:t>
            </a:r>
            <a:endParaRPr sz="1800">
              <a:solidFill>
                <a:schemeClr val="dk1"/>
              </a:solidFill>
              <a:latin typeface="Arial"/>
              <a:ea typeface="Arial"/>
              <a:cs typeface="Arial"/>
              <a:sym typeface="Arial"/>
            </a:endParaRPr>
          </a:p>
          <a:p>
            <a:pPr indent="-342900" lvl="2" marL="1371600" rtl="0" algn="l">
              <a:lnSpc>
                <a:spcPct val="115000"/>
              </a:lnSpc>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Other powers the video amplifier circuit</a:t>
            </a:r>
            <a:endParaRPr>
              <a:solidFill>
                <a:schemeClr val="dk1"/>
              </a:solidFill>
              <a:latin typeface="Arial"/>
              <a:ea typeface="Arial"/>
              <a:cs typeface="Arial"/>
              <a:sym typeface="Arial"/>
            </a:endParaRPr>
          </a:p>
          <a:p>
            <a:pPr indent="-333756" lvl="0" marL="457200" marR="0" rtl="0" algn="l">
              <a:lnSpc>
                <a:spcPct val="115000"/>
              </a:lnSpc>
              <a:spcBef>
                <a:spcPts val="600"/>
              </a:spcBef>
              <a:spcAft>
                <a:spcPts val="0"/>
              </a:spcAft>
              <a:buClr>
                <a:schemeClr val="dk1"/>
              </a:buClr>
              <a:buSzPts val="1656"/>
              <a:buFont typeface="Arial"/>
              <a:buChar char="◼"/>
            </a:pPr>
            <a:r>
              <a:rPr lang="en-US">
                <a:solidFill>
                  <a:schemeClr val="dk1"/>
                </a:solidFill>
                <a:latin typeface="Arial"/>
                <a:ea typeface="Arial"/>
                <a:cs typeface="Arial"/>
                <a:sym typeface="Arial"/>
              </a:rPr>
              <a:t>Added heat sinks to avoid overheating</a:t>
            </a:r>
            <a:endParaRPr>
              <a:solidFill>
                <a:schemeClr val="dk1"/>
              </a:solidFill>
              <a:latin typeface="Arial"/>
              <a:ea typeface="Arial"/>
              <a:cs typeface="Arial"/>
              <a:sym typeface="Arial"/>
            </a:endParaRPr>
          </a:p>
          <a:p>
            <a:pPr indent="-333756" lvl="1" marL="9144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Each </a:t>
            </a:r>
            <a:r>
              <a:rPr lang="en-US">
                <a:solidFill>
                  <a:schemeClr val="dk1"/>
                </a:solidFill>
                <a:latin typeface="Arial"/>
                <a:ea typeface="Arial"/>
                <a:cs typeface="Arial"/>
                <a:sym typeface="Arial"/>
              </a:rPr>
              <a:t>regulator</a:t>
            </a:r>
            <a:r>
              <a:rPr lang="en-US">
                <a:solidFill>
                  <a:schemeClr val="dk1"/>
                </a:solidFill>
                <a:latin typeface="Arial"/>
                <a:ea typeface="Arial"/>
                <a:cs typeface="Arial"/>
                <a:sym typeface="Arial"/>
              </a:rPr>
              <a:t> is </a:t>
            </a:r>
            <a:r>
              <a:rPr lang="en-US">
                <a:solidFill>
                  <a:schemeClr val="dk1"/>
                </a:solidFill>
                <a:latin typeface="Arial"/>
                <a:ea typeface="Arial"/>
                <a:cs typeface="Arial"/>
                <a:sym typeface="Arial"/>
              </a:rPr>
              <a:t>stepping</a:t>
            </a:r>
            <a:r>
              <a:rPr lang="en-US">
                <a:solidFill>
                  <a:schemeClr val="dk1"/>
                </a:solidFill>
                <a:latin typeface="Arial"/>
                <a:ea typeface="Arial"/>
                <a:cs typeface="Arial"/>
                <a:sym typeface="Arial"/>
              </a:rPr>
              <a:t> down </a:t>
            </a:r>
            <a:r>
              <a:rPr lang="en-US">
                <a:solidFill>
                  <a:schemeClr val="dk1"/>
                </a:solidFill>
                <a:latin typeface="Arial"/>
                <a:ea typeface="Arial"/>
                <a:cs typeface="Arial"/>
                <a:sym typeface="Arial"/>
              </a:rPr>
              <a:t>12V</a:t>
            </a:r>
            <a:r>
              <a:rPr lang="en-US">
                <a:solidFill>
                  <a:schemeClr val="dk1"/>
                </a:solidFill>
                <a:latin typeface="Arial"/>
                <a:ea typeface="Arial"/>
                <a:cs typeface="Arial"/>
                <a:sym typeface="Arial"/>
              </a:rPr>
              <a:t> from </a:t>
            </a:r>
            <a:r>
              <a:rPr lang="en-US">
                <a:solidFill>
                  <a:schemeClr val="dk1"/>
                </a:solidFill>
                <a:latin typeface="Arial"/>
                <a:ea typeface="Arial"/>
                <a:cs typeface="Arial"/>
                <a:sym typeface="Arial"/>
              </a:rPr>
              <a:t>battery</a:t>
            </a:r>
            <a:r>
              <a:rPr lang="en-US">
                <a:solidFill>
                  <a:schemeClr val="dk1"/>
                </a:solidFill>
                <a:latin typeface="Arial"/>
                <a:ea typeface="Arial"/>
                <a:cs typeface="Arial"/>
                <a:sym typeface="Arial"/>
              </a:rPr>
              <a:t> to 5V </a:t>
            </a:r>
            <a:endParaRPr>
              <a:solidFill>
                <a:schemeClr val="dk1"/>
              </a:solidFill>
              <a:latin typeface="Arial"/>
              <a:ea typeface="Arial"/>
              <a:cs typeface="Arial"/>
              <a:sym typeface="Arial"/>
            </a:endParaRPr>
          </a:p>
          <a:p>
            <a:pPr indent="-333756" lvl="1" marL="9144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Each circuit is drawing .07 A and .09A </a:t>
            </a:r>
            <a:r>
              <a:rPr lang="en-US">
                <a:solidFill>
                  <a:schemeClr val="dk1"/>
                </a:solidFill>
                <a:latin typeface="Arial"/>
                <a:ea typeface="Arial"/>
                <a:cs typeface="Arial"/>
                <a:sym typeface="Arial"/>
              </a:rPr>
              <a:t>respectively</a:t>
            </a:r>
            <a:endParaRPr>
              <a:solidFill>
                <a:schemeClr val="dk1"/>
              </a:solidFill>
              <a:latin typeface="Arial"/>
              <a:ea typeface="Arial"/>
              <a:cs typeface="Arial"/>
              <a:sym typeface="Arial"/>
            </a:endParaRPr>
          </a:p>
          <a:p>
            <a:pPr indent="-333756" lvl="2" marL="13716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Corrcet amount of power being drwan by circuits</a:t>
            </a:r>
            <a:endParaRPr>
              <a:solidFill>
                <a:schemeClr val="dk1"/>
              </a:solidFill>
              <a:latin typeface="Arial"/>
              <a:ea typeface="Arial"/>
              <a:cs typeface="Arial"/>
              <a:sym typeface="Arial"/>
            </a:endParaRPr>
          </a:p>
          <a:p>
            <a:pPr indent="-333756" lvl="2" marL="13716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iwhen compnents are fried they draw more like two amps</a:t>
            </a:r>
            <a:endParaRPr>
              <a:solidFill>
                <a:schemeClr val="dk1"/>
              </a:solidFill>
              <a:latin typeface="Arial"/>
              <a:ea typeface="Arial"/>
              <a:cs typeface="Arial"/>
              <a:sym typeface="Arial"/>
            </a:endParaRPr>
          </a:p>
          <a:p>
            <a:pPr indent="-333756" lvl="2" marL="13716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So 7V is </a:t>
            </a:r>
            <a:r>
              <a:rPr lang="en-US">
                <a:solidFill>
                  <a:schemeClr val="dk1"/>
                </a:solidFill>
                <a:latin typeface="Arial"/>
                <a:ea typeface="Arial"/>
                <a:cs typeface="Arial"/>
                <a:sym typeface="Arial"/>
              </a:rPr>
              <a:t>multiplied</a:t>
            </a:r>
            <a:r>
              <a:rPr lang="en-US">
                <a:solidFill>
                  <a:schemeClr val="dk1"/>
                </a:solidFill>
                <a:latin typeface="Arial"/>
                <a:ea typeface="Arial"/>
                <a:cs typeface="Arial"/>
                <a:sym typeface="Arial"/>
              </a:rPr>
              <a:t> by each curent for the </a:t>
            </a:r>
            <a:r>
              <a:rPr lang="en-US">
                <a:solidFill>
                  <a:schemeClr val="dk1"/>
                </a:solidFill>
                <a:latin typeface="Arial"/>
                <a:ea typeface="Arial"/>
                <a:cs typeface="Arial"/>
                <a:sym typeface="Arial"/>
              </a:rPr>
              <a:t>respectively</a:t>
            </a:r>
            <a:r>
              <a:rPr lang="en-US">
                <a:solidFill>
                  <a:schemeClr val="dk1"/>
                </a:solidFill>
                <a:latin typeface="Arial"/>
                <a:ea typeface="Arial"/>
                <a:cs typeface="Arial"/>
                <a:sym typeface="Arial"/>
              </a:rPr>
              <a:t> power drawn</a:t>
            </a:r>
            <a:endParaRPr>
              <a:solidFill>
                <a:schemeClr val="dk1"/>
              </a:solidFill>
              <a:latin typeface="Arial"/>
              <a:ea typeface="Arial"/>
              <a:cs typeface="Arial"/>
              <a:sym typeface="Arial"/>
            </a:endParaRPr>
          </a:p>
          <a:p>
            <a:pPr indent="-333756" lvl="2" marL="1371600" marR="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Leads to .49 W and .63 W respectively</a:t>
            </a:r>
            <a:endParaRPr>
              <a:solidFill>
                <a:schemeClr val="dk1"/>
              </a:solidFill>
              <a:latin typeface="Arial"/>
              <a:ea typeface="Arial"/>
              <a:cs typeface="Arial"/>
              <a:sym typeface="Arial"/>
            </a:endParaRPr>
          </a:p>
          <a:p>
            <a:pPr indent="0" lvl="0" marL="1371600" marR="0" rtl="0" algn="l">
              <a:lnSpc>
                <a:spcPct val="115000"/>
              </a:lnSpc>
              <a:spcBef>
                <a:spcPts val="600"/>
              </a:spcBef>
              <a:spcAft>
                <a:spcPts val="0"/>
              </a:spcAft>
              <a:buNone/>
            </a:pPr>
            <a:r>
              <a:t/>
            </a:r>
            <a:endParaRPr>
              <a:solidFill>
                <a:schemeClr val="dk1"/>
              </a:solidFill>
              <a:latin typeface="Arial"/>
              <a:ea typeface="Arial"/>
              <a:cs typeface="Arial"/>
              <a:sym typeface="Arial"/>
            </a:endParaRPr>
          </a:p>
          <a:p>
            <a:pPr indent="0" lvl="0" marL="457200" rtl="0" algn="l">
              <a:lnSpc>
                <a:spcPct val="115000"/>
              </a:lnSpc>
              <a:spcBef>
                <a:spcPts val="600"/>
              </a:spcBef>
              <a:spcAft>
                <a:spcPts val="0"/>
              </a:spcAft>
              <a:buNone/>
            </a:pPr>
            <a:r>
              <a:t/>
            </a:r>
            <a:endParaRPr>
              <a:solidFill>
                <a:schemeClr val="dk1"/>
              </a:solidFill>
              <a:latin typeface="Arial"/>
              <a:ea typeface="Arial"/>
              <a:cs typeface="Arial"/>
              <a:sym typeface="Arial"/>
            </a:endParaRPr>
          </a:p>
          <a:p>
            <a:pPr indent="0" lvl="0" marL="457200" rtl="0" algn="l">
              <a:lnSpc>
                <a:spcPct val="115000"/>
              </a:lnSpc>
              <a:spcBef>
                <a:spcPts val="600"/>
              </a:spcBef>
              <a:spcAft>
                <a:spcPts val="600"/>
              </a:spcAft>
              <a:buNone/>
            </a:pPr>
            <a:r>
              <a:t/>
            </a:r>
            <a:endParaRPr>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SUBSYSTEM  VALIDATION</a:t>
            </a:r>
            <a:endParaRPr/>
          </a:p>
        </p:txBody>
      </p:sp>
      <p:sp>
        <p:nvSpPr>
          <p:cNvPr id="289" name="Google Shape;289;p3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333756" lvl="0" marL="457200" rtl="0" algn="l">
              <a:lnSpc>
                <a:spcPct val="115000"/>
              </a:lnSpc>
              <a:spcBef>
                <a:spcPts val="400"/>
              </a:spcBef>
              <a:spcAft>
                <a:spcPts val="0"/>
              </a:spcAft>
              <a:buSzPts val="1656"/>
              <a:buChar char="◼"/>
            </a:pPr>
            <a:r>
              <a:rPr lang="en-US">
                <a:solidFill>
                  <a:schemeClr val="dk1"/>
                </a:solidFill>
                <a:latin typeface="Arial"/>
                <a:ea typeface="Arial"/>
                <a:cs typeface="Arial"/>
                <a:sym typeface="Arial"/>
              </a:rPr>
              <a:t>Two battery packs each 12V</a:t>
            </a:r>
            <a:endParaRPr>
              <a:solidFill>
                <a:schemeClr val="dk1"/>
              </a:solidFill>
              <a:latin typeface="Arial"/>
              <a:ea typeface="Arial"/>
              <a:cs typeface="Arial"/>
              <a:sym typeface="Arial"/>
            </a:endParaRPr>
          </a:p>
          <a:p>
            <a:pPr indent="-333756" lvl="0" marL="457200" rtl="0" algn="l">
              <a:spcBef>
                <a:spcPts val="0"/>
              </a:spcBef>
              <a:spcAft>
                <a:spcPts val="0"/>
              </a:spcAft>
              <a:buClr>
                <a:schemeClr val="dk1"/>
              </a:buClr>
              <a:buSzPts val="1656"/>
              <a:buFont typeface="Arial"/>
              <a:buChar char="◼"/>
            </a:pPr>
            <a:r>
              <a:rPr lang="en-US">
                <a:solidFill>
                  <a:schemeClr val="dk1"/>
                </a:solidFill>
              </a:rPr>
              <a:t>Used Quad DC Power Supply</a:t>
            </a:r>
            <a:endParaRPr>
              <a:solidFill>
                <a:schemeClr val="dk1"/>
              </a:solidFill>
            </a:endParaRPr>
          </a:p>
          <a:p>
            <a:pPr indent="-333756" lvl="1" marL="914400" rtl="0" algn="l">
              <a:spcBef>
                <a:spcPts val="0"/>
              </a:spcBef>
              <a:spcAft>
                <a:spcPts val="0"/>
              </a:spcAft>
              <a:buClr>
                <a:schemeClr val="dk1"/>
              </a:buClr>
              <a:buSzPts val="1656"/>
              <a:buChar char="◼"/>
            </a:pPr>
            <a:r>
              <a:rPr lang="en-US" sz="1800">
                <a:solidFill>
                  <a:schemeClr val="dk1"/>
                </a:solidFill>
              </a:rPr>
              <a:t>-tested power at 12 V</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rating of batteris</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showed current being drawn </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457200" lvl="0" marL="0" rtl="0" algn="l">
              <a:spcBef>
                <a:spcPts val="0"/>
              </a:spcBef>
              <a:spcAft>
                <a:spcPts val="0"/>
              </a:spcAft>
              <a:buSzPts val="1656"/>
              <a:buNone/>
            </a:pPr>
            <a:r>
              <a:t/>
            </a:r>
            <a:endParaRPr/>
          </a:p>
        </p:txBody>
      </p:sp>
      <p:pic>
        <p:nvPicPr>
          <p:cNvPr id="290" name="Google Shape;290;p35"/>
          <p:cNvPicPr preferRelativeResize="0"/>
          <p:nvPr/>
        </p:nvPicPr>
        <p:blipFill rotWithShape="1">
          <a:blip r:embed="rId3">
            <a:alphaModFix/>
          </a:blip>
          <a:srcRect b="0" l="3799" r="0" t="30920"/>
          <a:stretch/>
        </p:blipFill>
        <p:spPr>
          <a:xfrm>
            <a:off x="4567450" y="1793250"/>
            <a:ext cx="3666872" cy="4944623"/>
          </a:xfrm>
          <a:prstGeom prst="rect">
            <a:avLst/>
          </a:prstGeom>
          <a:noFill/>
          <a:ln>
            <a:noFill/>
          </a:ln>
        </p:spPr>
      </p:pic>
      <p:pic>
        <p:nvPicPr>
          <p:cNvPr id="291" name="Google Shape;291;p35"/>
          <p:cNvPicPr preferRelativeResize="0"/>
          <p:nvPr/>
        </p:nvPicPr>
        <p:blipFill>
          <a:blip r:embed="rId4">
            <a:alphaModFix/>
          </a:blip>
          <a:stretch>
            <a:fillRect/>
          </a:stretch>
        </p:blipFill>
        <p:spPr>
          <a:xfrm rot="-5400000">
            <a:off x="8654162" y="3629914"/>
            <a:ext cx="2635575" cy="3514100"/>
          </a:xfrm>
          <a:prstGeom prst="rect">
            <a:avLst/>
          </a:prstGeom>
          <a:noFill/>
          <a:ln>
            <a:noFill/>
          </a:ln>
        </p:spPr>
      </p:pic>
      <p:pic>
        <p:nvPicPr>
          <p:cNvPr id="292" name="Google Shape;292;p35"/>
          <p:cNvPicPr preferRelativeResize="0"/>
          <p:nvPr/>
        </p:nvPicPr>
        <p:blipFill rotWithShape="1">
          <a:blip r:embed="rId5">
            <a:alphaModFix/>
          </a:blip>
          <a:srcRect b="23605" l="-6769" r="0" t="23335"/>
          <a:stretch/>
        </p:blipFill>
        <p:spPr>
          <a:xfrm>
            <a:off x="7993875" y="1821300"/>
            <a:ext cx="3727050" cy="22478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298" name="Google Shape;298;p36"/>
          <p:cNvGrpSpPr/>
          <p:nvPr/>
        </p:nvGrpSpPr>
        <p:grpSpPr>
          <a:xfrm>
            <a:off x="581025" y="3675658"/>
            <a:ext cx="11029949" cy="689371"/>
            <a:chOff x="0" y="1494433"/>
            <a:chExt cx="11029949" cy="689371"/>
          </a:xfrm>
        </p:grpSpPr>
        <p:sp>
          <p:nvSpPr>
            <p:cNvPr id="299" name="Google Shape;299;p36"/>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301" name="Google Shape;301;p36"/>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303" name="Google Shape;303;p36"/>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305" name="Google Shape;305;p36"/>
            <p:cNvSpPr/>
            <p:nvPr/>
          </p:nvSpPr>
          <p:spPr>
            <a:xfrm>
              <a:off x="4653260"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sz="1200">
                <a:solidFill>
                  <a:schemeClr val="lt1"/>
                </a:solidFill>
                <a:latin typeface="Cabin"/>
                <a:ea typeface="Cabin"/>
                <a:cs typeface="Cabin"/>
                <a:sym typeface="Cabin"/>
              </a:endParaRPr>
            </a:p>
          </p:txBody>
        </p:sp>
        <p:sp>
          <p:nvSpPr>
            <p:cNvPr id="307" name="Google Shape;307;p36"/>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309" name="Google Shape;309;p36"/>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a:p>
          </p:txBody>
        </p:sp>
        <p:sp>
          <p:nvSpPr>
            <p:cNvPr id="311" name="Google Shape;311;p36"/>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37"/>
          <p:cNvPicPr preferRelativeResize="0"/>
          <p:nvPr>
            <p:ph idx="1" type="body"/>
          </p:nvPr>
        </p:nvPicPr>
        <p:blipFill rotWithShape="1">
          <a:blip r:embed="rId3">
            <a:alphaModFix/>
          </a:blip>
          <a:srcRect b="54942" l="0" r="0" t="3264"/>
          <a:stretch/>
        </p:blipFill>
        <p:spPr>
          <a:xfrm>
            <a:off x="1044575" y="1812758"/>
            <a:ext cx="10102800" cy="3216900"/>
          </a:xfrm>
          <a:prstGeom prst="rect">
            <a:avLst/>
          </a:prstGeom>
          <a:noFill/>
          <a:ln>
            <a:noFill/>
          </a:ln>
        </p:spPr>
      </p:pic>
      <p:sp>
        <p:nvSpPr>
          <p:cNvPr id="318" name="Google Shape;318;p3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TRANSMIT CHAIN DESIGN &amp; OPERATION</a:t>
            </a:r>
            <a:endParaRPr/>
          </a:p>
        </p:txBody>
      </p:sp>
      <p:sp>
        <p:nvSpPr>
          <p:cNvPr id="319" name="Google Shape;319;p3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37"/>
          <p:cNvSpPr txBox="1"/>
          <p:nvPr/>
        </p:nvSpPr>
        <p:spPr>
          <a:xfrm>
            <a:off x="581192" y="5029751"/>
            <a:ext cx="11029500" cy="1784100"/>
          </a:xfrm>
          <a:prstGeom prst="rect">
            <a:avLst/>
          </a:prstGeom>
          <a:noFill/>
          <a:ln>
            <a:noFill/>
          </a:ln>
        </p:spPr>
        <p:txBody>
          <a:bodyPr anchorCtr="0" anchor="t"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The Voltage Controlled Oscillator (OSC1 / 2) drives the programmed frequency to the transmit antenna.</a:t>
            </a:r>
            <a:endParaRPr/>
          </a:p>
          <a:p>
            <a:pPr indent="-306000" lvl="0" marL="306000" marR="0" rtl="0" algn="l">
              <a:lnSpc>
                <a:spcPct val="90000"/>
              </a:lnSpc>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The low noise amplifiers and attenuators increase the signal power at transmit</a:t>
            </a:r>
            <a:endParaRPr/>
          </a:p>
          <a:p>
            <a:pPr indent="-306000" lvl="0" marL="306000" marR="0" rtl="0" algn="l">
              <a:lnSpc>
                <a:spcPct val="90000"/>
              </a:lnSpc>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The Splitters (SPLTR 1 / 2) will split those corresponding signals to the receive chain individually. </a:t>
            </a:r>
            <a:endParaRPr/>
          </a:p>
          <a:p>
            <a:pPr indent="-306000" lvl="0" marL="306000" marR="0" rtl="0" algn="l">
              <a:lnSpc>
                <a:spcPct val="90000"/>
              </a:lnSpc>
              <a:spcBef>
                <a:spcPts val="960"/>
              </a:spcBef>
              <a:spcAft>
                <a:spcPts val="0"/>
              </a:spcAft>
              <a:buClr>
                <a:schemeClr val="accent2"/>
              </a:buClr>
              <a:buSzPts val="1656"/>
              <a:buFont typeface="Noto Sans Symbols"/>
              <a:buChar char="◼"/>
            </a:pPr>
            <a:r>
              <a:rPr lang="en-US" sz="1800">
                <a:solidFill>
                  <a:schemeClr val="dk2"/>
                </a:solidFill>
                <a:latin typeface="Gill Sans"/>
                <a:ea typeface="Gill Sans"/>
                <a:cs typeface="Gill Sans"/>
                <a:sym typeface="Gill Sans"/>
              </a:rPr>
              <a:t>Both Signals are combined by the Combiner (COMB 1) and the signal power is further boosted due to the Attenuator (AT1) and Low Noise Amplifier (LNA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8"/>
          <p:cNvPicPr preferRelativeResize="0"/>
          <p:nvPr>
            <p:ph idx="1" type="body"/>
          </p:nvPr>
        </p:nvPicPr>
        <p:blipFill rotWithShape="1">
          <a:blip r:embed="rId3">
            <a:alphaModFix/>
          </a:blip>
          <a:srcRect b="8408" l="0" r="0" t="49797"/>
          <a:stretch/>
        </p:blipFill>
        <p:spPr>
          <a:xfrm>
            <a:off x="1044575" y="1812759"/>
            <a:ext cx="10102800" cy="3048000"/>
          </a:xfrm>
          <a:prstGeom prst="rect">
            <a:avLst/>
          </a:prstGeom>
          <a:noFill/>
          <a:ln>
            <a:noFill/>
          </a:ln>
        </p:spPr>
      </p:pic>
      <p:sp>
        <p:nvSpPr>
          <p:cNvPr id="326" name="Google Shape;326;p3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RECEIVE CHAIN DESIGN</a:t>
            </a:r>
            <a:endParaRPr/>
          </a:p>
        </p:txBody>
      </p:sp>
      <p:sp>
        <p:nvSpPr>
          <p:cNvPr id="327" name="Google Shape;327;p3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8"/>
          <p:cNvSpPr txBox="1"/>
          <p:nvPr/>
        </p:nvSpPr>
        <p:spPr>
          <a:xfrm>
            <a:off x="581192" y="4860758"/>
            <a:ext cx="11029500" cy="1953000"/>
          </a:xfrm>
          <a:prstGeom prst="rect">
            <a:avLst/>
          </a:prstGeom>
          <a:noFill/>
          <a:ln>
            <a:noFill/>
          </a:ln>
        </p:spPr>
        <p:txBody>
          <a:bodyPr anchorCtr="0" anchor="t"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1408"/>
              <a:buFont typeface="Noto Sans Symbols"/>
              <a:buChar char="◼"/>
            </a:pPr>
            <a:r>
              <a:rPr lang="en-US" sz="1530">
                <a:solidFill>
                  <a:schemeClr val="dk2"/>
                </a:solidFill>
                <a:latin typeface="Gill Sans"/>
                <a:ea typeface="Gill Sans"/>
                <a:cs typeface="Gill Sans"/>
                <a:sym typeface="Gill Sans"/>
              </a:rPr>
              <a:t>All signals up to 18 GHz are picked up by the receive antenna, but are then limited by the limiter (LIM1) and split into their respective frequency bands (L and C). </a:t>
            </a:r>
            <a:endParaRPr/>
          </a:p>
          <a:p>
            <a:pPr indent="-306000" lvl="0" marL="306000" marR="0" rtl="0" algn="l">
              <a:lnSpc>
                <a:spcPct val="90000"/>
              </a:lnSpc>
              <a:spcBef>
                <a:spcPts val="906"/>
              </a:spcBef>
              <a:spcAft>
                <a:spcPts val="0"/>
              </a:spcAft>
              <a:buClr>
                <a:schemeClr val="accent2"/>
              </a:buClr>
              <a:buSzPts val="1408"/>
              <a:buFont typeface="Noto Sans Symbols"/>
              <a:buChar char="◼"/>
            </a:pPr>
            <a:r>
              <a:rPr lang="en-US" sz="1530">
                <a:solidFill>
                  <a:schemeClr val="dk2"/>
                </a:solidFill>
                <a:latin typeface="Gill Sans"/>
                <a:ea typeface="Gill Sans"/>
                <a:cs typeface="Gill Sans"/>
                <a:sym typeface="Gill Sans"/>
              </a:rPr>
              <a:t>The signal is then further attenuated by high and low pass filters (HPF1 / LPF1). </a:t>
            </a:r>
            <a:endParaRPr/>
          </a:p>
          <a:p>
            <a:pPr indent="-306000" lvl="0" marL="306000" marR="0" rtl="0" algn="l">
              <a:lnSpc>
                <a:spcPct val="90000"/>
              </a:lnSpc>
              <a:spcBef>
                <a:spcPts val="906"/>
              </a:spcBef>
              <a:spcAft>
                <a:spcPts val="0"/>
              </a:spcAft>
              <a:buClr>
                <a:schemeClr val="accent2"/>
              </a:buClr>
              <a:buSzPts val="1408"/>
              <a:buFont typeface="Noto Sans Symbols"/>
              <a:buChar char="◼"/>
            </a:pPr>
            <a:r>
              <a:rPr lang="en-US" sz="1530">
                <a:solidFill>
                  <a:schemeClr val="dk2"/>
                </a:solidFill>
                <a:latin typeface="Gill Sans"/>
                <a:ea typeface="Gill Sans"/>
                <a:cs typeface="Gill Sans"/>
                <a:sym typeface="Gill Sans"/>
              </a:rPr>
              <a:t>High Pass Filter- Passes frequencies higher than the rated cutoff. Low Pass Filter - Passes frequencies lower than the rated cutoff. </a:t>
            </a:r>
            <a:endParaRPr/>
          </a:p>
          <a:p>
            <a:pPr indent="-306000" lvl="0" marL="306000" marR="0" rtl="0" algn="l">
              <a:lnSpc>
                <a:spcPct val="90000"/>
              </a:lnSpc>
              <a:spcBef>
                <a:spcPts val="906"/>
              </a:spcBef>
              <a:spcAft>
                <a:spcPts val="0"/>
              </a:spcAft>
              <a:buClr>
                <a:schemeClr val="accent2"/>
              </a:buClr>
              <a:buSzPts val="1408"/>
              <a:buFont typeface="Noto Sans Symbols"/>
              <a:buChar char="◼"/>
            </a:pPr>
            <a:r>
              <a:rPr lang="en-US" sz="1530">
                <a:solidFill>
                  <a:schemeClr val="dk2"/>
                </a:solidFill>
                <a:latin typeface="Gill Sans"/>
                <a:ea typeface="Gill Sans"/>
                <a:cs typeface="Gill Sans"/>
                <a:sym typeface="Gill Sans"/>
              </a:rPr>
              <a:t>Mixer - Mixes signals path with additional signal. Passes the sum of the returned signal with the transmitted signal.</a:t>
            </a:r>
            <a:endParaRPr/>
          </a:p>
          <a:p>
            <a:pPr indent="-306000" lvl="0" marL="306000" marR="0" rtl="0" algn="l">
              <a:lnSpc>
                <a:spcPct val="90000"/>
              </a:lnSpc>
              <a:spcBef>
                <a:spcPts val="906"/>
              </a:spcBef>
              <a:spcAft>
                <a:spcPts val="0"/>
              </a:spcAft>
              <a:buClr>
                <a:schemeClr val="accent2"/>
              </a:buClr>
              <a:buSzPts val="1408"/>
              <a:buFont typeface="Noto Sans Symbols"/>
              <a:buChar char="◼"/>
            </a:pPr>
            <a:r>
              <a:rPr lang="en-US" sz="1530">
                <a:solidFill>
                  <a:schemeClr val="dk2"/>
                </a:solidFill>
                <a:latin typeface="Gill Sans"/>
                <a:ea typeface="Gill Sans"/>
                <a:cs typeface="Gill Sans"/>
                <a:sym typeface="Gill Sans"/>
              </a:rPr>
              <a:t>ADC converter samples the frequencies and converts them to digital signals.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L-Band Transmit Frequency Output Power Readings</a:t>
            </a:r>
            <a:endParaRPr/>
          </a:p>
        </p:txBody>
      </p:sp>
      <p:pic>
        <p:nvPicPr>
          <p:cNvPr id="334" name="Google Shape;334;p39"/>
          <p:cNvPicPr preferRelativeResize="0"/>
          <p:nvPr/>
        </p:nvPicPr>
        <p:blipFill>
          <a:blip r:embed="rId3">
            <a:alphaModFix/>
          </a:blip>
          <a:stretch>
            <a:fillRect/>
          </a:stretch>
        </p:blipFill>
        <p:spPr>
          <a:xfrm>
            <a:off x="478525" y="1852275"/>
            <a:ext cx="5662550" cy="4730075"/>
          </a:xfrm>
          <a:prstGeom prst="rect">
            <a:avLst/>
          </a:prstGeom>
          <a:noFill/>
          <a:ln>
            <a:noFill/>
          </a:ln>
        </p:spPr>
      </p:pic>
      <p:sp>
        <p:nvSpPr>
          <p:cNvPr id="335" name="Google Shape;335;p39"/>
          <p:cNvSpPr txBox="1"/>
          <p:nvPr/>
        </p:nvSpPr>
        <p:spPr>
          <a:xfrm>
            <a:off x="6757675" y="2064875"/>
            <a:ext cx="4668600" cy="4517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bin"/>
              <a:buChar char="●"/>
            </a:pPr>
            <a:r>
              <a:rPr lang="en-US" sz="2400">
                <a:latin typeface="Cabin"/>
                <a:ea typeface="Cabin"/>
                <a:cs typeface="Cabin"/>
                <a:sym typeface="Cabin"/>
              </a:rPr>
              <a:t>Frequency bands 1 - 1.3 Ghz yielded positive signal power</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Frequency band 2.3 - 2.5 Ghz yielded strong signal power</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We decided to narrow our band to 2.3 Ghz to 2.5 Ghz.</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The VCO that gave us this rating was the ZX95-2536C-S+</a:t>
            </a:r>
            <a:endParaRPr sz="2400">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C-Band Transmit Frequency Output Power Readings</a:t>
            </a:r>
            <a:endParaRPr/>
          </a:p>
        </p:txBody>
      </p:sp>
      <p:pic>
        <p:nvPicPr>
          <p:cNvPr id="341" name="Google Shape;341;p40"/>
          <p:cNvPicPr preferRelativeResize="0"/>
          <p:nvPr/>
        </p:nvPicPr>
        <p:blipFill>
          <a:blip r:embed="rId3">
            <a:alphaModFix/>
          </a:blip>
          <a:stretch>
            <a:fillRect/>
          </a:stretch>
        </p:blipFill>
        <p:spPr>
          <a:xfrm>
            <a:off x="479575" y="2064875"/>
            <a:ext cx="5435000" cy="4228050"/>
          </a:xfrm>
          <a:prstGeom prst="rect">
            <a:avLst/>
          </a:prstGeom>
          <a:noFill/>
          <a:ln>
            <a:noFill/>
          </a:ln>
        </p:spPr>
      </p:pic>
      <p:sp>
        <p:nvSpPr>
          <p:cNvPr id="342" name="Google Shape;342;p40"/>
          <p:cNvSpPr txBox="1"/>
          <p:nvPr/>
        </p:nvSpPr>
        <p:spPr>
          <a:xfrm>
            <a:off x="6430500" y="1956225"/>
            <a:ext cx="5247300" cy="3971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bin"/>
              <a:buChar char="●"/>
            </a:pPr>
            <a:r>
              <a:rPr lang="en-US" sz="2400">
                <a:latin typeface="Cabin"/>
                <a:ea typeface="Cabin"/>
                <a:cs typeface="Cabin"/>
                <a:sym typeface="Cabin"/>
              </a:rPr>
              <a:t>The C-Band transmit signal output power was very low and it would be too expensive to boost the power.</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Converted peak- peak voltage to dBm for p</a:t>
            </a:r>
            <a:r>
              <a:rPr lang="en-US" sz="2400">
                <a:latin typeface="Cabin"/>
                <a:ea typeface="Cabin"/>
                <a:cs typeface="Cabin"/>
                <a:sym typeface="Cabin"/>
              </a:rPr>
              <a:t>ower measurements.</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Decided to drop the C-Band all together.</a:t>
            </a:r>
            <a:endParaRPr sz="2400">
              <a:latin typeface="Cabin"/>
              <a:ea typeface="Cabin"/>
              <a:cs typeface="Cabin"/>
              <a:sym typeface="Cabin"/>
            </a:endParaRPr>
          </a:p>
          <a:p>
            <a:pPr indent="0" lvl="0" marL="457200" rtl="0" algn="l">
              <a:spcBef>
                <a:spcPts val="0"/>
              </a:spcBef>
              <a:spcAft>
                <a:spcPts val="0"/>
              </a:spcAft>
              <a:buNone/>
            </a:pPr>
            <a:r>
              <a:t/>
            </a:r>
            <a:endParaRPr sz="2400">
              <a:latin typeface="Cabin"/>
              <a:ea typeface="Cabin"/>
              <a:cs typeface="Cabin"/>
              <a:sym typeface="Cabin"/>
            </a:endParaRPr>
          </a:p>
          <a:p>
            <a:pPr indent="-381000" lvl="0" marL="457200" rtl="0" algn="l">
              <a:spcBef>
                <a:spcPts val="0"/>
              </a:spcBef>
              <a:spcAft>
                <a:spcPts val="0"/>
              </a:spcAft>
              <a:buSzPts val="2400"/>
              <a:buFont typeface="Cabin"/>
              <a:buChar char="●"/>
            </a:pPr>
            <a:r>
              <a:rPr lang="en-US" sz="2400">
                <a:latin typeface="Cabin"/>
                <a:ea typeface="Cabin"/>
                <a:cs typeface="Cabin"/>
                <a:sym typeface="Cabin"/>
              </a:rPr>
              <a:t>L-Band works better than C-band for GPR. </a:t>
            </a:r>
            <a:endParaRPr sz="2400">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SUBSYSTEM  VALIDATION</a:t>
            </a:r>
            <a:endParaRPr/>
          </a:p>
        </p:txBody>
      </p:sp>
      <p:sp>
        <p:nvSpPr>
          <p:cNvPr id="348" name="Google Shape;348;p41"/>
          <p:cNvSpPr txBox="1"/>
          <p:nvPr>
            <p:ph idx="1" type="body"/>
          </p:nvPr>
        </p:nvSpPr>
        <p:spPr>
          <a:xfrm>
            <a:off x="515750" y="1787878"/>
            <a:ext cx="11029500" cy="1171200"/>
          </a:xfrm>
          <a:prstGeom prst="rect">
            <a:avLst/>
          </a:prstGeom>
          <a:noFill/>
          <a:ln>
            <a:noFill/>
          </a:ln>
        </p:spPr>
        <p:txBody>
          <a:bodyPr anchorCtr="0" anchor="ctr" bIns="45700" lIns="91425" spcFirstLastPara="1" rIns="91425" wrap="square" tIns="45700">
            <a:noAutofit/>
          </a:bodyPr>
          <a:lstStyle/>
          <a:p>
            <a:pPr indent="0" lvl="0" marL="105156" rtl="0" algn="l">
              <a:spcBef>
                <a:spcPts val="0"/>
              </a:spcBef>
              <a:spcAft>
                <a:spcPts val="0"/>
              </a:spcAft>
              <a:buSzPts val="1656"/>
              <a:buNone/>
            </a:pPr>
            <a:r>
              <a:t/>
            </a:r>
            <a:endParaRPr/>
          </a:p>
          <a:p>
            <a:pPr indent="0" lvl="0" marL="105156" rtl="0" algn="l">
              <a:spcBef>
                <a:spcPts val="0"/>
              </a:spcBef>
              <a:spcAft>
                <a:spcPts val="0"/>
              </a:spcAft>
              <a:buSzPts val="1656"/>
              <a:buNone/>
            </a:pPr>
            <a:r>
              <a:rPr lang="en-US"/>
              <a:t>Use soil moisture data to be compared with the </a:t>
            </a:r>
            <a:r>
              <a:rPr lang="en-US"/>
              <a:t>processing</a:t>
            </a:r>
            <a:r>
              <a:rPr lang="en-US"/>
              <a:t> of the remote </a:t>
            </a:r>
            <a:r>
              <a:rPr lang="en-US"/>
              <a:t>sensor</a:t>
            </a:r>
            <a:r>
              <a:rPr lang="en-US"/>
              <a:t> radar</a:t>
            </a:r>
            <a:endParaRPr/>
          </a:p>
          <a:p>
            <a:pPr indent="0" lvl="0" marL="105156" rtl="0" algn="l">
              <a:spcBef>
                <a:spcPts val="0"/>
              </a:spcBef>
              <a:spcAft>
                <a:spcPts val="0"/>
              </a:spcAft>
              <a:buSzPts val="1656"/>
              <a:buNone/>
            </a:pPr>
            <a:r>
              <a:rPr lang="en-US"/>
              <a:t>Configure our software to our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354" name="Google Shape;354;p42"/>
          <p:cNvGrpSpPr/>
          <p:nvPr/>
        </p:nvGrpSpPr>
        <p:grpSpPr>
          <a:xfrm>
            <a:off x="581025" y="3675658"/>
            <a:ext cx="11029949" cy="689371"/>
            <a:chOff x="0" y="1494433"/>
            <a:chExt cx="11029949" cy="689371"/>
          </a:xfrm>
        </p:grpSpPr>
        <p:sp>
          <p:nvSpPr>
            <p:cNvPr id="355" name="Google Shape;355;p42"/>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357" name="Google Shape;357;p42"/>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359" name="Google Shape;359;p42"/>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2"/>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361" name="Google Shape;361;p42"/>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363" name="Google Shape;363;p42"/>
            <p:cNvSpPr/>
            <p:nvPr/>
          </p:nvSpPr>
          <p:spPr>
            <a:xfrm>
              <a:off x="6204346"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365" name="Google Shape;365;p42"/>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2"/>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a:p>
          </p:txBody>
        </p:sp>
        <p:sp>
          <p:nvSpPr>
            <p:cNvPr id="367" name="Google Shape;367;p42"/>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Google Shape;373;p4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190" name="Google Shape;190;p26"/>
          <p:cNvGrpSpPr/>
          <p:nvPr/>
        </p:nvGrpSpPr>
        <p:grpSpPr>
          <a:xfrm>
            <a:off x="581025" y="3675658"/>
            <a:ext cx="11029949" cy="689371"/>
            <a:chOff x="0" y="1494433"/>
            <a:chExt cx="11029949" cy="689371"/>
          </a:xfrm>
        </p:grpSpPr>
        <p:sp>
          <p:nvSpPr>
            <p:cNvPr id="191" name="Google Shape;191;p26"/>
            <p:cNvSpPr/>
            <p:nvPr/>
          </p:nvSpPr>
          <p:spPr>
            <a:xfrm>
              <a:off x="0"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193" name="Google Shape;193;p26"/>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195" name="Google Shape;195;p26"/>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197" name="Google Shape;197;p26"/>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199" name="Google Shape;199;p26"/>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201" name="Google Shape;201;p26"/>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b="0" i="0" sz="1200" u="none" cap="none" strike="noStrike">
                <a:solidFill>
                  <a:schemeClr val="lt1"/>
                </a:solidFill>
                <a:latin typeface="Cabin"/>
                <a:ea typeface="Cabin"/>
                <a:cs typeface="Cabin"/>
                <a:sym typeface="Cabin"/>
              </a:endParaRPr>
            </a:p>
          </p:txBody>
        </p:sp>
        <p:sp>
          <p:nvSpPr>
            <p:cNvPr id="203" name="Google Shape;203;p26"/>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CLOCK &amp; ADC</a:t>
            </a:r>
            <a:endParaRPr/>
          </a:p>
        </p:txBody>
      </p:sp>
      <p:pic>
        <p:nvPicPr>
          <p:cNvPr id="379" name="Google Shape;379;p44"/>
          <p:cNvPicPr preferRelativeResize="0"/>
          <p:nvPr/>
        </p:nvPicPr>
        <p:blipFill>
          <a:blip r:embed="rId3">
            <a:alphaModFix/>
          </a:blip>
          <a:stretch>
            <a:fillRect/>
          </a:stretch>
        </p:blipFill>
        <p:spPr>
          <a:xfrm>
            <a:off x="566738" y="2292781"/>
            <a:ext cx="11058525" cy="360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Backend Software</a:t>
            </a:r>
            <a:endParaRPr/>
          </a:p>
        </p:txBody>
      </p:sp>
      <p:sp>
        <p:nvSpPr>
          <p:cNvPr id="385" name="Google Shape;385;p4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Font typeface="Arial"/>
              <a:buChar char="◼"/>
            </a:pPr>
            <a:r>
              <a:rPr lang="en-US">
                <a:solidFill>
                  <a:schemeClr val="dk1"/>
                </a:solidFill>
                <a:latin typeface="Arial"/>
                <a:ea typeface="Arial"/>
                <a:cs typeface="Arial"/>
                <a:sym typeface="Arial"/>
              </a:rPr>
              <a:t>Filter the incoming signal</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Bandpass hamming window filter</a:t>
            </a:r>
            <a:endParaRPr sz="1600">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Put the signal through a variety of equations to estimate the backscatter</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Backscatter coefficient = beam limited radar range equation / radar range equation for a point target</a:t>
            </a:r>
            <a:endParaRPr sz="1600">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Map the backscatter estimate to known values</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M</a:t>
            </a:r>
            <a:r>
              <a:rPr lang="en-US" sz="1600">
                <a:solidFill>
                  <a:schemeClr val="dk1"/>
                </a:solidFill>
                <a:latin typeface="Arial"/>
                <a:ea typeface="Arial"/>
                <a:cs typeface="Arial"/>
                <a:sym typeface="Arial"/>
              </a:rPr>
              <a:t>easure the same area with both the radar and a high end contact probe</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Map the backscatter values to the contact probe values</a:t>
            </a:r>
            <a:endParaRPr sz="1600">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User Interface</a:t>
            </a:r>
            <a:endParaRPr/>
          </a:p>
        </p:txBody>
      </p:sp>
      <p:sp>
        <p:nvSpPr>
          <p:cNvPr id="391" name="Google Shape;391;p46"/>
          <p:cNvSpPr txBox="1"/>
          <p:nvPr>
            <p:ph idx="1" type="body"/>
          </p:nvPr>
        </p:nvSpPr>
        <p:spPr>
          <a:xfrm>
            <a:off x="581192" y="2180496"/>
            <a:ext cx="11029500" cy="3678300"/>
          </a:xfrm>
          <a:prstGeom prst="rect">
            <a:avLst/>
          </a:prstGeom>
          <a:noFill/>
          <a:ln>
            <a:noFill/>
          </a:ln>
        </p:spPr>
        <p:txBody>
          <a:bodyPr anchorCtr="0" anchor="t" bIns="45700" lIns="91425" spcFirstLastPara="1" rIns="91425" wrap="square" tIns="45700">
            <a:noAutofit/>
          </a:bodyPr>
          <a:lstStyle/>
          <a:p>
            <a:pPr indent="-333756" lvl="0" marL="457200" rtl="0" algn="l">
              <a:spcBef>
                <a:spcPts val="0"/>
              </a:spcBef>
              <a:spcAft>
                <a:spcPts val="0"/>
              </a:spcAft>
              <a:buSzPts val="1656"/>
              <a:buChar char="◼"/>
            </a:pPr>
            <a:r>
              <a:rPr lang="en-US"/>
              <a:t>Main user interface to run the system</a:t>
            </a:r>
            <a:endParaRPr/>
          </a:p>
          <a:p>
            <a:pPr indent="-333756" lvl="1" marL="914400" rtl="0" algn="l">
              <a:spcBef>
                <a:spcPts val="0"/>
              </a:spcBef>
              <a:spcAft>
                <a:spcPts val="0"/>
              </a:spcAft>
              <a:buSzPts val="1656"/>
              <a:buChar char="◼"/>
            </a:pPr>
            <a:r>
              <a:rPr lang="en-US"/>
              <a:t>Consists of a button to start the system and an output of the soil moisture reading</a:t>
            </a:r>
            <a:endParaRPr/>
          </a:p>
          <a:p>
            <a:pPr indent="-333756" lvl="1" marL="914400" rtl="0" algn="l">
              <a:spcBef>
                <a:spcPts val="0"/>
              </a:spcBef>
              <a:spcAft>
                <a:spcPts val="0"/>
              </a:spcAft>
              <a:buSzPts val="1656"/>
              <a:buChar char="◼"/>
            </a:pPr>
            <a:r>
              <a:rPr lang="en-US"/>
              <a:t>May contain graphics such as graphs or spectrograms</a:t>
            </a:r>
            <a:endParaRPr/>
          </a:p>
          <a:p>
            <a:pPr indent="-333756" lvl="0" marL="457200" rtl="0" algn="l">
              <a:spcBef>
                <a:spcPts val="0"/>
              </a:spcBef>
              <a:spcAft>
                <a:spcPts val="0"/>
              </a:spcAft>
              <a:buSzPts val="1656"/>
              <a:buChar char="◼"/>
            </a:pPr>
            <a:r>
              <a:rPr lang="en-US"/>
              <a:t>Configuration user interface</a:t>
            </a:r>
            <a:endParaRPr/>
          </a:p>
          <a:p>
            <a:pPr indent="-333756" lvl="1" marL="914400" rtl="0" algn="l">
              <a:spcBef>
                <a:spcPts val="0"/>
              </a:spcBef>
              <a:spcAft>
                <a:spcPts val="0"/>
              </a:spcAft>
              <a:buSzPts val="1656"/>
              <a:buChar char="◼"/>
            </a:pPr>
            <a:r>
              <a:rPr lang="en-US"/>
              <a:t>Allows the user to set up the system for their situation</a:t>
            </a: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UPDATES</a:t>
            </a:r>
            <a:endParaRPr/>
          </a:p>
        </p:txBody>
      </p:sp>
      <p:sp>
        <p:nvSpPr>
          <p:cNvPr id="397" name="Google Shape;397;p47"/>
          <p:cNvSpPr txBox="1"/>
          <p:nvPr>
            <p:ph idx="1" type="body"/>
          </p:nvPr>
        </p:nvSpPr>
        <p:spPr>
          <a:xfrm>
            <a:off x="581196" y="2180500"/>
            <a:ext cx="5502900" cy="3678300"/>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Clr>
                <a:schemeClr val="dk1"/>
              </a:buClr>
              <a:buSzPts val="1656"/>
              <a:buFont typeface="Arial"/>
              <a:buChar char="◼"/>
            </a:pPr>
            <a:r>
              <a:rPr lang="en-US">
                <a:solidFill>
                  <a:schemeClr val="dk1"/>
                </a:solidFill>
                <a:latin typeface="Arial"/>
                <a:ea typeface="Arial"/>
                <a:cs typeface="Arial"/>
                <a:sym typeface="Arial"/>
              </a:rPr>
              <a:t>Added a Arduino Mega to control the clock generator</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Convenience and timing</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Existing documentation</a:t>
            </a:r>
            <a:endParaRPr sz="1600">
              <a:solidFill>
                <a:schemeClr val="dk1"/>
              </a:solidFill>
              <a:latin typeface="Arial"/>
              <a:ea typeface="Arial"/>
              <a:cs typeface="Arial"/>
              <a:sym typeface="Arial"/>
            </a:endParaRPr>
          </a:p>
          <a:p>
            <a:pPr indent="-333756" lvl="0" marL="45720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Moved two filters from hardware to software</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Accessibility</a:t>
            </a:r>
            <a:endParaRPr sz="1600">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Cost</a:t>
            </a:r>
            <a:endParaRPr sz="1600">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SUBSYSTEM  VALIDATION</a:t>
            </a:r>
            <a:endParaRPr/>
          </a:p>
        </p:txBody>
      </p:sp>
      <p:sp>
        <p:nvSpPr>
          <p:cNvPr id="403" name="Google Shape;403;p48"/>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Font typeface="Arial"/>
              <a:buChar char="◼"/>
            </a:pPr>
            <a:r>
              <a:rPr lang="en-US">
                <a:solidFill>
                  <a:schemeClr val="dk1"/>
                </a:solidFill>
                <a:latin typeface="Arial"/>
                <a:ea typeface="Arial"/>
                <a:cs typeface="Arial"/>
                <a:sym typeface="Arial"/>
              </a:rPr>
              <a:t>ADC</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Input a known signal</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Verify output using lab equipment</a:t>
            </a:r>
            <a:endParaRPr sz="1600">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Backend Software</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Use the data from a Remote Sensing Center radar</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Compare our processed output to theirs</a:t>
            </a:r>
            <a:endParaRPr sz="1600">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GUI</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Functional Testing</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Non-functional Testing</a:t>
            </a:r>
            <a:endParaRPr sz="1600">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409" name="Google Shape;409;p49"/>
          <p:cNvGrpSpPr/>
          <p:nvPr/>
        </p:nvGrpSpPr>
        <p:grpSpPr>
          <a:xfrm>
            <a:off x="581025" y="3675658"/>
            <a:ext cx="11029949" cy="689371"/>
            <a:chOff x="0" y="1494433"/>
            <a:chExt cx="11029949" cy="689371"/>
          </a:xfrm>
        </p:grpSpPr>
        <p:sp>
          <p:nvSpPr>
            <p:cNvPr id="410" name="Google Shape;410;p49"/>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412" name="Google Shape;412;p49"/>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414" name="Google Shape;414;p49"/>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416" name="Google Shape;416;p49"/>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418" name="Google Shape;418;p49"/>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9"/>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420" name="Google Shape;420;p49"/>
            <p:cNvSpPr/>
            <p:nvPr/>
          </p:nvSpPr>
          <p:spPr>
            <a:xfrm>
              <a:off x="7755433"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9"/>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a:p>
          </p:txBody>
        </p:sp>
        <p:sp>
          <p:nvSpPr>
            <p:cNvPr id="422" name="Google Shape;422;p49"/>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INTEGRATION PLAN</a:t>
            </a:r>
            <a:endParaRPr/>
          </a:p>
        </p:txBody>
      </p:sp>
      <p:sp>
        <p:nvSpPr>
          <p:cNvPr id="429" name="Google Shape;429;p5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200844" lvl="0" marL="306000" rtl="0" algn="l">
              <a:spcBef>
                <a:spcPts val="0"/>
              </a:spcBef>
              <a:spcAft>
                <a:spcPts val="0"/>
              </a:spcAft>
              <a:buSzPts val="1656"/>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SYSTEM VALIDATION PLAN</a:t>
            </a:r>
            <a:endParaRPr/>
          </a:p>
        </p:txBody>
      </p:sp>
      <p:sp>
        <p:nvSpPr>
          <p:cNvPr id="435" name="Google Shape;435;p51"/>
          <p:cNvSpPr txBox="1"/>
          <p:nvPr>
            <p:ph idx="1" type="body"/>
          </p:nvPr>
        </p:nvSpPr>
        <p:spPr>
          <a:xfrm>
            <a:off x="581192" y="2190496"/>
            <a:ext cx="11029500" cy="3678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a:p>
            <a:pPr indent="-306000" lvl="0" marL="306000" rtl="0" algn="l">
              <a:spcBef>
                <a:spcPts val="0"/>
              </a:spcBef>
              <a:spcAft>
                <a:spcPts val="0"/>
              </a:spcAft>
              <a:buClr>
                <a:schemeClr val="dk1"/>
              </a:buClr>
              <a:buSzPts val="1656"/>
              <a:buChar char="◼"/>
            </a:pPr>
            <a:r>
              <a:rPr lang="en-US">
                <a:solidFill>
                  <a:schemeClr val="dk1"/>
                </a:solidFill>
              </a:rPr>
              <a:t>Complete</a:t>
            </a:r>
            <a:r>
              <a:rPr lang="en-US">
                <a:solidFill>
                  <a:schemeClr val="dk1"/>
                </a:solidFill>
              </a:rPr>
              <a:t> radar</a:t>
            </a:r>
            <a:endParaRPr>
              <a:solidFill>
                <a:schemeClr val="dk1"/>
              </a:solidFill>
            </a:endParaRPr>
          </a:p>
          <a:p>
            <a:pPr indent="-306000" lvl="1" marL="630000" rtl="0" algn="l">
              <a:spcBef>
                <a:spcPts val="0"/>
              </a:spcBef>
              <a:spcAft>
                <a:spcPts val="0"/>
              </a:spcAft>
              <a:buClr>
                <a:schemeClr val="dk1"/>
              </a:buClr>
              <a:buSzPts val="1656"/>
              <a:buChar char="▪"/>
            </a:pPr>
            <a:r>
              <a:rPr lang="en-US">
                <a:solidFill>
                  <a:schemeClr val="dk1"/>
                </a:solidFill>
              </a:rPr>
              <a:t>compare moisture readings from radar with measurements from moisture probe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441" name="Google Shape;441;p52"/>
          <p:cNvGrpSpPr/>
          <p:nvPr/>
        </p:nvGrpSpPr>
        <p:grpSpPr>
          <a:xfrm>
            <a:off x="581025" y="3675658"/>
            <a:ext cx="11029949" cy="689371"/>
            <a:chOff x="0" y="1494433"/>
            <a:chExt cx="11029949" cy="689371"/>
          </a:xfrm>
        </p:grpSpPr>
        <p:sp>
          <p:nvSpPr>
            <p:cNvPr id="442" name="Google Shape;442;p52"/>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2"/>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444" name="Google Shape;444;p52"/>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2"/>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446" name="Google Shape;446;p52"/>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2"/>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448" name="Google Shape;448;p52"/>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2"/>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450" name="Google Shape;450;p52"/>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2"/>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452" name="Google Shape;452;p52"/>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2"/>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a:p>
          </p:txBody>
        </p:sp>
        <p:sp>
          <p:nvSpPr>
            <p:cNvPr id="454" name="Google Shape;454;p52"/>
            <p:cNvSpPr/>
            <p:nvPr/>
          </p:nvSpPr>
          <p:spPr>
            <a:xfrm>
              <a:off x="9306520"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2"/>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ASSIGNMENTS</a:t>
            </a:r>
            <a:endParaRPr/>
          </a:p>
        </p:txBody>
      </p:sp>
      <p:sp>
        <p:nvSpPr>
          <p:cNvPr id="461" name="Google Shape;461;p5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200844" lvl="0" marL="306000" rtl="0" algn="l">
              <a:spcBef>
                <a:spcPts val="0"/>
              </a:spcBef>
              <a:spcAft>
                <a:spcPts val="0"/>
              </a:spcAft>
              <a:buSzPts val="1656"/>
              <a:buNone/>
            </a:pPr>
            <a:r>
              <a:t/>
            </a:r>
            <a:endParaRPr/>
          </a:p>
        </p:txBody>
      </p:sp>
      <p:pic>
        <p:nvPicPr>
          <p:cNvPr id="462" name="Google Shape;462;p5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PROBLEM STATEMENT</a:t>
            </a:r>
            <a:endParaRPr/>
          </a:p>
        </p:txBody>
      </p:sp>
      <p:sp>
        <p:nvSpPr>
          <p:cNvPr id="210" name="Google Shape;210;p27"/>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Font typeface="Arial"/>
              <a:buChar char="◼"/>
            </a:pPr>
            <a:r>
              <a:rPr lang="en-US">
                <a:solidFill>
                  <a:schemeClr val="dk1"/>
                </a:solidFill>
                <a:latin typeface="Arial"/>
                <a:ea typeface="Arial"/>
                <a:cs typeface="Arial"/>
                <a:sym typeface="Arial"/>
              </a:rPr>
              <a:t>As water scarcity becomes a global </a:t>
            </a:r>
            <a:r>
              <a:rPr lang="en-US">
                <a:solidFill>
                  <a:schemeClr val="dk1"/>
                </a:solidFill>
                <a:latin typeface="Arial"/>
                <a:ea typeface="Arial"/>
                <a:cs typeface="Arial"/>
                <a:sym typeface="Arial"/>
              </a:rPr>
              <a:t>environmental</a:t>
            </a:r>
            <a:r>
              <a:rPr lang="en-US">
                <a:solidFill>
                  <a:schemeClr val="dk1"/>
                </a:solidFill>
                <a:latin typeface="Arial"/>
                <a:ea typeface="Arial"/>
                <a:cs typeface="Arial"/>
                <a:sym typeface="Arial"/>
              </a:rPr>
              <a:t> issue, the management of efficient water usage is becoming increasingly important for farming and agriculture</a:t>
            </a:r>
            <a:endParaRPr>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There is a need for a remote sensing device that can accurately measure soil moisture over large areas </a:t>
            </a:r>
            <a:r>
              <a:rPr lang="en-US">
                <a:solidFill>
                  <a:schemeClr val="dk1"/>
                </a:solidFill>
                <a:latin typeface="Arial"/>
                <a:ea typeface="Arial"/>
                <a:cs typeface="Arial"/>
                <a:sym typeface="Arial"/>
              </a:rPr>
              <a:t>efficiently</a:t>
            </a:r>
            <a:r>
              <a:rPr lang="en-US">
                <a:solidFill>
                  <a:schemeClr val="dk1"/>
                </a:solidFill>
                <a:latin typeface="Arial"/>
                <a:ea typeface="Arial"/>
                <a:cs typeface="Arial"/>
                <a:sym typeface="Arial"/>
              </a:rPr>
              <a:t> and eco-friendly</a:t>
            </a:r>
            <a:endParaRPr>
              <a:solidFill>
                <a:schemeClr val="dk1"/>
              </a:solidFill>
              <a:latin typeface="Arial"/>
              <a:ea typeface="Arial"/>
              <a:cs typeface="Arial"/>
              <a:sym typeface="Arial"/>
            </a:endParaRPr>
          </a:p>
          <a:p>
            <a:pPr indent="0" lvl="0" marL="457200" rtl="0" algn="l">
              <a:lnSpc>
                <a:spcPct val="115000"/>
              </a:lnSpc>
              <a:spcBef>
                <a:spcPts val="600"/>
              </a:spcBef>
              <a:spcAft>
                <a:spcPts val="0"/>
              </a:spcAft>
              <a:buNone/>
            </a:pPr>
            <a:r>
              <a:t/>
            </a:r>
            <a:endParaRPr>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BUDGET</a:t>
            </a:r>
            <a:endParaRPr/>
          </a:p>
        </p:txBody>
      </p:sp>
      <p:pic>
        <p:nvPicPr>
          <p:cNvPr id="468" name="Google Shape;468;p54"/>
          <p:cNvPicPr preferRelativeResize="0"/>
          <p:nvPr/>
        </p:nvPicPr>
        <p:blipFill>
          <a:blip r:embed="rId3">
            <a:alphaModFix/>
          </a:blip>
          <a:stretch>
            <a:fillRect/>
          </a:stretch>
        </p:blipFill>
        <p:spPr>
          <a:xfrm>
            <a:off x="0" y="-4"/>
            <a:ext cx="1219200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SCHEDULE</a:t>
            </a:r>
            <a:endParaRPr/>
          </a:p>
        </p:txBody>
      </p:sp>
      <p:sp>
        <p:nvSpPr>
          <p:cNvPr id="474" name="Google Shape;474;p5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200844" lvl="0" marL="306000" rtl="0" algn="l">
              <a:spcBef>
                <a:spcPts val="0"/>
              </a:spcBef>
              <a:spcAft>
                <a:spcPts val="0"/>
              </a:spcAft>
              <a:buSzPts val="1656"/>
              <a:buNone/>
            </a:pPr>
            <a:r>
              <a:t/>
            </a:r>
            <a:endParaRPr/>
          </a:p>
        </p:txBody>
      </p:sp>
      <p:pic>
        <p:nvPicPr>
          <p:cNvPr id="475" name="Google Shape;475;p55"/>
          <p:cNvPicPr preferRelativeResize="0"/>
          <p:nvPr/>
        </p:nvPicPr>
        <p:blipFill>
          <a:blip r:embed="rId3">
            <a:alphaModFix/>
          </a:blip>
          <a:stretch>
            <a:fillRect/>
          </a:stretch>
        </p:blipFill>
        <p:spPr>
          <a:xfrm>
            <a:off x="0" y="-100125"/>
            <a:ext cx="121920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IMPACTS</a:t>
            </a:r>
            <a:endParaRPr/>
          </a:p>
        </p:txBody>
      </p:sp>
      <p:sp>
        <p:nvSpPr>
          <p:cNvPr id="481" name="Google Shape;481;p56"/>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1656"/>
              <a:buChar char="◼"/>
            </a:pPr>
            <a:r>
              <a:rPr lang="en-US"/>
              <a:t>Environmental Impacts</a:t>
            </a:r>
            <a:endParaRPr/>
          </a:p>
          <a:p>
            <a:pPr indent="-306000" lvl="1" marL="630000" rtl="0" algn="l">
              <a:spcBef>
                <a:spcPts val="600"/>
              </a:spcBef>
              <a:spcAft>
                <a:spcPts val="0"/>
              </a:spcAft>
              <a:buSzPts val="1656"/>
              <a:buFont typeface="Noto Sans Symbols"/>
              <a:buChar char="▪"/>
            </a:pPr>
            <a:r>
              <a:rPr lang="en-US"/>
              <a:t>No drilling, probing or digging of landscape</a:t>
            </a:r>
            <a:endParaRPr/>
          </a:p>
          <a:p>
            <a:pPr indent="-306000" lvl="1" marL="630000" rtl="0" algn="l">
              <a:spcBef>
                <a:spcPts val="600"/>
              </a:spcBef>
              <a:spcAft>
                <a:spcPts val="0"/>
              </a:spcAft>
              <a:buSzPts val="1656"/>
              <a:buChar char="▪"/>
            </a:pPr>
            <a:r>
              <a:rPr lang="en-US"/>
              <a:t>Conservation of water usage</a:t>
            </a:r>
            <a:endParaRPr/>
          </a:p>
          <a:p>
            <a:pPr indent="0" lvl="0" marL="630000" rtl="0" algn="l">
              <a:spcBef>
                <a:spcPts val="0"/>
              </a:spcBef>
              <a:spcAft>
                <a:spcPts val="0"/>
              </a:spcAft>
              <a:buNone/>
            </a:pPr>
            <a:r>
              <a:t/>
            </a:r>
            <a:endParaRPr/>
          </a:p>
          <a:p>
            <a:pPr indent="-333756" lvl="0" marL="457200" rtl="0" algn="l">
              <a:spcBef>
                <a:spcPts val="0"/>
              </a:spcBef>
              <a:spcAft>
                <a:spcPts val="0"/>
              </a:spcAft>
              <a:buSzPts val="1656"/>
              <a:buChar char="❏"/>
            </a:pPr>
            <a:r>
              <a:rPr lang="en-US"/>
              <a:t>Societal Impacts </a:t>
            </a:r>
            <a:endParaRPr/>
          </a:p>
          <a:p>
            <a:pPr indent="0" lvl="0" marL="0" rtl="0" algn="l">
              <a:spcBef>
                <a:spcPts val="0"/>
              </a:spcBef>
              <a:spcAft>
                <a:spcPts val="0"/>
              </a:spcAft>
              <a:buNone/>
            </a:pPr>
            <a:r>
              <a:rPr lang="en-US"/>
              <a:t>	</a:t>
            </a:r>
            <a:endParaRPr/>
          </a:p>
          <a:p>
            <a:pPr indent="457200" lvl="0" marL="0" rtl="0" algn="l">
              <a:spcBef>
                <a:spcPts val="0"/>
              </a:spcBef>
              <a:spcAft>
                <a:spcPts val="0"/>
              </a:spcAft>
              <a:buNone/>
            </a:pPr>
            <a:r>
              <a:rPr lang="en-US"/>
              <a:t>Time </a:t>
            </a:r>
            <a:r>
              <a:rPr lang="en-US"/>
              <a:t>Efficient</a:t>
            </a:r>
            <a:r>
              <a:rPr lang="en-US"/>
              <a:t> </a:t>
            </a:r>
            <a:endParaRPr/>
          </a:p>
          <a:p>
            <a:pPr indent="0" lvl="0" marL="0" rtl="0" algn="l">
              <a:spcBef>
                <a:spcPts val="0"/>
              </a:spcBef>
              <a:spcAft>
                <a:spcPts val="0"/>
              </a:spcAft>
              <a:buNone/>
            </a:pPr>
            <a:r>
              <a:rPr lang="en-US"/>
              <a:t>	Reduced physical activity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ACKNOWLEDGMENTS</a:t>
            </a:r>
            <a:endParaRPr/>
          </a:p>
        </p:txBody>
      </p:sp>
      <p:sp>
        <p:nvSpPr>
          <p:cNvPr id="487" name="Google Shape;487;p57"/>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Font typeface="Arial"/>
              <a:buChar char="◼"/>
            </a:pPr>
            <a:r>
              <a:rPr lang="en-US">
                <a:solidFill>
                  <a:schemeClr val="dk1"/>
                </a:solidFill>
                <a:latin typeface="Arial"/>
                <a:ea typeface="Arial"/>
                <a:cs typeface="Arial"/>
                <a:sym typeface="Arial"/>
              </a:rPr>
              <a:t>University of Alabama, College of Engineering</a:t>
            </a:r>
            <a:endParaRPr>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Electrical and Computer Engineering Department</a:t>
            </a:r>
            <a:endParaRPr>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Remote Sensing Center</a:t>
            </a:r>
            <a:endParaRPr>
              <a:solidFill>
                <a:schemeClr val="dk1"/>
              </a:solidFill>
              <a:latin typeface="Arial"/>
              <a:ea typeface="Arial"/>
              <a:cs typeface="Arial"/>
              <a:sym typeface="Arial"/>
            </a:endParaRPr>
          </a:p>
          <a:p>
            <a:pPr indent="-333756" lvl="0" marL="457200" rtl="0" algn="l">
              <a:lnSpc>
                <a:spcPct val="115000"/>
              </a:lnSpc>
              <a:spcBef>
                <a:spcPts val="0"/>
              </a:spcBef>
              <a:spcAft>
                <a:spcPts val="0"/>
              </a:spcAft>
              <a:buSzPts val="1656"/>
              <a:buFont typeface="Arial"/>
              <a:buChar char="◼"/>
            </a:pPr>
            <a:r>
              <a:rPr lang="en-US">
                <a:solidFill>
                  <a:schemeClr val="dk1"/>
                </a:solidFill>
                <a:latin typeface="Arial"/>
                <a:ea typeface="Arial"/>
                <a:cs typeface="Arial"/>
                <a:sym typeface="Arial"/>
              </a:rPr>
              <a:t>Dr. Gurbuz</a:t>
            </a:r>
            <a:endParaRPr>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QUESTIONS?</a:t>
            </a:r>
            <a:endParaRPr/>
          </a:p>
        </p:txBody>
      </p:sp>
      <p:sp>
        <p:nvSpPr>
          <p:cNvPr id="493" name="Google Shape;493;p5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200844" lvl="0" marL="306000" rtl="0" algn="l">
              <a:spcBef>
                <a:spcPts val="0"/>
              </a:spcBef>
              <a:spcAft>
                <a:spcPts val="0"/>
              </a:spcAft>
              <a:buSzPts val="165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EXISTING SOLUTIONS</a:t>
            </a:r>
            <a:endParaRPr/>
          </a:p>
        </p:txBody>
      </p:sp>
      <p:sp>
        <p:nvSpPr>
          <p:cNvPr id="216" name="Google Shape;216;p28"/>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Font typeface="Arial"/>
              <a:buChar char="◼"/>
            </a:pPr>
            <a:r>
              <a:rPr lang="en-US">
                <a:solidFill>
                  <a:schemeClr val="dk1"/>
                </a:solidFill>
                <a:latin typeface="Arial"/>
                <a:ea typeface="Arial"/>
                <a:cs typeface="Arial"/>
                <a:sym typeface="Arial"/>
              </a:rPr>
              <a:t>Soil Moisture Meters</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Higher end models are expensive</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Lower end models may </a:t>
            </a:r>
            <a:r>
              <a:rPr lang="en-US">
                <a:solidFill>
                  <a:schemeClr val="dk1"/>
                </a:solidFill>
                <a:latin typeface="Arial"/>
                <a:ea typeface="Arial"/>
                <a:cs typeface="Arial"/>
                <a:sym typeface="Arial"/>
              </a:rPr>
              <a:t>return</a:t>
            </a:r>
            <a:r>
              <a:rPr lang="en-US" sz="1600">
                <a:solidFill>
                  <a:schemeClr val="dk1"/>
                </a:solidFill>
                <a:latin typeface="Arial"/>
                <a:ea typeface="Arial"/>
                <a:cs typeface="Arial"/>
                <a:sym typeface="Arial"/>
              </a:rPr>
              <a:t> </a:t>
            </a:r>
            <a:r>
              <a:rPr lang="en-US">
                <a:solidFill>
                  <a:schemeClr val="dk1"/>
                </a:solidFill>
                <a:latin typeface="Arial"/>
                <a:ea typeface="Arial"/>
                <a:cs typeface="Arial"/>
                <a:sym typeface="Arial"/>
              </a:rPr>
              <a:t>vague </a:t>
            </a:r>
            <a:r>
              <a:rPr lang="en-US">
                <a:solidFill>
                  <a:schemeClr val="dk1"/>
                </a:solidFill>
                <a:latin typeface="Arial"/>
                <a:ea typeface="Arial"/>
                <a:cs typeface="Arial"/>
                <a:sym typeface="Arial"/>
              </a:rPr>
              <a:t>measurements</a:t>
            </a:r>
            <a:r>
              <a:rPr lang="en-US" sz="1600">
                <a:solidFill>
                  <a:schemeClr val="dk1"/>
                </a:solidFill>
                <a:latin typeface="Arial"/>
                <a:ea typeface="Arial"/>
                <a:cs typeface="Arial"/>
                <a:sym typeface="Arial"/>
              </a:rPr>
              <a:t> (Low, Med, High) </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Requires physical contact with the area being measured </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Readings are for a</a:t>
            </a:r>
            <a:r>
              <a:rPr lang="en-US">
                <a:solidFill>
                  <a:schemeClr val="dk1"/>
                </a:solidFill>
                <a:latin typeface="Arial"/>
                <a:ea typeface="Arial"/>
                <a:cs typeface="Arial"/>
                <a:sym typeface="Arial"/>
              </a:rPr>
              <a:t> small</a:t>
            </a:r>
            <a:r>
              <a:rPr lang="en-US" sz="1600">
                <a:solidFill>
                  <a:schemeClr val="dk1"/>
                </a:solidFill>
                <a:latin typeface="Arial"/>
                <a:ea typeface="Arial"/>
                <a:cs typeface="Arial"/>
                <a:sym typeface="Arial"/>
              </a:rPr>
              <a:t> area</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Font typeface="Arial"/>
              <a:buChar char="◼"/>
            </a:pPr>
            <a:r>
              <a:rPr lang="en-US" sz="1600">
                <a:solidFill>
                  <a:schemeClr val="dk1"/>
                </a:solidFill>
                <a:latin typeface="Arial"/>
                <a:ea typeface="Arial"/>
                <a:cs typeface="Arial"/>
                <a:sym typeface="Arial"/>
              </a:rPr>
              <a:t>May possibly require environmental damage such as uprooting plants</a:t>
            </a:r>
            <a:endParaRPr sz="1600">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pic>
        <p:nvPicPr>
          <p:cNvPr id="217" name="Google Shape;217;p28"/>
          <p:cNvPicPr preferRelativeResize="0"/>
          <p:nvPr/>
        </p:nvPicPr>
        <p:blipFill>
          <a:blip r:embed="rId3">
            <a:alphaModFix/>
          </a:blip>
          <a:stretch>
            <a:fillRect/>
          </a:stretch>
        </p:blipFill>
        <p:spPr>
          <a:xfrm>
            <a:off x="7869925" y="2180500"/>
            <a:ext cx="3649275" cy="301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223" name="Google Shape;223;p29"/>
          <p:cNvGrpSpPr/>
          <p:nvPr/>
        </p:nvGrpSpPr>
        <p:grpSpPr>
          <a:xfrm>
            <a:off x="581025" y="3675658"/>
            <a:ext cx="11029949" cy="689371"/>
            <a:chOff x="0" y="1494433"/>
            <a:chExt cx="11029949" cy="689371"/>
          </a:xfrm>
        </p:grpSpPr>
        <p:sp>
          <p:nvSpPr>
            <p:cNvPr id="224" name="Google Shape;224;p29"/>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226" name="Google Shape;226;p29"/>
            <p:cNvSpPr/>
            <p:nvPr/>
          </p:nvSpPr>
          <p:spPr>
            <a:xfrm>
              <a:off x="1551086"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228" name="Google Shape;228;p29"/>
            <p:cNvSpPr/>
            <p:nvPr/>
          </p:nvSpPr>
          <p:spPr>
            <a:xfrm>
              <a:off x="310217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230" name="Google Shape;230;p29"/>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232" name="Google Shape;232;p29"/>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234" name="Google Shape;234;p29"/>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b="0" i="0" sz="1200" u="none" cap="none" strike="noStrike">
                <a:solidFill>
                  <a:schemeClr val="lt1"/>
                </a:solidFill>
                <a:latin typeface="Cabin"/>
                <a:ea typeface="Cabin"/>
                <a:cs typeface="Cabin"/>
                <a:sym typeface="Cabin"/>
              </a:endParaRPr>
            </a:p>
          </p:txBody>
        </p:sp>
        <p:sp>
          <p:nvSpPr>
            <p:cNvPr id="236" name="Google Shape;236;p29"/>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PROPOSED SOLUTION</a:t>
            </a:r>
            <a:endParaRPr/>
          </a:p>
        </p:txBody>
      </p:sp>
      <p:sp>
        <p:nvSpPr>
          <p:cNvPr id="243" name="Google Shape;243;p30"/>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Clr>
                <a:schemeClr val="dk1"/>
              </a:buClr>
              <a:buSzPts val="1656"/>
              <a:buFont typeface="Arial"/>
              <a:buChar char="◼"/>
            </a:pPr>
            <a:r>
              <a:rPr lang="en-US">
                <a:solidFill>
                  <a:schemeClr val="dk1"/>
                </a:solidFill>
                <a:latin typeface="Arial"/>
                <a:ea typeface="Arial"/>
                <a:cs typeface="Arial"/>
                <a:sym typeface="Arial"/>
              </a:rPr>
              <a:t>Design and build a low cost dual band FMCW radar with Ground Penetrating capabilities to measure soil moisture</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Why radar?</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GPR can find </a:t>
            </a:r>
            <a:r>
              <a:rPr lang="en-US">
                <a:solidFill>
                  <a:schemeClr val="dk1"/>
                </a:solidFill>
                <a:latin typeface="Arial"/>
                <a:ea typeface="Arial"/>
                <a:cs typeface="Arial"/>
                <a:sym typeface="Arial"/>
              </a:rPr>
              <a:t>underground</a:t>
            </a:r>
            <a:r>
              <a:rPr lang="en-US">
                <a:solidFill>
                  <a:schemeClr val="dk1"/>
                </a:solidFill>
                <a:latin typeface="Arial"/>
                <a:ea typeface="Arial"/>
                <a:cs typeface="Arial"/>
                <a:sym typeface="Arial"/>
              </a:rPr>
              <a:t> features due to the </a:t>
            </a:r>
            <a:r>
              <a:rPr lang="en-US">
                <a:solidFill>
                  <a:schemeClr val="dk1"/>
                </a:solidFill>
                <a:latin typeface="Arial"/>
                <a:ea typeface="Arial"/>
                <a:cs typeface="Arial"/>
                <a:sym typeface="Arial"/>
              </a:rPr>
              <a:t>measurement</a:t>
            </a:r>
            <a:r>
              <a:rPr lang="en-US">
                <a:solidFill>
                  <a:schemeClr val="dk1"/>
                </a:solidFill>
                <a:latin typeface="Arial"/>
                <a:ea typeface="Arial"/>
                <a:cs typeface="Arial"/>
                <a:sym typeface="Arial"/>
              </a:rPr>
              <a:t> of reflections from EM waves.</a:t>
            </a:r>
            <a:endParaRPr sz="1650">
              <a:solidFill>
                <a:schemeClr val="accent2"/>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Why dual band?</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Clr>
                <a:schemeClr val="dk1"/>
              </a:buClr>
              <a:buSzPts val="1656"/>
              <a:buFont typeface="Arial"/>
              <a:buChar char="◼"/>
            </a:pPr>
            <a:r>
              <a:t/>
            </a:r>
            <a:endParaRPr>
              <a:solidFill>
                <a:schemeClr val="dk1"/>
              </a:solidFill>
              <a:latin typeface="Arial"/>
              <a:ea typeface="Arial"/>
              <a:cs typeface="Arial"/>
              <a:sym typeface="Arial"/>
            </a:endParaRPr>
          </a:p>
          <a:p>
            <a:pPr indent="0" lvl="0" marL="914400" rtl="0" algn="l">
              <a:lnSpc>
                <a:spcPct val="115000"/>
              </a:lnSpc>
              <a:spcBef>
                <a:spcPts val="600"/>
              </a:spcBef>
              <a:spcAft>
                <a:spcPts val="0"/>
              </a:spcAft>
              <a:buNone/>
            </a:pPr>
            <a:r>
              <a:t/>
            </a:r>
            <a:endParaRPr sz="1650">
              <a:solidFill>
                <a:schemeClr val="accent2"/>
              </a:solidFill>
              <a:latin typeface="Arial"/>
              <a:ea typeface="Arial"/>
              <a:cs typeface="Arial"/>
              <a:sym typeface="Arial"/>
            </a:endParaRPr>
          </a:p>
          <a:p>
            <a:pPr indent="-330200" lvl="1" marL="914400" rtl="0" algn="l">
              <a:lnSpc>
                <a:spcPct val="115000"/>
              </a:lnSpc>
              <a:spcBef>
                <a:spcPts val="600"/>
              </a:spcBef>
              <a:spcAft>
                <a:spcPts val="0"/>
              </a:spcAft>
              <a:buClr>
                <a:schemeClr val="dk1"/>
              </a:buClr>
              <a:buSzPts val="1600"/>
              <a:buFont typeface="Arial"/>
              <a:buChar char="◼"/>
            </a:pPr>
            <a:r>
              <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t/>
            </a:r>
            <a:endParaRPr>
              <a:solidFill>
                <a:schemeClr val="dk1"/>
              </a:solidFill>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What size measurement area?</a:t>
            </a:r>
            <a:endParaRPr>
              <a:solidFill>
                <a:schemeClr val="dk1"/>
              </a:solidFill>
              <a:latin typeface="Arial"/>
              <a:ea typeface="Arial"/>
              <a:cs typeface="Arial"/>
              <a:sym typeface="Arial"/>
            </a:endParaRPr>
          </a:p>
          <a:p>
            <a:pPr indent="-333756" lvl="2" marL="1371600" rtl="0" algn="l">
              <a:lnSpc>
                <a:spcPct val="115000"/>
              </a:lnSpc>
              <a:spcBef>
                <a:spcPts val="0"/>
              </a:spcBef>
              <a:spcAft>
                <a:spcPts val="0"/>
              </a:spcAft>
              <a:buClr>
                <a:schemeClr val="dk1"/>
              </a:buClr>
              <a:buSzPts val="1656"/>
              <a:buFont typeface="Arial"/>
              <a:buChar char="◼"/>
            </a:pPr>
            <a:r>
              <a:rPr lang="en-US" sz="1300">
                <a:solidFill>
                  <a:schemeClr val="dk1"/>
                </a:solidFill>
                <a:latin typeface="Arial"/>
                <a:ea typeface="Arial"/>
                <a:cs typeface="Arial"/>
                <a:sym typeface="Arial"/>
              </a:rPr>
              <a:t>Based on a height of 1meter and our antennas’ beamwidth a single measurement would be:</a:t>
            </a:r>
            <a:endParaRPr sz="1300">
              <a:solidFill>
                <a:schemeClr val="dk1"/>
              </a:solidFill>
              <a:latin typeface="Arial"/>
              <a:ea typeface="Arial"/>
              <a:cs typeface="Arial"/>
              <a:sym typeface="Arial"/>
            </a:endParaRPr>
          </a:p>
          <a:p>
            <a:pPr indent="-311150" lvl="3" marL="1828800" rtl="0" algn="l">
              <a:lnSpc>
                <a:spcPct val="115000"/>
              </a:lnSpc>
              <a:spcBef>
                <a:spcPts val="0"/>
              </a:spcBef>
              <a:spcAft>
                <a:spcPts val="0"/>
              </a:spcAft>
              <a:buClr>
                <a:schemeClr val="dk1"/>
              </a:buClr>
              <a:buSzPts val="1300"/>
              <a:buFont typeface="Arial"/>
              <a:buChar char="◼"/>
            </a:pPr>
            <a:r>
              <a:rPr lang="en-US" sz="1100">
                <a:solidFill>
                  <a:schemeClr val="dk1"/>
                </a:solidFill>
                <a:latin typeface="Arial"/>
                <a:ea typeface="Arial"/>
                <a:cs typeface="Arial"/>
                <a:sym typeface="Arial"/>
              </a:rPr>
              <a:t>Horizontal distance = 1.08 meters</a:t>
            </a:r>
            <a:endParaRPr sz="1100">
              <a:solidFill>
                <a:schemeClr val="dk1"/>
              </a:solidFill>
              <a:latin typeface="Arial"/>
              <a:ea typeface="Arial"/>
              <a:cs typeface="Arial"/>
              <a:sym typeface="Arial"/>
            </a:endParaRPr>
          </a:p>
          <a:p>
            <a:pPr indent="-311150" lvl="3" marL="1828800" rtl="0" algn="l">
              <a:lnSpc>
                <a:spcPct val="115000"/>
              </a:lnSpc>
              <a:spcBef>
                <a:spcPts val="0"/>
              </a:spcBef>
              <a:spcAft>
                <a:spcPts val="0"/>
              </a:spcAft>
              <a:buClr>
                <a:schemeClr val="dk1"/>
              </a:buClr>
              <a:buSzPts val="1300"/>
              <a:buFont typeface="Arial"/>
              <a:buChar char="◼"/>
            </a:pPr>
            <a:r>
              <a:rPr lang="en-US" sz="1100">
                <a:solidFill>
                  <a:schemeClr val="dk1"/>
                </a:solidFill>
                <a:latin typeface="Arial"/>
                <a:ea typeface="Arial"/>
                <a:cs typeface="Arial"/>
                <a:sym typeface="Arial"/>
              </a:rPr>
              <a:t>Vertical distance = 1.69 meters</a:t>
            </a:r>
            <a:endParaRPr sz="1100">
              <a:solidFill>
                <a:schemeClr val="dk1"/>
              </a:solidFill>
              <a:latin typeface="Arial"/>
              <a:ea typeface="Arial"/>
              <a:cs typeface="Arial"/>
              <a:sym typeface="Arial"/>
            </a:endParaRPr>
          </a:p>
          <a:p>
            <a:pPr indent="-311150" lvl="3" marL="1828800" rtl="0" algn="l">
              <a:lnSpc>
                <a:spcPct val="115000"/>
              </a:lnSpc>
              <a:spcBef>
                <a:spcPts val="0"/>
              </a:spcBef>
              <a:spcAft>
                <a:spcPts val="0"/>
              </a:spcAft>
              <a:buClr>
                <a:schemeClr val="dk1"/>
              </a:buClr>
              <a:buSzPts val="1300"/>
              <a:buFont typeface="Arial"/>
              <a:buChar char="◼"/>
            </a:pPr>
            <a:r>
              <a:rPr lang="en-US" sz="1100">
                <a:solidFill>
                  <a:schemeClr val="dk1"/>
                </a:solidFill>
                <a:latin typeface="Arial"/>
                <a:ea typeface="Arial"/>
                <a:cs typeface="Arial"/>
                <a:sym typeface="Arial"/>
              </a:rPr>
              <a:t>Area = 5.73 square meters</a:t>
            </a:r>
            <a:endParaRPr sz="1100">
              <a:solidFill>
                <a:schemeClr val="dk1"/>
              </a:solidFill>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Font typeface="Arial"/>
              <a:buChar char="◼"/>
            </a:pPr>
            <a:r>
              <a:rPr lang="en-US" sz="1100">
                <a:solidFill>
                  <a:schemeClr val="dk1"/>
                </a:solidFill>
                <a:latin typeface="Arial"/>
                <a:ea typeface="Arial"/>
                <a:cs typeface="Arial"/>
                <a:sym typeface="Arial"/>
              </a:rPr>
              <a:t>Multiple measurement would be used to get a larger reading and increasing the height of the antennas would increase this size</a:t>
            </a:r>
            <a:endParaRPr sz="1100">
              <a:solidFill>
                <a:schemeClr val="dk1"/>
              </a:solidFill>
              <a:latin typeface="Arial"/>
              <a:ea typeface="Arial"/>
              <a:cs typeface="Arial"/>
              <a:sym typeface="Arial"/>
            </a:endParaRPr>
          </a:p>
          <a:p>
            <a:pPr indent="0" lvl="0" marL="0" rtl="0" algn="l">
              <a:lnSpc>
                <a:spcPct val="115000"/>
              </a:lnSpc>
              <a:spcBef>
                <a:spcPts val="600"/>
              </a:spcBef>
              <a:spcAft>
                <a:spcPts val="0"/>
              </a:spcAft>
              <a:buNone/>
            </a:pPr>
            <a:r>
              <a:t/>
            </a:r>
            <a:endParaRPr>
              <a:solidFill>
                <a:schemeClr val="dk1"/>
              </a:solidFill>
              <a:latin typeface="Arial"/>
              <a:ea typeface="Arial"/>
              <a:cs typeface="Arial"/>
              <a:sym typeface="Arial"/>
            </a:endParaRPr>
          </a:p>
          <a:p>
            <a:pPr indent="-200844" lvl="0" marL="306000" rtl="0" algn="l">
              <a:spcBef>
                <a:spcPts val="600"/>
              </a:spcBef>
              <a:spcAft>
                <a:spcPts val="0"/>
              </a:spcAft>
              <a:buSzPts val="1656"/>
              <a:buNone/>
            </a:pPr>
            <a:r>
              <a:t/>
            </a:r>
            <a:endParaRPr/>
          </a:p>
        </p:txBody>
      </p:sp>
      <p:pic>
        <p:nvPicPr>
          <p:cNvPr id="244" name="Google Shape;244;p30"/>
          <p:cNvPicPr preferRelativeResize="0"/>
          <p:nvPr/>
        </p:nvPicPr>
        <p:blipFill>
          <a:blip r:embed="rId3">
            <a:alphaModFix/>
          </a:blip>
          <a:stretch>
            <a:fillRect/>
          </a:stretch>
        </p:blipFill>
        <p:spPr>
          <a:xfrm>
            <a:off x="1875175" y="3778225"/>
            <a:ext cx="5362776" cy="141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DELIVERABLES</a:t>
            </a:r>
            <a:endParaRPr/>
          </a:p>
        </p:txBody>
      </p:sp>
      <p:sp>
        <p:nvSpPr>
          <p:cNvPr id="250" name="Google Shape;250;p31"/>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33756" lvl="0" marL="457200" rtl="0" algn="l">
              <a:lnSpc>
                <a:spcPct val="115000"/>
              </a:lnSpc>
              <a:spcBef>
                <a:spcPts val="400"/>
              </a:spcBef>
              <a:spcAft>
                <a:spcPts val="0"/>
              </a:spcAft>
              <a:buSzPts val="1656"/>
              <a:buChar char="◼"/>
            </a:pPr>
            <a:r>
              <a:rPr lang="en-US">
                <a:solidFill>
                  <a:schemeClr val="dk1"/>
                </a:solidFill>
                <a:latin typeface="Arial"/>
                <a:ea typeface="Arial"/>
                <a:cs typeface="Arial"/>
                <a:sym typeface="Arial"/>
              </a:rPr>
              <a:t>Dual Band FMCW Radar</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Char char="◼"/>
            </a:pPr>
            <a:r>
              <a:rPr lang="en-US">
                <a:solidFill>
                  <a:schemeClr val="dk1"/>
                </a:solidFill>
                <a:latin typeface="Arial"/>
                <a:ea typeface="Arial"/>
                <a:cs typeface="Arial"/>
                <a:sym typeface="Arial"/>
              </a:rPr>
              <a:t>Top Soil sensing applications </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Ground Penetrating applications</a:t>
            </a:r>
            <a:endParaRPr>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Char char="◼"/>
            </a:pPr>
            <a:r>
              <a:rPr lang="en-US" sz="1600">
                <a:solidFill>
                  <a:schemeClr val="dk1"/>
                </a:solidFill>
                <a:latin typeface="Arial"/>
                <a:ea typeface="Arial"/>
                <a:cs typeface="Arial"/>
                <a:sym typeface="Arial"/>
              </a:rPr>
              <a:t>Soil moisture mapping</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Char char="◼"/>
            </a:pPr>
            <a:r>
              <a:rPr lang="en-US" sz="1600">
                <a:solidFill>
                  <a:schemeClr val="dk1"/>
                </a:solidFill>
                <a:latin typeface="Arial"/>
                <a:ea typeface="Arial"/>
                <a:cs typeface="Arial"/>
                <a:sym typeface="Arial"/>
              </a:rPr>
              <a:t>Easy to use GUI</a:t>
            </a:r>
            <a:endParaRPr sz="1600">
              <a:solidFill>
                <a:schemeClr val="dk1"/>
              </a:solidFill>
              <a:latin typeface="Arial"/>
              <a:ea typeface="Arial"/>
              <a:cs typeface="Arial"/>
              <a:sym typeface="Arial"/>
            </a:endParaRPr>
          </a:p>
          <a:p>
            <a:pPr indent="-333756" lvl="1" marL="914400" rtl="0" algn="l">
              <a:lnSpc>
                <a:spcPct val="115000"/>
              </a:lnSpc>
              <a:spcBef>
                <a:spcPts val="0"/>
              </a:spcBef>
              <a:spcAft>
                <a:spcPts val="0"/>
              </a:spcAft>
              <a:buSzPts val="1656"/>
              <a:buChar char="◼"/>
            </a:pPr>
            <a:r>
              <a:rPr lang="en-US">
                <a:solidFill>
                  <a:schemeClr val="dk1"/>
                </a:solidFill>
                <a:latin typeface="Arial"/>
                <a:ea typeface="Arial"/>
                <a:cs typeface="Arial"/>
                <a:sym typeface="Arial"/>
              </a:rPr>
              <a:t>Documentation</a:t>
            </a:r>
            <a:endParaRPr>
              <a:solidFill>
                <a:schemeClr val="dk1"/>
              </a:solidFill>
              <a:latin typeface="Arial"/>
              <a:ea typeface="Arial"/>
              <a:cs typeface="Arial"/>
              <a:sym typeface="Arial"/>
            </a:endParaRPr>
          </a:p>
          <a:p>
            <a:pPr indent="0" lvl="0" marL="457200" rtl="0" algn="l">
              <a:lnSpc>
                <a:spcPct val="115000"/>
              </a:lnSpc>
              <a:spcBef>
                <a:spcPts val="600"/>
              </a:spcBef>
              <a:spcAft>
                <a:spcPts val="0"/>
              </a:spcAft>
              <a:buNone/>
            </a:pPr>
            <a:r>
              <a:t/>
            </a:r>
            <a:endParaRPr>
              <a:solidFill>
                <a:schemeClr val="dk1"/>
              </a:solidFill>
              <a:latin typeface="Arial"/>
              <a:ea typeface="Arial"/>
              <a:cs typeface="Arial"/>
              <a:sym typeface="Arial"/>
            </a:endParaRPr>
          </a:p>
          <a:p>
            <a:pPr indent="0" lvl="0" marL="457200" rtl="0" algn="l">
              <a:spcBef>
                <a:spcPts val="600"/>
              </a:spcBef>
              <a:spcAft>
                <a:spcPts val="0"/>
              </a:spcAft>
              <a:buNone/>
            </a:pPr>
            <a:r>
              <a:t/>
            </a:r>
            <a:endParaRPr/>
          </a:p>
        </p:txBody>
      </p:sp>
      <p:pic>
        <p:nvPicPr>
          <p:cNvPr id="251" name="Google Shape;251;p31"/>
          <p:cNvPicPr preferRelativeResize="0"/>
          <p:nvPr/>
        </p:nvPicPr>
        <p:blipFill>
          <a:blip r:embed="rId3">
            <a:alphaModFix/>
          </a:blip>
          <a:stretch>
            <a:fillRect/>
          </a:stretch>
        </p:blipFill>
        <p:spPr>
          <a:xfrm>
            <a:off x="6907300" y="2180500"/>
            <a:ext cx="4703501" cy="309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BLOCK DIAGRAM</a:t>
            </a:r>
            <a:endParaRPr/>
          </a:p>
        </p:txBody>
      </p:sp>
      <p:pic>
        <p:nvPicPr>
          <p:cNvPr id="257" name="Google Shape;257;p32"/>
          <p:cNvPicPr preferRelativeResize="0"/>
          <p:nvPr/>
        </p:nvPicPr>
        <p:blipFill>
          <a:blip r:embed="rId3">
            <a:alphaModFix/>
          </a:blip>
          <a:stretch>
            <a:fillRect/>
          </a:stretch>
        </p:blipFill>
        <p:spPr>
          <a:xfrm>
            <a:off x="2768250" y="1868256"/>
            <a:ext cx="6353754" cy="48373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PRESENTATION AGENDA</a:t>
            </a:r>
            <a:endParaRPr/>
          </a:p>
        </p:txBody>
      </p:sp>
      <p:grpSp>
        <p:nvGrpSpPr>
          <p:cNvPr id="263" name="Google Shape;263;p33"/>
          <p:cNvGrpSpPr/>
          <p:nvPr/>
        </p:nvGrpSpPr>
        <p:grpSpPr>
          <a:xfrm>
            <a:off x="581025" y="3675658"/>
            <a:ext cx="11029949" cy="689371"/>
            <a:chOff x="0" y="1494433"/>
            <a:chExt cx="11029949" cy="689371"/>
          </a:xfrm>
        </p:grpSpPr>
        <p:sp>
          <p:nvSpPr>
            <p:cNvPr id="264" name="Google Shape;264;p33"/>
            <p:cNvSpPr/>
            <p:nvPr/>
          </p:nvSpPr>
          <p:spPr>
            <a:xfrm>
              <a:off x="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txBox="1"/>
            <p:nvPr/>
          </p:nvSpPr>
          <p:spPr>
            <a:xfrm>
              <a:off x="34468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Background</a:t>
              </a:r>
              <a:endParaRPr/>
            </a:p>
          </p:txBody>
        </p:sp>
        <p:sp>
          <p:nvSpPr>
            <p:cNvPr id="266" name="Google Shape;266;p33"/>
            <p:cNvSpPr/>
            <p:nvPr/>
          </p:nvSpPr>
          <p:spPr>
            <a:xfrm>
              <a:off x="155108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txBox="1"/>
            <p:nvPr/>
          </p:nvSpPr>
          <p:spPr>
            <a:xfrm>
              <a:off x="189577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Project Recap</a:t>
              </a:r>
              <a:endParaRPr/>
            </a:p>
          </p:txBody>
        </p:sp>
        <p:sp>
          <p:nvSpPr>
            <p:cNvPr id="268" name="Google Shape;268;p33"/>
            <p:cNvSpPr/>
            <p:nvPr/>
          </p:nvSpPr>
          <p:spPr>
            <a:xfrm>
              <a:off x="3102173" y="1494433"/>
              <a:ext cx="1723429" cy="689371"/>
            </a:xfrm>
            <a:prstGeom prst="chevron">
              <a:avLst>
                <a:gd fmla="val 50000" name="adj"/>
              </a:avLst>
            </a:prstGeom>
            <a:solidFill>
              <a:schemeClr val="accent4"/>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txBox="1"/>
            <p:nvPr/>
          </p:nvSpPr>
          <p:spPr>
            <a:xfrm>
              <a:off x="344685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Power System</a:t>
              </a:r>
              <a:endParaRPr/>
            </a:p>
          </p:txBody>
        </p:sp>
        <p:sp>
          <p:nvSpPr>
            <p:cNvPr id="270" name="Google Shape;270;p33"/>
            <p:cNvSpPr/>
            <p:nvPr/>
          </p:nvSpPr>
          <p:spPr>
            <a:xfrm>
              <a:off x="465326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nvSpPr>
          <p:spPr>
            <a:xfrm>
              <a:off x="499794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Radar Hardware</a:t>
              </a:r>
              <a:endParaRPr/>
            </a:p>
          </p:txBody>
        </p:sp>
        <p:sp>
          <p:nvSpPr>
            <p:cNvPr id="272" name="Google Shape;272;p33"/>
            <p:cNvSpPr/>
            <p:nvPr/>
          </p:nvSpPr>
          <p:spPr>
            <a:xfrm>
              <a:off x="6204346"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txBox="1"/>
            <p:nvPr/>
          </p:nvSpPr>
          <p:spPr>
            <a:xfrm>
              <a:off x="6549032"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Signal Processing</a:t>
              </a:r>
              <a:endParaRPr/>
            </a:p>
          </p:txBody>
        </p:sp>
        <p:sp>
          <p:nvSpPr>
            <p:cNvPr id="274" name="Google Shape;274;p33"/>
            <p:cNvSpPr/>
            <p:nvPr/>
          </p:nvSpPr>
          <p:spPr>
            <a:xfrm>
              <a:off x="7755433"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nvSpPr>
          <p:spPr>
            <a:xfrm>
              <a:off x="8100119"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Integration &amp; Validation</a:t>
              </a:r>
              <a:endParaRPr b="0" i="0" sz="1200" u="none" cap="none" strike="noStrike">
                <a:solidFill>
                  <a:schemeClr val="lt1"/>
                </a:solidFill>
                <a:latin typeface="Cabin"/>
                <a:ea typeface="Cabin"/>
                <a:cs typeface="Cabin"/>
                <a:sym typeface="Cabin"/>
              </a:endParaRPr>
            </a:p>
          </p:txBody>
        </p:sp>
        <p:sp>
          <p:nvSpPr>
            <p:cNvPr id="276" name="Google Shape;276;p33"/>
            <p:cNvSpPr/>
            <p:nvPr/>
          </p:nvSpPr>
          <p:spPr>
            <a:xfrm>
              <a:off x="9306520" y="1494433"/>
              <a:ext cx="1723429" cy="689371"/>
            </a:xfrm>
            <a:prstGeom prst="chevron">
              <a:avLst>
                <a:gd fmla="val 50000" name="adj"/>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nvSpPr>
          <p:spPr>
            <a:xfrm>
              <a:off x="9651206" y="1494433"/>
              <a:ext cx="1034058" cy="689371"/>
            </a:xfrm>
            <a:prstGeom prst="rect">
              <a:avLst/>
            </a:prstGeom>
            <a:noFill/>
            <a:ln>
              <a:noFill/>
            </a:ln>
          </p:spPr>
          <p:txBody>
            <a:bodyPr anchorCtr="0" anchor="ctr" bIns="16000" lIns="48000" spcFirstLastPara="1" rIns="16000" wrap="square" tIns="16000">
              <a:noAutofit/>
            </a:bodyPr>
            <a:lstStyle/>
            <a:p>
              <a:pPr indent="0" lvl="0" marL="0" marR="0" rtl="0" algn="ctr">
                <a:lnSpc>
                  <a:spcPct val="90000"/>
                </a:lnSpc>
                <a:spcBef>
                  <a:spcPts val="0"/>
                </a:spcBef>
                <a:spcAft>
                  <a:spcPts val="0"/>
                </a:spcAft>
                <a:buClr>
                  <a:schemeClr val="lt1"/>
                </a:buClr>
                <a:buSzPts val="1200"/>
                <a:buFont typeface="Cabin"/>
                <a:buNone/>
              </a:pPr>
              <a:r>
                <a:rPr b="0" i="0" lang="en-US" sz="1200" u="none" cap="none" strike="noStrike">
                  <a:solidFill>
                    <a:schemeClr val="lt1"/>
                  </a:solidFill>
                  <a:latin typeface="Cabin"/>
                  <a:ea typeface="Cabin"/>
                  <a:cs typeface="Cabin"/>
                  <a:sym typeface="Cabin"/>
                </a:rPr>
                <a:t>Administration</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Senior Design">
      <a:dk1>
        <a:srgbClr val="000000"/>
      </a:dk1>
      <a:lt1>
        <a:srgbClr val="FFFFFF"/>
      </a:lt1>
      <a:dk2>
        <a:srgbClr val="000000"/>
      </a:dk2>
      <a:lt2>
        <a:srgbClr val="F8F8F8"/>
      </a:lt2>
      <a:accent1>
        <a:srgbClr val="969696"/>
      </a:accent1>
      <a:accent2>
        <a:srgbClr val="990000"/>
      </a:accent2>
      <a:accent3>
        <a:srgbClr val="5F5F5F"/>
      </a:accent3>
      <a:accent4>
        <a:srgbClr val="8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Senior Design">
      <a:dk1>
        <a:srgbClr val="000000"/>
      </a:dk1>
      <a:lt1>
        <a:srgbClr val="FFFFFF"/>
      </a:lt1>
      <a:dk2>
        <a:srgbClr val="000000"/>
      </a:dk2>
      <a:lt2>
        <a:srgbClr val="F8F8F8"/>
      </a:lt2>
      <a:accent1>
        <a:srgbClr val="969696"/>
      </a:accent1>
      <a:accent2>
        <a:srgbClr val="990000"/>
      </a:accent2>
      <a:accent3>
        <a:srgbClr val="5F5F5F"/>
      </a:accent3>
      <a:accent4>
        <a:srgbClr val="8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