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79300" cy="9134475" type="ledger"/>
  <p:notesSz cx="6858000" cy="9144000"/>
  <p:defaultTextStyle>
    <a:defPPr>
      <a:defRPr lang="es-ES"/>
    </a:defPPr>
    <a:lvl1pPr marL="0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691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382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075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4768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3459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2150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0843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69534" algn="l" defTabSz="121738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9467" autoAdjust="0"/>
  </p:normalViewPr>
  <p:slideViewPr>
    <p:cSldViewPr>
      <p:cViewPr>
        <p:scale>
          <a:sx n="70" d="100"/>
          <a:sy n="70" d="100"/>
        </p:scale>
        <p:origin x="-708" y="72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7A4D4-D535-4E4E-8D93-FAC895B9DB3F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E4DF4-B468-4265-8675-180E279D6A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587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691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382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6075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4768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3459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2150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0843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69534" algn="l" defTabSz="121738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E4DF4-B468-4265-8675-180E279D6AF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E4DF4-B468-4265-8675-180E279D6AF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3450" y="2837613"/>
            <a:ext cx="10352405" cy="195799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6895" y="5176202"/>
            <a:ext cx="852551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4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3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69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2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29992" y="365805"/>
            <a:ext cx="2740343" cy="779390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965" y="365805"/>
            <a:ext cx="8018039" cy="77939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7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56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2082" y="5869748"/>
            <a:ext cx="10352405" cy="181421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2082" y="3871581"/>
            <a:ext cx="10352405" cy="199816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69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3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0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47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3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21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08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695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4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965" y="2131379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1144" y="2131379"/>
            <a:ext cx="5379191" cy="602833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25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965" y="2044690"/>
            <a:ext cx="5381306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8691" indent="0">
              <a:buNone/>
              <a:defRPr sz="2700" b="1"/>
            </a:lvl2pPr>
            <a:lvl3pPr marL="1217382" indent="0">
              <a:buNone/>
              <a:defRPr sz="2400" b="1"/>
            </a:lvl3pPr>
            <a:lvl4pPr marL="1826075" indent="0">
              <a:buNone/>
              <a:defRPr sz="2100" b="1"/>
            </a:lvl4pPr>
            <a:lvl5pPr marL="2434768" indent="0">
              <a:buNone/>
              <a:defRPr sz="2100" b="1"/>
            </a:lvl5pPr>
            <a:lvl6pPr marL="3043459" indent="0">
              <a:buNone/>
              <a:defRPr sz="2100" b="1"/>
            </a:lvl6pPr>
            <a:lvl7pPr marL="3652150" indent="0">
              <a:buNone/>
              <a:defRPr sz="2100" b="1"/>
            </a:lvl7pPr>
            <a:lvl8pPr marL="4260843" indent="0">
              <a:buNone/>
              <a:defRPr sz="2100" b="1"/>
            </a:lvl8pPr>
            <a:lvl9pPr marL="4869534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8965" y="2896812"/>
            <a:ext cx="5381306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86918" y="2044690"/>
            <a:ext cx="5383420" cy="852127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8691" indent="0">
              <a:buNone/>
              <a:defRPr sz="2700" b="1"/>
            </a:lvl2pPr>
            <a:lvl3pPr marL="1217382" indent="0">
              <a:buNone/>
              <a:defRPr sz="2400" b="1"/>
            </a:lvl3pPr>
            <a:lvl4pPr marL="1826075" indent="0">
              <a:buNone/>
              <a:defRPr sz="2100" b="1"/>
            </a:lvl4pPr>
            <a:lvl5pPr marL="2434768" indent="0">
              <a:buNone/>
              <a:defRPr sz="2100" b="1"/>
            </a:lvl5pPr>
            <a:lvl6pPr marL="3043459" indent="0">
              <a:buNone/>
              <a:defRPr sz="2100" b="1"/>
            </a:lvl6pPr>
            <a:lvl7pPr marL="3652150" indent="0">
              <a:buNone/>
              <a:defRPr sz="2100" b="1"/>
            </a:lvl7pPr>
            <a:lvl8pPr marL="4260843" indent="0">
              <a:buNone/>
              <a:defRPr sz="2100" b="1"/>
            </a:lvl8pPr>
            <a:lvl9pPr marL="4869534" indent="0">
              <a:buNone/>
              <a:defRPr sz="2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86918" y="2896812"/>
            <a:ext cx="5383420" cy="526289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6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1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9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968" y="363691"/>
            <a:ext cx="4006906" cy="1547785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1769" y="363689"/>
            <a:ext cx="6808567" cy="7796022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968" y="1911478"/>
            <a:ext cx="4006906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691" indent="0">
              <a:buNone/>
              <a:defRPr sz="1600"/>
            </a:lvl2pPr>
            <a:lvl3pPr marL="1217382" indent="0">
              <a:buNone/>
              <a:defRPr sz="1300"/>
            </a:lvl3pPr>
            <a:lvl4pPr marL="1826075" indent="0">
              <a:buNone/>
              <a:defRPr sz="1200"/>
            </a:lvl4pPr>
            <a:lvl5pPr marL="2434768" indent="0">
              <a:buNone/>
              <a:defRPr sz="1200"/>
            </a:lvl5pPr>
            <a:lvl6pPr marL="3043459" indent="0">
              <a:buNone/>
              <a:defRPr sz="1200"/>
            </a:lvl6pPr>
            <a:lvl7pPr marL="3652150" indent="0">
              <a:buNone/>
              <a:defRPr sz="1200"/>
            </a:lvl7pPr>
            <a:lvl8pPr marL="4260843" indent="0">
              <a:buNone/>
              <a:defRPr sz="1200"/>
            </a:lvl8pPr>
            <a:lvl9pPr marL="4869534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0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7228" y="6394133"/>
            <a:ext cx="730758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7228" y="816184"/>
            <a:ext cx="730758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691" indent="0">
              <a:buNone/>
              <a:defRPr sz="3700"/>
            </a:lvl2pPr>
            <a:lvl3pPr marL="1217382" indent="0">
              <a:buNone/>
              <a:defRPr sz="3100"/>
            </a:lvl3pPr>
            <a:lvl4pPr marL="1826075" indent="0">
              <a:buNone/>
              <a:defRPr sz="2700"/>
            </a:lvl4pPr>
            <a:lvl5pPr marL="2434768" indent="0">
              <a:buNone/>
              <a:defRPr sz="2700"/>
            </a:lvl5pPr>
            <a:lvl6pPr marL="3043459" indent="0">
              <a:buNone/>
              <a:defRPr sz="2700"/>
            </a:lvl6pPr>
            <a:lvl7pPr marL="3652150" indent="0">
              <a:buNone/>
              <a:defRPr sz="2700"/>
            </a:lvl7pPr>
            <a:lvl8pPr marL="4260843" indent="0">
              <a:buNone/>
              <a:defRPr sz="2700"/>
            </a:lvl8pPr>
            <a:lvl9pPr marL="4869534" indent="0">
              <a:buNone/>
              <a:defRPr sz="2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7228" y="7148997"/>
            <a:ext cx="730758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691" indent="0">
              <a:buNone/>
              <a:defRPr sz="1600"/>
            </a:lvl2pPr>
            <a:lvl3pPr marL="1217382" indent="0">
              <a:buNone/>
              <a:defRPr sz="1300"/>
            </a:lvl3pPr>
            <a:lvl4pPr marL="1826075" indent="0">
              <a:buNone/>
              <a:defRPr sz="1200"/>
            </a:lvl4pPr>
            <a:lvl5pPr marL="2434768" indent="0">
              <a:buNone/>
              <a:defRPr sz="1200"/>
            </a:lvl5pPr>
            <a:lvl6pPr marL="3043459" indent="0">
              <a:buNone/>
              <a:defRPr sz="1200"/>
            </a:lvl6pPr>
            <a:lvl7pPr marL="3652150" indent="0">
              <a:buNone/>
              <a:defRPr sz="1200"/>
            </a:lvl7pPr>
            <a:lvl8pPr marL="4260843" indent="0">
              <a:buNone/>
              <a:defRPr sz="1200"/>
            </a:lvl8pPr>
            <a:lvl9pPr marL="4869534" indent="0">
              <a:buNone/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9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8965" y="365803"/>
            <a:ext cx="10961370" cy="1522413"/>
          </a:xfrm>
          <a:prstGeom prst="rect">
            <a:avLst/>
          </a:prstGeom>
        </p:spPr>
        <p:txBody>
          <a:bodyPr vert="horz" lIns="121738" tIns="60869" rIns="121738" bIns="60869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8965" y="2131379"/>
            <a:ext cx="10961370" cy="6028331"/>
          </a:xfrm>
          <a:prstGeom prst="rect">
            <a:avLst/>
          </a:prstGeom>
        </p:spPr>
        <p:txBody>
          <a:bodyPr vert="horz" lIns="121738" tIns="60869" rIns="121738" bIns="6086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8966" y="8466309"/>
            <a:ext cx="2841837" cy="486327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18FF-9067-4A7F-89F7-1182B6A4803D}" type="datetimeFigureOut">
              <a:rPr lang="es-ES" smtClean="0"/>
              <a:t>31/05/2018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1261" y="8466309"/>
            <a:ext cx="3856778" cy="486327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28499" y="8466309"/>
            <a:ext cx="2841837" cy="486327"/>
          </a:xfrm>
          <a:prstGeom prst="rect">
            <a:avLst/>
          </a:prstGeom>
        </p:spPr>
        <p:txBody>
          <a:bodyPr vert="horz" lIns="121738" tIns="60869" rIns="121738" bIns="608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3E33-0315-41F5-B855-2B66726239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382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520" indent="-456520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124" indent="-380431" algn="l" defTabSz="1217382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1729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1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39113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7804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6496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5188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3881" indent="-304346" algn="l" defTabSz="121738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691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382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075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4768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3459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2150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843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9534" algn="l" defTabSz="12173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" descr="template5 plantill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" y="-68031"/>
            <a:ext cx="12179300" cy="9202506"/>
          </a:xfrm>
          <a:prstGeom prst="rect">
            <a:avLst/>
          </a:prstGeom>
        </p:spPr>
      </p:pic>
      <p:sp>
        <p:nvSpPr>
          <p:cNvPr id="17" name="16 Rectángulo redondeado"/>
          <p:cNvSpPr/>
          <p:nvPr/>
        </p:nvSpPr>
        <p:spPr>
          <a:xfrm>
            <a:off x="5083090" y="3136777"/>
            <a:ext cx="2182103" cy="1862508"/>
          </a:xfrm>
          <a:prstGeom prst="roundRect">
            <a:avLst>
              <a:gd name="adj" fmla="val 16668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738" tIns="60869" rIns="121738" bIns="60869" spcCol="0" rtlCol="0" anchor="ctr"/>
          <a:lstStyle/>
          <a:p>
            <a:pPr algn="ctr"/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388709" y="3149580"/>
            <a:ext cx="1976022" cy="1849705"/>
          </a:xfrm>
          <a:prstGeom prst="roundRect">
            <a:avLst>
              <a:gd name="adj" fmla="val 16668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738" tIns="60869" rIns="121738" bIns="60869" spcCol="0" rtlCol="0" anchor="ctr"/>
          <a:lstStyle/>
          <a:p>
            <a:pPr algn="ctr"/>
            <a:endParaRPr lang="es-ES" dirty="0"/>
          </a:p>
        </p:txBody>
      </p:sp>
      <p:pic>
        <p:nvPicPr>
          <p:cNvPr id="1032" name="Picture 8" descr="Resultado de imagen para arrow fla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93" y="3817912"/>
            <a:ext cx="1090275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ile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5" y="3338713"/>
            <a:ext cx="1174770" cy="11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136393" y="2641108"/>
            <a:ext cx="3008049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Ambiente 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EDGE LANDING/ 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1034" name="Picture 10" descr="Resultado de imagen para hadoop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690" y="3399875"/>
            <a:ext cx="1870258" cy="130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46690" y="4502675"/>
            <a:ext cx="1734313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 </a:t>
            </a:r>
            <a:r>
              <a:rPr lang="es-CL" sz="1600" b="1" dirty="0" err="1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Hadoop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 </a:t>
            </a:r>
            <a:r>
              <a:rPr lang="es-CL" sz="1600" b="1" dirty="0" err="1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put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15" name="Picture 8" descr="Resultado de imagen para arrow flat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88" y="3835898"/>
            <a:ext cx="1117401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471544" y="4562269"/>
            <a:ext cx="1795309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INTERFACE.TXT</a:t>
            </a:r>
          </a:p>
        </p:txBody>
      </p:sp>
      <p:pic>
        <p:nvPicPr>
          <p:cNvPr id="18" name="Picture 2" descr="Resultado de imagen para file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56" y="3343570"/>
            <a:ext cx="1174770" cy="11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CuadroTexto"/>
          <p:cNvSpPr txBox="1"/>
          <p:nvPr/>
        </p:nvSpPr>
        <p:spPr>
          <a:xfrm>
            <a:off x="5400573" y="4564434"/>
            <a:ext cx="1615770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INTERFACE</a:t>
            </a:r>
            <a:r>
              <a:rPr lang="es-CL" sz="1200" b="1" dirty="0">
                <a:latin typeface="Arial Black" panose="020B0A04020102020204" pitchFamily="34" charset="0"/>
              </a:rPr>
              <a:t>/</a:t>
            </a:r>
            <a:endParaRPr lang="es-CL" sz="1900" b="1" dirty="0">
              <a:latin typeface="Arial Black" panose="020B0A04020102020204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700857" y="2634186"/>
            <a:ext cx="2946567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Ambiente 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HDFS CRUDO/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1036" name="Picture 12" descr="Resultado de imagen para script flat icon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75" y="3343570"/>
            <a:ext cx="1272850" cy="127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n para arrow flat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59" y="3809531"/>
            <a:ext cx="1071916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7682045" y="4642275"/>
            <a:ext cx="2107705" cy="615369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noProof="1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Spark-submit</a:t>
            </a:r>
          </a:p>
          <a:p>
            <a:pPr algn="ctr"/>
            <a:endParaRPr lang="es-CL" sz="1600" b="1" dirty="0" smtClean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9944722" y="3048741"/>
            <a:ext cx="2182103" cy="2007656"/>
          </a:xfrm>
          <a:prstGeom prst="roundRect">
            <a:avLst>
              <a:gd name="adj" fmla="val 16668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738" tIns="60869" rIns="121738" bIns="60869" spcCol="0" rtlCol="0" anchor="ctr"/>
          <a:lstStyle/>
          <a:p>
            <a:pPr algn="ctr"/>
            <a:endParaRPr lang="es-ES" dirty="0"/>
          </a:p>
        </p:txBody>
      </p:sp>
      <p:pic>
        <p:nvPicPr>
          <p:cNvPr id="26" name="Picture 2" descr="Resultado de imagen para file fla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832" y="3230529"/>
            <a:ext cx="1174770" cy="11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CuadroTexto"/>
          <p:cNvSpPr txBox="1"/>
          <p:nvPr/>
        </p:nvSpPr>
        <p:spPr>
          <a:xfrm>
            <a:off x="10343854" y="4562269"/>
            <a:ext cx="1615770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INTERFACE</a:t>
            </a:r>
            <a:r>
              <a:rPr lang="es-CL" sz="1200" b="1" dirty="0">
                <a:latin typeface="Arial Black" panose="020B0A04020102020204" pitchFamily="34" charset="0"/>
              </a:rPr>
              <a:t>/</a:t>
            </a:r>
            <a:endParaRPr lang="es-CL" sz="1900" b="1" dirty="0">
              <a:latin typeface="Arial Black" panose="020B0A040201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9566861" y="2623170"/>
            <a:ext cx="2952328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Ambiente 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HDFS TRANSF/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29" name="Picture 8" descr="Resultado de imagen para arrow flat 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132" y="3784583"/>
            <a:ext cx="1041722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n relacionada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70" y="3788356"/>
            <a:ext cx="748657" cy="49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85891" y="318766"/>
            <a:ext cx="8063999" cy="64632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r>
              <a:rPr lang="es-CL" sz="3600" dirty="0">
                <a:solidFill>
                  <a:srgbClr val="FF6600"/>
                </a:solidFill>
              </a:rPr>
              <a:t>Diagrama </a:t>
            </a:r>
            <a:r>
              <a:rPr lang="es-CL" sz="3600" dirty="0" smtClean="0">
                <a:solidFill>
                  <a:srgbClr val="FF6600"/>
                </a:solidFill>
              </a:rPr>
              <a:t>Procesos de Interfaz</a:t>
            </a:r>
            <a:endParaRPr lang="es-CL" sz="3600" dirty="0">
              <a:solidFill>
                <a:srgbClr val="FF6600"/>
              </a:solidFill>
            </a:endParaRPr>
          </a:p>
        </p:txBody>
      </p:sp>
      <p:pic>
        <p:nvPicPr>
          <p:cNvPr id="1044" name="Picture 20" descr="Resultado de imagen para csv fla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970" y="5679299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Resultado de imagen para arrow flat 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35447">
            <a:off x="9329195" y="5162972"/>
            <a:ext cx="1111498" cy="5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10104326" y="6780494"/>
            <a:ext cx="1915816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Archivo Resumen</a:t>
            </a:r>
          </a:p>
        </p:txBody>
      </p:sp>
      <p:pic>
        <p:nvPicPr>
          <p:cNvPr id="1048" name="Picture 24" descr="Resultado de imagen para asterisk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667" y="3399875"/>
            <a:ext cx="335469" cy="3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4" descr="Resultado de imagen para asterisk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9" y="8461566"/>
            <a:ext cx="335469" cy="33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9969" y="8429245"/>
            <a:ext cx="10907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 smtClean="0"/>
              <a:t>: Solo en la primera ejecución del proceso por interface se realiza la ingesta hacia HDFS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446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" descr="template5 plantill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19" y="-144463"/>
            <a:ext cx="12240042" cy="9202506"/>
          </a:xfrm>
          <a:prstGeom prst="rect">
            <a:avLst/>
          </a:prstGeom>
        </p:spPr>
      </p:pic>
      <p:sp>
        <p:nvSpPr>
          <p:cNvPr id="25" name="24 Rectángulo redondeado"/>
          <p:cNvSpPr/>
          <p:nvPr/>
        </p:nvSpPr>
        <p:spPr>
          <a:xfrm>
            <a:off x="10007598" y="1756605"/>
            <a:ext cx="2182103" cy="2007656"/>
          </a:xfrm>
          <a:prstGeom prst="roundRect">
            <a:avLst>
              <a:gd name="adj" fmla="val 16668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738" tIns="60869" rIns="121738" bIns="60869" spcCol="0" rtlCol="0" anchor="ctr"/>
          <a:lstStyle/>
          <a:p>
            <a:pPr algn="ctr"/>
            <a:endParaRPr lang="es-ES" dirty="0"/>
          </a:p>
        </p:txBody>
      </p:sp>
      <p:pic>
        <p:nvPicPr>
          <p:cNvPr id="26" name="Picture 2" descr="Resultado de imagen para file fla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26" y="2012089"/>
            <a:ext cx="1174770" cy="11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26 CuadroTexto"/>
          <p:cNvSpPr txBox="1"/>
          <p:nvPr/>
        </p:nvSpPr>
        <p:spPr>
          <a:xfrm>
            <a:off x="10287326" y="3272158"/>
            <a:ext cx="1615770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INTERFACE</a:t>
            </a:r>
            <a:r>
              <a:rPr lang="es-CL" sz="1200" b="1" dirty="0">
                <a:latin typeface="Arial Black" panose="020B0A04020102020204" pitchFamily="34" charset="0"/>
              </a:rPr>
              <a:t>/</a:t>
            </a:r>
            <a:endParaRPr lang="es-CL" sz="1900" b="1" dirty="0">
              <a:latin typeface="Arial Black" panose="020B0A040201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9507887" y="1329086"/>
            <a:ext cx="2952328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Ambiente 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HDFS TEMP</a:t>
            </a:r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/</a:t>
            </a:r>
          </a:p>
        </p:txBody>
      </p:sp>
      <p:pic>
        <p:nvPicPr>
          <p:cNvPr id="29" name="Picture 8" descr="Resultado de imagen para arrow fla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5761">
            <a:off x="8924555" y="3027224"/>
            <a:ext cx="1041722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185891" y="318766"/>
            <a:ext cx="8063999" cy="646321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r>
              <a:rPr lang="es-CL" sz="3600" dirty="0" smtClean="0">
                <a:solidFill>
                  <a:srgbClr val="FF6600"/>
                </a:solidFill>
              </a:rPr>
              <a:t>Diagrama Procesos de Script </a:t>
            </a:r>
            <a:r>
              <a:rPr lang="es-CL" sz="3600" dirty="0" err="1" smtClean="0">
                <a:solidFill>
                  <a:srgbClr val="FF6600"/>
                </a:solidFill>
              </a:rPr>
              <a:t>Spark</a:t>
            </a:r>
            <a:endParaRPr lang="es-CL" sz="3600" dirty="0">
              <a:solidFill>
                <a:srgbClr val="FF6600"/>
              </a:solidFill>
            </a:endParaRPr>
          </a:p>
        </p:txBody>
      </p:sp>
      <p:pic>
        <p:nvPicPr>
          <p:cNvPr id="1044" name="Picture 20" descr="Resultado de imagen para csv fla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345" y="4207120"/>
            <a:ext cx="1008111" cy="10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38 CuadroTexto"/>
          <p:cNvSpPr txBox="1"/>
          <p:nvPr/>
        </p:nvSpPr>
        <p:spPr>
          <a:xfrm>
            <a:off x="10172392" y="5319703"/>
            <a:ext cx="1915816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Archivo Resumen</a:t>
            </a:r>
          </a:p>
        </p:txBody>
      </p:sp>
      <p:sp>
        <p:nvSpPr>
          <p:cNvPr id="3" name="AutoShape 2" descr="Resultado de imagen para data fram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4" descr="Resultado de imagen para data fram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4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5209075" y="3728288"/>
            <a:ext cx="1401299" cy="62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78627" y="8455669"/>
            <a:ext cx="11139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u="sng" dirty="0" err="1" smtClean="0"/>
              <a:t>DataFrame</a:t>
            </a:r>
            <a:r>
              <a:rPr lang="es-CL" dirty="0" smtClean="0"/>
              <a:t>: colección distribuida de datos en columnas, equivalente a una tabla en SQL.</a:t>
            </a:r>
            <a:endParaRPr lang="es-ES" dirty="0"/>
          </a:p>
        </p:txBody>
      </p:sp>
      <p:sp>
        <p:nvSpPr>
          <p:cNvPr id="37" name="36 Rectángulo redondeado"/>
          <p:cNvSpPr/>
          <p:nvPr/>
        </p:nvSpPr>
        <p:spPr>
          <a:xfrm>
            <a:off x="339143" y="3136777"/>
            <a:ext cx="2126833" cy="2019428"/>
          </a:xfrm>
          <a:prstGeom prst="roundRect">
            <a:avLst>
              <a:gd name="adj" fmla="val 16668"/>
            </a:avLst>
          </a:prstGeom>
          <a:ln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738" tIns="60869" rIns="121738" bIns="60869" spcCol="0" rtlCol="0" anchor="ctr"/>
          <a:lstStyle/>
          <a:p>
            <a:pPr algn="ctr"/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-37640" y="2671663"/>
            <a:ext cx="2946567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pPr algn="ctr"/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Ambiente </a:t>
            </a:r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HDFS RAW/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1032" name="Picture 8" descr="Resultado de imagen para arrow fla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78" y="3809531"/>
            <a:ext cx="885899" cy="4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para file flat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8" y="3355687"/>
            <a:ext cx="1174770" cy="11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736092" y="4539642"/>
            <a:ext cx="1615770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INTERFACE</a:t>
            </a:r>
            <a:r>
              <a:rPr lang="es-CL" sz="1200" b="1" dirty="0">
                <a:latin typeface="Arial Black" panose="020B0A04020102020204" pitchFamily="34" charset="0"/>
              </a:rPr>
              <a:t>/</a:t>
            </a:r>
            <a:endParaRPr lang="es-CL" sz="1900" b="1" dirty="0">
              <a:latin typeface="Arial Black" panose="020B0A04020102020204" pitchFamily="34" charset="0"/>
            </a:endParaRPr>
          </a:p>
        </p:txBody>
      </p:sp>
      <p:pic>
        <p:nvPicPr>
          <p:cNvPr id="43" name="Picture 8" descr="Resultado de imagen para arrow fla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001" y="3818906"/>
            <a:ext cx="883553" cy="4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2964360" y="3727291"/>
            <a:ext cx="1314413" cy="5721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 err="1" smtClean="0"/>
              <a:t>DataFrame</a:t>
            </a:r>
            <a:r>
              <a:rPr lang="es-CL" sz="1200" b="1" dirty="0" smtClean="0"/>
              <a:t> </a:t>
            </a:r>
          </a:p>
        </p:txBody>
      </p:sp>
      <p:sp>
        <p:nvSpPr>
          <p:cNvPr id="12" name="AutoShape 8" descr="Imagen relacionad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AutoShape 10" descr="Imagen relacionad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1" name="20 Grupo"/>
          <p:cNvGrpSpPr/>
          <p:nvPr/>
        </p:nvGrpSpPr>
        <p:grpSpPr>
          <a:xfrm>
            <a:off x="4722803" y="1310872"/>
            <a:ext cx="2348592" cy="1225503"/>
            <a:chOff x="6107553" y="1456601"/>
            <a:chExt cx="2557382" cy="1247265"/>
          </a:xfrm>
        </p:grpSpPr>
        <p:pic>
          <p:nvPicPr>
            <p:cNvPr id="44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91" y="1695754"/>
              <a:ext cx="100811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13 CuadroTexto"/>
            <p:cNvSpPr txBox="1"/>
            <p:nvPr/>
          </p:nvSpPr>
          <p:spPr>
            <a:xfrm>
              <a:off x="6107553" y="1456601"/>
              <a:ext cx="2557382" cy="344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b="1" dirty="0" err="1" smtClean="0"/>
                <a:t>Package</a:t>
              </a:r>
              <a:r>
                <a:rPr lang="es-CL" sz="1600" b="1" dirty="0" smtClean="0"/>
                <a:t> Reglas Genéricas</a:t>
              </a:r>
              <a:endParaRPr lang="es-ES" sz="1600" b="1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7470497" y="5968068"/>
            <a:ext cx="2505686" cy="1263475"/>
            <a:chOff x="5765426" y="2238840"/>
            <a:chExt cx="2728441" cy="1285911"/>
          </a:xfrm>
        </p:grpSpPr>
        <p:pic>
          <p:nvPicPr>
            <p:cNvPr id="50" name="Picture 5"/>
            <p:cNvPicPr>
              <a:picLocks noChangeAspect="1" noChangeArrowheads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438" y="2238840"/>
              <a:ext cx="1008112" cy="10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50 CuadroTexto"/>
            <p:cNvSpPr txBox="1"/>
            <p:nvPr/>
          </p:nvSpPr>
          <p:spPr>
            <a:xfrm>
              <a:off x="5765426" y="3180185"/>
              <a:ext cx="2728441" cy="344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sz="1600" b="1" dirty="0" err="1" smtClean="0"/>
                <a:t>Package</a:t>
              </a:r>
              <a:r>
                <a:rPr lang="es-CL" sz="1600" b="1" dirty="0" smtClean="0"/>
                <a:t> Reglas Especificas</a:t>
              </a:r>
              <a:endParaRPr lang="es-ES" sz="1600" b="1" dirty="0"/>
            </a:p>
          </p:txBody>
        </p:sp>
      </p:grpSp>
      <p:pic>
        <p:nvPicPr>
          <p:cNvPr id="52" name="Picture 8" descr="Resultado de imagen para arrow flat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91411" y="5003914"/>
            <a:ext cx="880006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utoShape 12" descr="Resultado de imagen para 1 icon fla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8" name="67 CuadroTexto"/>
          <p:cNvSpPr txBox="1"/>
          <p:nvPr/>
        </p:nvSpPr>
        <p:spPr>
          <a:xfrm>
            <a:off x="2755657" y="4424615"/>
            <a:ext cx="1768766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DF_INTERFACE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5040914" y="4424616"/>
            <a:ext cx="1840652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DF_INTERFACE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7283727" y="4424615"/>
            <a:ext cx="1932323" cy="369148"/>
          </a:xfrm>
          <a:prstGeom prst="rect">
            <a:avLst/>
          </a:prstGeom>
          <a:noFill/>
        </p:spPr>
        <p:txBody>
          <a:bodyPr wrap="square" lIns="121738" tIns="60869" rIns="121738" bIns="60869" rtlCol="0">
            <a:spAutoFit/>
          </a:bodyPr>
          <a:lstStyle/>
          <a:p>
            <a:r>
              <a:rPr lang="es-CL" sz="1600" b="1" dirty="0" smtClean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DF_INTERFACE</a:t>
            </a:r>
            <a:endParaRPr lang="es-CL" sz="1600" b="1" dirty="0">
              <a:latin typeface="Latha" panose="020B0604020202020204" pitchFamily="34" charset="0"/>
              <a:ea typeface="Verdana" panose="020B0604030504040204" pitchFamily="34" charset="0"/>
              <a:cs typeface="Latha" panose="020B0604020202020204" pitchFamily="34" charset="0"/>
            </a:endParaRPr>
          </a:p>
        </p:txBody>
      </p:sp>
      <p:pic>
        <p:nvPicPr>
          <p:cNvPr id="2062" name="Picture 14" descr="Resultado de imagen para tabl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61" y="1656170"/>
            <a:ext cx="1038157" cy="103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8" descr="Resultado de imagen para arrow flat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08585">
            <a:off x="3309976" y="3088902"/>
            <a:ext cx="715907" cy="3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CuadroTexto"/>
          <p:cNvSpPr txBox="1"/>
          <p:nvPr/>
        </p:nvSpPr>
        <p:spPr>
          <a:xfrm>
            <a:off x="2755657" y="2617463"/>
            <a:ext cx="182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Latha" panose="020B0604020202020204" pitchFamily="34" charset="0"/>
                <a:ea typeface="Verdana" panose="020B0604030504040204" pitchFamily="34" charset="0"/>
                <a:cs typeface="Latha" panose="020B0604020202020204" pitchFamily="34" charset="0"/>
              </a:rPr>
              <a:t>ESQ_INTERFACE</a:t>
            </a:r>
          </a:p>
        </p:txBody>
      </p:sp>
      <p:grpSp>
        <p:nvGrpSpPr>
          <p:cNvPr id="35" name="34 Grupo"/>
          <p:cNvGrpSpPr/>
          <p:nvPr/>
        </p:nvGrpSpPr>
        <p:grpSpPr>
          <a:xfrm>
            <a:off x="4033205" y="5785304"/>
            <a:ext cx="965787" cy="935159"/>
            <a:chOff x="5128751" y="6242843"/>
            <a:chExt cx="991270" cy="1016323"/>
          </a:xfrm>
        </p:grpSpPr>
        <p:pic>
          <p:nvPicPr>
            <p:cNvPr id="64" name="Picture 2" descr="Resultado de imagen para file fla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364" y="6242843"/>
              <a:ext cx="478672" cy="47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Resultado de imagen para file fla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423" y="6242843"/>
              <a:ext cx="478672" cy="47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Resultado de imagen para file fla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349" y="6780494"/>
              <a:ext cx="478672" cy="47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Resultado de imagen para file fla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751" y="6780494"/>
              <a:ext cx="478672" cy="47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45 CuadroTexto"/>
          <p:cNvSpPr txBox="1"/>
          <p:nvPr/>
        </p:nvSpPr>
        <p:spPr>
          <a:xfrm>
            <a:off x="5026007" y="6770872"/>
            <a:ext cx="177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600" b="1" dirty="0" smtClean="0">
                <a:latin typeface="Latha" panose="020B0604020202020204" pitchFamily="34" charset="0"/>
                <a:cs typeface="Latha" panose="020B0604020202020204" pitchFamily="34" charset="0"/>
              </a:rPr>
              <a:t>Interfaces </a:t>
            </a:r>
          </a:p>
          <a:p>
            <a:pPr algn="ctr"/>
            <a:r>
              <a:rPr lang="es-CL" sz="1600" b="1" dirty="0" smtClean="0">
                <a:latin typeface="Latha" panose="020B0604020202020204" pitchFamily="34" charset="0"/>
                <a:cs typeface="Latha" panose="020B0604020202020204" pitchFamily="34" charset="0"/>
              </a:rPr>
              <a:t>Reglas Integridad</a:t>
            </a:r>
            <a:endParaRPr lang="es-ES" sz="16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39" y="3883061"/>
            <a:ext cx="777307" cy="408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86 CuadroTexto"/>
          <p:cNvSpPr txBox="1"/>
          <p:nvPr/>
        </p:nvSpPr>
        <p:spPr>
          <a:xfrm>
            <a:off x="5105438" y="2421879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RN###_XXX(CLM)</a:t>
            </a:r>
            <a:endParaRPr lang="es-ES" sz="1600" b="1" dirty="0"/>
          </a:p>
        </p:txBody>
      </p:sp>
      <p:pic>
        <p:nvPicPr>
          <p:cNvPr id="88" name="Picture 8" descr="Resultado de imagen para arrow flat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7397">
            <a:off x="5443547" y="3075072"/>
            <a:ext cx="715907" cy="39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7450130" y="3747947"/>
            <a:ext cx="1401299" cy="62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Resultado de imagen para arrow fla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77" y="6003760"/>
            <a:ext cx="885899" cy="4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6793792" y="6323092"/>
            <a:ext cx="700650" cy="3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5916976" y="5833687"/>
            <a:ext cx="758303" cy="3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5993629" y="6310830"/>
            <a:ext cx="700650" cy="31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Resultado de imagen para spark data frame icon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0" t="42668" r="25032" b="23566"/>
          <a:stretch/>
        </p:blipFill>
        <p:spPr bwMode="auto">
          <a:xfrm>
            <a:off x="6736571" y="5833687"/>
            <a:ext cx="784089" cy="34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106 CuadroTexto"/>
          <p:cNvSpPr txBox="1"/>
          <p:nvPr/>
        </p:nvSpPr>
        <p:spPr>
          <a:xfrm>
            <a:off x="7763462" y="5706468"/>
            <a:ext cx="1689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b="1" dirty="0" smtClean="0"/>
              <a:t>RN###_XXX(CLM)</a:t>
            </a:r>
            <a:endParaRPr lang="es-ES" sz="1600" b="1" dirty="0"/>
          </a:p>
        </p:txBody>
      </p:sp>
      <p:pic>
        <p:nvPicPr>
          <p:cNvPr id="109" name="Picture 8" descr="Resultado de imagen para arrow flat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7238">
            <a:off x="8987025" y="4124429"/>
            <a:ext cx="1041722" cy="4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7" y="4808729"/>
            <a:ext cx="827992" cy="82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Estructura de ambientes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r>
              <a:rPr lang="es-CL" dirty="0"/>
              <a:t>t</a:t>
            </a:r>
            <a:r>
              <a:rPr lang="es-CL" dirty="0" smtClean="0"/>
              <a:t>emporal (RA)(Nodo </a:t>
            </a:r>
            <a:r>
              <a:rPr lang="es-CL" dirty="0" err="1" smtClean="0"/>
              <a:t>Edge</a:t>
            </a:r>
            <a:r>
              <a:rPr lang="es-CL" dirty="0" smtClean="0"/>
              <a:t>)(Por aplicativo)</a:t>
            </a:r>
          </a:p>
          <a:p>
            <a:r>
              <a:rPr lang="es-CL" dirty="0" err="1"/>
              <a:t>l</a:t>
            </a:r>
            <a:r>
              <a:rPr lang="es-CL" dirty="0" err="1" smtClean="0"/>
              <a:t>anding</a:t>
            </a:r>
            <a:r>
              <a:rPr lang="es-CL" dirty="0" smtClean="0"/>
              <a:t> (Nosotros)(Nodo </a:t>
            </a:r>
            <a:r>
              <a:rPr lang="es-CL" dirty="0" err="1" smtClean="0"/>
              <a:t>Edge</a:t>
            </a:r>
            <a:r>
              <a:rPr lang="es-CL" dirty="0" smtClean="0"/>
              <a:t>)(Por aplicativo)</a:t>
            </a:r>
          </a:p>
          <a:p>
            <a:endParaRPr lang="es-CL" dirty="0" smtClean="0"/>
          </a:p>
          <a:p>
            <a:r>
              <a:rPr lang="es-CL" dirty="0"/>
              <a:t>c</a:t>
            </a:r>
            <a:r>
              <a:rPr lang="es-CL" dirty="0" smtClean="0"/>
              <a:t>rudo(Nodo HDFS)(Boris </a:t>
            </a:r>
            <a:r>
              <a:rPr lang="es-CL" dirty="0" err="1" smtClean="0"/>
              <a:t>poblete</a:t>
            </a:r>
            <a:r>
              <a:rPr lang="es-CL" dirty="0" smtClean="0"/>
              <a:t>)</a:t>
            </a:r>
          </a:p>
          <a:p>
            <a:r>
              <a:rPr lang="es-CL" dirty="0"/>
              <a:t>t</a:t>
            </a:r>
            <a:r>
              <a:rPr lang="es-CL" dirty="0" smtClean="0"/>
              <a:t>ransformado (Nodo HDFS)(Boris </a:t>
            </a:r>
            <a:r>
              <a:rPr lang="es-CL" dirty="0" err="1" smtClean="0"/>
              <a:t>poblete</a:t>
            </a:r>
            <a:r>
              <a:rPr lang="es-CL" dirty="0" smtClean="0"/>
              <a:t>)</a:t>
            </a:r>
          </a:p>
          <a:p>
            <a:r>
              <a:rPr lang="es-CL" dirty="0"/>
              <a:t>g</a:t>
            </a:r>
            <a:r>
              <a:rPr lang="es-CL" dirty="0" smtClean="0"/>
              <a:t>obernado (Nodo HDFS)(Boris </a:t>
            </a:r>
            <a:r>
              <a:rPr lang="es-CL" dirty="0" err="1" smtClean="0"/>
              <a:t>poblete</a:t>
            </a:r>
            <a:r>
              <a:rPr lang="es-CL" dirty="0" smtClean="0"/>
              <a:t>)</a:t>
            </a:r>
          </a:p>
          <a:p>
            <a:endParaRPr lang="es-CL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849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147</Words>
  <Application>Microsoft Office PowerPoint</Application>
  <PresentationFormat>Doble carta (432 x 279 mm)</PresentationFormat>
  <Paragraphs>39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Estructura de ambientes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kibernum</dc:creator>
  <cp:lastModifiedBy>kibernum</cp:lastModifiedBy>
  <cp:revision>42</cp:revision>
  <dcterms:created xsi:type="dcterms:W3CDTF">2018-05-30T21:47:42Z</dcterms:created>
  <dcterms:modified xsi:type="dcterms:W3CDTF">2018-05-31T21:19:22Z</dcterms:modified>
</cp:coreProperties>
</file>