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9" r:id="rId4"/>
    <p:sldId id="265" r:id="rId5"/>
    <p:sldId id="257" r:id="rId6"/>
    <p:sldId id="260" r:id="rId7"/>
    <p:sldId id="261" r:id="rId8"/>
    <p:sldId id="262" r:id="rId9"/>
    <p:sldId id="264" r:id="rId10"/>
    <p:sldId id="272" r:id="rId11"/>
    <p:sldId id="266" r:id="rId12"/>
    <p:sldId id="267" r:id="rId13"/>
    <p:sldId id="268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0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125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1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84C59-0912-4E47-9B74-BB3885105E1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0F79A-21AA-4DA3-9DF4-742DAA08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Zxd4WhOx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BFA0-9576-40C3-BDB6-FDD6FFF08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FE3A2-8A4E-46D4-8C52-B64DF7200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  <a:p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8131768-6DAD-4429-8E90-B3466EB5F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61491">
            <a:off x="266700" y="1013739"/>
            <a:ext cx="4915343" cy="27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36D4-61A5-4CBF-B6D1-DBD44B73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Leveraging Machine Learning – IPA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570C-C192-4E2A-A227-455505BAD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640801"/>
            <a:ext cx="10394707" cy="2000604"/>
          </a:xfrm>
        </p:spPr>
        <p:txBody>
          <a:bodyPr/>
          <a:lstStyle/>
          <a:p>
            <a:r>
              <a:rPr lang="en-US" dirty="0"/>
              <a:t>The KNN (K Nearest neighbors) algorithm looks at the ‘k’ closest points to a new point</a:t>
            </a:r>
          </a:p>
          <a:p>
            <a:r>
              <a:rPr lang="en-US" dirty="0"/>
              <a:t>‘k’ is specified by the analyst and different values of ‘k’ can have different results</a:t>
            </a:r>
          </a:p>
          <a:p>
            <a:r>
              <a:rPr lang="en-US" dirty="0"/>
              <a:t>New data points are evaluated by the class of the points closest to them. </a:t>
            </a:r>
          </a:p>
          <a:p>
            <a:endParaRPr lang="en-US" dirty="0"/>
          </a:p>
        </p:txBody>
      </p:sp>
      <p:pic>
        <p:nvPicPr>
          <p:cNvPr id="4" name="Picture 2" descr="KNN Algorithm using Python | K Nearest Neighbors Algorithm | Edureka">
            <a:extLst>
              <a:ext uri="{FF2B5EF4-FFF2-40B4-BE49-F238E27FC236}">
                <a16:creationId xmlns:a16="http://schemas.microsoft.com/office/drawing/2014/main" id="{B5BF2FA8-47DF-4579-BEE4-DB44AEE9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59" y="2976547"/>
            <a:ext cx="3810698" cy="261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2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7E2B-D817-4676-B350-3CE94B4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2D88-15A1-4273-B974-FB3F7BEC0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IPA’s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1518-62B5-487B-A9A1-75F2692D17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model is 98.93% accurate in predicting whether a beer is an IPA using ABV and IBU. We are 95% confident that the true accuracy is between 96.91% and 99.78%.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CCB82-F135-48DE-AFEE-6ED2FF73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 Ales other than </a:t>
            </a:r>
            <a:r>
              <a:rPr lang="en-US" dirty="0" err="1"/>
              <a:t>ipa’s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144B9-64A6-4B28-B288-32F14A9F8F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This model is 98.93% accurate in predicting whether a beer is an Ale other than IPA using ABV and IBU. We are 95% confident that the true accuracy is between 96.91% and 99.78%.</a:t>
            </a:r>
          </a:p>
        </p:txBody>
      </p:sp>
    </p:spTree>
    <p:extLst>
      <p:ext uri="{BB962C8B-B14F-4D97-AF65-F5344CB8AC3E}">
        <p14:creationId xmlns:p14="http://schemas.microsoft.com/office/powerpoint/2010/main" val="190270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1991-BA73-4802-A730-71CD4609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Leveraging Machine Learning – IBU Prediction Engine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0A2AC6-3E4B-4DDE-B89B-2E8EE95F0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1955301"/>
          </a:xfrm>
        </p:spPr>
        <p:txBody>
          <a:bodyPr/>
          <a:lstStyle/>
          <a:p>
            <a:r>
              <a:rPr lang="en-US" dirty="0"/>
              <a:t>Almost 42% of all beers are missing an IBU value</a:t>
            </a:r>
          </a:p>
          <a:p>
            <a:r>
              <a:rPr lang="en-US" dirty="0"/>
              <a:t>Using machine learning techniques, is It possible to build an automated prediction engine, based on beer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2" descr="Clipart Beer - Cliparts.co">
            <a:extLst>
              <a:ext uri="{FF2B5EF4-FFF2-40B4-BE49-F238E27FC236}">
                <a16:creationId xmlns:a16="http://schemas.microsoft.com/office/drawing/2014/main" id="{4D061B28-10B7-43BE-A77F-FED433C1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2" y="3121342"/>
            <a:ext cx="1282069" cy="19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5316BF-7350-4753-8909-AD38DC418638}"/>
              </a:ext>
            </a:extLst>
          </p:cNvPr>
          <p:cNvGrpSpPr/>
          <p:nvPr/>
        </p:nvGrpSpPr>
        <p:grpSpPr>
          <a:xfrm>
            <a:off x="1698437" y="3130089"/>
            <a:ext cx="885825" cy="1038132"/>
            <a:chOff x="2628900" y="3720302"/>
            <a:chExt cx="885825" cy="1038132"/>
          </a:xfrm>
        </p:grpSpPr>
        <p:pic>
          <p:nvPicPr>
            <p:cNvPr id="15" name="Picture 4" descr="Download Water Drop Outline Clipart Drop Drawing Clip Art Drop - Blood Drop  Clipart – Stunning free transparent png clipart images free download">
              <a:extLst>
                <a:ext uri="{FF2B5EF4-FFF2-40B4-BE49-F238E27FC236}">
                  <a16:creationId xmlns:a16="http://schemas.microsoft.com/office/drawing/2014/main" id="{9457977F-6695-4FB2-855A-855592E6A5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3" t="10871" r="37088" b="10152"/>
            <a:stretch/>
          </p:blipFill>
          <p:spPr bwMode="auto">
            <a:xfrm>
              <a:off x="2628900" y="3720302"/>
              <a:ext cx="885825" cy="103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7D661-3F72-4224-B8B0-D20CC70BFB6C}"/>
                </a:ext>
              </a:extLst>
            </p:cNvPr>
            <p:cNvSpPr/>
            <p:nvPr/>
          </p:nvSpPr>
          <p:spPr>
            <a:xfrm>
              <a:off x="2855785" y="4210793"/>
              <a:ext cx="525590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2%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42C0A3-E2E1-4EC2-B7B0-E92F69AE05DB}"/>
              </a:ext>
            </a:extLst>
          </p:cNvPr>
          <p:cNvGrpSpPr/>
          <p:nvPr/>
        </p:nvGrpSpPr>
        <p:grpSpPr>
          <a:xfrm>
            <a:off x="2487885" y="3130089"/>
            <a:ext cx="885825" cy="1038132"/>
            <a:chOff x="2628900" y="3720302"/>
            <a:chExt cx="885825" cy="1038132"/>
          </a:xfrm>
        </p:grpSpPr>
        <p:pic>
          <p:nvPicPr>
            <p:cNvPr id="18" name="Picture 4" descr="Download Water Drop Outline Clipart Drop Drawing Clip Art Drop - Blood Drop  Clipart – Stunning free transparent png clipart images free download">
              <a:extLst>
                <a:ext uri="{FF2B5EF4-FFF2-40B4-BE49-F238E27FC236}">
                  <a16:creationId xmlns:a16="http://schemas.microsoft.com/office/drawing/2014/main" id="{DBE271B9-0B43-4B4C-BC8B-ED11F1C188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3" t="10871" r="37088" b="10152"/>
            <a:stretch/>
          </p:blipFill>
          <p:spPr bwMode="auto">
            <a:xfrm>
              <a:off x="2628900" y="3720302"/>
              <a:ext cx="885825" cy="103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4EB087-9620-455E-BD42-17268AEEBC98}"/>
                </a:ext>
              </a:extLst>
            </p:cNvPr>
            <p:cNvSpPr/>
            <p:nvPr/>
          </p:nvSpPr>
          <p:spPr>
            <a:xfrm>
              <a:off x="2855785" y="4210793"/>
              <a:ext cx="525590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E02B27-1AAF-4024-9FD7-25F40358BA8E}"/>
              </a:ext>
            </a:extLst>
          </p:cNvPr>
          <p:cNvGrpSpPr/>
          <p:nvPr/>
        </p:nvGrpSpPr>
        <p:grpSpPr>
          <a:xfrm>
            <a:off x="2076837" y="4017281"/>
            <a:ext cx="885825" cy="1038132"/>
            <a:chOff x="2628900" y="3720302"/>
            <a:chExt cx="885825" cy="1038132"/>
          </a:xfrm>
        </p:grpSpPr>
        <p:pic>
          <p:nvPicPr>
            <p:cNvPr id="21" name="Picture 4" descr="Download Water Drop Outline Clipart Drop Drawing Clip Art Drop - Blood Drop  Clipart – Stunning free transparent png clipart images free download">
              <a:extLst>
                <a:ext uri="{FF2B5EF4-FFF2-40B4-BE49-F238E27FC236}">
                  <a16:creationId xmlns:a16="http://schemas.microsoft.com/office/drawing/2014/main" id="{F6183C59-AEFD-43A0-9B68-830062ED70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63" t="10871" r="37088" b="10152"/>
            <a:stretch/>
          </p:blipFill>
          <p:spPr bwMode="auto">
            <a:xfrm>
              <a:off x="2628900" y="3720302"/>
              <a:ext cx="885825" cy="1038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8FD263-CF0F-47C9-AAF2-EDE50C67D39C}"/>
                </a:ext>
              </a:extLst>
            </p:cNvPr>
            <p:cNvSpPr/>
            <p:nvPr/>
          </p:nvSpPr>
          <p:spPr>
            <a:xfrm>
              <a:off x="2855785" y="4210793"/>
              <a:ext cx="525590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6%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27EEC73-343C-470E-BAD4-F7C7338E2936}"/>
              </a:ext>
            </a:extLst>
          </p:cNvPr>
          <p:cNvSpPr/>
          <p:nvPr/>
        </p:nvSpPr>
        <p:spPr>
          <a:xfrm>
            <a:off x="1145515" y="5112097"/>
            <a:ext cx="1335609" cy="739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5424D5C-C1DC-4CDC-8138-9306D484E9A2}"/>
              </a:ext>
            </a:extLst>
          </p:cNvPr>
          <p:cNvSpPr/>
          <p:nvPr/>
        </p:nvSpPr>
        <p:spPr>
          <a:xfrm>
            <a:off x="3521341" y="3796345"/>
            <a:ext cx="885825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8" descr="Circular Process Clipart | Free Images at Clker.com - vector clip art  online, royalty free &amp;amp; public domain">
            <a:extLst>
              <a:ext uri="{FF2B5EF4-FFF2-40B4-BE49-F238E27FC236}">
                <a16:creationId xmlns:a16="http://schemas.microsoft.com/office/drawing/2014/main" id="{625B578F-BEB9-4052-AFD2-81EDC90FC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" t="2763" r="1384" b="6902"/>
          <a:stretch/>
        </p:blipFill>
        <p:spPr bwMode="auto">
          <a:xfrm>
            <a:off x="4516929" y="2814062"/>
            <a:ext cx="2143125" cy="202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3F2D9B-8589-4A03-B5A9-1467F686FD30}"/>
              </a:ext>
            </a:extLst>
          </p:cNvPr>
          <p:cNvSpPr/>
          <p:nvPr/>
        </p:nvSpPr>
        <p:spPr>
          <a:xfrm>
            <a:off x="4916508" y="5055413"/>
            <a:ext cx="1343966" cy="739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0CA3DAE-6002-4B27-BEB6-816AF3B8E62B}"/>
              </a:ext>
            </a:extLst>
          </p:cNvPr>
          <p:cNvSpPr/>
          <p:nvPr/>
        </p:nvSpPr>
        <p:spPr>
          <a:xfrm>
            <a:off x="7033041" y="3726135"/>
            <a:ext cx="885825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1D3D70-5519-4D4A-A5EB-26CB2654F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416" y="3003127"/>
            <a:ext cx="2609850" cy="2028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7BF5E-7521-4C70-9EDB-CD0A79940DA9}"/>
              </a:ext>
            </a:extLst>
          </p:cNvPr>
          <p:cNvSpPr/>
          <p:nvPr/>
        </p:nvSpPr>
        <p:spPr>
          <a:xfrm>
            <a:off x="8000869" y="2841905"/>
            <a:ext cx="3150943" cy="145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ABV &amp; IBU After ML-Based Predictions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161418-516F-4797-AD04-FAC8EF2BB286}"/>
              </a:ext>
            </a:extLst>
          </p:cNvPr>
          <p:cNvSpPr/>
          <p:nvPr/>
        </p:nvSpPr>
        <p:spPr>
          <a:xfrm>
            <a:off x="9000290" y="5253752"/>
            <a:ext cx="1343966" cy="7393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 Predictions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93BCB-C933-4814-A182-F932790E252B}"/>
              </a:ext>
            </a:extLst>
          </p:cNvPr>
          <p:cNvSpPr/>
          <p:nvPr/>
        </p:nvSpPr>
        <p:spPr>
          <a:xfrm rot="16200000">
            <a:off x="7805545" y="4110136"/>
            <a:ext cx="64000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287D69-C11E-4797-A9A8-E2AE149A6D9C}"/>
              </a:ext>
            </a:extLst>
          </p:cNvPr>
          <p:cNvSpPr/>
          <p:nvPr/>
        </p:nvSpPr>
        <p:spPr>
          <a:xfrm>
            <a:off x="9352270" y="5035909"/>
            <a:ext cx="640006" cy="137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ABV</a:t>
            </a:r>
          </a:p>
        </p:txBody>
      </p:sp>
    </p:spTree>
    <p:extLst>
      <p:ext uri="{BB962C8B-B14F-4D97-AF65-F5344CB8AC3E}">
        <p14:creationId xmlns:p14="http://schemas.microsoft.com/office/powerpoint/2010/main" val="289060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0E16-153F-404B-A5FF-960F133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Relationship between ABV and Ibu with predictions from Random Forest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45D60D4-D647-4DE4-93C9-E4CDFE614C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23" y="1809462"/>
            <a:ext cx="6781837" cy="3786032"/>
          </a:xfrm>
        </p:spPr>
      </p:pic>
    </p:spTree>
    <p:extLst>
      <p:ext uri="{BB962C8B-B14F-4D97-AF65-F5344CB8AC3E}">
        <p14:creationId xmlns:p14="http://schemas.microsoft.com/office/powerpoint/2010/main" val="25391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B525-4E52-4A2E-85E1-614D7C0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2563-F5B3-40EE-AE20-7D9B92DE87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Augment IBU predictions via expanded data set</a:t>
            </a:r>
          </a:p>
          <a:p>
            <a:pPr lvl="1"/>
            <a:r>
              <a:rPr lang="en-US" dirty="0"/>
              <a:t>Untapped customer reviews / key word parsing</a:t>
            </a:r>
          </a:p>
          <a:p>
            <a:pPr lvl="1"/>
            <a:r>
              <a:rPr lang="en-US" dirty="0"/>
              <a:t>Pull in relative popularity of beers as a predictor of bitterness</a:t>
            </a:r>
          </a:p>
          <a:p>
            <a:r>
              <a:rPr lang="en-US" dirty="0"/>
              <a:t>Pilot an IPA campaign in state with high craft breweries per capita</a:t>
            </a:r>
          </a:p>
          <a:p>
            <a:r>
              <a:rPr lang="en-US" dirty="0"/>
              <a:t>Leverage machine learning pipeline to predict </a:t>
            </a:r>
            <a:r>
              <a:rPr lang="en-US" dirty="0" err="1"/>
              <a:t>ibu’s</a:t>
            </a:r>
            <a:r>
              <a:rPr lang="en-US" dirty="0"/>
              <a:t> missing from the dataset and analyze this data for deeper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ADF8-3BCA-4282-A482-81BA13A6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12EF-7D76-45A4-BB86-127A6C8BF8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https://youtu.be/eZxd4WhOxTw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83BD-55E1-4344-A340-725917A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80B1-45DD-45BD-A126-432D527AB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Colorado has the most craft breweries of any state in the data, despite making up less than 2% of the U.S. population.</a:t>
            </a:r>
          </a:p>
          <a:p>
            <a:pPr lvl="1"/>
            <a:r>
              <a:rPr lang="en-US" dirty="0"/>
              <a:t>States with high craft breweries per capita can be targeted with craft beer promotions.. </a:t>
            </a:r>
          </a:p>
          <a:p>
            <a:r>
              <a:rPr lang="en-US" dirty="0"/>
              <a:t>There appears to be a strong correlation between alcoholic content (ABV) and bitterness (IBU). </a:t>
            </a:r>
          </a:p>
          <a:p>
            <a:r>
              <a:rPr lang="en-US" dirty="0"/>
              <a:t>Within the data, ABV and IBU are roughly 99% accurate in predicting whether a beer is an India Pale Ale (IPA) or an Ale other than an IPA. </a:t>
            </a:r>
          </a:p>
        </p:txBody>
      </p:sp>
    </p:spTree>
    <p:extLst>
      <p:ext uri="{BB962C8B-B14F-4D97-AF65-F5344CB8AC3E}">
        <p14:creationId xmlns:p14="http://schemas.microsoft.com/office/powerpoint/2010/main" val="2546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CD7F14-CA21-4CE6-AB7F-5A048CA448BE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Introduction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8BD636-6CAD-4426-9428-13016F8614F2}"/>
              </a:ext>
            </a:extLst>
          </p:cNvPr>
          <p:cNvSpPr txBox="1">
            <a:spLocks/>
          </p:cNvSpPr>
          <p:nvPr/>
        </p:nvSpPr>
        <p:spPr>
          <a:xfrm>
            <a:off x="723900" y="1282347"/>
            <a:ext cx="10394707" cy="3910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analysis contains a list of 2,410 U.S. craft beers, produced by 558 unique breweries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brewery names, brewery locations as well as numeric measures for each beer such as alcoholic content and bitterness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10 unique variables in this study, two have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Alcoholic Content (ABV)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62 Missing Values / 2.6% of the Dataset</a:t>
            </a:r>
          </a:p>
          <a:p>
            <a:pPr lvl="1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Bitterness Score (IBU)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1005 Missing Values / 41.7% of the Dataset</a:t>
            </a:r>
          </a:p>
          <a:p>
            <a:pPr lvl="1"/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Defines a Craft Beer? | Taps &amp;amp; Caps">
            <a:extLst>
              <a:ext uri="{FF2B5EF4-FFF2-40B4-BE49-F238E27FC236}">
                <a16:creationId xmlns:a16="http://schemas.microsoft.com/office/drawing/2014/main" id="{4A96B5C5-E222-47D0-BA36-957DFF79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303" y="4075942"/>
            <a:ext cx="2215227" cy="14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DCAA2-4760-4E43-8F4B-E4843512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4168"/>
            <a:ext cx="7395753" cy="39506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A37930-4120-4FF0-96B6-1EF0FE5922BC}"/>
              </a:ext>
            </a:extLst>
          </p:cNvPr>
          <p:cNvSpPr txBox="1">
            <a:spLocks/>
          </p:cNvSpPr>
          <p:nvPr/>
        </p:nvSpPr>
        <p:spPr>
          <a:xfrm>
            <a:off x="685800" y="443754"/>
            <a:ext cx="10618693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Visualizing Breweries By State – </a:t>
            </a:r>
            <a:r>
              <a:rPr lang="en-US" sz="2700" dirty="0"/>
              <a:t>(SIZE Represents Number of Breweries)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1B963A1-795F-4337-9A51-9B31727682A0}"/>
              </a:ext>
            </a:extLst>
          </p:cNvPr>
          <p:cNvSpPr txBox="1">
            <a:spLocks/>
          </p:cNvSpPr>
          <p:nvPr/>
        </p:nvSpPr>
        <p:spPr>
          <a:xfrm>
            <a:off x="8455501" y="1334168"/>
            <a:ext cx="2752164" cy="1956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Most Breweries: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(47)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(39)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Michigan (32)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Oregon (28)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(27)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A65F1D-8BE4-4DEA-AF7B-26B71DF77A43}"/>
              </a:ext>
            </a:extLst>
          </p:cNvPr>
          <p:cNvSpPr txBox="1">
            <a:spLocks/>
          </p:cNvSpPr>
          <p:nvPr/>
        </p:nvSpPr>
        <p:spPr>
          <a:xfrm>
            <a:off x="8455501" y="3429000"/>
            <a:ext cx="2752164" cy="19561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Least Breweries: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Of Columbia (1)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Dakota (1)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Dakota (1)</a:t>
            </a:r>
          </a:p>
          <a:p>
            <a:r>
              <a:rPr lang="en-US" sz="1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Virginia (1)</a:t>
            </a:r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6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A10-69CA-4379-B4CF-0A20462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3754"/>
            <a:ext cx="10396882" cy="50969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Investigating Breweries By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65852-268B-4519-A4C0-F497E6414905}"/>
              </a:ext>
            </a:extLst>
          </p:cNvPr>
          <p:cNvSpPr/>
          <p:nvPr/>
        </p:nvSpPr>
        <p:spPr>
          <a:xfrm>
            <a:off x="3794537" y="5195830"/>
            <a:ext cx="4602926" cy="42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Colorado accounts for roughly 1.8% of the U.S. population but is home to the most breweries, accounting for 8.4% of all the breweries in the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F6EC0C-42D4-4112-874E-A4DBA55C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31" y="953446"/>
            <a:ext cx="9599022" cy="42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695A22C-117D-4387-98B0-831AAD2BE2CB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Examining Median ABV By State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5C6C7C0-2B6E-4B28-8A72-C4C4A845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953446"/>
            <a:ext cx="9083040" cy="4645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4658E-F6DE-4257-8A5D-7955D1EFE008}"/>
              </a:ext>
            </a:extLst>
          </p:cNvPr>
          <p:cNvSpPr txBox="1"/>
          <p:nvPr/>
        </p:nvSpPr>
        <p:spPr>
          <a:xfrm>
            <a:off x="4343400" y="580147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median ABV = 0.056 or 5.6%</a:t>
            </a:r>
          </a:p>
        </p:txBody>
      </p:sp>
    </p:spTree>
    <p:extLst>
      <p:ext uri="{BB962C8B-B14F-4D97-AF65-F5344CB8AC3E}">
        <p14:creationId xmlns:p14="http://schemas.microsoft.com/office/powerpoint/2010/main" val="421831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98765F5C-3BE2-4EDF-B2E4-CE0A50478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4AB967-49BA-4A8C-AFCC-76A1C7033BEF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Examining Median IBU By State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27615B56-C9C1-431D-B4A9-1D94836EE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33" y="941592"/>
            <a:ext cx="7763818" cy="4670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27E7A-4C16-4A1A-9848-D7195475032F}"/>
              </a:ext>
            </a:extLst>
          </p:cNvPr>
          <p:cNvSpPr txBox="1"/>
          <p:nvPr/>
        </p:nvSpPr>
        <p:spPr>
          <a:xfrm>
            <a:off x="4690533" y="5853467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median IBU = 35 </a:t>
            </a:r>
          </a:p>
        </p:txBody>
      </p:sp>
    </p:spTree>
    <p:extLst>
      <p:ext uri="{BB962C8B-B14F-4D97-AF65-F5344CB8AC3E}">
        <p14:creationId xmlns:p14="http://schemas.microsoft.com/office/powerpoint/2010/main" val="8830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BB8E-0DB4-4430-BC05-EC28635AC9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" y="1282347"/>
            <a:ext cx="10394707" cy="1943587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has the maximum alcoholic beer (ABV):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(Lee Hill Series Vol. 5 - Belgian Style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Quadrupel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Ale, Upslope Brewing Company, ABV = 12.8%)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Oregon has the most bitter beer (IBU)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(Bitter Bitch Imperial IPA, Astoria Brewing Company, IBU = 138)</a:t>
            </a:r>
          </a:p>
        </p:txBody>
      </p:sp>
      <p:pic>
        <p:nvPicPr>
          <p:cNvPr id="2050" name="Picture 2" descr="Upslope Brewing Releases Vol. 5 of Lee Hill Series | Brewbound">
            <a:extLst>
              <a:ext uri="{FF2B5EF4-FFF2-40B4-BE49-F238E27FC236}">
                <a16:creationId xmlns:a16="http://schemas.microsoft.com/office/drawing/2014/main" id="{4A09A63D-CA3C-4C73-B226-7FF11EE7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8" y="3397737"/>
            <a:ext cx="720817" cy="205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B6EE0B1-3966-43E6-B1C3-D9A7E09CAF4D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Most Bitter &amp; Most Alcoholic Beers</a:t>
            </a:r>
          </a:p>
        </p:txBody>
      </p:sp>
      <p:pic>
        <p:nvPicPr>
          <p:cNvPr id="2052" name="Picture 4" descr="BITTER BITCH T-SHIRT - Astoria Brewing Company">
            <a:extLst>
              <a:ext uri="{FF2B5EF4-FFF2-40B4-BE49-F238E27FC236}">
                <a16:creationId xmlns:a16="http://schemas.microsoft.com/office/drawing/2014/main" id="{106807AF-8D1C-4686-A77C-DE644293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31" y="3429000"/>
            <a:ext cx="1990164" cy="19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1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5429AB2-5123-463D-B238-255BC0024E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951" y="1060089"/>
            <a:ext cx="9479561" cy="43512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0C10F5-9FB2-4F58-9889-CD2BF685A30D}"/>
              </a:ext>
            </a:extLst>
          </p:cNvPr>
          <p:cNvSpPr txBox="1">
            <a:spLocks/>
          </p:cNvSpPr>
          <p:nvPr/>
        </p:nvSpPr>
        <p:spPr>
          <a:xfrm>
            <a:off x="685801" y="443754"/>
            <a:ext cx="10396882" cy="509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Visualizing the relationship Between ABV &amp; IBU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F11383D-D630-4A03-9C41-57D7FF043C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2979" y="4135772"/>
            <a:ext cx="4112846" cy="995140"/>
          </a:xfrm>
        </p:spPr>
        <p:txBody>
          <a:bodyPr>
            <a:normAutofit/>
          </a:bodyPr>
          <a:lstStyle/>
          <a:p>
            <a:r>
              <a:rPr lang="en-US" sz="1200" cap="none" dirty="0">
                <a:cs typeface="Times New Roman" panose="02020603050405020304" pitchFamily="18" charset="0"/>
              </a:rPr>
              <a:t>There seems to be a clear relationship between ABV &amp; IBU</a:t>
            </a:r>
          </a:p>
          <a:p>
            <a:r>
              <a:rPr lang="en-US" sz="1200" cap="none" dirty="0">
                <a:cs typeface="Times New Roman" panose="02020603050405020304" pitchFamily="18" charset="0"/>
              </a:rPr>
              <a:t>The superimposed trend line shows the relationship is quite strong: as one rise, the other does as well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BD9CC-A113-475D-83E7-724925DF5EE4}"/>
              </a:ext>
            </a:extLst>
          </p:cNvPr>
          <p:cNvSpPr txBox="1"/>
          <p:nvPr/>
        </p:nvSpPr>
        <p:spPr>
          <a:xfrm>
            <a:off x="4733108" y="5797911"/>
            <a:ext cx="272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IBU = -34.1 + 1282.037(ABV)</a:t>
            </a:r>
          </a:p>
        </p:txBody>
      </p:sp>
    </p:spTree>
    <p:extLst>
      <p:ext uri="{BB962C8B-B14F-4D97-AF65-F5344CB8AC3E}">
        <p14:creationId xmlns:p14="http://schemas.microsoft.com/office/powerpoint/2010/main" val="72312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1774</TotalTime>
  <Words>699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Impact</vt:lpstr>
      <vt:lpstr>Times New Roman</vt:lpstr>
      <vt:lpstr>Main Event</vt:lpstr>
      <vt:lpstr>Budweiser</vt:lpstr>
      <vt:lpstr>Executive Summary </vt:lpstr>
      <vt:lpstr>PowerPoint Presentation</vt:lpstr>
      <vt:lpstr>PowerPoint Presentation</vt:lpstr>
      <vt:lpstr>Investigating Breweries By State</vt:lpstr>
      <vt:lpstr>PowerPoint Presentation</vt:lpstr>
      <vt:lpstr>PowerPoint Presentation</vt:lpstr>
      <vt:lpstr>PowerPoint Presentation</vt:lpstr>
      <vt:lpstr>PowerPoint Presentation</vt:lpstr>
      <vt:lpstr>Leveraging Machine Learning – IPA Predictions</vt:lpstr>
      <vt:lpstr>Classification Accuracy</vt:lpstr>
      <vt:lpstr>Leveraging Machine Learning – IBU Prediction Engine</vt:lpstr>
      <vt:lpstr>Relationship between ABV and Ibu with predictions from Random Forest</vt:lpstr>
      <vt:lpstr>Potential Next Steps</vt:lpstr>
      <vt:lpstr>YouTube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shelby provost</dc:creator>
  <cp:lastModifiedBy>Provost, Shelby</cp:lastModifiedBy>
  <cp:revision>63</cp:revision>
  <dcterms:created xsi:type="dcterms:W3CDTF">2021-06-13T22:27:16Z</dcterms:created>
  <dcterms:modified xsi:type="dcterms:W3CDTF">2021-06-26T21:35:13Z</dcterms:modified>
</cp:coreProperties>
</file>