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1E47CB-88CC-46AC-811B-AA28F60C222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0B38DA-4638-424A-967F-B47BAC6D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Bg-wziVk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490-8518-4149-A7C9-651690CE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B6408-9733-4208-B005-618268DAE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Shelby Provost </a:t>
            </a:r>
          </a:p>
        </p:txBody>
      </p:sp>
    </p:spTree>
    <p:extLst>
      <p:ext uri="{BB962C8B-B14F-4D97-AF65-F5344CB8AC3E}">
        <p14:creationId xmlns:p14="http://schemas.microsoft.com/office/powerpoint/2010/main" val="243589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BE9-9F08-4979-A899-2DA4E4A6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Relationship Satisfaction by Job Role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D0208F7-F8AF-48D9-823D-FE4352D5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10" y="1202992"/>
            <a:ext cx="7748496" cy="4634675"/>
          </a:xfrm>
        </p:spPr>
      </p:pic>
    </p:spTree>
    <p:extLst>
      <p:ext uri="{BB962C8B-B14F-4D97-AF65-F5344CB8AC3E}">
        <p14:creationId xmlns:p14="http://schemas.microsoft.com/office/powerpoint/2010/main" val="36096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A277-9EBC-4403-BC13-0F58B781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Years At Company by Job Role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CFFA835-3F94-42D4-9E95-4B2FD2C68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25" y="1207980"/>
            <a:ext cx="7593561" cy="4601183"/>
          </a:xfrm>
        </p:spPr>
      </p:pic>
    </p:spTree>
    <p:extLst>
      <p:ext uri="{BB962C8B-B14F-4D97-AF65-F5344CB8AC3E}">
        <p14:creationId xmlns:p14="http://schemas.microsoft.com/office/powerpoint/2010/main" val="65697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C73-5696-4E38-A5FA-E8DB8D36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by Job Role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DC51356-6425-497F-974F-1B9E0BDDC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7" y="1207980"/>
            <a:ext cx="7593561" cy="4601183"/>
          </a:xfrm>
        </p:spPr>
      </p:pic>
    </p:spTree>
    <p:extLst>
      <p:ext uri="{BB962C8B-B14F-4D97-AF65-F5344CB8AC3E}">
        <p14:creationId xmlns:p14="http://schemas.microsoft.com/office/powerpoint/2010/main" val="167757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B51-0A2F-489C-BA1C-7A22BCE0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Rate by Job Role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520B809-D867-4A1E-BF25-CA04E84B9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61" y="1216507"/>
            <a:ext cx="7626576" cy="4599134"/>
          </a:xfrm>
        </p:spPr>
      </p:pic>
    </p:spTree>
    <p:extLst>
      <p:ext uri="{BB962C8B-B14F-4D97-AF65-F5344CB8AC3E}">
        <p14:creationId xmlns:p14="http://schemas.microsoft.com/office/powerpoint/2010/main" val="425397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6FEB-48A7-429A-AEE7-9E46A83CE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B67F-F698-46F6-B2B9-F6B21F52B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3254-5D69-463C-9160-FAE8EBBF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237DD6-EA21-408C-B5CA-8544C5C41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62" y="1843340"/>
            <a:ext cx="3248478" cy="223868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911953E-AA36-4A26-922C-4EC2CECB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43" y="1843340"/>
            <a:ext cx="3277057" cy="22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8DBA05-405A-43C0-BF15-12272CC97AF0}"/>
              </a:ext>
            </a:extLst>
          </p:cNvPr>
          <p:cNvSpPr txBox="1"/>
          <p:nvPr/>
        </p:nvSpPr>
        <p:spPr>
          <a:xfrm>
            <a:off x="3933962" y="1123837"/>
            <a:ext cx="32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All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74664-37AF-4679-96B6-80C20C14116E}"/>
              </a:ext>
            </a:extLst>
          </p:cNvPr>
          <p:cNvSpPr txBox="1"/>
          <p:nvPr/>
        </p:nvSpPr>
        <p:spPr>
          <a:xfrm>
            <a:off x="7741920" y="1123837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 2: Some Variables Removed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92270-4042-4E90-A175-A1FEBBC9A980}"/>
              </a:ext>
            </a:extLst>
          </p:cNvPr>
          <p:cNvSpPr txBox="1"/>
          <p:nvPr/>
        </p:nvSpPr>
        <p:spPr>
          <a:xfrm>
            <a:off x="3997234" y="4406537"/>
            <a:ext cx="71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able to attain 60% sensitivity and specificity in the model with all variables. </a:t>
            </a:r>
          </a:p>
        </p:txBody>
      </p:sp>
    </p:spTree>
    <p:extLst>
      <p:ext uri="{BB962C8B-B14F-4D97-AF65-F5344CB8AC3E}">
        <p14:creationId xmlns:p14="http://schemas.microsoft.com/office/powerpoint/2010/main" val="77324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83C5-984B-4D6A-898F-A6DEFB50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Linear Trends with Monthly Income – Education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4732C3-5168-437D-ABF4-B4074E6A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70" y="1214760"/>
            <a:ext cx="7616866" cy="4601182"/>
          </a:xfrm>
        </p:spPr>
      </p:pic>
    </p:spTree>
    <p:extLst>
      <p:ext uri="{BB962C8B-B14F-4D97-AF65-F5344CB8AC3E}">
        <p14:creationId xmlns:p14="http://schemas.microsoft.com/office/powerpoint/2010/main" val="1272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B4C-C29B-4CB9-8DA4-6D79D066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Linear Trends with Monthly Income – Job Level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746D06-D982-4A97-B8BA-5EBB0765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52" y="1188465"/>
            <a:ext cx="7539491" cy="4564552"/>
          </a:xfrm>
        </p:spPr>
      </p:pic>
    </p:spTree>
    <p:extLst>
      <p:ext uri="{BB962C8B-B14F-4D97-AF65-F5344CB8AC3E}">
        <p14:creationId xmlns:p14="http://schemas.microsoft.com/office/powerpoint/2010/main" val="281376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742-FC63-44A6-A1E1-79DF2CE7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Linear Trends with Monthly Income – Years with Current Manager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20D320-E069-46FA-95A2-E0092011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44" y="1181547"/>
            <a:ext cx="7591742" cy="4551203"/>
          </a:xfrm>
        </p:spPr>
      </p:pic>
    </p:spTree>
    <p:extLst>
      <p:ext uri="{BB962C8B-B14F-4D97-AF65-F5344CB8AC3E}">
        <p14:creationId xmlns:p14="http://schemas.microsoft.com/office/powerpoint/2010/main" val="401128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20A-80FE-428D-AC35-EA977B82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(Monthly Income) Model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004907B-C616-4CCE-90BB-4DC6DC697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27" y="1393803"/>
            <a:ext cx="4887007" cy="1495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33836-83DB-4933-9840-C301B46C4E2D}"/>
              </a:ext>
            </a:extLst>
          </p:cNvPr>
          <p:cNvSpPr txBox="1"/>
          <p:nvPr/>
        </p:nvSpPr>
        <p:spPr>
          <a:xfrm>
            <a:off x="3881800" y="3537489"/>
            <a:ext cx="748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Salary(Monthly Income) = -1791.10 + 18.35(Education) + 4048.07(Job Level) – 30.49(Years With Current Manager) </a:t>
            </a:r>
          </a:p>
          <a:p>
            <a:endParaRPr lang="en-US" dirty="0"/>
          </a:p>
          <a:p>
            <a:r>
              <a:rPr lang="en-US" dirty="0"/>
              <a:t>We were able to attain an RMSE of $1411 with this model. </a:t>
            </a:r>
          </a:p>
        </p:txBody>
      </p:sp>
    </p:spTree>
    <p:extLst>
      <p:ext uri="{BB962C8B-B14F-4D97-AF65-F5344CB8AC3E}">
        <p14:creationId xmlns:p14="http://schemas.microsoft.com/office/powerpoint/2010/main" val="115088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4B5-EE95-4535-9E6D-7FE45867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297B-13BF-4205-84BE-A7A9278C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of Attrition is Lower than Age of Retention</a:t>
            </a:r>
          </a:p>
          <a:p>
            <a:r>
              <a:rPr lang="en-US" dirty="0"/>
              <a:t>No linear relationship between Monthly Income and Age and no relationship between Hourly Income and Gender</a:t>
            </a:r>
          </a:p>
          <a:p>
            <a:r>
              <a:rPr lang="en-US" dirty="0"/>
              <a:t>Managers have the highest average hourly rate and the highest average number of years spent with the company </a:t>
            </a:r>
          </a:p>
          <a:p>
            <a:r>
              <a:rPr lang="en-US" dirty="0"/>
              <a:t>Healthcare representatives have highest job satisfaction </a:t>
            </a:r>
          </a:p>
          <a:p>
            <a:r>
              <a:rPr lang="en-US" dirty="0"/>
              <a:t>Human resources has the highest average relationship satisfaction with their manager</a:t>
            </a:r>
          </a:p>
          <a:p>
            <a:r>
              <a:rPr lang="en-US" dirty="0"/>
              <a:t>Sales representatives have the highest attrition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C86-5AD7-4C8B-9394-3003DCBF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6CB4-AE83-49E9-A9E6-294DB17F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https://youtu.be/zBg-wziVkCs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734A-B344-4090-BBF8-7FB8E2D7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Interesting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EF3E-6087-4573-96D2-78E681976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58F3-1A18-4775-8340-1CBDCB6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Attrition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4DE8F8-7A20-44CA-97B5-C9DFDEA05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5722"/>
            <a:ext cx="7315200" cy="4399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CFB08-D160-4635-A496-A84970F8D507}"/>
              </a:ext>
            </a:extLst>
          </p:cNvPr>
          <p:cNvSpPr txBox="1"/>
          <p:nvPr/>
        </p:nvSpPr>
        <p:spPr>
          <a:xfrm>
            <a:off x="4058194" y="5373189"/>
            <a:ext cx="712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age of attrition is lower than the average age of retention. </a:t>
            </a:r>
          </a:p>
        </p:txBody>
      </p:sp>
    </p:spTree>
    <p:extLst>
      <p:ext uri="{BB962C8B-B14F-4D97-AF65-F5344CB8AC3E}">
        <p14:creationId xmlns:p14="http://schemas.microsoft.com/office/powerpoint/2010/main" val="99457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5896-D8FA-4544-9856-0DB3E1CB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Vs Age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019A8A-2C58-4FE9-A81B-C81182A9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55" y="830360"/>
            <a:ext cx="7315200" cy="4403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85CA7-D7DF-4399-943D-2F41D29B7426}"/>
              </a:ext>
            </a:extLst>
          </p:cNvPr>
          <p:cNvSpPr txBox="1"/>
          <p:nvPr/>
        </p:nvSpPr>
        <p:spPr>
          <a:xfrm>
            <a:off x="4066903" y="5425440"/>
            <a:ext cx="71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linear relationship between age and monthly income. A possible other relationship may be present. </a:t>
            </a:r>
          </a:p>
        </p:txBody>
      </p:sp>
    </p:spTree>
    <p:extLst>
      <p:ext uri="{BB962C8B-B14F-4D97-AF65-F5344CB8AC3E}">
        <p14:creationId xmlns:p14="http://schemas.microsoft.com/office/powerpoint/2010/main" val="2533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EFE5-27B5-44FF-BD4E-965BB711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Income By Gender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0264653-AEA6-4FFF-A7EA-156D09F2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21" y="816020"/>
            <a:ext cx="7315200" cy="43978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2CA3-5F12-4F8C-BBCF-2D54D6FE0BBE}"/>
              </a:ext>
            </a:extLst>
          </p:cNvPr>
          <p:cNvSpPr txBox="1"/>
          <p:nvPr/>
        </p:nvSpPr>
        <p:spPr>
          <a:xfrm>
            <a:off x="4032069" y="5355771"/>
            <a:ext cx="71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distribution of hourly rate by gender. </a:t>
            </a:r>
          </a:p>
        </p:txBody>
      </p:sp>
    </p:spTree>
    <p:extLst>
      <p:ext uri="{BB962C8B-B14F-4D97-AF65-F5344CB8AC3E}">
        <p14:creationId xmlns:p14="http://schemas.microsoft.com/office/powerpoint/2010/main" val="38064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FBE3-03CF-4CA1-8D98-683CFD746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Role Specific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1AF0-E6C5-461D-9874-CF9F7DD2C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264D-3B7F-487C-93A2-DBAA1358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Hourly Rate By Job Role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94D85E-3362-471A-8462-A2B0B7CCD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7" y="1204245"/>
            <a:ext cx="7818165" cy="4726646"/>
          </a:xfrm>
        </p:spPr>
      </p:pic>
    </p:spTree>
    <p:extLst>
      <p:ext uri="{BB962C8B-B14F-4D97-AF65-F5344CB8AC3E}">
        <p14:creationId xmlns:p14="http://schemas.microsoft.com/office/powerpoint/2010/main" val="425600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8561-63A7-4083-A047-9FE78A95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Job Satisfaction by Job Role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FD18F4E-42D4-4EC2-83F5-0925A177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26" y="1212538"/>
            <a:ext cx="7646853" cy="4601183"/>
          </a:xfrm>
        </p:spPr>
      </p:pic>
    </p:spTree>
    <p:extLst>
      <p:ext uri="{BB962C8B-B14F-4D97-AF65-F5344CB8AC3E}">
        <p14:creationId xmlns:p14="http://schemas.microsoft.com/office/powerpoint/2010/main" val="42579414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2873</TotalTime>
  <Words>289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2</vt:lpstr>
      <vt:lpstr>Frame</vt:lpstr>
      <vt:lpstr>Attrition Analysis</vt:lpstr>
      <vt:lpstr>Executive Summary </vt:lpstr>
      <vt:lpstr>Interesting Observations</vt:lpstr>
      <vt:lpstr>Age of Attrition </vt:lpstr>
      <vt:lpstr>Monthly Income Vs Age</vt:lpstr>
      <vt:lpstr>Hourly Income By Gender</vt:lpstr>
      <vt:lpstr>Job Role Specific Trends</vt:lpstr>
      <vt:lpstr>Average Hourly Rate By Job Role </vt:lpstr>
      <vt:lpstr>Average Job Satisfaction by Job Role</vt:lpstr>
      <vt:lpstr>Average Relationship Satisfaction by Job Role</vt:lpstr>
      <vt:lpstr>Average Number of Years At Company by Job Role</vt:lpstr>
      <vt:lpstr>Attrition Rate by Job Role </vt:lpstr>
      <vt:lpstr>Retention Rate by Job Role</vt:lpstr>
      <vt:lpstr>Models </vt:lpstr>
      <vt:lpstr>Attrition Model </vt:lpstr>
      <vt:lpstr>Exploring Linear Trends with Monthly Income – Education </vt:lpstr>
      <vt:lpstr>Exploring Linear Trends with Monthly Income – Job Level </vt:lpstr>
      <vt:lpstr>Exploring Linear Trends with Monthly Income – Years with Current Manager</vt:lpstr>
      <vt:lpstr>Salary (Monthly Income) Model </vt:lpstr>
      <vt:lpstr>YouTube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Analysis</dc:title>
  <dc:creator>Provost, Shelby</dc:creator>
  <cp:lastModifiedBy>Provost, Shelby</cp:lastModifiedBy>
  <cp:revision>2</cp:revision>
  <dcterms:created xsi:type="dcterms:W3CDTF">2021-08-05T22:06:48Z</dcterms:created>
  <dcterms:modified xsi:type="dcterms:W3CDTF">2021-08-07T22:00:05Z</dcterms:modified>
</cp:coreProperties>
</file>