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4" r:id="rId9"/>
    <p:sldId id="267" r:id="rId10"/>
    <p:sldId id="265" r:id="rId11"/>
    <p:sldId id="262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8D097-6188-4339-B40F-958F001B7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b="1" i="0">
                <a:effectLst/>
                <a:latin typeface="Arial" panose="020B0604020202020204" pitchFamily="34" charset="0"/>
              </a:rPr>
              <a:t>Knowledge Graph Database for COVID-19 Drug Discovery</a:t>
            </a:r>
            <a:endParaRPr lang="en-IN" sz="5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836BD-A03B-4E6A-9848-3198D314F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1204240"/>
          </a:xfrm>
        </p:spPr>
        <p:txBody>
          <a:bodyPr>
            <a:normAutofit/>
          </a:bodyPr>
          <a:lstStyle/>
          <a:p>
            <a:r>
              <a:rPr lang="en-IN" sz="2200" dirty="0"/>
              <a:t>Joey (Aryaman) Dubey</a:t>
            </a:r>
          </a:p>
          <a:p>
            <a:r>
              <a:rPr lang="en-IN" sz="2200" dirty="0"/>
              <a:t>Guided by: </a:t>
            </a:r>
            <a:r>
              <a:rPr lang="en-IN" altLang="zh-CN" sz="2200" dirty="0"/>
              <a:t>Reynold Cheng and </a:t>
            </a:r>
            <a:r>
              <a:rPr lang="en-IN" sz="2200" dirty="0" err="1"/>
              <a:t>Xiaodong</a:t>
            </a:r>
            <a:r>
              <a:rPr lang="en-IN" sz="2200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25974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23DC-8C44-495A-ACF7-1A93EF59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881745"/>
            <a:ext cx="5201412" cy="1141497"/>
          </a:xfrm>
        </p:spPr>
        <p:txBody>
          <a:bodyPr/>
          <a:lstStyle/>
          <a:p>
            <a:r>
              <a:rPr lang="en-IN" dirty="0"/>
              <a:t>ALGORITHM (Motif MATCHING)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C642-1B76-40D7-B132-546EF748A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45" y="2609659"/>
            <a:ext cx="4815840" cy="5248656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IN" sz="2200" dirty="0">
                <a:solidFill>
                  <a:schemeClr val="bg1">
                    <a:lumMod val="95000"/>
                  </a:schemeClr>
                </a:solidFill>
              </a:rPr>
              <a:t>Motifs can have multiple labels of same kind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IN" sz="2200" dirty="0">
                <a:solidFill>
                  <a:schemeClr val="bg1">
                    <a:lumMod val="95000"/>
                  </a:schemeClr>
                </a:solidFill>
              </a:rPr>
              <a:t>Overcounting risk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IN" sz="2200" dirty="0">
                <a:solidFill>
                  <a:schemeClr val="bg1">
                    <a:lumMod val="95000"/>
                  </a:schemeClr>
                </a:solidFill>
              </a:rPr>
              <a:t>Example: Rectangle motif with labels A &amp; B, triangle motif with labels A &amp; 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552F59-FAD3-481D-8B6A-AE301D6555A5}"/>
              </a:ext>
            </a:extLst>
          </p:cNvPr>
          <p:cNvSpPr/>
          <p:nvPr/>
        </p:nvSpPr>
        <p:spPr>
          <a:xfrm>
            <a:off x="8235654" y="1134267"/>
            <a:ext cx="604800" cy="6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C144A9-4A8F-40E8-A90E-ED2D596F23AB}"/>
              </a:ext>
            </a:extLst>
          </p:cNvPr>
          <p:cNvSpPr/>
          <p:nvPr/>
        </p:nvSpPr>
        <p:spPr>
          <a:xfrm>
            <a:off x="8235654" y="2445506"/>
            <a:ext cx="604800" cy="6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8CCD84-597E-48CA-BF96-CB0375348C86}"/>
              </a:ext>
            </a:extLst>
          </p:cNvPr>
          <p:cNvSpPr/>
          <p:nvPr/>
        </p:nvSpPr>
        <p:spPr>
          <a:xfrm>
            <a:off x="9677214" y="2445506"/>
            <a:ext cx="604800" cy="6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687AD9-29F3-409B-B0E2-68F0ABB25B72}"/>
              </a:ext>
            </a:extLst>
          </p:cNvPr>
          <p:cNvSpPr/>
          <p:nvPr/>
        </p:nvSpPr>
        <p:spPr>
          <a:xfrm>
            <a:off x="9677215" y="1134267"/>
            <a:ext cx="604800" cy="6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ACB480-4BB4-429B-9B08-13A0BB48CC6C}"/>
              </a:ext>
            </a:extLst>
          </p:cNvPr>
          <p:cNvCxnSpPr>
            <a:cxnSpLocks/>
            <a:stCxn id="19" idx="6"/>
            <a:endCxn id="29" idx="2"/>
          </p:cNvCxnSpPr>
          <p:nvPr/>
        </p:nvCxnSpPr>
        <p:spPr>
          <a:xfrm>
            <a:off x="8840454" y="1436667"/>
            <a:ext cx="8367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438CD1-34A8-4297-B721-057F553D65B4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>
            <a:off x="8538054" y="1739067"/>
            <a:ext cx="0" cy="706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24E735-4D3E-4B2E-BBC4-D50DFAB16483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8840454" y="2747906"/>
            <a:ext cx="8367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C8CD93-21E1-4953-82DA-D0EA47901FAC}"/>
              </a:ext>
            </a:extLst>
          </p:cNvPr>
          <p:cNvCxnSpPr>
            <a:stCxn id="29" idx="4"/>
            <a:endCxn id="21" idx="0"/>
          </p:cNvCxnSpPr>
          <p:nvPr/>
        </p:nvCxnSpPr>
        <p:spPr>
          <a:xfrm flipH="1">
            <a:off x="9979614" y="1739067"/>
            <a:ext cx="1" cy="706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844F350-808F-4167-B9EA-4566D47ABFFB}"/>
              </a:ext>
            </a:extLst>
          </p:cNvPr>
          <p:cNvSpPr/>
          <p:nvPr/>
        </p:nvSpPr>
        <p:spPr>
          <a:xfrm>
            <a:off x="8142169" y="5122039"/>
            <a:ext cx="604800" cy="6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80EFFC-3993-4331-BA9A-99CDFEEBC71D}"/>
              </a:ext>
            </a:extLst>
          </p:cNvPr>
          <p:cNvSpPr/>
          <p:nvPr/>
        </p:nvSpPr>
        <p:spPr>
          <a:xfrm>
            <a:off x="9008750" y="3810800"/>
            <a:ext cx="604800" cy="6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02517C-7C21-4213-9385-8DAD73ACADD2}"/>
              </a:ext>
            </a:extLst>
          </p:cNvPr>
          <p:cNvSpPr/>
          <p:nvPr/>
        </p:nvSpPr>
        <p:spPr>
          <a:xfrm>
            <a:off x="9894265" y="5128030"/>
            <a:ext cx="604800" cy="6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AD04BE-D907-4528-8026-C53418720AB2}"/>
              </a:ext>
            </a:extLst>
          </p:cNvPr>
          <p:cNvCxnSpPr>
            <a:cxnSpLocks/>
            <a:stCxn id="43" idx="3"/>
            <a:endCxn id="42" idx="7"/>
          </p:cNvCxnSpPr>
          <p:nvPr/>
        </p:nvCxnSpPr>
        <p:spPr>
          <a:xfrm flipH="1">
            <a:off x="8658398" y="4327029"/>
            <a:ext cx="438923" cy="8835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DAB1B1-4337-4880-BF35-8F94C197A674}"/>
              </a:ext>
            </a:extLst>
          </p:cNvPr>
          <p:cNvCxnSpPr>
            <a:cxnSpLocks/>
            <a:stCxn id="43" idx="5"/>
            <a:endCxn id="44" idx="1"/>
          </p:cNvCxnSpPr>
          <p:nvPr/>
        </p:nvCxnSpPr>
        <p:spPr>
          <a:xfrm>
            <a:off x="9524979" y="4327029"/>
            <a:ext cx="457857" cy="889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1581EE-B5B3-483B-BD27-9906C744C5D0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746969" y="5424439"/>
            <a:ext cx="1147296" cy="5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05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949D-8EB7-44BF-A7A2-E9C12F25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26" y="534885"/>
            <a:ext cx="5401243" cy="1141497"/>
          </a:xfrm>
        </p:spPr>
        <p:txBody>
          <a:bodyPr/>
          <a:lstStyle/>
          <a:p>
            <a:r>
              <a:rPr lang="en-IN" dirty="0"/>
              <a:t>Algorithm (Motif Matching)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E16E-2981-41D0-ABD7-6AA59EF5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20" y="2051670"/>
            <a:ext cx="4815840" cy="5248656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IN" sz="2200" dirty="0">
                <a:solidFill>
                  <a:schemeClr val="bg1">
                    <a:lumMod val="95000"/>
                  </a:schemeClr>
                </a:solidFill>
              </a:rPr>
              <a:t>Too avoid overcounting risk, we use concept of </a:t>
            </a:r>
            <a:r>
              <a:rPr lang="en-IN" sz="2200" b="1" u="sng" dirty="0">
                <a:solidFill>
                  <a:schemeClr val="bg1">
                    <a:lumMod val="95000"/>
                  </a:schemeClr>
                </a:solidFill>
              </a:rPr>
              <a:t>orbits</a:t>
            </a:r>
            <a:endParaRPr lang="en-IN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IN" sz="2200" dirty="0">
                <a:solidFill>
                  <a:schemeClr val="bg1">
                    <a:lumMod val="95000"/>
                  </a:schemeClr>
                </a:solidFill>
              </a:rPr>
              <a:t>Nodes whose configuration (degree, neighbours) remain same if swapped with each other, are considered in same orbit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IN" sz="2200" dirty="0">
                <a:solidFill>
                  <a:schemeClr val="bg1">
                    <a:lumMod val="95000"/>
                  </a:schemeClr>
                </a:solidFill>
              </a:rPr>
              <a:t>Example: consider tailed triangles with labels A, B, C as shown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550D8D-2863-4FE0-821E-052B0D3E6803}"/>
              </a:ext>
            </a:extLst>
          </p:cNvPr>
          <p:cNvSpPr/>
          <p:nvPr/>
        </p:nvSpPr>
        <p:spPr>
          <a:xfrm>
            <a:off x="6610160" y="2504159"/>
            <a:ext cx="396000" cy="39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22FBED-6EC3-48C4-9F4E-4FE7BB446FB6}"/>
              </a:ext>
            </a:extLst>
          </p:cNvPr>
          <p:cNvSpPr/>
          <p:nvPr/>
        </p:nvSpPr>
        <p:spPr>
          <a:xfrm>
            <a:off x="7241153" y="1660532"/>
            <a:ext cx="396000" cy="39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1DFBA5-B2E6-4022-A43B-AD7FEDE310CF}"/>
              </a:ext>
            </a:extLst>
          </p:cNvPr>
          <p:cNvSpPr/>
          <p:nvPr/>
        </p:nvSpPr>
        <p:spPr>
          <a:xfrm>
            <a:off x="7850313" y="2504159"/>
            <a:ext cx="396000" cy="39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294A0A-B64A-4ADB-9892-5D903C6276A8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6948167" y="1998539"/>
            <a:ext cx="350979" cy="5636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DEF9B4-BC6A-479F-94F9-373782666286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7579160" y="1998539"/>
            <a:ext cx="329146" cy="5636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461B490-6A10-4417-9084-246753320B98}"/>
              </a:ext>
            </a:extLst>
          </p:cNvPr>
          <p:cNvSpPr/>
          <p:nvPr/>
        </p:nvSpPr>
        <p:spPr>
          <a:xfrm>
            <a:off x="7241153" y="767302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0DAA63-06C6-4D5E-BA15-1ED0A0865026}"/>
              </a:ext>
            </a:extLst>
          </p:cNvPr>
          <p:cNvCxnSpPr>
            <a:stCxn id="9" idx="4"/>
            <a:endCxn id="5" idx="0"/>
          </p:cNvCxnSpPr>
          <p:nvPr/>
        </p:nvCxnSpPr>
        <p:spPr>
          <a:xfrm>
            <a:off x="7439153" y="1163302"/>
            <a:ext cx="0" cy="497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85AFF6-2560-417D-9F27-1AC0B226F2A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006160" y="2702159"/>
            <a:ext cx="8441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832E731-C26E-44A2-AFA2-5E1D8CD16E7A}"/>
              </a:ext>
            </a:extLst>
          </p:cNvPr>
          <p:cNvSpPr/>
          <p:nvPr/>
        </p:nvSpPr>
        <p:spPr>
          <a:xfrm>
            <a:off x="9971927" y="5476050"/>
            <a:ext cx="396000" cy="39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730EBB-791A-4B6B-BFF6-A68307A21A0D}"/>
              </a:ext>
            </a:extLst>
          </p:cNvPr>
          <p:cNvSpPr/>
          <p:nvPr/>
        </p:nvSpPr>
        <p:spPr>
          <a:xfrm>
            <a:off x="10602920" y="4632423"/>
            <a:ext cx="396000" cy="39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F905A6-438D-41A3-BB0E-8C4943B36E2D}"/>
              </a:ext>
            </a:extLst>
          </p:cNvPr>
          <p:cNvSpPr/>
          <p:nvPr/>
        </p:nvSpPr>
        <p:spPr>
          <a:xfrm>
            <a:off x="11212080" y="5476050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33F64E-B47F-443A-9F69-766D6A7CA30B}"/>
              </a:ext>
            </a:extLst>
          </p:cNvPr>
          <p:cNvCxnSpPr>
            <a:cxnSpLocks/>
            <a:stCxn id="13" idx="3"/>
            <a:endCxn id="12" idx="7"/>
          </p:cNvCxnSpPr>
          <p:nvPr/>
        </p:nvCxnSpPr>
        <p:spPr>
          <a:xfrm flipH="1">
            <a:off x="10309934" y="4970430"/>
            <a:ext cx="350979" cy="5636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392798-2902-428A-BEE5-B9BBED545123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10940927" y="4970430"/>
            <a:ext cx="329146" cy="5636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FB45C09-2AAC-475C-8887-EDCCFF955F3C}"/>
              </a:ext>
            </a:extLst>
          </p:cNvPr>
          <p:cNvSpPr/>
          <p:nvPr/>
        </p:nvSpPr>
        <p:spPr>
          <a:xfrm>
            <a:off x="10602920" y="3739193"/>
            <a:ext cx="396000" cy="39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AD451E-696A-49A3-9896-3D0C9E6C5298}"/>
              </a:ext>
            </a:extLst>
          </p:cNvPr>
          <p:cNvCxnSpPr>
            <a:stCxn id="17" idx="4"/>
            <a:endCxn id="13" idx="0"/>
          </p:cNvCxnSpPr>
          <p:nvPr/>
        </p:nvCxnSpPr>
        <p:spPr>
          <a:xfrm>
            <a:off x="10800920" y="4135193"/>
            <a:ext cx="0" cy="497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68767D-BABD-4677-ABDD-7F89E345643D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10367927" y="5674050"/>
            <a:ext cx="8441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21A481-7A3E-4AED-891C-E92F7994F5DB}"/>
              </a:ext>
            </a:extLst>
          </p:cNvPr>
          <p:cNvSpPr txBox="1"/>
          <p:nvPr/>
        </p:nvSpPr>
        <p:spPr>
          <a:xfrm>
            <a:off x="8224446" y="1262571"/>
            <a:ext cx="389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configuration of label A nodes remains same, if swapped. Same orbit.</a:t>
            </a:r>
            <a:br>
              <a:rPr lang="en-IN" dirty="0"/>
            </a:br>
            <a:r>
              <a:rPr lang="en-IN" b="1" dirty="0"/>
              <a:t>Overcounting risk</a:t>
            </a:r>
            <a:r>
              <a:rPr lang="en-IN" dirty="0"/>
              <a:t>.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CC63E-9FEC-4E64-8534-F8E6A2D2695E}"/>
              </a:ext>
            </a:extLst>
          </p:cNvPr>
          <p:cNvSpPr txBox="1"/>
          <p:nvPr/>
        </p:nvSpPr>
        <p:spPr>
          <a:xfrm>
            <a:off x="6513959" y="4155841"/>
            <a:ext cx="389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configuration of label A nodes changes, if swapped. Different orbits.</a:t>
            </a:r>
            <a:br>
              <a:rPr lang="en-IN" dirty="0"/>
            </a:br>
            <a:r>
              <a:rPr lang="en-IN" b="1" dirty="0"/>
              <a:t>No overcounting risk</a:t>
            </a:r>
            <a:r>
              <a:rPr lang="en-IN" dirty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8993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F6EE8-C209-441D-9814-458B4587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dirty="0"/>
              <a:t>2. Motif based linked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72BC-7116-4D2A-9E50-67F8C5E6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000746"/>
            <a:ext cx="8779512" cy="287925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N" sz="2000">
                <a:solidFill>
                  <a:srgbClr val="404040"/>
                </a:solidFill>
              </a:rPr>
              <a:t>Predict which link is likely to appear in graph</a:t>
            </a:r>
            <a:br>
              <a:rPr lang="en-IN" sz="2000">
                <a:solidFill>
                  <a:srgbClr val="404040"/>
                </a:solidFill>
              </a:rPr>
            </a:br>
            <a:endParaRPr lang="en-IN" sz="2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404040"/>
                </a:solidFill>
              </a:rPr>
              <a:t>Prediction made by studying topological features of graph edges &amp; nodes</a:t>
            </a:r>
            <a:br>
              <a:rPr lang="en-IN" sz="2000">
                <a:solidFill>
                  <a:srgbClr val="404040"/>
                </a:solidFill>
              </a:rPr>
            </a:br>
            <a:endParaRPr lang="en-IN" sz="2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404040"/>
                </a:solidFill>
              </a:rPr>
              <a:t>Most features rely on neighbourhood of nodes</a:t>
            </a:r>
            <a:br>
              <a:rPr lang="en-IN" sz="2000">
                <a:solidFill>
                  <a:srgbClr val="404040"/>
                </a:solidFill>
              </a:rPr>
            </a:br>
            <a:endParaRPr lang="en-IN" sz="2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000">
                <a:solidFill>
                  <a:srgbClr val="404040"/>
                </a:solidFill>
              </a:rPr>
              <a:t>Higher order motifs (</a:t>
            </a:r>
            <a:r>
              <a:rPr lang="en-IN" sz="2000" i="1">
                <a:solidFill>
                  <a:srgbClr val="404040"/>
                </a:solidFill>
              </a:rPr>
              <a:t>k &gt; 3</a:t>
            </a:r>
            <a:r>
              <a:rPr lang="en-IN" sz="2000">
                <a:solidFill>
                  <a:srgbClr val="404040"/>
                </a:solidFill>
              </a:rPr>
              <a:t>) </a:t>
            </a:r>
            <a:r>
              <a:rPr lang="en-IN" sz="2000">
                <a:solidFill>
                  <a:srgbClr val="404040"/>
                </a:solidFill>
                <a:sym typeface="Wingdings" panose="05000000000000000000" pitchFamily="2" charset="2"/>
              </a:rPr>
              <a:t> higher prediction accuracy</a:t>
            </a:r>
            <a:br>
              <a:rPr lang="en-IN" sz="2000">
                <a:solidFill>
                  <a:srgbClr val="404040"/>
                </a:solidFill>
                <a:sym typeface="Wingdings" panose="05000000000000000000" pitchFamily="2" charset="2"/>
              </a:rPr>
            </a:br>
            <a:endParaRPr lang="en-IN" sz="2000">
              <a:solidFill>
                <a:srgbClr val="404040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IN" sz="2000" b="1" u="sng">
                <a:solidFill>
                  <a:srgbClr val="404040"/>
                </a:solidFill>
                <a:sym typeface="Wingdings" panose="05000000000000000000" pitchFamily="2" charset="2"/>
              </a:rPr>
              <a:t>Motif feature vector</a:t>
            </a:r>
            <a:r>
              <a:rPr lang="en-IN" sz="2000">
                <a:solidFill>
                  <a:srgbClr val="404040"/>
                </a:solidFill>
                <a:sym typeface="Wingdings" panose="05000000000000000000" pitchFamily="2" charset="2"/>
              </a:rPr>
              <a:t> generation</a:t>
            </a:r>
            <a:endParaRPr lang="en-IN" sz="2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6EE8-C209-441D-9814-458B4587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697992"/>
            <a:ext cx="4486656" cy="1141497"/>
          </a:xfrm>
        </p:spPr>
        <p:txBody>
          <a:bodyPr/>
          <a:lstStyle/>
          <a:p>
            <a:r>
              <a:rPr lang="en-IN" dirty="0"/>
              <a:t>2. Motif based linked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72BC-7116-4D2A-9E50-67F8C5E6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55" y="2357247"/>
            <a:ext cx="4815840" cy="5248656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IN" sz="2200" dirty="0">
                <a:solidFill>
                  <a:schemeClr val="bg1">
                    <a:lumMod val="95000"/>
                  </a:schemeClr>
                </a:solidFill>
              </a:rPr>
              <a:t>Nodes in knowledge graph: Drug, Disease, Host Protein, Symptom, Virus, </a:t>
            </a:r>
            <a:r>
              <a:rPr lang="en-IN" sz="2200" dirty="0" err="1">
                <a:solidFill>
                  <a:schemeClr val="bg1">
                    <a:lumMod val="95000"/>
                  </a:schemeClr>
                </a:solidFill>
              </a:rPr>
              <a:t>VirusProtein</a:t>
            </a:r>
            <a:r>
              <a:rPr lang="en-IN" sz="2200" dirty="0">
                <a:solidFill>
                  <a:schemeClr val="bg1">
                    <a:lumMod val="95000"/>
                  </a:schemeClr>
                </a:solidFill>
              </a:rPr>
              <a:t>, Strain, Location</a:t>
            </a:r>
            <a:br>
              <a:rPr lang="en-IN" sz="2200" dirty="0">
                <a:solidFill>
                  <a:schemeClr val="bg1">
                    <a:lumMod val="95000"/>
                  </a:schemeClr>
                </a:solidFill>
              </a:rPr>
            </a:br>
            <a:endParaRPr lang="en-IN" sz="2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IN" sz="2200" dirty="0">
                <a:solidFill>
                  <a:schemeClr val="bg1">
                    <a:lumMod val="95000"/>
                  </a:schemeClr>
                </a:solidFill>
              </a:rPr>
              <a:t>Link to be predicted:</a:t>
            </a:r>
            <a:br>
              <a:rPr lang="en-IN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IN" sz="2200" dirty="0">
                <a:solidFill>
                  <a:schemeClr val="bg1">
                    <a:lumMod val="95000"/>
                  </a:schemeClr>
                </a:solidFill>
              </a:rPr>
              <a:t>Drug (?) &lt;</a:t>
            </a:r>
            <a:r>
              <a:rPr lang="en-IN" sz="22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===&gt;</a:t>
            </a:r>
            <a:r>
              <a:rPr lang="en-IN" sz="2200" dirty="0">
                <a:solidFill>
                  <a:schemeClr val="bg1">
                    <a:lumMod val="95000"/>
                  </a:schemeClr>
                </a:solidFill>
              </a:rPr>
              <a:t> Virus (SARS-CoV-2)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0D3F96-4D3D-4BD2-872A-BBC072ADADA9}"/>
              </a:ext>
            </a:extLst>
          </p:cNvPr>
          <p:cNvSpPr/>
          <p:nvPr/>
        </p:nvSpPr>
        <p:spPr>
          <a:xfrm>
            <a:off x="6998726" y="4144600"/>
            <a:ext cx="1188000" cy="11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IN" dirty="0"/>
              <a:t>Virus Protein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9F7A6-DAE8-483C-AECC-8DBBBBC777E0}"/>
              </a:ext>
            </a:extLst>
          </p:cNvPr>
          <p:cNvSpPr/>
          <p:nvPr/>
        </p:nvSpPr>
        <p:spPr>
          <a:xfrm>
            <a:off x="8596511" y="2543726"/>
            <a:ext cx="1188000" cy="1188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Host Protein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20BA94-4BE6-44CF-9BFD-AAEF40F07A30}"/>
              </a:ext>
            </a:extLst>
          </p:cNvPr>
          <p:cNvSpPr/>
          <p:nvPr/>
        </p:nvSpPr>
        <p:spPr>
          <a:xfrm>
            <a:off x="10234380" y="4144600"/>
            <a:ext cx="1188000" cy="1188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Virus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08F101-95C0-430E-8A0B-64F13A9A258D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8012747" y="3557747"/>
            <a:ext cx="757743" cy="7608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3C4214-1F56-4078-81C6-FED033C19102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9610532" y="3557747"/>
            <a:ext cx="797827" cy="7608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39064C8-0515-48B8-AC1E-0C7D2A85E069}"/>
              </a:ext>
            </a:extLst>
          </p:cNvPr>
          <p:cNvSpPr/>
          <p:nvPr/>
        </p:nvSpPr>
        <p:spPr>
          <a:xfrm>
            <a:off x="8596511" y="697992"/>
            <a:ext cx="1188000" cy="118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Drug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E59566-BD78-4DD3-8AC3-0B8E5B8CB686}"/>
              </a:ext>
            </a:extLst>
          </p:cNvPr>
          <p:cNvCxnSpPr>
            <a:stCxn id="9" idx="4"/>
            <a:endCxn id="5" idx="0"/>
          </p:cNvCxnSpPr>
          <p:nvPr/>
        </p:nvCxnSpPr>
        <p:spPr>
          <a:xfrm>
            <a:off x="9190511" y="1885992"/>
            <a:ext cx="0" cy="657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6C2358-495C-48C6-9BB3-C31644E2704D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8186726" y="4738600"/>
            <a:ext cx="20476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A1B38-BDE6-4267-89DD-A60998782801}"/>
              </a:ext>
            </a:extLst>
          </p:cNvPr>
          <p:cNvSpPr txBox="1"/>
          <p:nvPr/>
        </p:nvSpPr>
        <p:spPr>
          <a:xfrm>
            <a:off x="7219828" y="5480958"/>
            <a:ext cx="39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Hypothetical motif for visualisation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8D1604-12A3-432F-82BF-9F63F0CBBC3B}"/>
              </a:ext>
            </a:extLst>
          </p:cNvPr>
          <p:cNvCxnSpPr>
            <a:stCxn id="9" idx="5"/>
            <a:endCxn id="6" idx="0"/>
          </p:cNvCxnSpPr>
          <p:nvPr/>
        </p:nvCxnSpPr>
        <p:spPr>
          <a:xfrm>
            <a:off x="9610532" y="1712013"/>
            <a:ext cx="1217848" cy="2432587"/>
          </a:xfrm>
          <a:prstGeom prst="line">
            <a:avLst/>
          </a:prstGeom>
          <a:ln w="12700" cap="flat" cmpd="sng" algn="ctr">
            <a:solidFill>
              <a:schemeClr val="dk1">
                <a:alpha val="64000"/>
              </a:schemeClr>
            </a:solidFill>
            <a:prstDash val="dash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42D7E7-C372-4FF9-B24C-6B74DE84D94E}"/>
              </a:ext>
            </a:extLst>
          </p:cNvPr>
          <p:cNvSpPr txBox="1"/>
          <p:nvPr/>
        </p:nvSpPr>
        <p:spPr>
          <a:xfrm rot="3780000">
            <a:off x="9692063" y="259274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Link to find</a:t>
            </a:r>
          </a:p>
        </p:txBody>
      </p:sp>
    </p:spTree>
    <p:extLst>
      <p:ext uri="{BB962C8B-B14F-4D97-AF65-F5344CB8AC3E}">
        <p14:creationId xmlns:p14="http://schemas.microsoft.com/office/powerpoint/2010/main" val="207492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388D-9064-4401-A58C-7094556C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3620"/>
            <a:ext cx="4486656" cy="1141497"/>
          </a:xfrm>
        </p:spPr>
        <p:txBody>
          <a:bodyPr/>
          <a:lstStyle/>
          <a:p>
            <a:r>
              <a:rPr lang="en-IN" dirty="0"/>
              <a:t>Link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3495-7DF7-4B4D-B427-A20D08EB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52459"/>
            <a:ext cx="4815840" cy="5248656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IN" sz="2100" dirty="0">
                <a:solidFill>
                  <a:schemeClr val="bg1">
                    <a:lumMod val="95000"/>
                  </a:schemeClr>
                </a:solidFill>
              </a:rPr>
              <a:t>Current approach: manually select “interesting motifs” </a:t>
            </a:r>
            <a:br>
              <a:rPr lang="en-IN" sz="21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IN" sz="2100" dirty="0">
                <a:solidFill>
                  <a:schemeClr val="bg1">
                    <a:lumMod val="95000"/>
                  </a:schemeClr>
                </a:solidFill>
              </a:rPr>
              <a:t>(must contain “Drug” node &amp; “Virus” node)</a:t>
            </a:r>
            <a:br>
              <a:rPr lang="en-IN" sz="2100" dirty="0">
                <a:solidFill>
                  <a:schemeClr val="bg1">
                    <a:lumMod val="95000"/>
                  </a:schemeClr>
                </a:solidFill>
              </a:rPr>
            </a:br>
            <a:endParaRPr lang="en-IN" sz="21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IN" sz="2100" dirty="0">
                <a:solidFill>
                  <a:schemeClr val="bg1">
                    <a:lumMod val="95000"/>
                  </a:schemeClr>
                </a:solidFill>
              </a:rPr>
              <a:t>Higher motif score </a:t>
            </a:r>
            <a:r>
              <a:rPr lang="en-IN" sz="21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 greater chance of Drug-Virus link existence</a:t>
            </a:r>
            <a:br>
              <a:rPr lang="en-IN" sz="21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</a:br>
            <a:endParaRPr lang="en-IN" sz="21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IN" sz="21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Present algorithm: measure frequency of particular drugs in “interesting” motifs;</a:t>
            </a:r>
            <a:br>
              <a:rPr lang="en-IN" sz="21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</a:br>
            <a:r>
              <a:rPr lang="en-IN" sz="21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higher frequencies  better candidate drugs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E55F11-FF71-4CB5-B86C-AA9B3E99345C}"/>
              </a:ext>
            </a:extLst>
          </p:cNvPr>
          <p:cNvSpPr/>
          <p:nvPr/>
        </p:nvSpPr>
        <p:spPr>
          <a:xfrm>
            <a:off x="7547758" y="1757841"/>
            <a:ext cx="1008000" cy="10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en-IN" sz="1400" dirty="0"/>
              <a:t>Symptom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942CEC-B84D-47CC-B6A2-1E0FA6FEB7EB}"/>
              </a:ext>
            </a:extLst>
          </p:cNvPr>
          <p:cNvSpPr/>
          <p:nvPr/>
        </p:nvSpPr>
        <p:spPr>
          <a:xfrm>
            <a:off x="7547758" y="4155248"/>
            <a:ext cx="1008000" cy="1008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Drug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74A47C-19AA-4F1B-8737-95B88AD872D5}"/>
              </a:ext>
            </a:extLst>
          </p:cNvPr>
          <p:cNvSpPr/>
          <p:nvPr/>
        </p:nvSpPr>
        <p:spPr>
          <a:xfrm>
            <a:off x="9822756" y="4155248"/>
            <a:ext cx="1008000" cy="10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en-IN" sz="1400" dirty="0"/>
              <a:t>Symptom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90F64F-25B9-405C-85DD-CE15FC397E1E}"/>
              </a:ext>
            </a:extLst>
          </p:cNvPr>
          <p:cNvSpPr/>
          <p:nvPr/>
        </p:nvSpPr>
        <p:spPr>
          <a:xfrm>
            <a:off x="9822757" y="1757841"/>
            <a:ext cx="1008000" cy="1008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Virus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F1BD15-0BBF-480B-BF16-596C632ABE8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555758" y="2261841"/>
            <a:ext cx="12669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50CE95-26D8-4C18-A5AF-8EE1DBB6F4DE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8051758" y="2765841"/>
            <a:ext cx="0" cy="1389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825925-D61C-48C5-AC5B-03C2B3D530B8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8555758" y="4659248"/>
            <a:ext cx="12669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9CFE3A-02AB-4374-89AA-32FAE5356E0B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 flipH="1">
            <a:off x="10326756" y="2765841"/>
            <a:ext cx="1" cy="1389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7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388D-9064-4401-A58C-7094556C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945"/>
            <a:ext cx="4486656" cy="1141497"/>
          </a:xfrm>
        </p:spPr>
        <p:txBody>
          <a:bodyPr/>
          <a:lstStyle/>
          <a:p>
            <a:r>
              <a:rPr lang="en-IN" dirty="0"/>
              <a:t>Link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3495-7DF7-4B4D-B427-A20D08EB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15" y="2112043"/>
            <a:ext cx="4815840" cy="5248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Consider the rectangle motif depicted in previous slide.</a:t>
            </a:r>
            <a:endParaRPr lang="en-IN" sz="2100" dirty="0">
              <a:solidFill>
                <a:schemeClr val="bg1">
                  <a:lumMod val="95000"/>
                </a:schemeClr>
              </a:solidFill>
              <a:latin typeface="+mj-lt"/>
              <a:sym typeface="Wingdings" panose="05000000000000000000" pitchFamily="2" charset="2"/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  <a:sym typeface="Wingdings" panose="05000000000000000000" pitchFamily="2" charset="2"/>
              </a:rPr>
              <a:t>Occurs 174 times in KG</a:t>
            </a:r>
          </a:p>
          <a:p>
            <a:pPr algn="l">
              <a:buClr>
                <a:schemeClr val="bg1">
                  <a:lumMod val="95000"/>
                </a:schemeClr>
              </a:buClr>
            </a:pPr>
            <a: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  <a:sym typeface="Wingdings" panose="05000000000000000000" pitchFamily="2" charset="2"/>
              </a:rPr>
              <a:t>Check frequencies of drugs occurring in motif:</a:t>
            </a:r>
            <a:b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  <a:sym typeface="Wingdings" panose="05000000000000000000" pitchFamily="2" charset="2"/>
              </a:rPr>
            </a:br>
            <a: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Drug A frequency: 164</a:t>
            </a:r>
            <a:b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</a:rPr>
            </a:br>
            <a: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Drug B frequency: 10</a:t>
            </a:r>
            <a:b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</a:rPr>
            </a:br>
            <a:endParaRPr lang="en-IN" sz="21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l">
              <a:buClr>
                <a:schemeClr val="bg1">
                  <a:lumMod val="95000"/>
                </a:schemeClr>
              </a:buClr>
            </a:pPr>
            <a:r>
              <a:rPr lang="en-IN" sz="2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Algorithm predicts higher likelihood of Drug-Virus link for Drug A.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E55F11-FF71-4CB5-B86C-AA9B3E99345C}"/>
              </a:ext>
            </a:extLst>
          </p:cNvPr>
          <p:cNvSpPr/>
          <p:nvPr/>
        </p:nvSpPr>
        <p:spPr>
          <a:xfrm>
            <a:off x="7495375" y="1762607"/>
            <a:ext cx="1008000" cy="10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en-IN" sz="1400" dirty="0"/>
              <a:t>Symptom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942CEC-B84D-47CC-B6A2-1E0FA6FEB7EB}"/>
              </a:ext>
            </a:extLst>
          </p:cNvPr>
          <p:cNvSpPr/>
          <p:nvPr/>
        </p:nvSpPr>
        <p:spPr>
          <a:xfrm>
            <a:off x="7495375" y="4160014"/>
            <a:ext cx="1008000" cy="1008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Drug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74A47C-19AA-4F1B-8737-95B88AD872D5}"/>
              </a:ext>
            </a:extLst>
          </p:cNvPr>
          <p:cNvSpPr/>
          <p:nvPr/>
        </p:nvSpPr>
        <p:spPr>
          <a:xfrm>
            <a:off x="9770373" y="4160014"/>
            <a:ext cx="1008000" cy="10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en-IN" sz="1400" dirty="0"/>
              <a:t>Symptom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90F64F-25B9-405C-85DD-CE15FC397E1E}"/>
              </a:ext>
            </a:extLst>
          </p:cNvPr>
          <p:cNvSpPr/>
          <p:nvPr/>
        </p:nvSpPr>
        <p:spPr>
          <a:xfrm>
            <a:off x="9770374" y="1762607"/>
            <a:ext cx="1008000" cy="1008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Virus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F1BD15-0BBF-480B-BF16-596C632ABE8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503375" y="2266607"/>
            <a:ext cx="12669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50CE95-26D8-4C18-A5AF-8EE1DBB6F4DE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7999375" y="2770607"/>
            <a:ext cx="0" cy="1389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825925-D61C-48C5-AC5B-03C2B3D530B8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8503375" y="4664014"/>
            <a:ext cx="12669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9CFE3A-02AB-4374-89AA-32FAE5356E0B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 flipH="1">
            <a:off x="10274373" y="2770607"/>
            <a:ext cx="1" cy="1389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7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1C65D-A9ED-45A8-8666-BB4231F8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dirty="0"/>
              <a:t>LINK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C690-6C74-4664-AF6B-10F1E20CA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404040"/>
                </a:solidFill>
              </a:rPr>
              <a:t>Previous step gives some interesting results for further use</a:t>
            </a:r>
            <a:br>
              <a:rPr lang="en-IN" sz="2000" dirty="0">
                <a:solidFill>
                  <a:srgbClr val="404040"/>
                </a:solidFill>
              </a:rPr>
            </a:br>
            <a:endParaRPr lang="en-IN" sz="20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404040"/>
                </a:solidFill>
              </a:rPr>
              <a:t>Present algorithm, next step:</a:t>
            </a:r>
          </a:p>
          <a:p>
            <a:r>
              <a:rPr lang="en-IN" sz="2000" dirty="0">
                <a:solidFill>
                  <a:srgbClr val="404040"/>
                </a:solidFill>
              </a:rPr>
              <a:t>use “interesting” motifs to generate motif feature vector</a:t>
            </a:r>
          </a:p>
          <a:p>
            <a:r>
              <a:rPr lang="en-IN" sz="2000" dirty="0">
                <a:solidFill>
                  <a:srgbClr val="404040"/>
                </a:solidFill>
              </a:rPr>
              <a:t>For each drug, sum all the corresponding motif feature vector elements</a:t>
            </a:r>
          </a:p>
          <a:p>
            <a:r>
              <a:rPr lang="en-IN" sz="2000" dirty="0">
                <a:solidFill>
                  <a:srgbClr val="404040"/>
                </a:solidFill>
              </a:rPr>
              <a:t>Resulting sum is drug’s score</a:t>
            </a:r>
          </a:p>
          <a:p>
            <a:r>
              <a:rPr lang="en-IN" sz="2000" dirty="0">
                <a:solidFill>
                  <a:srgbClr val="404040"/>
                </a:solidFill>
              </a:rPr>
              <a:t>Higher sum &gt; greater chance of Drug-Virus link</a:t>
            </a:r>
          </a:p>
        </p:txBody>
      </p:sp>
    </p:spTree>
    <p:extLst>
      <p:ext uri="{BB962C8B-B14F-4D97-AF65-F5344CB8AC3E}">
        <p14:creationId xmlns:p14="http://schemas.microsoft.com/office/powerpoint/2010/main" val="16360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D0EC724-1941-4747-B216-368BFDE79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92" y="932937"/>
            <a:ext cx="11967518" cy="5296186"/>
          </a:xfrm>
        </p:spPr>
      </p:pic>
    </p:spTree>
    <p:extLst>
      <p:ext uri="{BB962C8B-B14F-4D97-AF65-F5344CB8AC3E}">
        <p14:creationId xmlns:p14="http://schemas.microsoft.com/office/powerpoint/2010/main" val="18787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1C65D-A9ED-45A8-8666-BB4231F8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dirty="0"/>
              <a:t>LINK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C690-6C74-4664-AF6B-10F1E20CA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404040"/>
                </a:solidFill>
              </a:rPr>
              <a:t>Future plan:</a:t>
            </a:r>
          </a:p>
          <a:p>
            <a:r>
              <a:rPr lang="en-IN" sz="2000" dirty="0">
                <a:solidFill>
                  <a:srgbClr val="404040"/>
                </a:solidFill>
              </a:rPr>
              <a:t>Motif Frequency algorithm outperforms random algorithm</a:t>
            </a:r>
          </a:p>
          <a:p>
            <a:r>
              <a:rPr lang="en-IN" sz="2000" dirty="0">
                <a:solidFill>
                  <a:srgbClr val="404040"/>
                </a:solidFill>
              </a:rPr>
              <a:t>But can be more accurate</a:t>
            </a:r>
          </a:p>
          <a:p>
            <a:r>
              <a:rPr lang="en-IN" sz="2000" dirty="0">
                <a:solidFill>
                  <a:srgbClr val="404040"/>
                </a:solidFill>
              </a:rPr>
              <a:t>Develop another algorithm</a:t>
            </a:r>
          </a:p>
          <a:p>
            <a:r>
              <a:rPr lang="en-IN" sz="2000" dirty="0">
                <a:solidFill>
                  <a:srgbClr val="404040"/>
                </a:solidFill>
              </a:rPr>
              <a:t>Apply deep learning models using KG motifs to train new algorithm</a:t>
            </a:r>
          </a:p>
        </p:txBody>
      </p:sp>
    </p:spTree>
    <p:extLst>
      <p:ext uri="{BB962C8B-B14F-4D97-AF65-F5344CB8AC3E}">
        <p14:creationId xmlns:p14="http://schemas.microsoft.com/office/powerpoint/2010/main" val="1483091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8D097-6188-4339-B40F-958F001B7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6400" b="1" i="0" dirty="0">
                <a:effectLst/>
                <a:latin typeface="Arial" panose="020B0604020202020204" pitchFamily="34" charset="0"/>
              </a:rPr>
              <a:t>THANK YOU</a:t>
            </a:r>
            <a:endParaRPr lang="en-IN" sz="6400" b="1" dirty="0"/>
          </a:p>
        </p:txBody>
      </p:sp>
    </p:spTree>
    <p:extLst>
      <p:ext uri="{BB962C8B-B14F-4D97-AF65-F5344CB8AC3E}">
        <p14:creationId xmlns:p14="http://schemas.microsoft.com/office/powerpoint/2010/main" val="352078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3D1E4-CA38-4D1E-A6A9-BD735D2C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D0EB-3D38-4B0E-B2E7-FD4D15D3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Autofit/>
          </a:bodyPr>
          <a:lstStyle/>
          <a:p>
            <a:r>
              <a:rPr lang="en-IN" sz="2000">
                <a:solidFill>
                  <a:srgbClr val="404040"/>
                </a:solidFill>
              </a:rPr>
              <a:t>Very relevant topic. SARS-CoV-2 outbreak (COVID-19) has become a pandemic</a:t>
            </a:r>
            <a:br>
              <a:rPr lang="en-IN" sz="2000">
                <a:solidFill>
                  <a:srgbClr val="404040"/>
                </a:solidFill>
              </a:rPr>
            </a:br>
            <a:endParaRPr lang="en-IN" sz="2000">
              <a:solidFill>
                <a:srgbClr val="404040"/>
              </a:solidFill>
            </a:endParaRPr>
          </a:p>
          <a:p>
            <a:r>
              <a:rPr lang="en-IN" sz="2000">
                <a:solidFill>
                  <a:srgbClr val="404040"/>
                </a:solidFill>
              </a:rPr>
              <a:t>No effective COVID-19 drug treatment known yet</a:t>
            </a:r>
            <a:br>
              <a:rPr lang="en-IN" sz="2000">
                <a:solidFill>
                  <a:srgbClr val="404040"/>
                </a:solidFill>
              </a:rPr>
            </a:br>
            <a:endParaRPr lang="en-IN" sz="2000">
              <a:solidFill>
                <a:srgbClr val="404040"/>
              </a:solidFill>
            </a:endParaRPr>
          </a:p>
          <a:p>
            <a:r>
              <a:rPr lang="en-IN" sz="2000">
                <a:solidFill>
                  <a:srgbClr val="404040"/>
                </a:solidFill>
              </a:rPr>
              <a:t>Discovery of new drugs very time consuming + expensive</a:t>
            </a:r>
            <a:br>
              <a:rPr lang="en-IN" sz="2000">
                <a:solidFill>
                  <a:srgbClr val="404040"/>
                </a:solidFill>
              </a:rPr>
            </a:br>
            <a:endParaRPr lang="en-IN" sz="2000">
              <a:solidFill>
                <a:srgbClr val="404040"/>
              </a:solidFill>
            </a:endParaRPr>
          </a:p>
          <a:p>
            <a:r>
              <a:rPr lang="en-IN" sz="2000">
                <a:solidFill>
                  <a:srgbClr val="404040"/>
                </a:solidFill>
              </a:rPr>
              <a:t>Repurposing of existing drugs using network based strategies effective</a:t>
            </a:r>
            <a:br>
              <a:rPr lang="en-IN" sz="2000">
                <a:solidFill>
                  <a:srgbClr val="404040"/>
                </a:solidFill>
              </a:rPr>
            </a:br>
            <a:endParaRPr lang="en-IN" sz="2000">
              <a:solidFill>
                <a:srgbClr val="404040"/>
              </a:solidFill>
            </a:endParaRPr>
          </a:p>
          <a:p>
            <a:endParaRPr lang="en-IN" sz="2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3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4FA37-2AAB-4D2C-89E0-8E53DEC4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dirty="0"/>
              <a:t>Knowledge Graph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C151-A40A-4DFF-B212-624804EF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rgbClr val="404040"/>
                </a:solidFill>
              </a:rPr>
              <a:t>Combining different types of related data: higher prediction making accuracy</a:t>
            </a:r>
            <a:br>
              <a:rPr lang="en-IN" sz="2000">
                <a:solidFill>
                  <a:srgbClr val="404040"/>
                </a:solidFill>
              </a:rPr>
            </a:br>
            <a:endParaRPr lang="en-IN" sz="2000">
              <a:solidFill>
                <a:srgbClr val="404040"/>
              </a:solidFill>
            </a:endParaRPr>
          </a:p>
          <a:p>
            <a:r>
              <a:rPr lang="en-IN" sz="2000">
                <a:solidFill>
                  <a:srgbClr val="404040"/>
                </a:solidFill>
              </a:rPr>
              <a:t>Network-based data models: Heterogenous Information Networks (HINs)</a:t>
            </a:r>
            <a:br>
              <a:rPr lang="en-IN" sz="2000">
                <a:solidFill>
                  <a:srgbClr val="404040"/>
                </a:solidFill>
              </a:rPr>
            </a:br>
            <a:endParaRPr lang="en-IN" sz="2000">
              <a:solidFill>
                <a:srgbClr val="404040"/>
              </a:solidFill>
            </a:endParaRPr>
          </a:p>
          <a:p>
            <a:r>
              <a:rPr lang="en-IN" sz="2000">
                <a:solidFill>
                  <a:srgbClr val="404040"/>
                </a:solidFill>
              </a:rPr>
              <a:t>HINs used in various link prediction applications</a:t>
            </a:r>
            <a:br>
              <a:rPr lang="en-IN" sz="2000">
                <a:solidFill>
                  <a:srgbClr val="404040"/>
                </a:solidFill>
              </a:rPr>
            </a:br>
            <a:endParaRPr lang="en-IN" sz="2000">
              <a:solidFill>
                <a:srgbClr val="404040"/>
              </a:solidFill>
            </a:endParaRPr>
          </a:p>
          <a:p>
            <a:r>
              <a:rPr lang="en-IN" sz="2000">
                <a:solidFill>
                  <a:srgbClr val="404040"/>
                </a:solidFill>
              </a:rPr>
              <a:t>Eg of HIN: Knowledge Graph – used for our COVID-19 drug prediction</a:t>
            </a:r>
          </a:p>
        </p:txBody>
      </p:sp>
    </p:spTree>
    <p:extLst>
      <p:ext uri="{BB962C8B-B14F-4D97-AF65-F5344CB8AC3E}">
        <p14:creationId xmlns:p14="http://schemas.microsoft.com/office/powerpoint/2010/main" val="31671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7BEB-B8F3-420E-956E-D75109CD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473" y="278902"/>
            <a:ext cx="6741414" cy="767385"/>
          </a:xfrm>
        </p:spPr>
        <p:txBody>
          <a:bodyPr>
            <a:noAutofit/>
          </a:bodyPr>
          <a:lstStyle/>
          <a:p>
            <a:r>
              <a:rPr lang="en-IN" sz="2300"/>
              <a:t>KNOWLEDGE GRAPH SCHEMA</a:t>
            </a:r>
            <a:endParaRPr lang="en-IN" sz="2300" dirty="0"/>
          </a:p>
        </p:txBody>
      </p:sp>
      <p:pic>
        <p:nvPicPr>
          <p:cNvPr id="5" name="Content Placeholder 4" descr="A picture containing clock, computer, road, sign&#10;&#10;Description automatically generated">
            <a:extLst>
              <a:ext uri="{FF2B5EF4-FFF2-40B4-BE49-F238E27FC236}">
                <a16:creationId xmlns:a16="http://schemas.microsoft.com/office/drawing/2014/main" id="{BBDB9B38-996C-4195-8128-D1DA62DD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656" y="1380391"/>
            <a:ext cx="9671237" cy="5358912"/>
          </a:xfrm>
        </p:spPr>
      </p:pic>
    </p:spTree>
    <p:extLst>
      <p:ext uri="{BB962C8B-B14F-4D97-AF65-F5344CB8AC3E}">
        <p14:creationId xmlns:p14="http://schemas.microsoft.com/office/powerpoint/2010/main" val="316894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2490-D555-4BDF-889E-6AD7856C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dirty="0"/>
              <a:t>1. Motif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31C2-EA99-4668-A96B-BE9C42F4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2057899"/>
            <a:ext cx="8779512" cy="2879256"/>
          </a:xfrm>
        </p:spPr>
        <p:txBody>
          <a:bodyPr>
            <a:noAutofit/>
          </a:bodyPr>
          <a:lstStyle/>
          <a:p>
            <a:r>
              <a:rPr lang="en-IN" sz="2000">
                <a:solidFill>
                  <a:srgbClr val="404040"/>
                </a:solidFill>
              </a:rPr>
              <a:t>Knowledge Graph too complex &amp; large (several thousand nodes + edges)</a:t>
            </a:r>
            <a:br>
              <a:rPr lang="en-IN" sz="2000">
                <a:solidFill>
                  <a:srgbClr val="404040"/>
                </a:solidFill>
              </a:rPr>
            </a:br>
            <a:endParaRPr lang="en-IN" sz="2000">
              <a:solidFill>
                <a:srgbClr val="404040"/>
              </a:solidFill>
            </a:endParaRPr>
          </a:p>
          <a:p>
            <a:r>
              <a:rPr lang="en-IN" sz="2000">
                <a:solidFill>
                  <a:srgbClr val="404040"/>
                </a:solidFill>
              </a:rPr>
              <a:t>Decompose recursively into small subgraph patterns of size </a:t>
            </a:r>
            <a:r>
              <a:rPr lang="en-IN" sz="2000" i="1">
                <a:solidFill>
                  <a:srgbClr val="404040"/>
                </a:solidFill>
              </a:rPr>
              <a:t>k</a:t>
            </a:r>
            <a:r>
              <a:rPr lang="en-IN" sz="2000">
                <a:solidFill>
                  <a:srgbClr val="404040"/>
                </a:solidFill>
              </a:rPr>
              <a:t> nodes: called </a:t>
            </a:r>
            <a:r>
              <a:rPr lang="en-IN" sz="2000" u="sng">
                <a:solidFill>
                  <a:srgbClr val="404040"/>
                </a:solidFill>
              </a:rPr>
              <a:t>motifs</a:t>
            </a:r>
            <a:br>
              <a:rPr lang="en-IN" sz="2000" u="sng">
                <a:solidFill>
                  <a:srgbClr val="404040"/>
                </a:solidFill>
              </a:rPr>
            </a:br>
            <a:endParaRPr lang="en-IN" sz="2000" u="sng">
              <a:solidFill>
                <a:srgbClr val="404040"/>
              </a:solidFill>
            </a:endParaRPr>
          </a:p>
          <a:p>
            <a:r>
              <a:rPr lang="en-IN" sz="2000">
                <a:solidFill>
                  <a:srgbClr val="404040"/>
                </a:solidFill>
              </a:rPr>
              <a:t>For small values of </a:t>
            </a:r>
            <a:r>
              <a:rPr lang="en-IN" sz="2000" i="1">
                <a:solidFill>
                  <a:srgbClr val="404040"/>
                </a:solidFill>
              </a:rPr>
              <a:t>k</a:t>
            </a:r>
            <a:r>
              <a:rPr lang="en-IN" sz="2000">
                <a:solidFill>
                  <a:srgbClr val="404040"/>
                </a:solidFill>
              </a:rPr>
              <a:t>, some fast and efficient motif enumeration algorithms exist</a:t>
            </a:r>
            <a:br>
              <a:rPr lang="en-IN" sz="2000">
                <a:solidFill>
                  <a:srgbClr val="404040"/>
                </a:solidFill>
              </a:rPr>
            </a:br>
            <a:endParaRPr lang="en-IN" sz="2000" i="1">
              <a:solidFill>
                <a:srgbClr val="404040"/>
              </a:solidFill>
            </a:endParaRPr>
          </a:p>
          <a:p>
            <a:r>
              <a:rPr lang="en-IN" sz="2000">
                <a:solidFill>
                  <a:srgbClr val="404040"/>
                </a:solidFill>
              </a:rPr>
              <a:t>We generate motifs with </a:t>
            </a:r>
            <a:r>
              <a:rPr lang="en-IN" sz="2000" i="1">
                <a:solidFill>
                  <a:srgbClr val="404040"/>
                </a:solidFill>
              </a:rPr>
              <a:t>k</a:t>
            </a:r>
            <a:r>
              <a:rPr lang="en-IN" sz="2000">
                <a:solidFill>
                  <a:srgbClr val="404040"/>
                </a:solidFill>
              </a:rPr>
              <a:t> = {1, 2, 3, 4}.</a:t>
            </a:r>
            <a:br>
              <a:rPr lang="en-IN" sz="2000">
                <a:solidFill>
                  <a:srgbClr val="404040"/>
                </a:solidFill>
              </a:rPr>
            </a:br>
            <a:r>
              <a:rPr lang="en-IN" sz="2000">
                <a:solidFill>
                  <a:srgbClr val="404040"/>
                </a:solidFill>
              </a:rPr>
              <a:t>*(k = 5 to be implemented in future)</a:t>
            </a:r>
          </a:p>
        </p:txBody>
      </p:sp>
    </p:spTree>
    <p:extLst>
      <p:ext uri="{BB962C8B-B14F-4D97-AF65-F5344CB8AC3E}">
        <p14:creationId xmlns:p14="http://schemas.microsoft.com/office/powerpoint/2010/main" val="5938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ADAA-E34A-4F8B-9F80-87AB0E5D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MOTIF Types (3-node)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EC10CC-5DDB-4710-B491-FCD10D971A37}"/>
              </a:ext>
            </a:extLst>
          </p:cNvPr>
          <p:cNvSpPr/>
          <p:nvPr/>
        </p:nvSpPr>
        <p:spPr>
          <a:xfrm>
            <a:off x="2482035" y="4218836"/>
            <a:ext cx="553915" cy="584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E613A6-52E6-4E90-B6F7-14FEB91EAE90}"/>
              </a:ext>
            </a:extLst>
          </p:cNvPr>
          <p:cNvSpPr/>
          <p:nvPr/>
        </p:nvSpPr>
        <p:spPr>
          <a:xfrm>
            <a:off x="3443650" y="2854164"/>
            <a:ext cx="553915" cy="584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C021AF-1B8C-407A-ACDE-AA9D35DEB0A9}"/>
              </a:ext>
            </a:extLst>
          </p:cNvPr>
          <p:cNvSpPr/>
          <p:nvPr/>
        </p:nvSpPr>
        <p:spPr>
          <a:xfrm>
            <a:off x="4423991" y="4214440"/>
            <a:ext cx="553915" cy="584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EDEC5-8978-4A2F-9986-733EB3B19B85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2954831" y="3353226"/>
            <a:ext cx="569938" cy="9512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01C12B-05C0-4F9C-8CF3-2386CE48EADF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916446" y="3353226"/>
            <a:ext cx="588664" cy="946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F76F2C-49D3-40EE-9714-5CC30D4B8A1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3035950" y="4506784"/>
            <a:ext cx="1388041" cy="4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A9A53F-B226-46C6-86EB-907068CD0ABD}"/>
              </a:ext>
            </a:extLst>
          </p:cNvPr>
          <p:cNvSpPr/>
          <p:nvPr/>
        </p:nvSpPr>
        <p:spPr>
          <a:xfrm>
            <a:off x="6749269" y="4219464"/>
            <a:ext cx="553915" cy="584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B566D7-5740-425C-8F93-3B2ACAE86468}"/>
              </a:ext>
            </a:extLst>
          </p:cNvPr>
          <p:cNvSpPr/>
          <p:nvPr/>
        </p:nvSpPr>
        <p:spPr>
          <a:xfrm>
            <a:off x="7720246" y="2924501"/>
            <a:ext cx="553915" cy="584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7A37C6-6A70-47E8-8632-ADEE3C6BA270}"/>
              </a:ext>
            </a:extLst>
          </p:cNvPr>
          <p:cNvSpPr/>
          <p:nvPr/>
        </p:nvSpPr>
        <p:spPr>
          <a:xfrm>
            <a:off x="8691225" y="4214440"/>
            <a:ext cx="553915" cy="5846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DFC7F6-DBF2-4193-8389-4BC75A0A2989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7222065" y="3423563"/>
            <a:ext cx="579300" cy="8815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C2BBF8-6113-49C4-8AC7-0465F2BDB620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8193042" y="3423563"/>
            <a:ext cx="579302" cy="8765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9F6CF5-3BDD-4724-BC12-5A30D34E7BA6}"/>
              </a:ext>
            </a:extLst>
          </p:cNvPr>
          <p:cNvSpPr txBox="1"/>
          <p:nvPr/>
        </p:nvSpPr>
        <p:spPr>
          <a:xfrm>
            <a:off x="3093748" y="5093677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i.  Triangle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A62F5B-A84F-4E25-BC60-11C644868E7F}"/>
              </a:ext>
            </a:extLst>
          </p:cNvPr>
          <p:cNvSpPr txBox="1"/>
          <p:nvPr/>
        </p:nvSpPr>
        <p:spPr>
          <a:xfrm>
            <a:off x="7465310" y="5093677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ii. 3-Star</a:t>
            </a:r>
          </a:p>
        </p:txBody>
      </p:sp>
    </p:spTree>
    <p:extLst>
      <p:ext uri="{BB962C8B-B14F-4D97-AF65-F5344CB8AC3E}">
        <p14:creationId xmlns:p14="http://schemas.microsoft.com/office/powerpoint/2010/main" val="384843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23DC-8C44-495A-ACF7-1A93EF59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ALGORITHM (Motif MATCHING)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C642-1B76-40D7-B132-546EF748A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3 node motifs: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C19EFC-5988-4700-9A15-39EE0CAEC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56574"/>
              </p:ext>
            </p:extLst>
          </p:nvPr>
        </p:nvGraphicFramePr>
        <p:xfrm>
          <a:off x="5294376" y="1468186"/>
          <a:ext cx="6257544" cy="3606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544">
                  <a:extLst>
                    <a:ext uri="{9D8B030D-6E8A-4147-A177-3AD203B41FA5}">
                      <a16:colId xmlns:a16="http://schemas.microsoft.com/office/drawing/2014/main" val="4257906165"/>
                    </a:ext>
                  </a:extLst>
                </a:gridCol>
              </a:tblGrid>
              <a:tr h="3606922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get seed node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for node i:</a:t>
                      </a:r>
                    </a:p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	get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neighbours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j, k of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	if edge(j, k) exists:</a:t>
                      </a:r>
                    </a:p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		return triangle</a:t>
                      </a:r>
                    </a:p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	else:</a:t>
                      </a:r>
                    </a:p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		return 3-star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 marL="161023" marR="161023" marT="80512" marB="8051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84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37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ADAA-E34A-4F8B-9F80-87AB0E5D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394" y="274514"/>
            <a:ext cx="6923938" cy="877032"/>
          </a:xfrm>
        </p:spPr>
        <p:txBody>
          <a:bodyPr/>
          <a:lstStyle/>
          <a:p>
            <a:r>
              <a:rPr lang="en-IN" dirty="0"/>
              <a:t>MOTIF Types (4-node)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40055B-4B36-4600-8F1B-6BCABDB1CBF8}"/>
              </a:ext>
            </a:extLst>
          </p:cNvPr>
          <p:cNvSpPr/>
          <p:nvPr/>
        </p:nvSpPr>
        <p:spPr>
          <a:xfrm>
            <a:off x="778104" y="2348602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987DFF-1D96-4084-978A-D736C144966A}"/>
              </a:ext>
            </a:extLst>
          </p:cNvPr>
          <p:cNvSpPr/>
          <p:nvPr/>
        </p:nvSpPr>
        <p:spPr>
          <a:xfrm>
            <a:off x="1652928" y="2348602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350CF6-0B94-4952-A2C5-81AA643260AF}"/>
              </a:ext>
            </a:extLst>
          </p:cNvPr>
          <p:cNvSpPr/>
          <p:nvPr/>
        </p:nvSpPr>
        <p:spPr>
          <a:xfrm>
            <a:off x="2623012" y="2348602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7AE742-B993-44C2-AD23-2298EC137F3D}"/>
              </a:ext>
            </a:extLst>
          </p:cNvPr>
          <p:cNvSpPr/>
          <p:nvPr/>
        </p:nvSpPr>
        <p:spPr>
          <a:xfrm>
            <a:off x="3593096" y="2348602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581E35-F4CC-48D2-99E5-3973C8542DBE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1174104" y="2546602"/>
            <a:ext cx="4788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167576-0A3A-4DE3-83EE-ABC7A02B125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048928" y="2546602"/>
            <a:ext cx="5740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BA5662-08C8-45D8-80AB-45DCFD528D47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019012" y="2546602"/>
            <a:ext cx="5740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71F349-9E73-4B09-9178-E2E780782091}"/>
              </a:ext>
            </a:extLst>
          </p:cNvPr>
          <p:cNvSpPr txBox="1"/>
          <p:nvPr/>
        </p:nvSpPr>
        <p:spPr>
          <a:xfrm>
            <a:off x="1720865" y="2944594"/>
            <a:ext cx="1214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i.  4-Path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579F25-F5C5-4C58-9C96-2E85F81B43C1}"/>
              </a:ext>
            </a:extLst>
          </p:cNvPr>
          <p:cNvSpPr/>
          <p:nvPr/>
        </p:nvSpPr>
        <p:spPr>
          <a:xfrm>
            <a:off x="5508641" y="3096248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B3B477-877A-4886-AF2E-2B9C682650E3}"/>
              </a:ext>
            </a:extLst>
          </p:cNvPr>
          <p:cNvSpPr/>
          <p:nvPr/>
        </p:nvSpPr>
        <p:spPr>
          <a:xfrm>
            <a:off x="6139634" y="2252621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8958D24-5138-4538-9C9C-734FE73DCA05}"/>
              </a:ext>
            </a:extLst>
          </p:cNvPr>
          <p:cNvSpPr/>
          <p:nvPr/>
        </p:nvSpPr>
        <p:spPr>
          <a:xfrm>
            <a:off x="6748794" y="3096248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56174F-AF5D-4C53-9F03-FBDBC5A22334}"/>
              </a:ext>
            </a:extLst>
          </p:cNvPr>
          <p:cNvCxnSpPr>
            <a:cxnSpLocks/>
            <a:stCxn id="50" idx="3"/>
            <a:endCxn id="49" idx="7"/>
          </p:cNvCxnSpPr>
          <p:nvPr/>
        </p:nvCxnSpPr>
        <p:spPr>
          <a:xfrm flipH="1">
            <a:off x="5846648" y="2590628"/>
            <a:ext cx="350979" cy="5636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9CCDF3-6B15-4F04-8196-5868E275E030}"/>
              </a:ext>
            </a:extLst>
          </p:cNvPr>
          <p:cNvCxnSpPr>
            <a:cxnSpLocks/>
            <a:stCxn id="50" idx="5"/>
            <a:endCxn id="51" idx="1"/>
          </p:cNvCxnSpPr>
          <p:nvPr/>
        </p:nvCxnSpPr>
        <p:spPr>
          <a:xfrm>
            <a:off x="6477641" y="2590628"/>
            <a:ext cx="329146" cy="5636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FA248B-37DA-45B9-9A55-BE6D28E9BAEC}"/>
              </a:ext>
            </a:extLst>
          </p:cNvPr>
          <p:cNvSpPr txBox="1"/>
          <p:nvPr/>
        </p:nvSpPr>
        <p:spPr>
          <a:xfrm>
            <a:off x="5222136" y="3570774"/>
            <a:ext cx="2182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iii. Tailed Triangle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AAD4F94-F443-4D71-9554-03088F1F684A}"/>
              </a:ext>
            </a:extLst>
          </p:cNvPr>
          <p:cNvSpPr/>
          <p:nvPr/>
        </p:nvSpPr>
        <p:spPr>
          <a:xfrm>
            <a:off x="6139634" y="1359391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262E4C-63A7-456B-B44F-4AAF450510F8}"/>
              </a:ext>
            </a:extLst>
          </p:cNvPr>
          <p:cNvCxnSpPr>
            <a:stCxn id="58" idx="4"/>
            <a:endCxn id="50" idx="0"/>
          </p:cNvCxnSpPr>
          <p:nvPr/>
        </p:nvCxnSpPr>
        <p:spPr>
          <a:xfrm>
            <a:off x="6337634" y="1755391"/>
            <a:ext cx="0" cy="497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FAD7AA7-43F9-4AFD-A3DA-52C46E2F7349}"/>
              </a:ext>
            </a:extLst>
          </p:cNvPr>
          <p:cNvSpPr/>
          <p:nvPr/>
        </p:nvSpPr>
        <p:spPr>
          <a:xfrm>
            <a:off x="5459129" y="4506125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180C287-463A-4F4F-94AD-F1AF31730E82}"/>
              </a:ext>
            </a:extLst>
          </p:cNvPr>
          <p:cNvSpPr/>
          <p:nvPr/>
        </p:nvSpPr>
        <p:spPr>
          <a:xfrm>
            <a:off x="5459129" y="5817364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DD053B9-C5FA-4C47-A267-3BD9E5FBF402}"/>
              </a:ext>
            </a:extLst>
          </p:cNvPr>
          <p:cNvSpPr/>
          <p:nvPr/>
        </p:nvSpPr>
        <p:spPr>
          <a:xfrm>
            <a:off x="6900689" y="5817364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4309C6D-82F2-477E-82FC-D8BFCFBA8EAF}"/>
              </a:ext>
            </a:extLst>
          </p:cNvPr>
          <p:cNvSpPr/>
          <p:nvPr/>
        </p:nvSpPr>
        <p:spPr>
          <a:xfrm>
            <a:off x="6900690" y="4506125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0D35262-C5D8-4FB4-B5F5-A37CC18EC4AE}"/>
              </a:ext>
            </a:extLst>
          </p:cNvPr>
          <p:cNvCxnSpPr>
            <a:cxnSpLocks/>
            <a:stCxn id="64" idx="6"/>
            <a:endCxn id="70" idx="2"/>
          </p:cNvCxnSpPr>
          <p:nvPr/>
        </p:nvCxnSpPr>
        <p:spPr>
          <a:xfrm>
            <a:off x="5855129" y="4704125"/>
            <a:ext cx="10455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D8B4B6B-ED19-4282-8046-F93A9FD2EAEB}"/>
              </a:ext>
            </a:extLst>
          </p:cNvPr>
          <p:cNvCxnSpPr>
            <a:stCxn id="64" idx="4"/>
            <a:endCxn id="66" idx="0"/>
          </p:cNvCxnSpPr>
          <p:nvPr/>
        </p:nvCxnSpPr>
        <p:spPr>
          <a:xfrm>
            <a:off x="5657129" y="4902125"/>
            <a:ext cx="0" cy="9152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670958-A90D-4C9E-8848-149CC5946DAC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>
            <a:off x="5855129" y="6015364"/>
            <a:ext cx="1045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75E93C7-931E-47F7-AA90-E2765CA7165B}"/>
              </a:ext>
            </a:extLst>
          </p:cNvPr>
          <p:cNvCxnSpPr>
            <a:stCxn id="70" idx="4"/>
            <a:endCxn id="68" idx="0"/>
          </p:cNvCxnSpPr>
          <p:nvPr/>
        </p:nvCxnSpPr>
        <p:spPr>
          <a:xfrm flipH="1">
            <a:off x="7098689" y="4902125"/>
            <a:ext cx="1" cy="9152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7C3AF4A-0AB9-4671-BB6C-892128164C4E}"/>
              </a:ext>
            </a:extLst>
          </p:cNvPr>
          <p:cNvSpPr txBox="1"/>
          <p:nvPr/>
        </p:nvSpPr>
        <p:spPr>
          <a:xfrm>
            <a:off x="5519982" y="6280621"/>
            <a:ext cx="1664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iv. Rectangle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0D6D8A0-2582-40F1-9B06-CD24B6E8A993}"/>
              </a:ext>
            </a:extLst>
          </p:cNvPr>
          <p:cNvSpPr/>
          <p:nvPr/>
        </p:nvSpPr>
        <p:spPr>
          <a:xfrm>
            <a:off x="1517877" y="5446914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8A961C0-22CA-4282-B9EA-7F31BB6E3622}"/>
              </a:ext>
            </a:extLst>
          </p:cNvPr>
          <p:cNvSpPr/>
          <p:nvPr/>
        </p:nvSpPr>
        <p:spPr>
          <a:xfrm>
            <a:off x="2148870" y="4627102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1F08B25-9A36-4E73-81B3-ECA2E27536F2}"/>
              </a:ext>
            </a:extLst>
          </p:cNvPr>
          <p:cNvSpPr/>
          <p:nvPr/>
        </p:nvSpPr>
        <p:spPr>
          <a:xfrm>
            <a:off x="2762277" y="5446914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E8E4516-886A-4B5C-B626-6A48AE1BDC43}"/>
              </a:ext>
            </a:extLst>
          </p:cNvPr>
          <p:cNvCxnSpPr>
            <a:cxnSpLocks/>
            <a:stCxn id="82" idx="3"/>
            <a:endCxn id="81" idx="7"/>
          </p:cNvCxnSpPr>
          <p:nvPr/>
        </p:nvCxnSpPr>
        <p:spPr>
          <a:xfrm flipH="1">
            <a:off x="1855884" y="4965109"/>
            <a:ext cx="350979" cy="539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5A262C2-9ABF-4AB2-87E2-892E9D9B9B07}"/>
              </a:ext>
            </a:extLst>
          </p:cNvPr>
          <p:cNvCxnSpPr>
            <a:cxnSpLocks/>
            <a:stCxn id="82" idx="5"/>
            <a:endCxn id="83" idx="1"/>
          </p:cNvCxnSpPr>
          <p:nvPr/>
        </p:nvCxnSpPr>
        <p:spPr>
          <a:xfrm>
            <a:off x="2486877" y="4965109"/>
            <a:ext cx="333393" cy="539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04EBB00-3481-447D-A451-89E037A417B9}"/>
              </a:ext>
            </a:extLst>
          </p:cNvPr>
          <p:cNvSpPr txBox="1"/>
          <p:nvPr/>
        </p:nvSpPr>
        <p:spPr>
          <a:xfrm>
            <a:off x="1743980" y="5924009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ii. 4-Star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9CC1E7-4CAA-4403-AFEB-DE4870A951AC}"/>
              </a:ext>
            </a:extLst>
          </p:cNvPr>
          <p:cNvSpPr/>
          <p:nvPr/>
        </p:nvSpPr>
        <p:spPr>
          <a:xfrm>
            <a:off x="2148870" y="3733872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9F87566-E54D-415A-AF81-C2E69ACCA14A}"/>
              </a:ext>
            </a:extLst>
          </p:cNvPr>
          <p:cNvCxnSpPr>
            <a:stCxn id="87" idx="4"/>
            <a:endCxn id="82" idx="0"/>
          </p:cNvCxnSpPr>
          <p:nvPr/>
        </p:nvCxnSpPr>
        <p:spPr>
          <a:xfrm>
            <a:off x="2346870" y="4129872"/>
            <a:ext cx="0" cy="497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1D1C45C-533F-4453-A771-5DA4780286E8}"/>
              </a:ext>
            </a:extLst>
          </p:cNvPr>
          <p:cNvCxnSpPr>
            <a:stCxn id="49" idx="6"/>
            <a:endCxn id="51" idx="2"/>
          </p:cNvCxnSpPr>
          <p:nvPr/>
        </p:nvCxnSpPr>
        <p:spPr>
          <a:xfrm>
            <a:off x="5904641" y="3294248"/>
            <a:ext cx="8441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DCF0532-904B-4441-8BCF-F4653AA2E355}"/>
              </a:ext>
            </a:extLst>
          </p:cNvPr>
          <p:cNvSpPr/>
          <p:nvPr/>
        </p:nvSpPr>
        <p:spPr>
          <a:xfrm>
            <a:off x="9132192" y="1755391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3BB65F1-1981-437E-9C2B-4F08185EB3CC}"/>
              </a:ext>
            </a:extLst>
          </p:cNvPr>
          <p:cNvSpPr/>
          <p:nvPr/>
        </p:nvSpPr>
        <p:spPr>
          <a:xfrm>
            <a:off x="9132192" y="3066630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F465E6B-CF87-4A19-8173-3CE6684AF4C8}"/>
              </a:ext>
            </a:extLst>
          </p:cNvPr>
          <p:cNvSpPr/>
          <p:nvPr/>
        </p:nvSpPr>
        <p:spPr>
          <a:xfrm>
            <a:off x="10573752" y="3066630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3622742-41C8-4A83-8A25-B1924E3F1B2E}"/>
              </a:ext>
            </a:extLst>
          </p:cNvPr>
          <p:cNvSpPr/>
          <p:nvPr/>
        </p:nvSpPr>
        <p:spPr>
          <a:xfrm>
            <a:off x="10573753" y="1755391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4075DD9-6DFE-4B25-91E6-DD0CE2B52B5A}"/>
              </a:ext>
            </a:extLst>
          </p:cNvPr>
          <p:cNvCxnSpPr>
            <a:cxnSpLocks/>
            <a:stCxn id="92" idx="6"/>
            <a:endCxn id="95" idx="2"/>
          </p:cNvCxnSpPr>
          <p:nvPr/>
        </p:nvCxnSpPr>
        <p:spPr>
          <a:xfrm>
            <a:off x="9528192" y="1953391"/>
            <a:ext cx="10455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97ABA0-256C-4ACF-8143-E9768C255E05}"/>
              </a:ext>
            </a:extLst>
          </p:cNvPr>
          <p:cNvCxnSpPr>
            <a:stCxn id="92" idx="4"/>
            <a:endCxn id="93" idx="0"/>
          </p:cNvCxnSpPr>
          <p:nvPr/>
        </p:nvCxnSpPr>
        <p:spPr>
          <a:xfrm>
            <a:off x="9330192" y="2151391"/>
            <a:ext cx="0" cy="9152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5C72119-9A24-4CEF-96A7-D4B53C77DF66}"/>
              </a:ext>
            </a:extLst>
          </p:cNvPr>
          <p:cNvCxnSpPr>
            <a:stCxn id="93" idx="6"/>
            <a:endCxn id="94" idx="2"/>
          </p:cNvCxnSpPr>
          <p:nvPr/>
        </p:nvCxnSpPr>
        <p:spPr>
          <a:xfrm>
            <a:off x="9528192" y="3264630"/>
            <a:ext cx="1045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F5A58DE-C43F-424E-80C8-6FB29C3549DB}"/>
              </a:ext>
            </a:extLst>
          </p:cNvPr>
          <p:cNvCxnSpPr>
            <a:stCxn id="95" idx="4"/>
            <a:endCxn id="94" idx="0"/>
          </p:cNvCxnSpPr>
          <p:nvPr/>
        </p:nvCxnSpPr>
        <p:spPr>
          <a:xfrm flipH="1">
            <a:off x="10771752" y="2151391"/>
            <a:ext cx="1" cy="9152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273BBFE-13C0-43B8-BFFD-84DFB9123A3D}"/>
              </a:ext>
            </a:extLst>
          </p:cNvPr>
          <p:cNvSpPr txBox="1"/>
          <p:nvPr/>
        </p:nvSpPr>
        <p:spPr>
          <a:xfrm>
            <a:off x="9277077" y="3492490"/>
            <a:ext cx="1520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v. Diamond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4B16EF5-651D-4D93-9C7E-DCB6F0CB1B94}"/>
              </a:ext>
            </a:extLst>
          </p:cNvPr>
          <p:cNvSpPr/>
          <p:nvPr/>
        </p:nvSpPr>
        <p:spPr>
          <a:xfrm>
            <a:off x="9129822" y="4507599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E642965-B472-4981-9844-8CD958F030DC}"/>
              </a:ext>
            </a:extLst>
          </p:cNvPr>
          <p:cNvSpPr/>
          <p:nvPr/>
        </p:nvSpPr>
        <p:spPr>
          <a:xfrm>
            <a:off x="9129822" y="5818838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DB0F6E2-FF68-4D7D-9EAB-8EF5FEF490CB}"/>
              </a:ext>
            </a:extLst>
          </p:cNvPr>
          <p:cNvSpPr/>
          <p:nvPr/>
        </p:nvSpPr>
        <p:spPr>
          <a:xfrm>
            <a:off x="10571382" y="5818838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204E91-328A-4937-8092-5D19A76C6AB4}"/>
              </a:ext>
            </a:extLst>
          </p:cNvPr>
          <p:cNvSpPr/>
          <p:nvPr/>
        </p:nvSpPr>
        <p:spPr>
          <a:xfrm>
            <a:off x="10571383" y="4507599"/>
            <a:ext cx="396000" cy="39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D1CB495-D56C-4979-AFE4-BAE8233AA3C5}"/>
              </a:ext>
            </a:extLst>
          </p:cNvPr>
          <p:cNvCxnSpPr>
            <a:cxnSpLocks/>
            <a:stCxn id="101" idx="6"/>
            <a:endCxn id="104" idx="2"/>
          </p:cNvCxnSpPr>
          <p:nvPr/>
        </p:nvCxnSpPr>
        <p:spPr>
          <a:xfrm>
            <a:off x="9525822" y="4705599"/>
            <a:ext cx="10455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6288E8C-0302-4542-AD59-25164E915DA5}"/>
              </a:ext>
            </a:extLst>
          </p:cNvPr>
          <p:cNvCxnSpPr>
            <a:stCxn id="101" idx="4"/>
            <a:endCxn id="102" idx="0"/>
          </p:cNvCxnSpPr>
          <p:nvPr/>
        </p:nvCxnSpPr>
        <p:spPr>
          <a:xfrm>
            <a:off x="9327822" y="4903599"/>
            <a:ext cx="0" cy="9152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248AAAE-42D0-4C63-90CD-93517B71AB59}"/>
              </a:ext>
            </a:extLst>
          </p:cNvPr>
          <p:cNvCxnSpPr>
            <a:stCxn id="102" idx="6"/>
            <a:endCxn id="103" idx="2"/>
          </p:cNvCxnSpPr>
          <p:nvPr/>
        </p:nvCxnSpPr>
        <p:spPr>
          <a:xfrm>
            <a:off x="9525822" y="6016838"/>
            <a:ext cx="1045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E322CFF-A045-4894-A9E6-1E5F5A82E243}"/>
              </a:ext>
            </a:extLst>
          </p:cNvPr>
          <p:cNvCxnSpPr>
            <a:stCxn id="104" idx="4"/>
            <a:endCxn id="103" idx="0"/>
          </p:cNvCxnSpPr>
          <p:nvPr/>
        </p:nvCxnSpPr>
        <p:spPr>
          <a:xfrm flipH="1">
            <a:off x="10769382" y="4903599"/>
            <a:ext cx="1" cy="9152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6C8EC55-7B44-458D-8711-2B94F359F4B2}"/>
              </a:ext>
            </a:extLst>
          </p:cNvPr>
          <p:cNvSpPr txBox="1"/>
          <p:nvPr/>
        </p:nvSpPr>
        <p:spPr>
          <a:xfrm>
            <a:off x="9264573" y="6280621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vi. 4-Clique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41C673C-EC3E-4059-8D1A-A622DD427B11}"/>
              </a:ext>
            </a:extLst>
          </p:cNvPr>
          <p:cNvCxnSpPr>
            <a:stCxn id="92" idx="5"/>
            <a:endCxn id="94" idx="1"/>
          </p:cNvCxnSpPr>
          <p:nvPr/>
        </p:nvCxnSpPr>
        <p:spPr>
          <a:xfrm>
            <a:off x="9470199" y="2093398"/>
            <a:ext cx="1161546" cy="10312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AAA02DA-D425-4E84-BE7E-B13C01B08B27}"/>
              </a:ext>
            </a:extLst>
          </p:cNvPr>
          <p:cNvCxnSpPr>
            <a:stCxn id="101" idx="5"/>
            <a:endCxn id="103" idx="1"/>
          </p:cNvCxnSpPr>
          <p:nvPr/>
        </p:nvCxnSpPr>
        <p:spPr>
          <a:xfrm>
            <a:off x="9467829" y="4845606"/>
            <a:ext cx="1161546" cy="10312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9134BD0-EA84-49F0-AF07-0BA7833C8816}"/>
              </a:ext>
            </a:extLst>
          </p:cNvPr>
          <p:cNvCxnSpPr>
            <a:stCxn id="104" idx="3"/>
            <a:endCxn id="102" idx="7"/>
          </p:cNvCxnSpPr>
          <p:nvPr/>
        </p:nvCxnSpPr>
        <p:spPr>
          <a:xfrm flipH="1">
            <a:off x="9467829" y="4845606"/>
            <a:ext cx="1161547" cy="10312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87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23DC-8C44-495A-ACF7-1A93EF59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ALGORITHM (Motif MATCHING)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C642-1B76-40D7-B132-546EF748A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 node motifs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C19EFC-5988-4700-9A15-39EE0CAEC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48074"/>
              </p:ext>
            </p:extLst>
          </p:nvPr>
        </p:nvGraphicFramePr>
        <p:xfrm>
          <a:off x="4800603" y="43251"/>
          <a:ext cx="7185453" cy="677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5453">
                  <a:extLst>
                    <a:ext uri="{9D8B030D-6E8A-4147-A177-3AD203B41FA5}">
                      <a16:colId xmlns:a16="http://schemas.microsoft.com/office/drawing/2014/main" val="4257906165"/>
                    </a:ext>
                  </a:extLst>
                </a:gridCol>
              </a:tblGrid>
              <a:tr h="54246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maxDegree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== 3: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get seed node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for node i: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get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neighbours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j, k, p of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if edge(j, k) exists: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	if edge(j, p) exists: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		if edge(k, p) exists: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			return 4-clique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		else: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			return diamond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	else: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		return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tailedTriangle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else: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	return 4-star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else: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get first seed node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get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neighbours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j, k of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get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neighbour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p of second seed j: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	if edge(k, p) exists: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		return rectangle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	else: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			return 4-path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marL="73407" marR="73407" marT="36703" marB="367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84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3347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872</Words>
  <Application>Microsoft Office PowerPoint</Application>
  <PresentationFormat>宽屏</PresentationFormat>
  <Paragraphs>133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Parcel</vt:lpstr>
      <vt:lpstr>Knowledge Graph Database for COVID-19 Drug Discovery</vt:lpstr>
      <vt:lpstr>Motivation</vt:lpstr>
      <vt:lpstr>Knowledge Graph Method</vt:lpstr>
      <vt:lpstr>KNOWLEDGE GRAPH SCHEMA</vt:lpstr>
      <vt:lpstr>1. Motif Matching</vt:lpstr>
      <vt:lpstr>MOTIF Types (3-node)</vt:lpstr>
      <vt:lpstr>ALGORITHM (Motif MATCHING)</vt:lpstr>
      <vt:lpstr>MOTIF Types (4-node)</vt:lpstr>
      <vt:lpstr>ALGORITHM (Motif MATCHING)</vt:lpstr>
      <vt:lpstr>ALGORITHM (Motif MATCHING)</vt:lpstr>
      <vt:lpstr>Algorithm (Motif Matching)</vt:lpstr>
      <vt:lpstr>2. Motif based linked prediction</vt:lpstr>
      <vt:lpstr>2. Motif based linked prediction</vt:lpstr>
      <vt:lpstr>Link Prediction</vt:lpstr>
      <vt:lpstr>Link Prediction</vt:lpstr>
      <vt:lpstr>LINK PREDICTION</vt:lpstr>
      <vt:lpstr>PowerPoint 演示文稿</vt:lpstr>
      <vt:lpstr>LINK PREDICTION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 Database for COVID-19 Drug Discovery</dc:title>
  <dc:creator>Dubey Aryaman</dc:creator>
  <cp:lastModifiedBy>xdli</cp:lastModifiedBy>
  <cp:revision>6</cp:revision>
  <dcterms:created xsi:type="dcterms:W3CDTF">2020-08-30T18:57:35Z</dcterms:created>
  <dcterms:modified xsi:type="dcterms:W3CDTF">2020-08-31T05:03:17Z</dcterms:modified>
</cp:coreProperties>
</file>