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5" r:id="rId2"/>
    <p:sldId id="787" r:id="rId3"/>
    <p:sldId id="786" r:id="rId4"/>
    <p:sldId id="78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0B72F-05C4-4C3C-8039-938619800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DD686D-826D-4CFD-BCF8-212FEC74F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8FB86-957F-4631-8B38-A581F18F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D3A488-6DC1-47DC-BC15-1229DDCA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54B734-F782-49F2-8FED-F3A4ADDF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8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DD68-A2CE-4819-9134-FB062506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B82085-A339-479C-880D-A81106EC3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7E98E-257E-4437-B061-2121FAEA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5B6CC-75E7-4A44-A945-4471CFD6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065D6-57D3-4B97-AD44-5D07FE94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45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7ED721-29DE-469B-9D0A-3162ECC07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21BD25-B3EB-4C52-AAC5-43682EB54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4B74D-FC10-49BA-92ED-5E13A776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6751A-04F7-4A8E-994D-2C4EC7A3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D1F87-52E6-4F87-A419-C96EEDB5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09DD4-D372-4D6F-86E7-AFAA592D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F329F-21C3-4510-922E-62629E3B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BC62E-104A-48DD-A734-5CD9E9B6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32798-20C1-4DA8-8ED6-233A5BAF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A49A2-8B7F-4DE5-9009-6B713F0E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6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9F259-2E96-42D0-A358-6AC5E48E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751B0-3AF2-41B3-BC62-699430C4D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426AA-F892-4BBB-B375-AD69C88D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E394E-8A96-4AC0-8E69-F2F6253F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EC5F1-49F2-413E-A3A3-FD29BD3F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5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65E42-7297-40BD-8C85-5BAAC1DA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B7368-A72D-46F9-AA11-043B04B92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9CC2D2-6B67-431D-8DFE-FCDF978FB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8B3117-26CA-45A7-A4F2-419F3CEB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BCE4D-A532-436C-A383-B8D08595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7B2F86-35BE-4625-944A-583C6821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6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CB73E-FDE3-4CF8-BEEA-A8123C74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8DC79-C052-498D-BAA3-440D8E85E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33CC00-097F-4564-9259-C61BD1020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A716A1-57C8-4819-A1C7-97179A91D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276287-31E7-435F-9E73-67BD3BC7B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95E12E-6CC2-48FC-A7E2-971116D1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C29894-C14D-4AA8-A2CE-9131B514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F0D9BE-EF59-4CA7-8EC7-88A05B86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5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A8E65-025A-427F-962B-66B5755B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E20FC3-8909-4547-830F-580BD524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26627D-89BB-4D30-BC0F-DCE1C3A6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9BABEF-6BF5-45DE-9DDE-B28864CA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1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CB5611-9DFD-4D55-8CB6-E9ED94E6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158C50-DA34-4567-BBED-2EB1C6FA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ADD400-F7EC-4E08-AEC7-5DD8B8DC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9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F42C1-3423-4021-8A7E-FD935595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5131B-99BC-4406-9521-31597F6A3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F0155D-4803-4D32-8183-46A10904F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B4806E-7819-4C26-BDB0-15BE8AF5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54DF3C-26FC-4A0D-A972-409BBA55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591DC-72FB-46DD-9573-8B316171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6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2FE10-2C14-4846-8B68-FC0A1E38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831697-D0E1-4E4D-AEEF-753B3C833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DBB509-686C-4051-A7EC-4484F9E82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BB3B3-EA79-4519-B19E-E79ABFA2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D963-F112-4488-97DB-CD8B600123C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F6FE46-B86E-4FA9-A9AB-95E4792F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50A7A-E303-4D35-B181-0455D37C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7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AA30F9-739F-4E16-B5E2-24387EBC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73BE69-16E6-434C-9D68-0D4C9E7BE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BFE41-CC59-4533-80F3-A2EB2AE19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D963-F112-4488-97DB-CD8B600123CD}" type="datetimeFigureOut">
              <a:rPr lang="zh-CN" altLang="en-US" smtClean="0"/>
              <a:t>2020/12/20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20DBD-EB99-4482-9CA0-9BD0D1550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CDDE0-E9BE-443D-BBBC-2DAFBD16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5E37-5D24-44B8-9F99-8CEE98DD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52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tructure" TargetMode="External"/><Relationship Id="rId13" Type="http://schemas.openxmlformats.org/officeDocument/2006/relationships/hyperlink" Target="http://www.kidnsleep.com/2018/01/narcolepsy.html" TargetMode="External"/><Relationship Id="rId3" Type="http://schemas.openxmlformats.org/officeDocument/2006/relationships/hyperlink" Target="https://en.wikipedia.org/wiki/Novel_coronavirus_(2019-nCoV)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jpeg"/><Relationship Id="rId5" Type="http://schemas.openxmlformats.org/officeDocument/2006/relationships/image" Target="../media/image3.svg"/><Relationship Id="rId10" Type="http://schemas.openxmlformats.org/officeDocument/2006/relationships/hyperlink" Target="https://yennanku.blogspot.com/2016/05/a.html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>
            <a:extLst>
              <a:ext uri="{FF2B5EF4-FFF2-40B4-BE49-F238E27FC236}">
                <a16:creationId xmlns:a16="http://schemas.microsoft.com/office/drawing/2014/main" id="{52CA73A2-1355-415B-8542-48E92A9A8338}"/>
              </a:ext>
            </a:extLst>
          </p:cNvPr>
          <p:cNvSpPr txBox="1"/>
          <p:nvPr/>
        </p:nvSpPr>
        <p:spPr>
          <a:xfrm>
            <a:off x="451313" y="47093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Schema</a:t>
            </a:r>
            <a:endParaRPr lang="zh-CN" altLang="en-US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F34CE35-1214-4ECA-85B4-6A13D8B88151}"/>
              </a:ext>
            </a:extLst>
          </p:cNvPr>
          <p:cNvGrpSpPr/>
          <p:nvPr/>
        </p:nvGrpSpPr>
        <p:grpSpPr>
          <a:xfrm>
            <a:off x="2491396" y="2718868"/>
            <a:ext cx="5935649" cy="2875475"/>
            <a:chOff x="2491396" y="2718868"/>
            <a:chExt cx="5935649" cy="287547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13B7A89-30E0-41E1-A3FA-8D4E49F237DD}"/>
                </a:ext>
              </a:extLst>
            </p:cNvPr>
            <p:cNvGrpSpPr/>
            <p:nvPr/>
          </p:nvGrpSpPr>
          <p:grpSpPr>
            <a:xfrm>
              <a:off x="2491396" y="2718868"/>
              <a:ext cx="5935649" cy="2875475"/>
              <a:chOff x="2491396" y="2718868"/>
              <a:chExt cx="5935649" cy="2875475"/>
            </a:xfrm>
          </p:grpSpPr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AC59A36B-BCB1-419D-87B6-7144D6DFBFC0}"/>
                  </a:ext>
                </a:extLst>
              </p:cNvPr>
              <p:cNvCxnSpPr>
                <a:cxnSpLocks/>
                <a:stCxn id="8" idx="1"/>
                <a:endCxn id="52" idx="3"/>
              </p:cNvCxnSpPr>
              <p:nvPr/>
            </p:nvCxnSpPr>
            <p:spPr>
              <a:xfrm flipH="1">
                <a:off x="3366039" y="3659861"/>
                <a:ext cx="1326591" cy="25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A63B6C7F-C778-4131-AF96-6EC835DD2005}"/>
                  </a:ext>
                </a:extLst>
              </p:cNvPr>
              <p:cNvSpPr/>
              <p:nvPr/>
            </p:nvSpPr>
            <p:spPr>
              <a:xfrm>
                <a:off x="6006385" y="4792755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Host </a:t>
                </a:r>
              </a:p>
              <a:p>
                <a:pPr algn="ctr"/>
                <a:r>
                  <a:rPr lang="en-US" altLang="zh-CN" sz="5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Human</a:t>
                </a:r>
                <a:endParaRPr lang="zh-CN" altLang="en-US" sz="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53240D7A-8279-4CBF-9F80-DCB4FC99650D}"/>
                  </a:ext>
                </a:extLst>
              </p:cNvPr>
              <p:cNvSpPr/>
              <p:nvPr/>
            </p:nvSpPr>
            <p:spPr>
              <a:xfrm>
                <a:off x="3555087" y="403622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Virus Protein</a:t>
                </a:r>
                <a:endParaRPr lang="zh-CN" altLang="en-US" sz="1100" dirty="0"/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48D16F5A-3C4B-4FDF-AB1C-948AD99DA15D}"/>
                  </a:ext>
                </a:extLst>
              </p:cNvPr>
              <p:cNvSpPr/>
              <p:nvPr/>
            </p:nvSpPr>
            <p:spPr>
              <a:xfrm>
                <a:off x="6014713" y="403622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Host Protein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3E5071F0-3EB9-4671-BA54-5185AE6E13A6}"/>
                  </a:ext>
                </a:extLst>
              </p:cNvPr>
              <p:cNvSpPr/>
              <p:nvPr/>
            </p:nvSpPr>
            <p:spPr>
              <a:xfrm>
                <a:off x="4692630" y="3516295"/>
                <a:ext cx="930687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Virus</a:t>
                </a:r>
              </a:p>
              <a:p>
                <a:pPr algn="ctr"/>
                <a:r>
                  <a:rPr lang="en-US" altLang="zh-CN" sz="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SARS-</a:t>
                </a:r>
                <a:r>
                  <a:rPr lang="en-US" altLang="zh-CN" sz="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</a:t>
                </a:r>
                <a:r>
                  <a:rPr lang="en-US" altLang="zh-CN" sz="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MERS-</a:t>
                </a:r>
                <a:r>
                  <a:rPr lang="en-US" altLang="zh-CN" sz="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</a:t>
                </a:r>
                <a:r>
                  <a:rPr lang="en-US" altLang="zh-CN" sz="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IBV, MHV, </a:t>
                </a:r>
                <a:r>
                  <a:rPr lang="en-US" altLang="zh-CN" sz="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HCoV</a:t>
                </a:r>
                <a:r>
                  <a:rPr lang="en-US" altLang="zh-CN" sz="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- 229E, HCoV-NL63</a:t>
                </a:r>
                <a:endParaRPr lang="zh-CN" altLang="en-US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CF2B91F4-1624-4A8C-BD39-70B76ECD9B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9731" y="3803426"/>
                <a:ext cx="266380" cy="2327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EA43B717-8C0C-4A88-B9D8-B45D73C7D47A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>
                <a:off x="4429730" y="4179789"/>
                <a:ext cx="1584983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E4715F4-5CB2-4538-B2E3-A4170FE8FA44}"/>
                  </a:ext>
                </a:extLst>
              </p:cNvPr>
              <p:cNvSpPr/>
              <p:nvPr/>
            </p:nvSpPr>
            <p:spPr>
              <a:xfrm>
                <a:off x="4492079" y="3846273"/>
                <a:ext cx="59984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produce</a:t>
                </a:r>
                <a:endParaRPr lang="zh-CN" altLang="en-US" sz="1000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D79CAB7-8B2B-409B-B81F-A9529044084F}"/>
                  </a:ext>
                </a:extLst>
              </p:cNvPr>
              <p:cNvSpPr/>
              <p:nvPr/>
            </p:nvSpPr>
            <p:spPr>
              <a:xfrm>
                <a:off x="4980052" y="4164277"/>
                <a:ext cx="41229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bind</a:t>
                </a:r>
                <a:endParaRPr lang="zh-CN" altLang="en-US" sz="1000" dirty="0"/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542516D4-7F17-476C-BE21-D23415E03D1A}"/>
                  </a:ext>
                </a:extLst>
              </p:cNvPr>
              <p:cNvSpPr/>
              <p:nvPr/>
            </p:nvSpPr>
            <p:spPr>
              <a:xfrm>
                <a:off x="3939611" y="276404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Drug</a:t>
                </a:r>
                <a:endParaRPr lang="zh-CN" altLang="en-US" sz="1100" dirty="0"/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309B6005-4087-4C37-92E2-9B435A699803}"/>
                  </a:ext>
                </a:extLst>
              </p:cNvPr>
              <p:cNvSpPr/>
              <p:nvPr/>
            </p:nvSpPr>
            <p:spPr>
              <a:xfrm>
                <a:off x="7511725" y="403622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NCBI </a:t>
                </a:r>
              </a:p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 ID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FB6D4C2-71DF-4A5E-AD19-73D1D021FC93}"/>
                  </a:ext>
                </a:extLst>
              </p:cNvPr>
              <p:cNvSpPr/>
              <p:nvPr/>
            </p:nvSpPr>
            <p:spPr>
              <a:xfrm>
                <a:off x="7511725" y="2762815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HPO ID</a:t>
                </a:r>
              </a:p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(Symptom)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17060873-8937-4056-AA63-D68BD442EEE6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 flipV="1">
                <a:off x="6889357" y="4179790"/>
                <a:ext cx="622368" cy="8684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37B7C62-8068-42C0-A68A-0BB4C686514E}"/>
                  </a:ext>
                </a:extLst>
              </p:cNvPr>
              <p:cNvSpPr/>
              <p:nvPr/>
            </p:nvSpPr>
            <p:spPr>
              <a:xfrm>
                <a:off x="6917977" y="4164276"/>
                <a:ext cx="59984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produce</a:t>
                </a:r>
                <a:endParaRPr lang="zh-CN" altLang="en-US" sz="1000" dirty="0"/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9B5DC0FD-FE2A-4BD3-AE37-20DB48DB12FF}"/>
                  </a:ext>
                </a:extLst>
              </p:cNvPr>
              <p:cNvCxnSpPr>
                <a:cxnSpLocks/>
                <a:stCxn id="14" idx="0"/>
                <a:endCxn id="15" idx="2"/>
              </p:cNvCxnSpPr>
              <p:nvPr/>
            </p:nvCxnSpPr>
            <p:spPr>
              <a:xfrm flipV="1">
                <a:off x="7949047" y="3049946"/>
                <a:ext cx="0" cy="986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28DC0FA-896F-4847-998B-6AAF535A68BE}"/>
                  </a:ext>
                </a:extLst>
              </p:cNvPr>
              <p:cNvSpPr/>
              <p:nvPr/>
            </p:nvSpPr>
            <p:spPr>
              <a:xfrm>
                <a:off x="7086426" y="3444642"/>
                <a:ext cx="90922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associate with</a:t>
                </a:r>
                <a:endParaRPr lang="zh-CN" altLang="en-US" sz="1000" dirty="0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4A7196B2-4511-406A-A78F-94D24EF9EC94}"/>
                  </a:ext>
                </a:extLst>
              </p:cNvPr>
              <p:cNvCxnSpPr>
                <a:cxnSpLocks/>
                <a:stCxn id="15" idx="1"/>
                <a:endCxn id="21" idx="3"/>
              </p:cNvCxnSpPr>
              <p:nvPr/>
            </p:nvCxnSpPr>
            <p:spPr>
              <a:xfrm flipH="1">
                <a:off x="7012033" y="2906381"/>
                <a:ext cx="499692" cy="1227"/>
              </a:xfrm>
              <a:prstGeom prst="straightConnector1">
                <a:avLst/>
              </a:prstGeom>
              <a:ln>
                <a:headEnd type="triangle" w="sm" len="sm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B62CA1ED-C4BD-4672-832C-5F3F2B7D2988}"/>
                  </a:ext>
                </a:extLst>
              </p:cNvPr>
              <p:cNvSpPr/>
              <p:nvPr/>
            </p:nvSpPr>
            <p:spPr>
              <a:xfrm>
                <a:off x="6137390" y="2764042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Disease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0996119-1BC5-4119-A041-5BA3799A61AA}"/>
                  </a:ext>
                </a:extLst>
              </p:cNvPr>
              <p:cNvSpPr/>
              <p:nvPr/>
            </p:nvSpPr>
            <p:spPr>
              <a:xfrm>
                <a:off x="6995191" y="2862810"/>
                <a:ext cx="53091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lead to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23831057-F3F6-4580-9A4D-5A130E4481FA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 flipV="1">
                <a:off x="5623317" y="2907608"/>
                <a:ext cx="514073" cy="6206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567FC3F-18C7-43EF-8534-3F534A17F7EA}"/>
                  </a:ext>
                </a:extLst>
              </p:cNvPr>
              <p:cNvSpPr/>
              <p:nvPr/>
            </p:nvSpPr>
            <p:spPr>
              <a:xfrm>
                <a:off x="5789514" y="3118079"/>
                <a:ext cx="47160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cause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5E15C688-FDA8-45D0-9C6B-6C8934FAF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5124" y="3792962"/>
                <a:ext cx="435268" cy="2432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3B23336-AB1D-4B97-91D1-425621AE568A}"/>
                  </a:ext>
                </a:extLst>
              </p:cNvPr>
              <p:cNvSpPr/>
              <p:nvPr/>
            </p:nvSpPr>
            <p:spPr>
              <a:xfrm>
                <a:off x="5268918" y="3752098"/>
                <a:ext cx="83067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interact with</a:t>
                </a:r>
                <a:endParaRPr lang="zh-CN" altLang="en-US" sz="1000" dirty="0"/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FEFFA85C-185A-464C-B255-E4C87551C0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3634" y="3049946"/>
                <a:ext cx="283764" cy="46890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903959A-217E-4CDA-85D0-7DF5F4824C3D}"/>
                  </a:ext>
                </a:extLst>
              </p:cNvPr>
              <p:cNvSpPr/>
              <p:nvPr/>
            </p:nvSpPr>
            <p:spPr>
              <a:xfrm>
                <a:off x="4473146" y="3125747"/>
                <a:ext cx="47961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12950B17-9F3F-41EB-A86B-594321BB25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3992409" y="3051175"/>
                <a:ext cx="0" cy="9850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D813802-861B-48FE-882E-443E22C684AC}"/>
                  </a:ext>
                </a:extLst>
              </p:cNvPr>
              <p:cNvSpPr/>
              <p:nvPr/>
            </p:nvSpPr>
            <p:spPr>
              <a:xfrm>
                <a:off x="3590594" y="3737967"/>
                <a:ext cx="47801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6AADE416-3446-43D6-8367-E3A413944D87}"/>
                  </a:ext>
                </a:extLst>
              </p:cNvPr>
              <p:cNvCxnSpPr>
                <a:cxnSpLocks/>
                <a:stCxn id="7" idx="2"/>
                <a:endCxn id="5" idx="0"/>
              </p:cNvCxnSpPr>
              <p:nvPr/>
            </p:nvCxnSpPr>
            <p:spPr>
              <a:xfrm flipH="1">
                <a:off x="6443707" y="4323355"/>
                <a:ext cx="8328" cy="469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EC59082-9F71-4E11-919C-3B0352A681A4}"/>
                  </a:ext>
                </a:extLst>
              </p:cNvPr>
              <p:cNvSpPr/>
              <p:nvPr/>
            </p:nvSpPr>
            <p:spPr>
              <a:xfrm>
                <a:off x="6407806" y="4414811"/>
                <a:ext cx="5148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host is</a:t>
                </a:r>
                <a:endParaRPr lang="zh-CN" altLang="en-US" sz="1000" dirty="0"/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EEA4D95-7BDA-4F96-96EA-688FBEA7913C}"/>
                  </a:ext>
                </a:extLst>
              </p:cNvPr>
              <p:cNvSpPr/>
              <p:nvPr/>
            </p:nvSpPr>
            <p:spPr>
              <a:xfrm>
                <a:off x="3731439" y="4743582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等腰三角形 2">
                <a:extLst>
                  <a:ext uri="{FF2B5EF4-FFF2-40B4-BE49-F238E27FC236}">
                    <a16:creationId xmlns:a16="http://schemas.microsoft.com/office/drawing/2014/main" id="{355DCD43-9690-4C42-8708-E6CF08AC7489}"/>
                  </a:ext>
                </a:extLst>
              </p:cNvPr>
              <p:cNvSpPr/>
              <p:nvPr/>
            </p:nvSpPr>
            <p:spPr>
              <a:xfrm>
                <a:off x="3723303" y="4948090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F970DE4-E464-4549-BE27-4CB41F1C350D}"/>
                  </a:ext>
                </a:extLst>
              </p:cNvPr>
              <p:cNvSpPr/>
              <p:nvPr/>
            </p:nvSpPr>
            <p:spPr>
              <a:xfrm>
                <a:off x="3731439" y="5175261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3F1E45B-C030-4923-8F57-E938ADE28754}"/>
                  </a:ext>
                </a:extLst>
              </p:cNvPr>
              <p:cNvSpPr/>
              <p:nvPr/>
            </p:nvSpPr>
            <p:spPr>
              <a:xfrm>
                <a:off x="3994093" y="4691052"/>
                <a:ext cx="64953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OpenKG</a:t>
                </a:r>
                <a:endParaRPr lang="zh-CN" altLang="en-US" sz="1000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459B9F0-9F43-4B1B-9FF5-23B6DF46C876}"/>
                  </a:ext>
                </a:extLst>
              </p:cNvPr>
              <p:cNvSpPr/>
              <p:nvPr/>
            </p:nvSpPr>
            <p:spPr>
              <a:xfrm>
                <a:off x="3994092" y="4895560"/>
                <a:ext cx="69923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Literature</a:t>
                </a:r>
                <a:endParaRPr lang="zh-CN" altLang="en-US" sz="1000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5F73250-F9A3-4AA2-9175-917A62215637}"/>
                  </a:ext>
                </a:extLst>
              </p:cNvPr>
              <p:cNvSpPr/>
              <p:nvPr/>
            </p:nvSpPr>
            <p:spPr>
              <a:xfrm>
                <a:off x="3964640" y="5122731"/>
                <a:ext cx="121219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HPO/NCBI records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85A921D1-E390-430C-BF50-16105B29612D}"/>
                  </a:ext>
                </a:extLst>
              </p:cNvPr>
              <p:cNvSpPr/>
              <p:nvPr/>
            </p:nvSpPr>
            <p:spPr>
              <a:xfrm>
                <a:off x="4323310" y="3173899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D11839BE-3075-4ED7-AE77-8FA158F30146}"/>
                  </a:ext>
                </a:extLst>
              </p:cNvPr>
              <p:cNvSpPr/>
              <p:nvPr/>
            </p:nvSpPr>
            <p:spPr>
              <a:xfrm>
                <a:off x="4405899" y="3291780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BAC74D8-E5C6-47F1-9D4C-DC8AB5F66C66}"/>
                  </a:ext>
                </a:extLst>
              </p:cNvPr>
              <p:cNvSpPr/>
              <p:nvPr/>
            </p:nvSpPr>
            <p:spPr>
              <a:xfrm>
                <a:off x="4014179" y="3790495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0072028D-AE40-49B4-9AE3-ED4C4FA1E701}"/>
                  </a:ext>
                </a:extLst>
              </p:cNvPr>
              <p:cNvSpPr/>
              <p:nvPr/>
            </p:nvSpPr>
            <p:spPr>
              <a:xfrm>
                <a:off x="7005709" y="3975358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40DC06F-9659-446A-B99B-0F7C1DEA7207}"/>
                  </a:ext>
                </a:extLst>
              </p:cNvPr>
              <p:cNvSpPr/>
              <p:nvPr/>
            </p:nvSpPr>
            <p:spPr>
              <a:xfrm>
                <a:off x="7220733" y="3956586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D7BE0A8-EF37-4C5D-A21E-5DD16402F96E}"/>
                  </a:ext>
                </a:extLst>
              </p:cNvPr>
              <p:cNvSpPr/>
              <p:nvPr/>
            </p:nvSpPr>
            <p:spPr>
              <a:xfrm>
                <a:off x="8026544" y="3497170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DD3C6FF-9E70-4B56-AA69-008F359FBC6C}"/>
                  </a:ext>
                </a:extLst>
              </p:cNvPr>
              <p:cNvSpPr/>
              <p:nvPr/>
            </p:nvSpPr>
            <p:spPr>
              <a:xfrm>
                <a:off x="7176789" y="2718868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B7DB0949-313C-42C4-9FFF-9742D71225D1}"/>
                  </a:ext>
                </a:extLst>
              </p:cNvPr>
              <p:cNvSpPr/>
              <p:nvPr/>
            </p:nvSpPr>
            <p:spPr>
              <a:xfrm>
                <a:off x="5693806" y="3154247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16CB5905-D296-45A7-AD2A-329F04E18C8B}"/>
                  </a:ext>
                </a:extLst>
              </p:cNvPr>
              <p:cNvSpPr/>
              <p:nvPr/>
            </p:nvSpPr>
            <p:spPr>
              <a:xfrm>
                <a:off x="5797046" y="2976916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等腰三角形 45">
                <a:extLst>
                  <a:ext uri="{FF2B5EF4-FFF2-40B4-BE49-F238E27FC236}">
                    <a16:creationId xmlns:a16="http://schemas.microsoft.com/office/drawing/2014/main" id="{078B7D1A-1CCF-4A58-9F91-FA29BE30B200}"/>
                  </a:ext>
                </a:extLst>
              </p:cNvPr>
              <p:cNvSpPr/>
              <p:nvPr/>
            </p:nvSpPr>
            <p:spPr>
              <a:xfrm>
                <a:off x="5684256" y="3924397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8D0AA79A-CCFC-49EC-BE35-BAD00817AD07}"/>
                  </a:ext>
                </a:extLst>
              </p:cNvPr>
              <p:cNvSpPr/>
              <p:nvPr/>
            </p:nvSpPr>
            <p:spPr>
              <a:xfrm>
                <a:off x="4443684" y="3786264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4C3B6109-37E4-491D-8439-AC577B293F3E}"/>
                  </a:ext>
                </a:extLst>
              </p:cNvPr>
              <p:cNvSpPr/>
              <p:nvPr/>
            </p:nvSpPr>
            <p:spPr>
              <a:xfrm>
                <a:off x="4894547" y="4221819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F616439-9372-4439-872B-8F2D73874B4C}"/>
                  </a:ext>
                </a:extLst>
              </p:cNvPr>
              <p:cNvSpPr/>
              <p:nvPr/>
            </p:nvSpPr>
            <p:spPr>
              <a:xfrm>
                <a:off x="3675087" y="4691052"/>
                <a:ext cx="1416835" cy="9032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DD1F9C98-D8F9-40C9-8C5C-3CB07B53E07C}"/>
                  </a:ext>
                </a:extLst>
              </p:cNvPr>
              <p:cNvSpPr/>
              <p:nvPr/>
            </p:nvSpPr>
            <p:spPr>
              <a:xfrm>
                <a:off x="2491396" y="3518853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Virus gene</a:t>
                </a:r>
                <a:endParaRPr lang="zh-CN" altLang="en-US" sz="1100" dirty="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3A2E7A71-193D-4F2A-9FC6-AE11A9E838C1}"/>
                  </a:ext>
                </a:extLst>
              </p:cNvPr>
              <p:cNvSpPr/>
              <p:nvPr/>
            </p:nvSpPr>
            <p:spPr>
              <a:xfrm>
                <a:off x="3413890" y="3433911"/>
                <a:ext cx="5709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4285D500-43B5-420B-9897-E0BC7D18217C}"/>
                  </a:ext>
                </a:extLst>
              </p:cNvPr>
              <p:cNvCxnSpPr>
                <a:cxnSpLocks/>
                <a:stCxn id="52" idx="2"/>
                <a:endCxn id="6" idx="1"/>
              </p:cNvCxnSpPr>
              <p:nvPr/>
            </p:nvCxnSpPr>
            <p:spPr>
              <a:xfrm>
                <a:off x="2928718" y="3805984"/>
                <a:ext cx="626369" cy="3738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FBA4674-B484-434A-BC18-3246DE37351B}"/>
                  </a:ext>
                </a:extLst>
              </p:cNvPr>
              <p:cNvSpPr/>
              <p:nvPr/>
            </p:nvSpPr>
            <p:spPr>
              <a:xfrm>
                <a:off x="2734183" y="3895272"/>
                <a:ext cx="62068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translate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612FD71E-6066-4A26-99C8-D7411969289B}"/>
                  </a:ext>
                </a:extLst>
              </p:cNvPr>
              <p:cNvSpPr/>
              <p:nvPr/>
            </p:nvSpPr>
            <p:spPr>
              <a:xfrm>
                <a:off x="3573920" y="3371437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B5ADD325-70CF-4700-8F05-D2F06288A139}"/>
                  </a:ext>
                </a:extLst>
              </p:cNvPr>
              <p:cNvSpPr/>
              <p:nvPr/>
            </p:nvSpPr>
            <p:spPr>
              <a:xfrm>
                <a:off x="3221084" y="4086776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9B750062-9959-4714-87BE-B07340F4C9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83716" y="3049946"/>
                <a:ext cx="534106" cy="9862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E40B6525-C68A-4C68-AB20-AFFB767C9D48}"/>
                  </a:ext>
                </a:extLst>
              </p:cNvPr>
              <p:cNvSpPr/>
              <p:nvPr/>
            </p:nvSpPr>
            <p:spPr>
              <a:xfrm>
                <a:off x="7261073" y="3339907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5B9C7360-4504-41FE-99DA-1A7A736E1542}"/>
                  </a:ext>
                </a:extLst>
              </p:cNvPr>
              <p:cNvCxnSpPr>
                <a:cxnSpLocks/>
                <a:stCxn id="13" idx="3"/>
                <a:endCxn id="7" idx="0"/>
              </p:cNvCxnSpPr>
              <p:nvPr/>
            </p:nvCxnSpPr>
            <p:spPr>
              <a:xfrm>
                <a:off x="4814254" y="2907610"/>
                <a:ext cx="1637781" cy="1128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54F52D41-5382-48F8-A865-AE275D22F95A}"/>
                  </a:ext>
                </a:extLst>
              </p:cNvPr>
              <p:cNvSpPr/>
              <p:nvPr/>
            </p:nvSpPr>
            <p:spPr>
              <a:xfrm>
                <a:off x="7517822" y="3626234"/>
                <a:ext cx="90922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associate with</a:t>
                </a:r>
                <a:endParaRPr lang="zh-CN" altLang="en-US" sz="1000" dirty="0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1DD0A1D0-23C6-458A-B962-C8C762103645}"/>
                  </a:ext>
                </a:extLst>
              </p:cNvPr>
              <p:cNvSpPr/>
              <p:nvPr/>
            </p:nvSpPr>
            <p:spPr>
              <a:xfrm>
                <a:off x="5051588" y="3068841"/>
                <a:ext cx="47801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平行四边形 85">
                <a:extLst>
                  <a:ext uri="{FF2B5EF4-FFF2-40B4-BE49-F238E27FC236}">
                    <a16:creationId xmlns:a16="http://schemas.microsoft.com/office/drawing/2014/main" id="{F6C37111-1170-44C4-B59C-BF9E33732A56}"/>
                  </a:ext>
                </a:extLst>
              </p:cNvPr>
              <p:cNvSpPr/>
              <p:nvPr/>
            </p:nvSpPr>
            <p:spPr>
              <a:xfrm>
                <a:off x="3719901" y="5421254"/>
                <a:ext cx="160347" cy="120561"/>
              </a:xfrm>
              <a:prstGeom prst="parallelogram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0B738331-4329-4487-8573-9ACE59F7D6CE}"/>
                  </a:ext>
                </a:extLst>
              </p:cNvPr>
              <p:cNvSpPr/>
              <p:nvPr/>
            </p:nvSpPr>
            <p:spPr>
              <a:xfrm>
                <a:off x="4001880" y="5348122"/>
                <a:ext cx="72808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DrugBank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平行四边形 87">
                <a:extLst>
                  <a:ext uri="{FF2B5EF4-FFF2-40B4-BE49-F238E27FC236}">
                    <a16:creationId xmlns:a16="http://schemas.microsoft.com/office/drawing/2014/main" id="{0D8A0A8B-C173-4085-959F-890314CEC08C}"/>
                  </a:ext>
                </a:extLst>
              </p:cNvPr>
              <p:cNvSpPr/>
              <p:nvPr/>
            </p:nvSpPr>
            <p:spPr>
              <a:xfrm>
                <a:off x="5185191" y="3000805"/>
                <a:ext cx="160347" cy="120561"/>
              </a:xfrm>
              <a:prstGeom prst="parallelogram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EC58A58A-6490-4CF2-BBE4-C8C2F9844973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V="1">
                <a:off x="5623317" y="3049946"/>
                <a:ext cx="1919631" cy="6099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EAFD02C-EFB4-4F37-A34D-F17C3AC571F4}"/>
                  </a:ext>
                </a:extLst>
              </p:cNvPr>
              <p:cNvSpPr/>
              <p:nvPr/>
            </p:nvSpPr>
            <p:spPr>
              <a:xfrm>
                <a:off x="6177037" y="3382106"/>
                <a:ext cx="47160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cause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03445AD2-1114-4ED8-9B8E-A20C727CDD32}"/>
                  </a:ext>
                </a:extLst>
              </p:cNvPr>
              <p:cNvSpPr/>
              <p:nvPr/>
            </p:nvSpPr>
            <p:spPr>
              <a:xfrm>
                <a:off x="6323004" y="3239938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3AB7404-772B-4B8F-A288-FBC2DFCC7594}"/>
                  </a:ext>
                </a:extLst>
              </p:cNvPr>
              <p:cNvSpPr/>
              <p:nvPr/>
            </p:nvSpPr>
            <p:spPr>
              <a:xfrm>
                <a:off x="6502869" y="3167959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9CDCD8A7-19BB-419F-94F4-039D017AF1A5}"/>
                </a:ext>
              </a:extLst>
            </p:cNvPr>
            <p:cNvSpPr/>
            <p:nvPr/>
          </p:nvSpPr>
          <p:spPr>
            <a:xfrm rot="8284718">
              <a:off x="5523517" y="4225876"/>
              <a:ext cx="1174951" cy="287577"/>
            </a:xfrm>
            <a:prstGeom prst="arc">
              <a:avLst>
                <a:gd name="adj1" fmla="val 13661796"/>
                <a:gd name="adj2" fmla="val 5242819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6EC51F4-7A4B-4DB2-B67E-69F4E97FE799}"/>
                </a:ext>
              </a:extLst>
            </p:cNvPr>
            <p:cNvSpPr/>
            <p:nvPr/>
          </p:nvSpPr>
          <p:spPr>
            <a:xfrm>
              <a:off x="5148274" y="4735622"/>
              <a:ext cx="8306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 with</a:t>
              </a:r>
              <a:endParaRPr lang="zh-CN" altLang="en-US" sz="1000" dirty="0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E5C5A6ED-6913-4327-A5F3-2372C623AF48}"/>
                </a:ext>
              </a:extLst>
            </p:cNvPr>
            <p:cNvSpPr/>
            <p:nvPr/>
          </p:nvSpPr>
          <p:spPr>
            <a:xfrm>
              <a:off x="5403787" y="4606019"/>
              <a:ext cx="163749" cy="14116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53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>
            <a:extLst>
              <a:ext uri="{FF2B5EF4-FFF2-40B4-BE49-F238E27FC236}">
                <a16:creationId xmlns:a16="http://schemas.microsoft.com/office/drawing/2014/main" id="{52CA73A2-1355-415B-8542-48E92A9A8338}"/>
              </a:ext>
            </a:extLst>
          </p:cNvPr>
          <p:cNvSpPr txBox="1"/>
          <p:nvPr/>
        </p:nvSpPr>
        <p:spPr>
          <a:xfrm>
            <a:off x="451313" y="47093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Schema_V2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F34CE35-1214-4ECA-85B4-6A13D8B88151}"/>
              </a:ext>
            </a:extLst>
          </p:cNvPr>
          <p:cNvGrpSpPr/>
          <p:nvPr/>
        </p:nvGrpSpPr>
        <p:grpSpPr>
          <a:xfrm>
            <a:off x="2491396" y="2718868"/>
            <a:ext cx="5935649" cy="2875475"/>
            <a:chOff x="2491396" y="2718868"/>
            <a:chExt cx="5935649" cy="287547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13B7A89-30E0-41E1-A3FA-8D4E49F237DD}"/>
                </a:ext>
              </a:extLst>
            </p:cNvPr>
            <p:cNvGrpSpPr/>
            <p:nvPr/>
          </p:nvGrpSpPr>
          <p:grpSpPr>
            <a:xfrm>
              <a:off x="2491396" y="2718868"/>
              <a:ext cx="5935649" cy="2875475"/>
              <a:chOff x="2491396" y="2718868"/>
              <a:chExt cx="5935649" cy="2875475"/>
            </a:xfrm>
          </p:grpSpPr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AC59A36B-BCB1-419D-87B6-7144D6DFBFC0}"/>
                  </a:ext>
                </a:extLst>
              </p:cNvPr>
              <p:cNvCxnSpPr>
                <a:cxnSpLocks/>
                <a:stCxn id="8" idx="1"/>
                <a:endCxn id="52" idx="3"/>
              </p:cNvCxnSpPr>
              <p:nvPr/>
            </p:nvCxnSpPr>
            <p:spPr>
              <a:xfrm flipH="1">
                <a:off x="3366039" y="3659861"/>
                <a:ext cx="1326591" cy="25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A63B6C7F-C778-4131-AF96-6EC835DD2005}"/>
                  </a:ext>
                </a:extLst>
              </p:cNvPr>
              <p:cNvSpPr/>
              <p:nvPr/>
            </p:nvSpPr>
            <p:spPr>
              <a:xfrm>
                <a:off x="6006385" y="4792755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Host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53240D7A-8279-4CBF-9F80-DCB4FC99650D}"/>
                  </a:ext>
                </a:extLst>
              </p:cNvPr>
              <p:cNvSpPr/>
              <p:nvPr/>
            </p:nvSpPr>
            <p:spPr>
              <a:xfrm>
                <a:off x="3555087" y="4036224"/>
                <a:ext cx="980654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Virus Protein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48D16F5A-3C4B-4FDF-AB1C-948AD99DA15D}"/>
                  </a:ext>
                </a:extLst>
              </p:cNvPr>
              <p:cNvSpPr/>
              <p:nvPr/>
            </p:nvSpPr>
            <p:spPr>
              <a:xfrm>
                <a:off x="5976045" y="4036224"/>
                <a:ext cx="913312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Host Protein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3E5071F0-3EB9-4671-BA54-5185AE6E13A6}"/>
                  </a:ext>
                </a:extLst>
              </p:cNvPr>
              <p:cNvSpPr/>
              <p:nvPr/>
            </p:nvSpPr>
            <p:spPr>
              <a:xfrm>
                <a:off x="4692630" y="3516295"/>
                <a:ext cx="930687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Virus</a:t>
                </a:r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CF2B91F4-1624-4A8C-BD39-70B76ECD9B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9731" y="3803426"/>
                <a:ext cx="266380" cy="2327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EA43B717-8C0C-4A88-B9D8-B45D73C7D47A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>
                <a:off x="4429730" y="4179789"/>
                <a:ext cx="154631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E4715F4-5CB2-4538-B2E3-A4170FE8FA44}"/>
                  </a:ext>
                </a:extLst>
              </p:cNvPr>
              <p:cNvSpPr/>
              <p:nvPr/>
            </p:nvSpPr>
            <p:spPr>
              <a:xfrm>
                <a:off x="4492079" y="3846273"/>
                <a:ext cx="59984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produce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D79CAB7-8B2B-409B-B81F-A9529044084F}"/>
                  </a:ext>
                </a:extLst>
              </p:cNvPr>
              <p:cNvSpPr/>
              <p:nvPr/>
            </p:nvSpPr>
            <p:spPr>
              <a:xfrm>
                <a:off x="4980052" y="4164277"/>
                <a:ext cx="41229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bind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542516D4-7F17-476C-BE21-D23415E03D1A}"/>
                  </a:ext>
                </a:extLst>
              </p:cNvPr>
              <p:cNvSpPr/>
              <p:nvPr/>
            </p:nvSpPr>
            <p:spPr>
              <a:xfrm>
                <a:off x="3939611" y="276404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Drug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309B6005-4087-4C37-92E2-9B435A699803}"/>
                  </a:ext>
                </a:extLst>
              </p:cNvPr>
              <p:cNvSpPr/>
              <p:nvPr/>
            </p:nvSpPr>
            <p:spPr>
              <a:xfrm>
                <a:off x="7511725" y="4036224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Gene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FB6D4C2-71DF-4A5E-AD19-73D1D021FC93}"/>
                  </a:ext>
                </a:extLst>
              </p:cNvPr>
              <p:cNvSpPr/>
              <p:nvPr/>
            </p:nvSpPr>
            <p:spPr>
              <a:xfrm>
                <a:off x="7511725" y="2762815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Symptom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17060873-8937-4056-AA63-D68BD442EEE6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 flipV="1">
                <a:off x="6889357" y="4179790"/>
                <a:ext cx="622368" cy="8684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37B7C62-8068-42C0-A68A-0BB4C686514E}"/>
                  </a:ext>
                </a:extLst>
              </p:cNvPr>
              <p:cNvSpPr/>
              <p:nvPr/>
            </p:nvSpPr>
            <p:spPr>
              <a:xfrm>
                <a:off x="6917977" y="4164276"/>
                <a:ext cx="59984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produce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9B5DC0FD-FE2A-4BD3-AE37-20DB48DB12FF}"/>
                  </a:ext>
                </a:extLst>
              </p:cNvPr>
              <p:cNvCxnSpPr>
                <a:cxnSpLocks/>
                <a:stCxn id="14" idx="0"/>
                <a:endCxn id="15" idx="2"/>
              </p:cNvCxnSpPr>
              <p:nvPr/>
            </p:nvCxnSpPr>
            <p:spPr>
              <a:xfrm flipV="1">
                <a:off x="7949047" y="3049946"/>
                <a:ext cx="0" cy="986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28DC0FA-896F-4847-998B-6AAF535A68BE}"/>
                  </a:ext>
                </a:extLst>
              </p:cNvPr>
              <p:cNvSpPr/>
              <p:nvPr/>
            </p:nvSpPr>
            <p:spPr>
              <a:xfrm>
                <a:off x="7086426" y="3444642"/>
                <a:ext cx="90922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associate with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4A7196B2-4511-406A-A78F-94D24EF9EC94}"/>
                  </a:ext>
                </a:extLst>
              </p:cNvPr>
              <p:cNvCxnSpPr>
                <a:cxnSpLocks/>
                <a:stCxn id="15" idx="1"/>
                <a:endCxn id="21" idx="3"/>
              </p:cNvCxnSpPr>
              <p:nvPr/>
            </p:nvCxnSpPr>
            <p:spPr>
              <a:xfrm flipH="1">
                <a:off x="7012033" y="2906381"/>
                <a:ext cx="499692" cy="1227"/>
              </a:xfrm>
              <a:prstGeom prst="straightConnector1">
                <a:avLst/>
              </a:prstGeom>
              <a:ln>
                <a:headEnd type="triangle" w="sm" len="sm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B62CA1ED-C4BD-4672-832C-5F3F2B7D2988}"/>
                  </a:ext>
                </a:extLst>
              </p:cNvPr>
              <p:cNvSpPr/>
              <p:nvPr/>
            </p:nvSpPr>
            <p:spPr>
              <a:xfrm>
                <a:off x="6137390" y="2764042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Disease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0996119-1BC5-4119-A041-5BA3799A61AA}"/>
                  </a:ext>
                </a:extLst>
              </p:cNvPr>
              <p:cNvSpPr/>
              <p:nvPr/>
            </p:nvSpPr>
            <p:spPr>
              <a:xfrm>
                <a:off x="6995191" y="2862810"/>
                <a:ext cx="53091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lead to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23831057-F3F6-4580-9A4D-5A130E4481FA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 flipV="1">
                <a:off x="5623317" y="2907608"/>
                <a:ext cx="514073" cy="6206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567FC3F-18C7-43EF-8534-3F534A17F7EA}"/>
                  </a:ext>
                </a:extLst>
              </p:cNvPr>
              <p:cNvSpPr/>
              <p:nvPr/>
            </p:nvSpPr>
            <p:spPr>
              <a:xfrm>
                <a:off x="5789514" y="3118079"/>
                <a:ext cx="47160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cause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5E15C688-FDA8-45D0-9C6B-6C8934FAF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5124" y="3792962"/>
                <a:ext cx="435268" cy="2432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3B23336-AB1D-4B97-91D1-425621AE568A}"/>
                  </a:ext>
                </a:extLst>
              </p:cNvPr>
              <p:cNvSpPr/>
              <p:nvPr/>
            </p:nvSpPr>
            <p:spPr>
              <a:xfrm>
                <a:off x="5268918" y="3752098"/>
                <a:ext cx="83067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interact with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FEFFA85C-185A-464C-B255-E4C87551C0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3634" y="3049946"/>
                <a:ext cx="283764" cy="46890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903959A-217E-4CDA-85D0-7DF5F4824C3D}"/>
                  </a:ext>
                </a:extLst>
              </p:cNvPr>
              <p:cNvSpPr/>
              <p:nvPr/>
            </p:nvSpPr>
            <p:spPr>
              <a:xfrm>
                <a:off x="4413958" y="3044280"/>
                <a:ext cx="47961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effect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12950B17-9F3F-41EB-A86B-594321BB25CF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4040971" y="3049946"/>
                <a:ext cx="4443" cy="986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D813802-861B-48FE-882E-443E22C684AC}"/>
                  </a:ext>
                </a:extLst>
              </p:cNvPr>
              <p:cNvSpPr/>
              <p:nvPr/>
            </p:nvSpPr>
            <p:spPr>
              <a:xfrm>
                <a:off x="3590594" y="3737967"/>
                <a:ext cx="47801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target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6AADE416-3446-43D6-8367-E3A413944D87}"/>
                  </a:ext>
                </a:extLst>
              </p:cNvPr>
              <p:cNvCxnSpPr>
                <a:cxnSpLocks/>
                <a:stCxn id="7" idx="2"/>
                <a:endCxn id="5" idx="0"/>
              </p:cNvCxnSpPr>
              <p:nvPr/>
            </p:nvCxnSpPr>
            <p:spPr>
              <a:xfrm>
                <a:off x="6432701" y="4323355"/>
                <a:ext cx="11006" cy="469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EC59082-9F71-4E11-919C-3B0352A681A4}"/>
                  </a:ext>
                </a:extLst>
              </p:cNvPr>
              <p:cNvSpPr/>
              <p:nvPr/>
            </p:nvSpPr>
            <p:spPr>
              <a:xfrm>
                <a:off x="6407806" y="4414811"/>
                <a:ext cx="51488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host is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FEEA4D95-7BDA-4F96-96EA-688FBEA7913C}"/>
                  </a:ext>
                </a:extLst>
              </p:cNvPr>
              <p:cNvSpPr/>
              <p:nvPr/>
            </p:nvSpPr>
            <p:spPr>
              <a:xfrm>
                <a:off x="3731439" y="4743582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" name="等腰三角形 2">
                <a:extLst>
                  <a:ext uri="{FF2B5EF4-FFF2-40B4-BE49-F238E27FC236}">
                    <a16:creationId xmlns:a16="http://schemas.microsoft.com/office/drawing/2014/main" id="{355DCD43-9690-4C42-8708-E6CF08AC7489}"/>
                  </a:ext>
                </a:extLst>
              </p:cNvPr>
              <p:cNvSpPr/>
              <p:nvPr/>
            </p:nvSpPr>
            <p:spPr>
              <a:xfrm>
                <a:off x="3723303" y="4948090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F970DE4-E464-4549-BE27-4CB41F1C350D}"/>
                  </a:ext>
                </a:extLst>
              </p:cNvPr>
              <p:cNvSpPr/>
              <p:nvPr/>
            </p:nvSpPr>
            <p:spPr>
              <a:xfrm>
                <a:off x="3731439" y="5175261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3F1E45B-C030-4923-8F57-E938ADE28754}"/>
                  </a:ext>
                </a:extLst>
              </p:cNvPr>
              <p:cNvSpPr/>
              <p:nvPr/>
            </p:nvSpPr>
            <p:spPr>
              <a:xfrm>
                <a:off x="3994093" y="4691052"/>
                <a:ext cx="64953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OpenKG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459B9F0-9F43-4B1B-9FF5-23B6DF46C876}"/>
                  </a:ext>
                </a:extLst>
              </p:cNvPr>
              <p:cNvSpPr/>
              <p:nvPr/>
            </p:nvSpPr>
            <p:spPr>
              <a:xfrm>
                <a:off x="3994092" y="4895560"/>
                <a:ext cx="69923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Literature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5F73250-F9A3-4AA2-9175-917A62215637}"/>
                  </a:ext>
                </a:extLst>
              </p:cNvPr>
              <p:cNvSpPr/>
              <p:nvPr/>
            </p:nvSpPr>
            <p:spPr>
              <a:xfrm>
                <a:off x="3964640" y="5122731"/>
                <a:ext cx="121219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HPO/NCBI records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85A921D1-E390-430C-BF50-16105B29612D}"/>
                  </a:ext>
                </a:extLst>
              </p:cNvPr>
              <p:cNvSpPr/>
              <p:nvPr/>
            </p:nvSpPr>
            <p:spPr>
              <a:xfrm>
                <a:off x="4323310" y="3173899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D11839BE-3075-4ED7-AE77-8FA158F30146}"/>
                  </a:ext>
                </a:extLst>
              </p:cNvPr>
              <p:cNvSpPr/>
              <p:nvPr/>
            </p:nvSpPr>
            <p:spPr>
              <a:xfrm>
                <a:off x="4405899" y="3291780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BAC74D8-E5C6-47F1-9D4C-DC8AB5F66C66}"/>
                  </a:ext>
                </a:extLst>
              </p:cNvPr>
              <p:cNvSpPr/>
              <p:nvPr/>
            </p:nvSpPr>
            <p:spPr>
              <a:xfrm>
                <a:off x="4088741" y="3790495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0072028D-AE40-49B4-9AE3-ED4C4FA1E701}"/>
                  </a:ext>
                </a:extLst>
              </p:cNvPr>
              <p:cNvSpPr/>
              <p:nvPr/>
            </p:nvSpPr>
            <p:spPr>
              <a:xfrm>
                <a:off x="7005709" y="3975358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40DC06F-9659-446A-B99B-0F7C1DEA7207}"/>
                  </a:ext>
                </a:extLst>
              </p:cNvPr>
              <p:cNvSpPr/>
              <p:nvPr/>
            </p:nvSpPr>
            <p:spPr>
              <a:xfrm>
                <a:off x="7220733" y="3956586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D7BE0A8-EF37-4C5D-A21E-5DD16402F96E}"/>
                  </a:ext>
                </a:extLst>
              </p:cNvPr>
              <p:cNvSpPr/>
              <p:nvPr/>
            </p:nvSpPr>
            <p:spPr>
              <a:xfrm>
                <a:off x="8026544" y="3497170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DD3C6FF-9E70-4B56-AA69-008F359FBC6C}"/>
                  </a:ext>
                </a:extLst>
              </p:cNvPr>
              <p:cNvSpPr/>
              <p:nvPr/>
            </p:nvSpPr>
            <p:spPr>
              <a:xfrm>
                <a:off x="7176789" y="2718868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B7DB0949-313C-42C4-9FFF-9742D71225D1}"/>
                  </a:ext>
                </a:extLst>
              </p:cNvPr>
              <p:cNvSpPr/>
              <p:nvPr/>
            </p:nvSpPr>
            <p:spPr>
              <a:xfrm>
                <a:off x="5693806" y="3154247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16CB5905-D296-45A7-AD2A-329F04E18C8B}"/>
                  </a:ext>
                </a:extLst>
              </p:cNvPr>
              <p:cNvSpPr/>
              <p:nvPr/>
            </p:nvSpPr>
            <p:spPr>
              <a:xfrm>
                <a:off x="5797046" y="2976916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等腰三角形 45">
                <a:extLst>
                  <a:ext uri="{FF2B5EF4-FFF2-40B4-BE49-F238E27FC236}">
                    <a16:creationId xmlns:a16="http://schemas.microsoft.com/office/drawing/2014/main" id="{078B7D1A-1CCF-4A58-9F91-FA29BE30B200}"/>
                  </a:ext>
                </a:extLst>
              </p:cNvPr>
              <p:cNvSpPr/>
              <p:nvPr/>
            </p:nvSpPr>
            <p:spPr>
              <a:xfrm>
                <a:off x="5684256" y="3924397"/>
                <a:ext cx="163749" cy="14116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8D0AA79A-CCFC-49EC-BE35-BAD00817AD07}"/>
                  </a:ext>
                </a:extLst>
              </p:cNvPr>
              <p:cNvSpPr/>
              <p:nvPr/>
            </p:nvSpPr>
            <p:spPr>
              <a:xfrm>
                <a:off x="4443684" y="3786264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4C3B6109-37E4-491D-8439-AC577B293F3E}"/>
                  </a:ext>
                </a:extLst>
              </p:cNvPr>
              <p:cNvSpPr/>
              <p:nvPr/>
            </p:nvSpPr>
            <p:spPr>
              <a:xfrm>
                <a:off x="4894547" y="4221819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F616439-9372-4439-872B-8F2D73874B4C}"/>
                  </a:ext>
                </a:extLst>
              </p:cNvPr>
              <p:cNvSpPr/>
              <p:nvPr/>
            </p:nvSpPr>
            <p:spPr>
              <a:xfrm>
                <a:off x="3675087" y="4691052"/>
                <a:ext cx="1416835" cy="9032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DD1F9C98-D8F9-40C9-8C5C-3CB07B53E07C}"/>
                  </a:ext>
                </a:extLst>
              </p:cNvPr>
              <p:cNvSpPr/>
              <p:nvPr/>
            </p:nvSpPr>
            <p:spPr>
              <a:xfrm>
                <a:off x="2491396" y="3518853"/>
                <a:ext cx="874643" cy="2871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Virus gene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3A2E7A71-193D-4F2A-9FC6-AE11A9E838C1}"/>
                  </a:ext>
                </a:extLst>
              </p:cNvPr>
              <p:cNvSpPr/>
              <p:nvPr/>
            </p:nvSpPr>
            <p:spPr>
              <a:xfrm>
                <a:off x="3413890" y="3433911"/>
                <a:ext cx="57099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express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4285D500-43B5-420B-9897-E0BC7D18217C}"/>
                  </a:ext>
                </a:extLst>
              </p:cNvPr>
              <p:cNvCxnSpPr>
                <a:cxnSpLocks/>
                <a:stCxn id="52" idx="2"/>
                <a:endCxn id="6" idx="1"/>
              </p:cNvCxnSpPr>
              <p:nvPr/>
            </p:nvCxnSpPr>
            <p:spPr>
              <a:xfrm>
                <a:off x="2928718" y="3805984"/>
                <a:ext cx="626369" cy="3738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FBA4674-B484-434A-BC18-3246DE37351B}"/>
                  </a:ext>
                </a:extLst>
              </p:cNvPr>
              <p:cNvSpPr/>
              <p:nvPr/>
            </p:nvSpPr>
            <p:spPr>
              <a:xfrm>
                <a:off x="2734183" y="3895272"/>
                <a:ext cx="62068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translate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612FD71E-6066-4A26-99C8-D7411969289B}"/>
                  </a:ext>
                </a:extLst>
              </p:cNvPr>
              <p:cNvSpPr/>
              <p:nvPr/>
            </p:nvSpPr>
            <p:spPr>
              <a:xfrm>
                <a:off x="3573920" y="3371437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B5ADD325-70CF-4700-8F05-D2F06288A139}"/>
                  </a:ext>
                </a:extLst>
              </p:cNvPr>
              <p:cNvSpPr/>
              <p:nvPr/>
            </p:nvSpPr>
            <p:spPr>
              <a:xfrm>
                <a:off x="3221084" y="4086776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9B750062-9959-4714-87BE-B07340F4C9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83716" y="3049946"/>
                <a:ext cx="534106" cy="9862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E40B6525-C68A-4C68-AB20-AFFB767C9D48}"/>
                  </a:ext>
                </a:extLst>
              </p:cNvPr>
              <p:cNvSpPr/>
              <p:nvPr/>
            </p:nvSpPr>
            <p:spPr>
              <a:xfrm>
                <a:off x="7261073" y="3339907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5B9C7360-4504-41FE-99DA-1A7A736E1542}"/>
                  </a:ext>
                </a:extLst>
              </p:cNvPr>
              <p:cNvCxnSpPr>
                <a:cxnSpLocks/>
                <a:stCxn id="13" idx="3"/>
                <a:endCxn id="7" idx="0"/>
              </p:cNvCxnSpPr>
              <p:nvPr/>
            </p:nvCxnSpPr>
            <p:spPr>
              <a:xfrm>
                <a:off x="4814254" y="2907610"/>
                <a:ext cx="1618447" cy="1128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54F52D41-5382-48F8-A865-AE275D22F95A}"/>
                  </a:ext>
                </a:extLst>
              </p:cNvPr>
              <p:cNvSpPr/>
              <p:nvPr/>
            </p:nvSpPr>
            <p:spPr>
              <a:xfrm>
                <a:off x="7517822" y="3626234"/>
                <a:ext cx="90922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associate with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1DD0A1D0-23C6-458A-B962-C8C762103645}"/>
                  </a:ext>
                </a:extLst>
              </p:cNvPr>
              <p:cNvSpPr/>
              <p:nvPr/>
            </p:nvSpPr>
            <p:spPr>
              <a:xfrm>
                <a:off x="4790396" y="2929097"/>
                <a:ext cx="47801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target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平行四边形 85">
                <a:extLst>
                  <a:ext uri="{FF2B5EF4-FFF2-40B4-BE49-F238E27FC236}">
                    <a16:creationId xmlns:a16="http://schemas.microsoft.com/office/drawing/2014/main" id="{F6C37111-1170-44C4-B59C-BF9E33732A56}"/>
                  </a:ext>
                </a:extLst>
              </p:cNvPr>
              <p:cNvSpPr/>
              <p:nvPr/>
            </p:nvSpPr>
            <p:spPr>
              <a:xfrm>
                <a:off x="3719901" y="5421254"/>
                <a:ext cx="160347" cy="120561"/>
              </a:xfrm>
              <a:prstGeom prst="parallelogram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0B738331-4329-4487-8573-9ACE59F7D6CE}"/>
                  </a:ext>
                </a:extLst>
              </p:cNvPr>
              <p:cNvSpPr/>
              <p:nvPr/>
            </p:nvSpPr>
            <p:spPr>
              <a:xfrm>
                <a:off x="4001880" y="5348122"/>
                <a:ext cx="72808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DrugBank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平行四边形 87">
                <a:extLst>
                  <a:ext uri="{FF2B5EF4-FFF2-40B4-BE49-F238E27FC236}">
                    <a16:creationId xmlns:a16="http://schemas.microsoft.com/office/drawing/2014/main" id="{0D8A0A8B-C173-4085-959F-890314CEC08C}"/>
                  </a:ext>
                </a:extLst>
              </p:cNvPr>
              <p:cNvSpPr/>
              <p:nvPr/>
            </p:nvSpPr>
            <p:spPr>
              <a:xfrm>
                <a:off x="4923999" y="2861061"/>
                <a:ext cx="160347" cy="120561"/>
              </a:xfrm>
              <a:prstGeom prst="parallelogram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EC58A58A-6490-4CF2-BBE4-C8C2F9844973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V="1">
                <a:off x="5623317" y="3049946"/>
                <a:ext cx="1919631" cy="6099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EAFD02C-EFB4-4F37-A34D-F17C3AC571F4}"/>
                  </a:ext>
                </a:extLst>
              </p:cNvPr>
              <p:cNvSpPr/>
              <p:nvPr/>
            </p:nvSpPr>
            <p:spPr>
              <a:xfrm>
                <a:off x="6177037" y="3382106"/>
                <a:ext cx="47160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cause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03445AD2-1114-4ED8-9B8E-A20C727CDD32}"/>
                  </a:ext>
                </a:extLst>
              </p:cNvPr>
              <p:cNvSpPr/>
              <p:nvPr/>
            </p:nvSpPr>
            <p:spPr>
              <a:xfrm>
                <a:off x="6323004" y="3239938"/>
                <a:ext cx="141163" cy="141163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3AB7404-772B-4B8F-A288-FBC2DFCC7594}"/>
                  </a:ext>
                </a:extLst>
              </p:cNvPr>
              <p:cNvSpPr/>
              <p:nvPr/>
            </p:nvSpPr>
            <p:spPr>
              <a:xfrm>
                <a:off x="6502869" y="3167959"/>
                <a:ext cx="141163" cy="1411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9CDCD8A7-19BB-419F-94F4-039D017AF1A5}"/>
                </a:ext>
              </a:extLst>
            </p:cNvPr>
            <p:cNvSpPr/>
            <p:nvPr/>
          </p:nvSpPr>
          <p:spPr>
            <a:xfrm rot="7308123">
              <a:off x="5813563" y="4237857"/>
              <a:ext cx="570196" cy="287577"/>
            </a:xfrm>
            <a:prstGeom prst="arc">
              <a:avLst>
                <a:gd name="adj1" fmla="val 13513729"/>
                <a:gd name="adj2" fmla="val 5242819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6EC51F4-7A4B-4DB2-B67E-69F4E97FE799}"/>
                </a:ext>
              </a:extLst>
            </p:cNvPr>
            <p:cNvSpPr/>
            <p:nvPr/>
          </p:nvSpPr>
          <p:spPr>
            <a:xfrm>
              <a:off x="5306713" y="4581550"/>
              <a:ext cx="8306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interact with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E5C5A6ED-6913-4327-A5F3-2372C623AF48}"/>
                </a:ext>
              </a:extLst>
            </p:cNvPr>
            <p:cNvSpPr/>
            <p:nvPr/>
          </p:nvSpPr>
          <p:spPr>
            <a:xfrm>
              <a:off x="5685602" y="4440387"/>
              <a:ext cx="163749" cy="14116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80" name="弧形 79">
            <a:extLst>
              <a:ext uri="{FF2B5EF4-FFF2-40B4-BE49-F238E27FC236}">
                <a16:creationId xmlns:a16="http://schemas.microsoft.com/office/drawing/2014/main" id="{D9089CAF-9CDE-40D8-9538-9B8A00A0683C}"/>
              </a:ext>
            </a:extLst>
          </p:cNvPr>
          <p:cNvSpPr/>
          <p:nvPr/>
        </p:nvSpPr>
        <p:spPr>
          <a:xfrm rot="16200000">
            <a:off x="4899544" y="3368811"/>
            <a:ext cx="372962" cy="287577"/>
          </a:xfrm>
          <a:prstGeom prst="arc">
            <a:avLst>
              <a:gd name="adj1" fmla="val 16175316"/>
              <a:gd name="adj2" fmla="val 524281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B4BB419-220B-40D6-8072-681E60D2DBD2}"/>
              </a:ext>
            </a:extLst>
          </p:cNvPr>
          <p:cNvSpPr/>
          <p:nvPr/>
        </p:nvSpPr>
        <p:spPr>
          <a:xfrm>
            <a:off x="4806705" y="3263949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4107BDE-125F-49E3-A881-C6307431DF5B}"/>
              </a:ext>
            </a:extLst>
          </p:cNvPr>
          <p:cNvSpPr/>
          <p:nvPr/>
        </p:nvSpPr>
        <p:spPr>
          <a:xfrm>
            <a:off x="4876951" y="3144496"/>
            <a:ext cx="5341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mutate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BDDFB02-E79B-46AF-B802-1F15E3E236A6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362248" y="3015811"/>
            <a:ext cx="1330382" cy="64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70971062-7C8C-4BFF-AF69-CDD7EF67C611}"/>
              </a:ext>
            </a:extLst>
          </p:cNvPr>
          <p:cNvSpPr/>
          <p:nvPr/>
        </p:nvSpPr>
        <p:spPr>
          <a:xfrm>
            <a:off x="2491395" y="2759243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Location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33F2C670-445C-462A-B871-F16F7E03A67E}"/>
              </a:ext>
            </a:extLst>
          </p:cNvPr>
          <p:cNvSpPr/>
          <p:nvPr/>
        </p:nvSpPr>
        <p:spPr>
          <a:xfrm>
            <a:off x="3533298" y="2935177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FE4989B-B57E-4359-84CE-A43C827FD3B7}"/>
              </a:ext>
            </a:extLst>
          </p:cNvPr>
          <p:cNvSpPr/>
          <p:nvPr/>
        </p:nvSpPr>
        <p:spPr>
          <a:xfrm>
            <a:off x="2908809" y="3060359"/>
            <a:ext cx="8803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location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13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弧形 56">
            <a:extLst>
              <a:ext uri="{FF2B5EF4-FFF2-40B4-BE49-F238E27FC236}">
                <a16:creationId xmlns:a16="http://schemas.microsoft.com/office/drawing/2014/main" id="{F654C649-438F-4501-AE40-963E83F62A64}"/>
              </a:ext>
            </a:extLst>
          </p:cNvPr>
          <p:cNvSpPr/>
          <p:nvPr/>
        </p:nvSpPr>
        <p:spPr>
          <a:xfrm rot="14347179">
            <a:off x="4736523" y="2948653"/>
            <a:ext cx="372962" cy="287577"/>
          </a:xfrm>
          <a:prstGeom prst="arc">
            <a:avLst>
              <a:gd name="adj1" fmla="val 16175316"/>
              <a:gd name="adj2" fmla="val 524281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240D7A-8279-4CBF-9F80-DCB4FC99650D}"/>
              </a:ext>
            </a:extLst>
          </p:cNvPr>
          <p:cNvSpPr/>
          <p:nvPr/>
        </p:nvSpPr>
        <p:spPr>
          <a:xfrm>
            <a:off x="3373165" y="3532859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 Protein</a:t>
            </a:r>
            <a:endParaRPr lang="zh-CN" altLang="en-US" sz="11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8D16F5A-3C4B-4FDF-AB1C-948AD99DA15D}"/>
              </a:ext>
            </a:extLst>
          </p:cNvPr>
          <p:cNvSpPr/>
          <p:nvPr/>
        </p:nvSpPr>
        <p:spPr>
          <a:xfrm>
            <a:off x="5832791" y="3532859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Protein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F2B91F4-1624-4A8C-BD39-70B76ECD9B9B}"/>
              </a:ext>
            </a:extLst>
          </p:cNvPr>
          <p:cNvCxnSpPr>
            <a:cxnSpLocks/>
          </p:cNvCxnSpPr>
          <p:nvPr/>
        </p:nvCxnSpPr>
        <p:spPr>
          <a:xfrm flipH="1">
            <a:off x="4247809" y="3300061"/>
            <a:ext cx="266380" cy="232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A43B717-8C0C-4A88-B9D8-B45D73C7D47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247808" y="3676424"/>
            <a:ext cx="158498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E4715F4-5CB2-4538-B2E3-A4170FE8FA44}"/>
              </a:ext>
            </a:extLst>
          </p:cNvPr>
          <p:cNvSpPr/>
          <p:nvPr/>
        </p:nvSpPr>
        <p:spPr>
          <a:xfrm>
            <a:off x="4310157" y="3342908"/>
            <a:ext cx="5998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</a:t>
            </a:r>
            <a:endParaRPr lang="zh-CN" altLang="en-US" sz="1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79CAB7-8B2B-409B-B81F-A9529044084F}"/>
              </a:ext>
            </a:extLst>
          </p:cNvPr>
          <p:cNvSpPr/>
          <p:nvPr/>
        </p:nvSpPr>
        <p:spPr>
          <a:xfrm>
            <a:off x="4798130" y="3660912"/>
            <a:ext cx="4122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endParaRPr lang="zh-CN" altLang="en-US" sz="10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42516D4-7F17-476C-BE21-D23415E03D1A}"/>
              </a:ext>
            </a:extLst>
          </p:cNvPr>
          <p:cNvSpPr/>
          <p:nvPr/>
        </p:nvSpPr>
        <p:spPr>
          <a:xfrm>
            <a:off x="3757689" y="2260679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Drug</a:t>
            </a:r>
            <a:endParaRPr lang="zh-CN" altLang="en-US" sz="11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FB6D4C2-71DF-4A5E-AD19-73D1D021FC93}"/>
              </a:ext>
            </a:extLst>
          </p:cNvPr>
          <p:cNvSpPr/>
          <p:nvPr/>
        </p:nvSpPr>
        <p:spPr>
          <a:xfrm>
            <a:off x="7329803" y="2259450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Symptom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5DC0FD-FE2A-4BD3-AE37-20DB48DB12FF}"/>
              </a:ext>
            </a:extLst>
          </p:cNvPr>
          <p:cNvCxnSpPr>
            <a:cxnSpLocks/>
            <a:stCxn id="7" idx="3"/>
            <a:endCxn id="15" idx="2"/>
          </p:cNvCxnSpPr>
          <p:nvPr/>
        </p:nvCxnSpPr>
        <p:spPr>
          <a:xfrm flipV="1">
            <a:off x="6707434" y="2546581"/>
            <a:ext cx="1059691" cy="112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28DC0FA-896F-4847-998B-6AAF535A68BE}"/>
              </a:ext>
            </a:extLst>
          </p:cNvPr>
          <p:cNvSpPr/>
          <p:nvPr/>
        </p:nvSpPr>
        <p:spPr>
          <a:xfrm>
            <a:off x="6581472" y="2999570"/>
            <a:ext cx="9092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with</a:t>
            </a:r>
            <a:endParaRPr lang="zh-CN" altLang="en-US" sz="10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A7196B2-4511-406A-A78F-94D24EF9EC94}"/>
              </a:ext>
            </a:extLst>
          </p:cNvPr>
          <p:cNvCxnSpPr>
            <a:cxnSpLocks/>
            <a:stCxn id="15" idx="1"/>
            <a:endCxn id="21" idx="3"/>
          </p:cNvCxnSpPr>
          <p:nvPr/>
        </p:nvCxnSpPr>
        <p:spPr>
          <a:xfrm flipH="1">
            <a:off x="6830111" y="2403016"/>
            <a:ext cx="499692" cy="1227"/>
          </a:xfrm>
          <a:prstGeom prst="straightConnector1">
            <a:avLst/>
          </a:prstGeom>
          <a:ln>
            <a:headEnd type="triangle" w="sm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62CA1ED-C4BD-4672-832C-5F3F2B7D2988}"/>
              </a:ext>
            </a:extLst>
          </p:cNvPr>
          <p:cNvSpPr/>
          <p:nvPr/>
        </p:nvSpPr>
        <p:spPr>
          <a:xfrm>
            <a:off x="5955468" y="2260677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996119-1BC5-4119-A041-5BA3799A61AA}"/>
              </a:ext>
            </a:extLst>
          </p:cNvPr>
          <p:cNvSpPr/>
          <p:nvPr/>
        </p:nvSpPr>
        <p:spPr>
          <a:xfrm>
            <a:off x="6813269" y="2359445"/>
            <a:ext cx="5309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to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831057-F3F6-4580-9A4D-5A130E4481F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441395" y="2404243"/>
            <a:ext cx="514073" cy="62065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E567FC3F-18C7-43EF-8534-3F534A17F7EA}"/>
              </a:ext>
            </a:extLst>
          </p:cNvPr>
          <p:cNvSpPr/>
          <p:nvPr/>
        </p:nvSpPr>
        <p:spPr>
          <a:xfrm>
            <a:off x="5607592" y="2614714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E15C688-FDA8-45D0-9C6B-6C8934FAF94A}"/>
              </a:ext>
            </a:extLst>
          </p:cNvPr>
          <p:cNvCxnSpPr>
            <a:cxnSpLocks/>
          </p:cNvCxnSpPr>
          <p:nvPr/>
        </p:nvCxnSpPr>
        <p:spPr>
          <a:xfrm>
            <a:off x="5423202" y="3289597"/>
            <a:ext cx="435268" cy="24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3B23336-AB1D-4B97-91D1-425621AE568A}"/>
              </a:ext>
            </a:extLst>
          </p:cNvPr>
          <p:cNvSpPr/>
          <p:nvPr/>
        </p:nvSpPr>
        <p:spPr>
          <a:xfrm>
            <a:off x="5086996" y="3248733"/>
            <a:ext cx="8306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 with</a:t>
            </a:r>
            <a:endParaRPr lang="zh-CN" altLang="en-US" sz="10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EFFA85C-185A-464C-B255-E4C87551C038}"/>
              </a:ext>
            </a:extLst>
          </p:cNvPr>
          <p:cNvCxnSpPr>
            <a:cxnSpLocks/>
          </p:cNvCxnSpPr>
          <p:nvPr/>
        </p:nvCxnSpPr>
        <p:spPr>
          <a:xfrm>
            <a:off x="4241712" y="2546581"/>
            <a:ext cx="283764" cy="46890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903959A-217E-4CDA-85D0-7DF5F4824C3D}"/>
              </a:ext>
            </a:extLst>
          </p:cNvPr>
          <p:cNvSpPr/>
          <p:nvPr/>
        </p:nvSpPr>
        <p:spPr>
          <a:xfrm>
            <a:off x="4291224" y="2622382"/>
            <a:ext cx="479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950B17-9F3F-41EB-A86B-594321BB25C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810487" y="2547810"/>
            <a:ext cx="0" cy="98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D813802-861B-48FE-882E-443E22C684AC}"/>
              </a:ext>
            </a:extLst>
          </p:cNvPr>
          <p:cNvSpPr/>
          <p:nvPr/>
        </p:nvSpPr>
        <p:spPr>
          <a:xfrm>
            <a:off x="3408672" y="3234602"/>
            <a:ext cx="4780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5A921D1-E390-430C-BF50-16105B29612D}"/>
              </a:ext>
            </a:extLst>
          </p:cNvPr>
          <p:cNvSpPr/>
          <p:nvPr/>
        </p:nvSpPr>
        <p:spPr>
          <a:xfrm>
            <a:off x="4141388" y="2670534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D11839BE-3075-4ED7-AE77-8FA158F30146}"/>
              </a:ext>
            </a:extLst>
          </p:cNvPr>
          <p:cNvSpPr/>
          <p:nvPr/>
        </p:nvSpPr>
        <p:spPr>
          <a:xfrm>
            <a:off x="4223977" y="2788415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BAC74D8-E5C6-47F1-9D4C-DC8AB5F66C66}"/>
              </a:ext>
            </a:extLst>
          </p:cNvPr>
          <p:cNvSpPr/>
          <p:nvPr/>
        </p:nvSpPr>
        <p:spPr>
          <a:xfrm>
            <a:off x="3832257" y="3287130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D7BE0A8-EF37-4C5D-A21E-5DD16402F96E}"/>
              </a:ext>
            </a:extLst>
          </p:cNvPr>
          <p:cNvSpPr/>
          <p:nvPr/>
        </p:nvSpPr>
        <p:spPr>
          <a:xfrm>
            <a:off x="7434929" y="3139732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DD3C6FF-9E70-4B56-AA69-008F359FBC6C}"/>
              </a:ext>
            </a:extLst>
          </p:cNvPr>
          <p:cNvSpPr/>
          <p:nvPr/>
        </p:nvSpPr>
        <p:spPr>
          <a:xfrm>
            <a:off x="6994867" y="2215503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7DB0949-313C-42C4-9FFF-9742D71225D1}"/>
              </a:ext>
            </a:extLst>
          </p:cNvPr>
          <p:cNvSpPr/>
          <p:nvPr/>
        </p:nvSpPr>
        <p:spPr>
          <a:xfrm>
            <a:off x="5511884" y="2650882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6CB5905-D296-45A7-AD2A-329F04E18C8B}"/>
              </a:ext>
            </a:extLst>
          </p:cNvPr>
          <p:cNvSpPr/>
          <p:nvPr/>
        </p:nvSpPr>
        <p:spPr>
          <a:xfrm>
            <a:off x="5615124" y="2473551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078B7D1A-1CCF-4A58-9F91-FA29BE30B200}"/>
              </a:ext>
            </a:extLst>
          </p:cNvPr>
          <p:cNvSpPr/>
          <p:nvPr/>
        </p:nvSpPr>
        <p:spPr>
          <a:xfrm>
            <a:off x="5502334" y="3421032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D0AA79A-CCFC-49EC-BE35-BAD00817AD07}"/>
              </a:ext>
            </a:extLst>
          </p:cNvPr>
          <p:cNvSpPr/>
          <p:nvPr/>
        </p:nvSpPr>
        <p:spPr>
          <a:xfrm>
            <a:off x="4261762" y="3282899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C3B6109-37E4-491D-8439-AC577B293F3E}"/>
              </a:ext>
            </a:extLst>
          </p:cNvPr>
          <p:cNvSpPr/>
          <p:nvPr/>
        </p:nvSpPr>
        <p:spPr>
          <a:xfrm>
            <a:off x="4712625" y="3718454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B750062-9959-4714-87BE-B07340F4C904}"/>
              </a:ext>
            </a:extLst>
          </p:cNvPr>
          <p:cNvCxnSpPr>
            <a:cxnSpLocks/>
          </p:cNvCxnSpPr>
          <p:nvPr/>
        </p:nvCxnSpPr>
        <p:spPr>
          <a:xfrm flipV="1">
            <a:off x="6623347" y="2546582"/>
            <a:ext cx="178447" cy="94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40B6525-C68A-4C68-AB20-AFFB767C9D48}"/>
              </a:ext>
            </a:extLst>
          </p:cNvPr>
          <p:cNvSpPr/>
          <p:nvPr/>
        </p:nvSpPr>
        <p:spPr>
          <a:xfrm>
            <a:off x="6756119" y="2894835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B9C7360-4504-41FE-99DA-1A7A736E1542}"/>
              </a:ext>
            </a:extLst>
          </p:cNvPr>
          <p:cNvCxnSpPr>
            <a:cxnSpLocks/>
            <a:stCxn id="13" idx="3"/>
            <a:endCxn id="7" idx="0"/>
          </p:cNvCxnSpPr>
          <p:nvPr/>
        </p:nvCxnSpPr>
        <p:spPr>
          <a:xfrm>
            <a:off x="4632332" y="2404245"/>
            <a:ext cx="1637781" cy="112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54F52D41-5382-48F8-A865-AE275D22F95A}"/>
              </a:ext>
            </a:extLst>
          </p:cNvPr>
          <p:cNvSpPr/>
          <p:nvPr/>
        </p:nvSpPr>
        <p:spPr>
          <a:xfrm>
            <a:off x="6926207" y="3268796"/>
            <a:ext cx="9092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with</a:t>
            </a:r>
            <a:endParaRPr lang="zh-CN" altLang="en-US" sz="10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DD0A1D0-23C6-458A-B962-C8C762103645}"/>
              </a:ext>
            </a:extLst>
          </p:cNvPr>
          <p:cNvSpPr/>
          <p:nvPr/>
        </p:nvSpPr>
        <p:spPr>
          <a:xfrm>
            <a:off x="4869666" y="2565476"/>
            <a:ext cx="4780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平行四边形 87">
            <a:extLst>
              <a:ext uri="{FF2B5EF4-FFF2-40B4-BE49-F238E27FC236}">
                <a16:creationId xmlns:a16="http://schemas.microsoft.com/office/drawing/2014/main" id="{0D8A0A8B-C173-4085-959F-890314CEC08C}"/>
              </a:ext>
            </a:extLst>
          </p:cNvPr>
          <p:cNvSpPr/>
          <p:nvPr/>
        </p:nvSpPr>
        <p:spPr>
          <a:xfrm>
            <a:off x="5003269" y="2497440"/>
            <a:ext cx="160347" cy="120561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EAFD02C-EFB4-4F37-A34D-F17C3AC571F4}"/>
              </a:ext>
            </a:extLst>
          </p:cNvPr>
          <p:cNvSpPr/>
          <p:nvPr/>
        </p:nvSpPr>
        <p:spPr>
          <a:xfrm>
            <a:off x="5995115" y="2878741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03445AD2-1114-4ED8-9B8E-A20C727CDD32}"/>
              </a:ext>
            </a:extLst>
          </p:cNvPr>
          <p:cNvSpPr/>
          <p:nvPr/>
        </p:nvSpPr>
        <p:spPr>
          <a:xfrm>
            <a:off x="6141082" y="2736573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3AB7404-772B-4B8F-A288-FBC2DFCC7594}"/>
              </a:ext>
            </a:extLst>
          </p:cNvPr>
          <p:cNvSpPr/>
          <p:nvPr/>
        </p:nvSpPr>
        <p:spPr>
          <a:xfrm>
            <a:off x="6320947" y="2664594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1517C0C-0B35-486F-A701-B112536CE00E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 flipV="1">
            <a:off x="5441394" y="2546581"/>
            <a:ext cx="2325730" cy="60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C4F4011C-594B-4CAD-8215-B538621853CD}"/>
              </a:ext>
            </a:extLst>
          </p:cNvPr>
          <p:cNvSpPr txBox="1"/>
          <p:nvPr/>
        </p:nvSpPr>
        <p:spPr>
          <a:xfrm>
            <a:off x="451313" y="470936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Schema after merging genes and proteins</a:t>
            </a:r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E5D57539-E464-442D-90A3-74411D19ADD2}"/>
              </a:ext>
            </a:extLst>
          </p:cNvPr>
          <p:cNvSpPr/>
          <p:nvPr/>
        </p:nvSpPr>
        <p:spPr>
          <a:xfrm>
            <a:off x="2526205" y="4145936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83718A4F-FBF1-47CD-9A35-0B13053E3DF2}"/>
              </a:ext>
            </a:extLst>
          </p:cNvPr>
          <p:cNvSpPr/>
          <p:nvPr/>
        </p:nvSpPr>
        <p:spPr>
          <a:xfrm>
            <a:off x="2518069" y="4350444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42F5BAC-F34C-462B-B6DC-23357541FA5E}"/>
              </a:ext>
            </a:extLst>
          </p:cNvPr>
          <p:cNvSpPr/>
          <p:nvPr/>
        </p:nvSpPr>
        <p:spPr>
          <a:xfrm>
            <a:off x="2526205" y="4577615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C2C2BA5-1767-4947-A118-650F53F73049}"/>
              </a:ext>
            </a:extLst>
          </p:cNvPr>
          <p:cNvSpPr/>
          <p:nvPr/>
        </p:nvSpPr>
        <p:spPr>
          <a:xfrm>
            <a:off x="2788859" y="4093406"/>
            <a:ext cx="6495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OpenKG</a:t>
            </a:r>
            <a:endParaRPr lang="zh-CN" altLang="en-US" sz="10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2A1AF5F-6AEB-4A74-91F1-18AA050DB8E6}"/>
              </a:ext>
            </a:extLst>
          </p:cNvPr>
          <p:cNvSpPr/>
          <p:nvPr/>
        </p:nvSpPr>
        <p:spPr>
          <a:xfrm>
            <a:off x="2788858" y="4297914"/>
            <a:ext cx="8547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paper</a:t>
            </a:r>
            <a:endParaRPr lang="zh-CN" altLang="en-US" sz="10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A7E3E41-82B4-4825-A7EF-4A17B36727B3}"/>
              </a:ext>
            </a:extLst>
          </p:cNvPr>
          <p:cNvSpPr/>
          <p:nvPr/>
        </p:nvSpPr>
        <p:spPr>
          <a:xfrm>
            <a:off x="2759406" y="4525085"/>
            <a:ext cx="12121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HPO/NCBI records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12854B3-A04F-4C4A-BF5B-3AD7A343C6D8}"/>
              </a:ext>
            </a:extLst>
          </p:cNvPr>
          <p:cNvSpPr/>
          <p:nvPr/>
        </p:nvSpPr>
        <p:spPr>
          <a:xfrm>
            <a:off x="2469853" y="4093406"/>
            <a:ext cx="1416835" cy="903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7A069907-B4F0-4F06-A3C6-6478A21702E8}"/>
              </a:ext>
            </a:extLst>
          </p:cNvPr>
          <p:cNvSpPr/>
          <p:nvPr/>
        </p:nvSpPr>
        <p:spPr>
          <a:xfrm>
            <a:off x="2514667" y="4823608"/>
            <a:ext cx="160347" cy="120561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995434B-42B7-434F-89F3-822AFC1D62EC}"/>
              </a:ext>
            </a:extLst>
          </p:cNvPr>
          <p:cNvSpPr/>
          <p:nvPr/>
        </p:nvSpPr>
        <p:spPr>
          <a:xfrm>
            <a:off x="2796646" y="4750476"/>
            <a:ext cx="7280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DrugBank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17649733-1112-48E5-A84F-9E9BBC8E92FB}"/>
              </a:ext>
            </a:extLst>
          </p:cNvPr>
          <p:cNvSpPr/>
          <p:nvPr/>
        </p:nvSpPr>
        <p:spPr>
          <a:xfrm>
            <a:off x="4643684" y="2843791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2160A76-3A8A-49B7-B2D0-7746115061F7}"/>
              </a:ext>
            </a:extLst>
          </p:cNvPr>
          <p:cNvSpPr/>
          <p:nvPr/>
        </p:nvSpPr>
        <p:spPr>
          <a:xfrm>
            <a:off x="4713930" y="2724338"/>
            <a:ext cx="5341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mutate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E5071F0-3EB9-4671-BA54-5185AE6E13A6}"/>
              </a:ext>
            </a:extLst>
          </p:cNvPr>
          <p:cNvSpPr/>
          <p:nvPr/>
        </p:nvSpPr>
        <p:spPr>
          <a:xfrm>
            <a:off x="4510708" y="3012930"/>
            <a:ext cx="930687" cy="2871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</a:t>
            </a:r>
          </a:p>
        </p:txBody>
      </p:sp>
      <p:sp>
        <p:nvSpPr>
          <p:cNvPr id="76" name="弧形 75">
            <a:extLst>
              <a:ext uri="{FF2B5EF4-FFF2-40B4-BE49-F238E27FC236}">
                <a16:creationId xmlns:a16="http://schemas.microsoft.com/office/drawing/2014/main" id="{32A514BA-C696-4E86-9F2F-F83E3F18AF25}"/>
              </a:ext>
            </a:extLst>
          </p:cNvPr>
          <p:cNvSpPr/>
          <p:nvPr/>
        </p:nvSpPr>
        <p:spPr>
          <a:xfrm rot="7308123">
            <a:off x="5677448" y="3749713"/>
            <a:ext cx="570196" cy="287577"/>
          </a:xfrm>
          <a:prstGeom prst="arc">
            <a:avLst>
              <a:gd name="adj1" fmla="val 13513729"/>
              <a:gd name="adj2" fmla="val 524281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6D58383-995B-43D3-B1A7-75EF63F62067}"/>
              </a:ext>
            </a:extLst>
          </p:cNvPr>
          <p:cNvSpPr/>
          <p:nvPr/>
        </p:nvSpPr>
        <p:spPr>
          <a:xfrm>
            <a:off x="5170598" y="4093406"/>
            <a:ext cx="8306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interact with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8" name="等腰三角形 77">
            <a:extLst>
              <a:ext uri="{FF2B5EF4-FFF2-40B4-BE49-F238E27FC236}">
                <a16:creationId xmlns:a16="http://schemas.microsoft.com/office/drawing/2014/main" id="{C2290B20-33C3-404F-BA9C-F3424A87B8AC}"/>
              </a:ext>
            </a:extLst>
          </p:cNvPr>
          <p:cNvSpPr/>
          <p:nvPr/>
        </p:nvSpPr>
        <p:spPr>
          <a:xfrm>
            <a:off x="5549487" y="3952243"/>
            <a:ext cx="163749" cy="1411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621F47B-16EB-4509-8EBA-9E18D2281FB8}"/>
              </a:ext>
            </a:extLst>
          </p:cNvPr>
          <p:cNvCxnSpPr>
            <a:cxnSpLocks/>
          </p:cNvCxnSpPr>
          <p:nvPr/>
        </p:nvCxnSpPr>
        <p:spPr>
          <a:xfrm flipH="1" flipV="1">
            <a:off x="3178789" y="2526927"/>
            <a:ext cx="1330382" cy="64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E47B1F01-38BD-4A16-8834-5CB1BB8D955E}"/>
              </a:ext>
            </a:extLst>
          </p:cNvPr>
          <p:cNvSpPr/>
          <p:nvPr/>
        </p:nvSpPr>
        <p:spPr>
          <a:xfrm>
            <a:off x="2307936" y="2270359"/>
            <a:ext cx="874643" cy="287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Location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2E8CBC30-D4AB-476B-9060-9DA67C8E0D19}"/>
              </a:ext>
            </a:extLst>
          </p:cNvPr>
          <p:cNvSpPr/>
          <p:nvPr/>
        </p:nvSpPr>
        <p:spPr>
          <a:xfrm>
            <a:off x="3349839" y="2446293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DF65CF2-988C-4254-9EB6-34FB3F44FDE2}"/>
              </a:ext>
            </a:extLst>
          </p:cNvPr>
          <p:cNvSpPr/>
          <p:nvPr/>
        </p:nvSpPr>
        <p:spPr>
          <a:xfrm>
            <a:off x="2725350" y="2571475"/>
            <a:ext cx="8803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location</a:t>
            </a:r>
            <a:endParaRPr lang="zh-CN" altLang="en-US" dirty="0"/>
          </a:p>
        </p:txBody>
      </p:sp>
      <p:sp>
        <p:nvSpPr>
          <p:cNvPr id="83" name="弧形 82">
            <a:extLst>
              <a:ext uri="{FF2B5EF4-FFF2-40B4-BE49-F238E27FC236}">
                <a16:creationId xmlns:a16="http://schemas.microsoft.com/office/drawing/2014/main" id="{A44486B2-9056-4EC3-9723-C6BA0DB61ED6}"/>
              </a:ext>
            </a:extLst>
          </p:cNvPr>
          <p:cNvSpPr/>
          <p:nvPr/>
        </p:nvSpPr>
        <p:spPr>
          <a:xfrm rot="7308123">
            <a:off x="2121554" y="2464318"/>
            <a:ext cx="570196" cy="287577"/>
          </a:xfrm>
          <a:prstGeom prst="arc">
            <a:avLst>
              <a:gd name="adj1" fmla="val 13513729"/>
              <a:gd name="adj2" fmla="val 524281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CEB6630B-B969-4AFB-8B59-8358286A413E}"/>
              </a:ext>
            </a:extLst>
          </p:cNvPr>
          <p:cNvSpPr/>
          <p:nvPr/>
        </p:nvSpPr>
        <p:spPr>
          <a:xfrm>
            <a:off x="2129486" y="2817696"/>
            <a:ext cx="8803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location</a:t>
            </a:r>
            <a:endParaRPr lang="zh-CN" altLang="en-US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8750394-D838-4810-AFC1-91B59F36CF6E}"/>
              </a:ext>
            </a:extLst>
          </p:cNvPr>
          <p:cNvSpPr/>
          <p:nvPr/>
        </p:nvSpPr>
        <p:spPr>
          <a:xfrm>
            <a:off x="2505873" y="2717433"/>
            <a:ext cx="141163" cy="14116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88A3A5C-8D83-42BD-A007-564C5D9A4A9A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 flipV="1">
            <a:off x="4632332" y="2404243"/>
            <a:ext cx="1323136" cy="2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C2D46BCA-D758-4D83-9471-60FAF2ED417A}"/>
              </a:ext>
            </a:extLst>
          </p:cNvPr>
          <p:cNvSpPr/>
          <p:nvPr/>
        </p:nvSpPr>
        <p:spPr>
          <a:xfrm>
            <a:off x="5248051" y="2232704"/>
            <a:ext cx="160347" cy="120561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EB179C00-0038-485F-B753-F2FFBF874B65}"/>
              </a:ext>
            </a:extLst>
          </p:cNvPr>
          <p:cNvSpPr/>
          <p:nvPr/>
        </p:nvSpPr>
        <p:spPr>
          <a:xfrm>
            <a:off x="4272781" y="1840573"/>
            <a:ext cx="3524168" cy="1289992"/>
          </a:xfrm>
          <a:prstGeom prst="arc">
            <a:avLst>
              <a:gd name="adj1" fmla="val 11280338"/>
              <a:gd name="adj2" fmla="val 2111434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54EC75-438E-4CB9-A954-B3DAE3CE5ADF}"/>
              </a:ext>
            </a:extLst>
          </p:cNvPr>
          <p:cNvSpPr/>
          <p:nvPr/>
        </p:nvSpPr>
        <p:spPr>
          <a:xfrm>
            <a:off x="5845420" y="1780282"/>
            <a:ext cx="4780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B29D49-22C7-404D-A01D-541D255CBAA8}"/>
              </a:ext>
            </a:extLst>
          </p:cNvPr>
          <p:cNvSpPr/>
          <p:nvPr/>
        </p:nvSpPr>
        <p:spPr>
          <a:xfrm>
            <a:off x="5864451" y="1665552"/>
            <a:ext cx="141163" cy="141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87D48C70-3452-47E4-9A51-D094DD2B2E82}"/>
              </a:ext>
            </a:extLst>
          </p:cNvPr>
          <p:cNvSpPr/>
          <p:nvPr/>
        </p:nvSpPr>
        <p:spPr>
          <a:xfrm>
            <a:off x="6079196" y="1683497"/>
            <a:ext cx="160347" cy="120561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36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>
            <a:extLst>
              <a:ext uri="{FF2B5EF4-FFF2-40B4-BE49-F238E27FC236}">
                <a16:creationId xmlns:a16="http://schemas.microsoft.com/office/drawing/2014/main" id="{52CA73A2-1355-415B-8542-48E92A9A8338}"/>
              </a:ext>
            </a:extLst>
          </p:cNvPr>
          <p:cNvSpPr txBox="1"/>
          <p:nvPr/>
        </p:nvSpPr>
        <p:spPr>
          <a:xfrm>
            <a:off x="451313" y="47093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Schema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9" name="图片 98" descr="图片包含 蛋糕, 装饰, 水果, 彩色&#10;&#10;描述已自动生成">
            <a:extLst>
              <a:ext uri="{FF2B5EF4-FFF2-40B4-BE49-F238E27FC236}">
                <a16:creationId xmlns:a16="http://schemas.microsoft.com/office/drawing/2014/main" id="{65254F20-5258-4D66-B07A-4EC1D3F61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59759" y="3215974"/>
            <a:ext cx="442246" cy="420134"/>
          </a:xfrm>
          <a:prstGeom prst="rect">
            <a:avLst/>
          </a:prstGeom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C59A36B-BCB1-419D-87B6-7144D6DFBFC0}"/>
              </a:ext>
            </a:extLst>
          </p:cNvPr>
          <p:cNvCxnSpPr>
            <a:cxnSpLocks/>
          </p:cNvCxnSpPr>
          <p:nvPr/>
        </p:nvCxnSpPr>
        <p:spPr>
          <a:xfrm flipH="1">
            <a:off x="1941462" y="3480227"/>
            <a:ext cx="1326591" cy="2558"/>
          </a:xfrm>
          <a:prstGeom prst="straightConnector1">
            <a:avLst/>
          </a:prstGeom>
          <a:ln w="127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240D7A-8279-4CBF-9F80-DCB4FC99650D}"/>
              </a:ext>
            </a:extLst>
          </p:cNvPr>
          <p:cNvSpPr/>
          <p:nvPr/>
        </p:nvSpPr>
        <p:spPr>
          <a:xfrm>
            <a:off x="2055084" y="4277086"/>
            <a:ext cx="1009319" cy="2871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Virus Protein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E5071F0-3EB9-4671-BA54-5185AE6E13A6}"/>
              </a:ext>
            </a:extLst>
          </p:cNvPr>
          <p:cNvSpPr/>
          <p:nvPr/>
        </p:nvSpPr>
        <p:spPr>
          <a:xfrm>
            <a:off x="3137784" y="3545365"/>
            <a:ext cx="930687" cy="2871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Covid-19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F2B91F4-1624-4A8C-BD39-70B76ECD9B9B}"/>
              </a:ext>
            </a:extLst>
          </p:cNvPr>
          <p:cNvCxnSpPr>
            <a:cxnSpLocks/>
            <a:endCxn id="108" idx="3"/>
          </p:cNvCxnSpPr>
          <p:nvPr/>
        </p:nvCxnSpPr>
        <p:spPr>
          <a:xfrm flipH="1">
            <a:off x="2861118" y="3776835"/>
            <a:ext cx="535994" cy="410841"/>
          </a:xfrm>
          <a:prstGeom prst="straightConnector1">
            <a:avLst/>
          </a:prstGeom>
          <a:ln w="127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A43B717-8C0C-4A88-B9D8-B45D73C7D47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962604" y="4263074"/>
            <a:ext cx="1709941" cy="28092"/>
          </a:xfrm>
          <a:prstGeom prst="straightConnector1">
            <a:avLst/>
          </a:prstGeom>
          <a:ln w="127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E4715F4-5CB2-4538-B2E3-A4170FE8FA44}"/>
              </a:ext>
            </a:extLst>
          </p:cNvPr>
          <p:cNvSpPr/>
          <p:nvPr/>
        </p:nvSpPr>
        <p:spPr>
          <a:xfrm rot="19334300">
            <a:off x="2927180" y="3865230"/>
            <a:ext cx="5998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produce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79CAB7-8B2B-409B-B81F-A9529044084F}"/>
              </a:ext>
            </a:extLst>
          </p:cNvPr>
          <p:cNvSpPr/>
          <p:nvPr/>
        </p:nvSpPr>
        <p:spPr>
          <a:xfrm>
            <a:off x="3546806" y="4229799"/>
            <a:ext cx="4122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bind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42516D4-7F17-476C-BE21-D23415E03D1A}"/>
              </a:ext>
            </a:extLst>
          </p:cNvPr>
          <p:cNvSpPr/>
          <p:nvPr/>
        </p:nvSpPr>
        <p:spPr>
          <a:xfrm>
            <a:off x="2139432" y="2544224"/>
            <a:ext cx="874643" cy="2871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Drug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09B6005-4087-4C37-92E2-9B435A699803}"/>
              </a:ext>
            </a:extLst>
          </p:cNvPr>
          <p:cNvSpPr/>
          <p:nvPr/>
        </p:nvSpPr>
        <p:spPr>
          <a:xfrm>
            <a:off x="5917078" y="3459536"/>
            <a:ext cx="874643" cy="2871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Host Gene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FB6D4C2-71DF-4A5E-AD19-73D1D021FC93}"/>
              </a:ext>
            </a:extLst>
          </p:cNvPr>
          <p:cNvSpPr/>
          <p:nvPr/>
        </p:nvSpPr>
        <p:spPr>
          <a:xfrm>
            <a:off x="4582916" y="3235010"/>
            <a:ext cx="874643" cy="2871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Symptom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7060873-8937-4056-AA63-D68BD442EEE6}"/>
              </a:ext>
            </a:extLst>
          </p:cNvPr>
          <p:cNvCxnSpPr>
            <a:cxnSpLocks/>
            <a:stCxn id="102" idx="3"/>
            <a:endCxn id="90" idx="3"/>
          </p:cNvCxnSpPr>
          <p:nvPr/>
        </p:nvCxnSpPr>
        <p:spPr>
          <a:xfrm>
            <a:off x="4707208" y="2410974"/>
            <a:ext cx="1611290" cy="846511"/>
          </a:xfrm>
          <a:prstGeom prst="straightConnector1">
            <a:avLst/>
          </a:prstGeom>
          <a:ln w="1270">
            <a:headEnd type="triangl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37B7C62-8068-42C0-A68A-0BB4C686514E}"/>
              </a:ext>
            </a:extLst>
          </p:cNvPr>
          <p:cNvSpPr/>
          <p:nvPr/>
        </p:nvSpPr>
        <p:spPr>
          <a:xfrm rot="19423094">
            <a:off x="5524120" y="3693616"/>
            <a:ext cx="5998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produce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5DC0FD-FE2A-4BD3-AE37-20DB48DB12FF}"/>
              </a:ext>
            </a:extLst>
          </p:cNvPr>
          <p:cNvCxnSpPr>
            <a:cxnSpLocks/>
            <a:stCxn id="90" idx="0"/>
          </p:cNvCxnSpPr>
          <p:nvPr/>
        </p:nvCxnSpPr>
        <p:spPr>
          <a:xfrm flipH="1">
            <a:off x="5310942" y="3374216"/>
            <a:ext cx="705518" cy="6634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28DC0FA-896F-4847-998B-6AAF535A68BE}"/>
              </a:ext>
            </a:extLst>
          </p:cNvPr>
          <p:cNvSpPr/>
          <p:nvPr/>
        </p:nvSpPr>
        <p:spPr>
          <a:xfrm rot="1667992">
            <a:off x="5139109" y="2829445"/>
            <a:ext cx="9092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associate with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62CA1ED-C4BD-4672-832C-5F3F2B7D2988}"/>
              </a:ext>
            </a:extLst>
          </p:cNvPr>
          <p:cNvSpPr/>
          <p:nvPr/>
        </p:nvSpPr>
        <p:spPr>
          <a:xfrm>
            <a:off x="4109912" y="2476958"/>
            <a:ext cx="874643" cy="2871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Disease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831057-F3F6-4580-9A4D-5A130E4481FA}"/>
              </a:ext>
            </a:extLst>
          </p:cNvPr>
          <p:cNvCxnSpPr>
            <a:cxnSpLocks/>
            <a:stCxn id="99" idx="3"/>
          </p:cNvCxnSpPr>
          <p:nvPr/>
        </p:nvCxnSpPr>
        <p:spPr>
          <a:xfrm flipV="1">
            <a:off x="3802005" y="2749031"/>
            <a:ext cx="648109" cy="677010"/>
          </a:xfrm>
          <a:prstGeom prst="straightConnector1">
            <a:avLst/>
          </a:prstGeom>
          <a:ln w="1270">
            <a:solidFill>
              <a:schemeClr val="tx1"/>
            </a:solidFill>
            <a:prstDash val="solid"/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E567FC3F-18C7-43EF-8534-3F534A17F7EA}"/>
              </a:ext>
            </a:extLst>
          </p:cNvPr>
          <p:cNvSpPr/>
          <p:nvPr/>
        </p:nvSpPr>
        <p:spPr>
          <a:xfrm rot="18900000">
            <a:off x="3967863" y="2954519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cause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E15C688-FDA8-45D0-9C6B-6C8934FAF94A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3927023" y="3688930"/>
            <a:ext cx="1005320" cy="277980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3B23336-AB1D-4B97-91D1-425621AE568A}"/>
              </a:ext>
            </a:extLst>
          </p:cNvPr>
          <p:cNvSpPr/>
          <p:nvPr/>
        </p:nvSpPr>
        <p:spPr>
          <a:xfrm rot="790424">
            <a:off x="3953704" y="3776349"/>
            <a:ext cx="8306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interact with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950B17-9F3F-41EB-A86B-594321BB25CF}"/>
              </a:ext>
            </a:extLst>
          </p:cNvPr>
          <p:cNvCxnSpPr>
            <a:cxnSpLocks/>
            <a:stCxn id="13" idx="2"/>
            <a:endCxn id="108" idx="0"/>
          </p:cNvCxnSpPr>
          <p:nvPr/>
        </p:nvCxnSpPr>
        <p:spPr>
          <a:xfrm flipH="1">
            <a:off x="2574460" y="2831355"/>
            <a:ext cx="2294" cy="1194276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D813802-861B-48FE-882E-443E22C684AC}"/>
              </a:ext>
            </a:extLst>
          </p:cNvPr>
          <p:cNvSpPr/>
          <p:nvPr/>
        </p:nvSpPr>
        <p:spPr>
          <a:xfrm rot="5400000">
            <a:off x="2432392" y="3181990"/>
            <a:ext cx="4780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target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ADE416-3446-43D6-8367-E3A413944D87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5509418" y="4282714"/>
            <a:ext cx="782622" cy="0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EC59082-9F71-4E11-919C-3B0352A681A4}"/>
              </a:ext>
            </a:extLst>
          </p:cNvPr>
          <p:cNvSpPr/>
          <p:nvPr/>
        </p:nvSpPr>
        <p:spPr>
          <a:xfrm>
            <a:off x="5620562" y="4232712"/>
            <a:ext cx="5148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host is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DD1F9C98-D8F9-40C9-8C5C-3CB07B53E07C}"/>
              </a:ext>
            </a:extLst>
          </p:cNvPr>
          <p:cNvSpPr/>
          <p:nvPr/>
        </p:nvSpPr>
        <p:spPr>
          <a:xfrm>
            <a:off x="1192396" y="3492262"/>
            <a:ext cx="874643" cy="2871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Virus Gene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2E7A71-193D-4F2A-9FC6-AE11A9E838C1}"/>
              </a:ext>
            </a:extLst>
          </p:cNvPr>
          <p:cNvSpPr/>
          <p:nvPr/>
        </p:nvSpPr>
        <p:spPr>
          <a:xfrm>
            <a:off x="2600870" y="3404455"/>
            <a:ext cx="5709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express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285D500-43B5-420B-9897-E0BC7D18217C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629718" y="3779393"/>
            <a:ext cx="549781" cy="417037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AFBA4674-B484-434A-BC18-3246DE37351B}"/>
              </a:ext>
            </a:extLst>
          </p:cNvPr>
          <p:cNvSpPr/>
          <p:nvPr/>
        </p:nvSpPr>
        <p:spPr>
          <a:xfrm rot="2190370">
            <a:off x="1521284" y="3896309"/>
            <a:ext cx="6206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translate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B750062-9959-4714-87BE-B07340F4C904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5517970" y="3620437"/>
            <a:ext cx="494685" cy="346473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B9C7360-4504-41FE-99DA-1A7A736E1542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2786953" y="2456321"/>
            <a:ext cx="2220336" cy="1317465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1DD0A1D0-23C6-458A-B962-C8C762103645}"/>
              </a:ext>
            </a:extLst>
          </p:cNvPr>
          <p:cNvSpPr/>
          <p:nvPr/>
        </p:nvSpPr>
        <p:spPr>
          <a:xfrm rot="1800000">
            <a:off x="3154390" y="2751083"/>
            <a:ext cx="4780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target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EC58A58A-6490-4CF2-BBE4-C8C2F9844973}"/>
              </a:ext>
            </a:extLst>
          </p:cNvPr>
          <p:cNvCxnSpPr>
            <a:cxnSpLocks/>
            <a:stCxn id="99" idx="3"/>
          </p:cNvCxnSpPr>
          <p:nvPr/>
        </p:nvCxnSpPr>
        <p:spPr>
          <a:xfrm flipV="1">
            <a:off x="3802005" y="3416662"/>
            <a:ext cx="928125" cy="9379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0EAFD02C-EFB4-4F37-A34D-F17C3AC571F4}"/>
              </a:ext>
            </a:extLst>
          </p:cNvPr>
          <p:cNvSpPr/>
          <p:nvPr/>
        </p:nvSpPr>
        <p:spPr>
          <a:xfrm>
            <a:off x="3944774" y="3355150"/>
            <a:ext cx="4716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cause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6EC51F4-7A4B-4DB2-B67E-69F4E97FE799}"/>
              </a:ext>
            </a:extLst>
          </p:cNvPr>
          <p:cNvSpPr/>
          <p:nvPr/>
        </p:nvSpPr>
        <p:spPr>
          <a:xfrm>
            <a:off x="4655610" y="4611233"/>
            <a:ext cx="8306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interact with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7" name="图形 56" descr="药品">
            <a:extLst>
              <a:ext uri="{FF2B5EF4-FFF2-40B4-BE49-F238E27FC236}">
                <a16:creationId xmlns:a16="http://schemas.microsoft.com/office/drawing/2014/main" id="{9E0DA67B-A7C3-4047-9509-72946BC11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72126" y="2248907"/>
            <a:ext cx="414827" cy="414827"/>
          </a:xfrm>
          <a:prstGeom prst="rect">
            <a:avLst/>
          </a:prstGeom>
        </p:spPr>
      </p:pic>
      <p:pic>
        <p:nvPicPr>
          <p:cNvPr id="78" name="Picture 1">
            <a:extLst>
              <a:ext uri="{FF2B5EF4-FFF2-40B4-BE49-F238E27FC236}">
                <a16:creationId xmlns:a16="http://schemas.microsoft.com/office/drawing/2014/main" id="{3E0BA6F3-34AE-4D31-94B0-A89AF06433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1318" t="12181" r="16024" b="77358"/>
          <a:stretch/>
        </p:blipFill>
        <p:spPr>
          <a:xfrm>
            <a:off x="4932343" y="3788827"/>
            <a:ext cx="585627" cy="356165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48D16F5A-3C4B-4FDF-AB1C-948AD99DA15D}"/>
              </a:ext>
            </a:extLst>
          </p:cNvPr>
          <p:cNvSpPr/>
          <p:nvPr/>
        </p:nvSpPr>
        <p:spPr>
          <a:xfrm>
            <a:off x="4672545" y="4119508"/>
            <a:ext cx="931503" cy="2871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Host Protein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1" name="Picture 1">
            <a:extLst>
              <a:ext uri="{FF2B5EF4-FFF2-40B4-BE49-F238E27FC236}">
                <a16:creationId xmlns:a16="http://schemas.microsoft.com/office/drawing/2014/main" id="{1B2F4B94-90CF-4059-A3F2-3D4608D861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063" t="83874" r="19273"/>
          <a:stretch/>
        </p:blipFill>
        <p:spPr>
          <a:xfrm>
            <a:off x="6292040" y="4082308"/>
            <a:ext cx="157504" cy="400812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id="90" name="图片 89" descr="图片包含 游戏机, 画&#10;&#10;描述已自动生成">
            <a:extLst>
              <a:ext uri="{FF2B5EF4-FFF2-40B4-BE49-F238E27FC236}">
                <a16:creationId xmlns:a16="http://schemas.microsoft.com/office/drawing/2014/main" id="{BAC1AD39-5AC9-42BD-8787-4D8BDB92F95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9941" t="4720" r="56881" b="13906"/>
          <a:stretch/>
        </p:blipFill>
        <p:spPr>
          <a:xfrm rot="16200000">
            <a:off x="6201767" y="3072178"/>
            <a:ext cx="233462" cy="604076"/>
          </a:xfrm>
          <a:prstGeom prst="rect">
            <a:avLst/>
          </a:prstGeom>
        </p:spPr>
      </p:pic>
      <p:pic>
        <p:nvPicPr>
          <p:cNvPr id="102" name="图片 101" descr="图片包含 游戏机&#10;&#10;描述已自动生成">
            <a:extLst>
              <a:ext uri="{FF2B5EF4-FFF2-40B4-BE49-F238E27FC236}">
                <a16:creationId xmlns:a16="http://schemas.microsoft.com/office/drawing/2014/main" id="{5753397B-0592-4443-9167-9557470712A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38016" t="8891" r="43828" b="57899"/>
          <a:stretch/>
        </p:blipFill>
        <p:spPr>
          <a:xfrm>
            <a:off x="4379622" y="2254246"/>
            <a:ext cx="327586" cy="313455"/>
          </a:xfrm>
          <a:prstGeom prst="rect">
            <a:avLst/>
          </a:prstGeom>
        </p:spPr>
      </p:pic>
      <p:pic>
        <p:nvPicPr>
          <p:cNvPr id="108" name="Picture 1">
            <a:extLst>
              <a:ext uri="{FF2B5EF4-FFF2-40B4-BE49-F238E27FC236}">
                <a16:creationId xmlns:a16="http://schemas.microsoft.com/office/drawing/2014/main" id="{7645EAC2-5FCD-4A3C-9DB2-1B170E6CD67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45" t="12244" r="84462" b="78237"/>
          <a:stretch/>
        </p:blipFill>
        <p:spPr>
          <a:xfrm>
            <a:off x="2287801" y="4025631"/>
            <a:ext cx="573317" cy="324090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id="1026" name="Picture 2" descr="DNA vs. RNA — Differences &amp; Similarities - Expii">
            <a:extLst>
              <a:ext uri="{FF2B5EF4-FFF2-40B4-BE49-F238E27FC236}">
                <a16:creationId xmlns:a16="http://schemas.microsoft.com/office/drawing/2014/main" id="{36B66AC1-F666-43AD-BBE5-26E7DF722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8" t="7352" r="57613" b="4331"/>
          <a:stretch/>
        </p:blipFill>
        <p:spPr bwMode="auto">
          <a:xfrm rot="5400000">
            <a:off x="1555819" y="3212556"/>
            <a:ext cx="162783" cy="53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弧形 118">
            <a:extLst>
              <a:ext uri="{FF2B5EF4-FFF2-40B4-BE49-F238E27FC236}">
                <a16:creationId xmlns:a16="http://schemas.microsoft.com/office/drawing/2014/main" id="{9CD025BA-B0A1-4A61-98F7-CD4F74A24AA9}"/>
              </a:ext>
            </a:extLst>
          </p:cNvPr>
          <p:cNvSpPr/>
          <p:nvPr/>
        </p:nvSpPr>
        <p:spPr>
          <a:xfrm rot="5632088">
            <a:off x="2251411" y="4374529"/>
            <a:ext cx="544490" cy="287577"/>
          </a:xfrm>
          <a:prstGeom prst="arc">
            <a:avLst>
              <a:gd name="adj1" fmla="val 16432306"/>
              <a:gd name="adj2" fmla="val 5242819"/>
            </a:avLst>
          </a:prstGeom>
          <a:ln w="1270"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F44D62B1-E429-4796-8183-A432274F34E3}"/>
              </a:ext>
            </a:extLst>
          </p:cNvPr>
          <p:cNvSpPr/>
          <p:nvPr/>
        </p:nvSpPr>
        <p:spPr>
          <a:xfrm>
            <a:off x="2159120" y="4734344"/>
            <a:ext cx="8306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interact with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1" name="弧形 120">
            <a:extLst>
              <a:ext uri="{FF2B5EF4-FFF2-40B4-BE49-F238E27FC236}">
                <a16:creationId xmlns:a16="http://schemas.microsoft.com/office/drawing/2014/main" id="{9538183F-ECAF-41F8-A12D-67AD4B0008C1}"/>
              </a:ext>
            </a:extLst>
          </p:cNvPr>
          <p:cNvSpPr/>
          <p:nvPr/>
        </p:nvSpPr>
        <p:spPr>
          <a:xfrm rot="5632088">
            <a:off x="4837684" y="4237859"/>
            <a:ext cx="544490" cy="287577"/>
          </a:xfrm>
          <a:prstGeom prst="arc">
            <a:avLst>
              <a:gd name="adj1" fmla="val 16432306"/>
              <a:gd name="adj2" fmla="val 5242819"/>
            </a:avLst>
          </a:prstGeom>
          <a:ln w="1270"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2" name="图片 121" descr="图片包含 游戏机&#10;&#10;描述已自动生成">
            <a:extLst>
              <a:ext uri="{FF2B5EF4-FFF2-40B4-BE49-F238E27FC236}">
                <a16:creationId xmlns:a16="http://schemas.microsoft.com/office/drawing/2014/main" id="{1D2F7241-DA81-4D4F-8862-BCB9E77C706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 l="7050" t="21558" r="77167" b="44584"/>
          <a:stretch/>
        </p:blipFill>
        <p:spPr>
          <a:xfrm>
            <a:off x="4875985" y="2941771"/>
            <a:ext cx="331412" cy="371464"/>
          </a:xfrm>
          <a:prstGeom prst="rect">
            <a:avLst/>
          </a:prstGeom>
        </p:spPr>
      </p:pic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CD2FD77E-B283-4D95-A02F-E8094023526E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2786953" y="2456321"/>
            <a:ext cx="1536326" cy="0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2E682883-4AEE-47FB-B574-D9E102989BA0}"/>
              </a:ext>
            </a:extLst>
          </p:cNvPr>
          <p:cNvSpPr/>
          <p:nvPr/>
        </p:nvSpPr>
        <p:spPr>
          <a:xfrm>
            <a:off x="3584567" y="2386431"/>
            <a:ext cx="4138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treat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EDAF562C-D55F-4A7E-996D-9456F84C49AC}"/>
              </a:ext>
            </a:extLst>
          </p:cNvPr>
          <p:cNvCxnSpPr>
            <a:cxnSpLocks/>
            <a:stCxn id="57" idx="3"/>
            <a:endCxn id="122" idx="1"/>
          </p:cNvCxnSpPr>
          <p:nvPr/>
        </p:nvCxnSpPr>
        <p:spPr>
          <a:xfrm>
            <a:off x="2786953" y="2456321"/>
            <a:ext cx="2089032" cy="671182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矩形 170">
            <a:extLst>
              <a:ext uri="{FF2B5EF4-FFF2-40B4-BE49-F238E27FC236}">
                <a16:creationId xmlns:a16="http://schemas.microsoft.com/office/drawing/2014/main" id="{4F62777E-ACC2-4F1A-9418-3528A5A4E260}"/>
              </a:ext>
            </a:extLst>
          </p:cNvPr>
          <p:cNvSpPr/>
          <p:nvPr/>
        </p:nvSpPr>
        <p:spPr>
          <a:xfrm rot="900000">
            <a:off x="3638881" y="2721910"/>
            <a:ext cx="4138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treat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63B6C7F-C778-4131-AF96-6EC835DD2005}"/>
              </a:ext>
            </a:extLst>
          </p:cNvPr>
          <p:cNvSpPr/>
          <p:nvPr/>
        </p:nvSpPr>
        <p:spPr>
          <a:xfrm>
            <a:off x="5911246" y="4403723"/>
            <a:ext cx="874643" cy="2871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Host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90B90830-17CE-4B80-A4BA-82C65D3AAADF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4741859" y="2706420"/>
            <a:ext cx="299832" cy="235351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0996119-1BC5-4119-A041-5BA3799A61AA}"/>
              </a:ext>
            </a:extLst>
          </p:cNvPr>
          <p:cNvSpPr/>
          <p:nvPr/>
        </p:nvSpPr>
        <p:spPr>
          <a:xfrm rot="2184944">
            <a:off x="4559265" y="2728213"/>
            <a:ext cx="5309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lead to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4F52D41-5382-48F8-A865-AE275D22F95A}"/>
              </a:ext>
            </a:extLst>
          </p:cNvPr>
          <p:cNvSpPr/>
          <p:nvPr/>
        </p:nvSpPr>
        <p:spPr>
          <a:xfrm>
            <a:off x="5234619" y="3338012"/>
            <a:ext cx="9092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associate with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EAA189CB-A5BD-4F79-B458-8268A8DD4004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6361925" y="3704118"/>
            <a:ext cx="8867" cy="378190"/>
          </a:xfrm>
          <a:prstGeom prst="straightConnector1">
            <a:avLst/>
          </a:prstGeom>
          <a:ln w="1270">
            <a:headEnd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矩形 222">
            <a:extLst>
              <a:ext uri="{FF2B5EF4-FFF2-40B4-BE49-F238E27FC236}">
                <a16:creationId xmlns:a16="http://schemas.microsoft.com/office/drawing/2014/main" id="{67BCFB36-AC6B-42F2-A56B-FD13883C4543}"/>
              </a:ext>
            </a:extLst>
          </p:cNvPr>
          <p:cNvSpPr/>
          <p:nvPr/>
        </p:nvSpPr>
        <p:spPr>
          <a:xfrm rot="5400000">
            <a:off x="6213154" y="3781219"/>
            <a:ext cx="5148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host is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弧形 59">
            <a:extLst>
              <a:ext uri="{FF2B5EF4-FFF2-40B4-BE49-F238E27FC236}">
                <a16:creationId xmlns:a16="http://schemas.microsoft.com/office/drawing/2014/main" id="{1F6BC7A9-E50C-4438-961D-C66A78630B74}"/>
              </a:ext>
            </a:extLst>
          </p:cNvPr>
          <p:cNvSpPr/>
          <p:nvPr/>
        </p:nvSpPr>
        <p:spPr>
          <a:xfrm rot="13074738">
            <a:off x="3200090" y="3154179"/>
            <a:ext cx="544490" cy="287577"/>
          </a:xfrm>
          <a:prstGeom prst="arc">
            <a:avLst>
              <a:gd name="adj1" fmla="val 16432306"/>
              <a:gd name="adj2" fmla="val 5242819"/>
            </a:avLst>
          </a:prstGeom>
          <a:ln w="1270">
            <a:headEnd type="none" w="sm" len="sm"/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2E1BC2B-5539-472C-99EB-8F53B1186918}"/>
              </a:ext>
            </a:extLst>
          </p:cNvPr>
          <p:cNvSpPr/>
          <p:nvPr/>
        </p:nvSpPr>
        <p:spPr>
          <a:xfrm rot="17723806">
            <a:off x="2857710" y="2873042"/>
            <a:ext cx="5341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mutate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from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7213DC0-6383-4386-8E47-1FB889E7C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8378"/>
              </p:ext>
            </p:extLst>
          </p:nvPr>
        </p:nvGraphicFramePr>
        <p:xfrm>
          <a:off x="7344526" y="2072231"/>
          <a:ext cx="2997200" cy="3200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26347858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49915656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389607679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Edges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Dataset1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Dataset2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3279787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drug_virus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OpenKG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Literature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232863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drug_virusprotein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OpenKG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3699727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drug_disease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HPO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Drugbank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7176951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drug-symptom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HPO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DrugBank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3423322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disease-symptom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HPO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2084443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hostgene_hostprotein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NCBI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Literature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412077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hostgene_disease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Disgenet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6788143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hostgene_symptom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HPO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1748682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hostprotein-hostprotein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Uniprot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Biogrid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3609585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virusprotein-virusprotein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Biogrid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3382084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virusprotein_hostprotein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OpenKG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533441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virus_disease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OpenKG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HPO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7059969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virus_symptom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OpenKG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HPO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05296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virus_hostprotein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Literature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98366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virus_virusprotein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OpenKG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217025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virus_virusgene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OpenKG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559065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virusgene_virusprotein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OpenKG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92733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278</Words>
  <Application>Microsoft Office PowerPoint</Application>
  <PresentationFormat>宽屏</PresentationFormat>
  <Paragraphs>180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晓东 李</dc:creator>
  <cp:lastModifiedBy>xdli</cp:lastModifiedBy>
  <cp:revision>32</cp:revision>
  <dcterms:created xsi:type="dcterms:W3CDTF">2020-05-29T07:10:46Z</dcterms:created>
  <dcterms:modified xsi:type="dcterms:W3CDTF">2020-12-20T09:58:40Z</dcterms:modified>
</cp:coreProperties>
</file>