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40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9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5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09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8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3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2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47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38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9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CA1-1FD8-4ADA-8530-AD868F1E7969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6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7CA1-1FD8-4ADA-8530-AD868F1E7969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8B2A9-7C69-4C11-B309-893F3014C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90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hyperlink" Target="https://en.wikipedia.org/wiki/Structure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7.jpe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hyperlink" Target="https://yennanku.blogspot.com/2016/05/a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hyperlink" Target="https://en.wikipedia.org/wiki/Novel_coronavirus_(2019-nCoV)" TargetMode="External"/><Relationship Id="rId15" Type="http://schemas.openxmlformats.org/officeDocument/2006/relationships/image" Target="../media/image13.png"/><Relationship Id="rId23" Type="http://schemas.openxmlformats.org/officeDocument/2006/relationships/hyperlink" Target="http://www.kidnsleep.com/2018/01/narcolepsy.html" TargetMode="External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6BF9E4-22F0-459D-9883-7B1830DD2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01143"/>
              </p:ext>
            </p:extLst>
          </p:nvPr>
        </p:nvGraphicFramePr>
        <p:xfrm>
          <a:off x="21090193" y="1134209"/>
          <a:ext cx="8428076" cy="182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038">
                  <a:extLst>
                    <a:ext uri="{9D8B030D-6E8A-4147-A177-3AD203B41FA5}">
                      <a16:colId xmlns:a16="http://schemas.microsoft.com/office/drawing/2014/main" val="488716940"/>
                    </a:ext>
                  </a:extLst>
                </a:gridCol>
                <a:gridCol w="4214038">
                  <a:extLst>
                    <a:ext uri="{9D8B030D-6E8A-4147-A177-3AD203B41FA5}">
                      <a16:colId xmlns:a16="http://schemas.microsoft.com/office/drawing/2014/main" val="1071700246"/>
                    </a:ext>
                  </a:extLst>
                </a:gridCol>
              </a:tblGrid>
              <a:tr h="913714">
                <a:tc>
                  <a:txBody>
                    <a:bodyPr/>
                    <a:lstStyle/>
                    <a:p>
                      <a:pPr algn="ctr"/>
                      <a:r>
                        <a:rPr lang="en-GB" sz="5300" dirty="0">
                          <a:solidFill>
                            <a:schemeClr val="tx1"/>
                          </a:solidFill>
                        </a:rPr>
                        <a:t>Section</a:t>
                      </a:r>
                    </a:p>
                  </a:txBody>
                  <a:tcPr marL="81426" marR="81426" marT="40713" marB="40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300" dirty="0">
                          <a:solidFill>
                            <a:schemeClr val="tx1"/>
                          </a:solidFill>
                        </a:rPr>
                        <a:t>Group No.</a:t>
                      </a:r>
                    </a:p>
                  </a:txBody>
                  <a:tcPr marL="81426" marR="81426" marT="40713" marB="40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343798"/>
                  </a:ext>
                </a:extLst>
              </a:tr>
              <a:tr h="913714">
                <a:tc>
                  <a:txBody>
                    <a:bodyPr/>
                    <a:lstStyle/>
                    <a:p>
                      <a:r>
                        <a:rPr lang="en-GB" sz="5300" dirty="0"/>
                        <a:t>Postgraduate </a:t>
                      </a:r>
                    </a:p>
                  </a:txBody>
                  <a:tcPr marL="81426" marR="81426" marT="40713" marB="40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5300" dirty="0"/>
                        <a:t>PG05</a:t>
                      </a:r>
                    </a:p>
                  </a:txBody>
                  <a:tcPr marL="81426" marR="81426" marT="40713" marB="40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702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8296335-8CE6-4DFA-B6D3-E1B998D1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19" y="1268359"/>
            <a:ext cx="19365350" cy="15457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263AD7-3CD9-4E7D-94CF-A82992002E06}"/>
              </a:ext>
            </a:extLst>
          </p:cNvPr>
          <p:cNvSpPr txBox="1"/>
          <p:nvPr/>
        </p:nvSpPr>
        <p:spPr>
          <a:xfrm>
            <a:off x="6925962" y="4301818"/>
            <a:ext cx="151370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500" b="1" dirty="0"/>
              <a:t>Drug Repurposing for COVID-19: A Knowledge Graph Approach </a:t>
            </a:r>
          </a:p>
          <a:p>
            <a:pPr algn="ctr"/>
            <a:r>
              <a:rPr lang="zh-CN" altLang="en-US" sz="4500" b="1" dirty="0"/>
              <a:t>建立用於新冠肺炎藥物開發的知識圖譜平台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1BD8A44-3381-4DA8-851C-1CA9FFAF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13419"/>
              </p:ext>
            </p:extLst>
          </p:nvPr>
        </p:nvGraphicFramePr>
        <p:xfrm>
          <a:off x="19295083" y="35265359"/>
          <a:ext cx="4737100" cy="2844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8247072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655840595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131247646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18198342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Drug_name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Clinical_trial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Drug_t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Rank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54772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Ritonavir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Antiviral agents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605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Lopinavir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Antiviral agents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4535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Pitavastatin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05554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Moexipril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ACEIs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838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Lovastatin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9058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Simvastatin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21841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Atorvastatin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09922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Fluvastatin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97058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Pravastatin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1719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Rosuvastatin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3873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Dexamethasone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Corticosteroids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947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Sarilumab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immunosuppressants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2.60%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081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Hydrocortisone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Corticosteroids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799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Prednisone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Corticosteroids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5.42%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141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Tocilizumab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immunosuppressants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5.81%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62671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759F891-B3B8-4CC5-A353-3C90ACC5E4BF}"/>
              </a:ext>
            </a:extLst>
          </p:cNvPr>
          <p:cNvSpPr txBox="1"/>
          <p:nvPr/>
        </p:nvSpPr>
        <p:spPr>
          <a:xfrm>
            <a:off x="16898276" y="38222272"/>
            <a:ext cx="937156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Almost all drugs currently in clinical trial are recommended by our algorithms in top 10% from 11865 candidates in </a:t>
            </a:r>
            <a:r>
              <a:rPr lang="en-US" altLang="zh-CN" sz="2200" dirty="0" err="1"/>
              <a:t>DrugBank</a:t>
            </a:r>
            <a:r>
              <a:rPr lang="en-US" altLang="zh-CN" sz="22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Potential drugs for covid-19 treatment but not currently considered in trial are also discovered: </a:t>
            </a:r>
            <a:r>
              <a:rPr lang="en-US" altLang="zh-CN" sz="2200" i="1" dirty="0">
                <a:solidFill>
                  <a:srgbClr val="C00000"/>
                </a:solidFill>
                <a:latin typeface="lucida Grande"/>
              </a:rPr>
              <a:t>statins</a:t>
            </a:r>
            <a:r>
              <a:rPr lang="en-US" altLang="zh-CN" sz="2200" dirty="0">
                <a:solidFill>
                  <a:srgbClr val="000000"/>
                </a:solidFill>
                <a:latin typeface="lucida Grande"/>
              </a:rPr>
              <a:t>, </a:t>
            </a:r>
            <a:r>
              <a:rPr lang="en-US" altLang="zh-CN" sz="2200" i="1" dirty="0">
                <a:solidFill>
                  <a:schemeClr val="accent2"/>
                </a:solidFill>
                <a:latin typeface="lucida Grande"/>
              </a:rPr>
              <a:t>ACEIs</a:t>
            </a:r>
            <a:r>
              <a:rPr lang="en-US" altLang="zh-CN" sz="2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en-US" altLang="zh-CN" sz="2200" dirty="0"/>
              <a:t>and </a:t>
            </a:r>
            <a:r>
              <a:rPr lang="en-US" altLang="zh-CN" sz="2200" i="1" dirty="0">
                <a:solidFill>
                  <a:schemeClr val="accent1"/>
                </a:solidFill>
                <a:latin typeface="lucida Grande"/>
              </a:rPr>
              <a:t>corticosteroids</a:t>
            </a:r>
            <a:r>
              <a:rPr lang="en-US" altLang="zh-CN" sz="2200" dirty="0"/>
              <a:t>, with literature support!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solidFill>
                  <a:srgbClr val="C00000"/>
                </a:solidFill>
              </a:rPr>
              <a:t>Gheblawi</a:t>
            </a:r>
            <a:r>
              <a:rPr lang="en-US" altLang="zh-CN" sz="1000" dirty="0">
                <a:solidFill>
                  <a:srgbClr val="C00000"/>
                </a:solidFill>
              </a:rPr>
              <a:t>, Mahmoud, et al. Angiotensin-converting enzyme 2: SARS-CoV-2 receptor and regulator of the renin-angiotensin system: celebrating the 20th anniversary of the discovery of ACE2. Circulation research 126.10 2020; 1456-1474.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C00000"/>
                </a:solidFill>
              </a:rPr>
              <a:t>Lee KCH, </a:t>
            </a:r>
            <a:r>
              <a:rPr lang="en-US" altLang="zh-CN" sz="1000" dirty="0" err="1">
                <a:solidFill>
                  <a:srgbClr val="C00000"/>
                </a:solidFill>
              </a:rPr>
              <a:t>Sewa</a:t>
            </a:r>
            <a:r>
              <a:rPr lang="en-US" altLang="zh-CN" sz="1000" dirty="0">
                <a:solidFill>
                  <a:srgbClr val="C00000"/>
                </a:solidFill>
              </a:rPr>
              <a:t> DW, </a:t>
            </a:r>
            <a:r>
              <a:rPr lang="en-US" altLang="zh-CN" sz="1000" dirty="0" err="1">
                <a:solidFill>
                  <a:srgbClr val="C00000"/>
                </a:solidFill>
              </a:rPr>
              <a:t>Phua</a:t>
            </a:r>
            <a:r>
              <a:rPr lang="en-US" altLang="zh-CN" sz="1000" dirty="0">
                <a:solidFill>
                  <a:srgbClr val="C00000"/>
                </a:solidFill>
              </a:rPr>
              <a:t> GC. Potential role of statins in COVID-19. Int J Infect Dis. 2020;96:615-617.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accent2"/>
                </a:solidFill>
              </a:rPr>
              <a:t>Zhou F, Liu YM, </a:t>
            </a:r>
            <a:r>
              <a:rPr lang="en-US" altLang="zh-CN" sz="1000" dirty="0" err="1">
                <a:solidFill>
                  <a:schemeClr val="accent2"/>
                </a:solidFill>
              </a:rPr>
              <a:t>Xie</a:t>
            </a:r>
            <a:r>
              <a:rPr lang="en-US" altLang="zh-CN" sz="1000" dirty="0">
                <a:solidFill>
                  <a:schemeClr val="accent2"/>
                </a:solidFill>
              </a:rPr>
              <a:t> J, et al. Comparative Impacts of ACE (Angiotensin-Converting Enzyme) Inhibitors Versus Angiotensin II Receptor Blockers on the Risk of COVID-19 Mortality. Hypertension. 2020;76(2):e15-e17.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accent2"/>
                </a:solidFill>
              </a:rPr>
              <a:t>Zhang P, Zhu L, Cai J, et al. Association of Inpatient Use of Angiotensin-Converting Enzyme Inhibitors and Angiotensin II Receptor Blockers With Mortality Among Patients With Hypertension Hospitalized With COVID-19 [published correction appears in Circ Res. 2020 Aug 28;127(6):e147. Rohit, Loomba [corrected to Loomba, Rohit]]. Circ Res. 2020;126(12):1671-1681.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accent1"/>
                </a:solidFill>
              </a:rPr>
              <a:t>WHO Rapid Evidence Appraisal for COVID-19 Therapies (REACT) Working Group, Sterne JAC, Murthy S, et al. Association Between Administration of Systemic Corticosteroids and Mortality Among Critically Ill Patients With COVID-19: A Meta-analysis [published online ahead of print, 2020 Sep 2]. JAMA. 2020;10.1001/jama.2020.17023.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accent1"/>
                </a:solidFill>
              </a:rPr>
              <a:t>RECOVERY Collaborative Group, </a:t>
            </a:r>
            <a:r>
              <a:rPr lang="en-US" altLang="zh-CN" sz="1000" dirty="0" err="1">
                <a:solidFill>
                  <a:schemeClr val="accent1"/>
                </a:solidFill>
              </a:rPr>
              <a:t>Horby</a:t>
            </a:r>
            <a:r>
              <a:rPr lang="en-US" altLang="zh-CN" sz="1000" dirty="0">
                <a:solidFill>
                  <a:schemeClr val="accent1"/>
                </a:solidFill>
              </a:rPr>
              <a:t> P, Lim WS, et al. Dexamethasone in Hospitalized Patients with Covid-19 - Preliminary Report [published online ahead of print, 2020 Jul 17]. N </a:t>
            </a:r>
            <a:r>
              <a:rPr lang="en-US" altLang="zh-CN" sz="1000" dirty="0" err="1">
                <a:solidFill>
                  <a:schemeClr val="accent1"/>
                </a:solidFill>
              </a:rPr>
              <a:t>Engl</a:t>
            </a:r>
            <a:r>
              <a:rPr lang="en-US" altLang="zh-CN" sz="1000" dirty="0">
                <a:solidFill>
                  <a:schemeClr val="accent1"/>
                </a:solidFill>
              </a:rPr>
              <a:t> J Med. 2020;NEJMoa2021436.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accent1"/>
                </a:solidFill>
              </a:rPr>
              <a:t>UK Government press release. World first coronavirus treatment approved for NHS use by government. (Accessed on June 16, 2020).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37C1FC-3297-4F86-ACA3-1EFB38DAD23D}"/>
              </a:ext>
            </a:extLst>
          </p:cNvPr>
          <p:cNvSpPr txBox="1"/>
          <p:nvPr/>
        </p:nvSpPr>
        <p:spPr>
          <a:xfrm>
            <a:off x="19306114" y="34866250"/>
            <a:ext cx="49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Highlighted Drug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andidates for Repurposing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CD67016-1CBC-4C35-8506-E33A7FCBB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"/>
          <a:stretch/>
        </p:blipFill>
        <p:spPr>
          <a:xfrm>
            <a:off x="4247206" y="35834470"/>
            <a:ext cx="12195613" cy="5260809"/>
          </a:xfrm>
          <a:prstGeom prst="rect">
            <a:avLst/>
          </a:prstGeom>
        </p:spPr>
      </p:pic>
      <p:sp>
        <p:nvSpPr>
          <p:cNvPr id="19" name="标注: 弯曲线形 18">
            <a:extLst>
              <a:ext uri="{FF2B5EF4-FFF2-40B4-BE49-F238E27FC236}">
                <a16:creationId xmlns:a16="http://schemas.microsoft.com/office/drawing/2014/main" id="{4E50973A-AD71-420F-8DB4-A384FEE50D3C}"/>
              </a:ext>
            </a:extLst>
          </p:cNvPr>
          <p:cNvSpPr/>
          <p:nvPr/>
        </p:nvSpPr>
        <p:spPr>
          <a:xfrm>
            <a:off x="6671809" y="35327782"/>
            <a:ext cx="1728682" cy="390484"/>
          </a:xfrm>
          <a:prstGeom prst="borderCallout2">
            <a:avLst>
              <a:gd name="adj1" fmla="val 35618"/>
              <a:gd name="adj2" fmla="val -2730"/>
              <a:gd name="adj3" fmla="val 18750"/>
              <a:gd name="adj4" fmla="val -16667"/>
              <a:gd name="adj5" fmla="val 250120"/>
              <a:gd name="adj6" fmla="val -36722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Knowledge graph personalized page rank.</a:t>
            </a:r>
            <a:endParaRPr lang="zh-CN" altLang="en-US" sz="1200" dirty="0"/>
          </a:p>
        </p:txBody>
      </p:sp>
      <p:sp>
        <p:nvSpPr>
          <p:cNvPr id="20" name="标注: 弯曲线形 19">
            <a:extLst>
              <a:ext uri="{FF2B5EF4-FFF2-40B4-BE49-F238E27FC236}">
                <a16:creationId xmlns:a16="http://schemas.microsoft.com/office/drawing/2014/main" id="{730B5A14-DD55-435E-A308-EF324BBC0404}"/>
              </a:ext>
            </a:extLst>
          </p:cNvPr>
          <p:cNvSpPr/>
          <p:nvPr/>
        </p:nvSpPr>
        <p:spPr>
          <a:xfrm>
            <a:off x="6671809" y="38913057"/>
            <a:ext cx="1305062" cy="390484"/>
          </a:xfrm>
          <a:prstGeom prst="borderCallout2">
            <a:avLst>
              <a:gd name="adj1" fmla="val 25696"/>
              <a:gd name="adj2" fmla="val -3286"/>
              <a:gd name="adj3" fmla="val 18750"/>
              <a:gd name="adj4" fmla="val -16667"/>
              <a:gd name="adj5" fmla="val -26718"/>
              <a:gd name="adj6" fmla="val -28319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Motif-based drug recommendation.</a:t>
            </a:r>
            <a:endParaRPr lang="zh-CN" altLang="en-US" sz="1200" dirty="0"/>
          </a:p>
        </p:txBody>
      </p:sp>
      <p:sp>
        <p:nvSpPr>
          <p:cNvPr id="21" name="标注: 弯曲线形 20">
            <a:extLst>
              <a:ext uri="{FF2B5EF4-FFF2-40B4-BE49-F238E27FC236}">
                <a16:creationId xmlns:a16="http://schemas.microsoft.com/office/drawing/2014/main" id="{5FF075C1-3CED-48F0-8DD1-92E353300880}"/>
              </a:ext>
            </a:extLst>
          </p:cNvPr>
          <p:cNvSpPr/>
          <p:nvPr/>
        </p:nvSpPr>
        <p:spPr>
          <a:xfrm>
            <a:off x="7014063" y="36418223"/>
            <a:ext cx="1728682" cy="390484"/>
          </a:xfrm>
          <a:prstGeom prst="borderCallout2">
            <a:avLst>
              <a:gd name="adj1" fmla="val 35618"/>
              <a:gd name="adj2" fmla="val -2730"/>
              <a:gd name="adj3" fmla="val 18750"/>
              <a:gd name="adj4" fmla="val -16667"/>
              <a:gd name="adj5" fmla="val 33810"/>
              <a:gd name="adj6" fmla="val -36722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 Random Algorithm to recommend drugs.</a:t>
            </a:r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FA8BD7-C938-45E7-9707-AB6D3B564DAE}"/>
              </a:ext>
            </a:extLst>
          </p:cNvPr>
          <p:cNvSpPr txBox="1"/>
          <p:nvPr/>
        </p:nvSpPr>
        <p:spPr>
          <a:xfrm>
            <a:off x="11170167" y="34313575"/>
            <a:ext cx="6648616" cy="665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027487">
              <a:lnSpc>
                <a:spcPct val="70000"/>
              </a:lnSpc>
              <a:spcBef>
                <a:spcPct val="0"/>
              </a:spcBef>
            </a:pPr>
            <a:r>
              <a:rPr lang="en-US" altLang="zh-CN" sz="5000" b="1" dirty="0">
                <a:latin typeface="+mj-lt"/>
                <a:ea typeface="+mj-ea"/>
                <a:cs typeface="+mj-cs"/>
              </a:rPr>
              <a:t>Drug Repurposing Results</a:t>
            </a:r>
            <a:endParaRPr lang="zh-CN" altLang="en-US" sz="5000" b="1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620C71D-F14F-4EF2-B3E6-F96C135B9194}"/>
              </a:ext>
            </a:extLst>
          </p:cNvPr>
          <p:cNvSpPr txBox="1">
            <a:spLocks/>
          </p:cNvSpPr>
          <p:nvPr/>
        </p:nvSpPr>
        <p:spPr>
          <a:xfrm>
            <a:off x="4093010" y="26185747"/>
            <a:ext cx="6177731" cy="1141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Alg.1 </a:t>
            </a:r>
            <a:r>
              <a:rPr lang="en-IN" sz="4000" b="1" dirty="0"/>
              <a:t>Knowledge graph Personalized Page Rank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7868CF-CD8C-4A5B-A49B-F058375B64CD}"/>
              </a:ext>
            </a:extLst>
          </p:cNvPr>
          <p:cNvSpPr txBox="1">
            <a:spLocks/>
          </p:cNvSpPr>
          <p:nvPr/>
        </p:nvSpPr>
        <p:spPr>
          <a:xfrm>
            <a:off x="4552849" y="27559199"/>
            <a:ext cx="4815840" cy="4242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Personalized Page Rank (PPR) is used by Twitter to present users with recommendations of other accounts that they may wish to follow.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We adapt PPR into a knowledge graph version.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Source node (SARS-CoV-2), target node (Each drug), with parameters: damping factor 0.85, iteration 2M.</a:t>
            </a:r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4912F03F-7CE6-4F37-B0AF-C4A3535C600F}"/>
              </a:ext>
            </a:extLst>
          </p:cNvPr>
          <p:cNvSpPr/>
          <p:nvPr/>
        </p:nvSpPr>
        <p:spPr>
          <a:xfrm>
            <a:off x="10963341" y="26188529"/>
            <a:ext cx="1314488" cy="13144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Virus</a:t>
            </a:r>
          </a:p>
          <a:p>
            <a:pPr algn="ctr"/>
            <a:r>
              <a:rPr lang="en-IN" sz="1000" dirty="0"/>
              <a:t>SARS-CoV-2</a:t>
            </a: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FB5A5479-2BCF-4DFE-8C1B-79E878F155CC}"/>
              </a:ext>
            </a:extLst>
          </p:cNvPr>
          <p:cNvSpPr/>
          <p:nvPr/>
        </p:nvSpPr>
        <p:spPr>
          <a:xfrm>
            <a:off x="14986085" y="27429304"/>
            <a:ext cx="1026815" cy="102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Disease</a:t>
            </a:r>
          </a:p>
          <a:p>
            <a:pPr algn="ctr"/>
            <a:r>
              <a:rPr lang="en-IN" sz="800" dirty="0"/>
              <a:t>Acute respiratory coronavirus infection</a:t>
            </a:r>
          </a:p>
        </p:txBody>
      </p:sp>
      <p:sp>
        <p:nvSpPr>
          <p:cNvPr id="28" name="Oval 13">
            <a:extLst>
              <a:ext uri="{FF2B5EF4-FFF2-40B4-BE49-F238E27FC236}">
                <a16:creationId xmlns:a16="http://schemas.microsoft.com/office/drawing/2014/main" id="{5E0BBC7D-0056-414B-AD0A-86D31CE3266E}"/>
              </a:ext>
            </a:extLst>
          </p:cNvPr>
          <p:cNvSpPr/>
          <p:nvPr/>
        </p:nvSpPr>
        <p:spPr>
          <a:xfrm>
            <a:off x="15120216" y="25741119"/>
            <a:ext cx="906553" cy="90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</a:t>
            </a:r>
          </a:p>
          <a:p>
            <a:pPr algn="ctr"/>
            <a:r>
              <a:rPr lang="en-US" sz="1000" dirty="0"/>
              <a:t>Human</a:t>
            </a:r>
            <a:endParaRPr lang="en-IN" sz="1000" dirty="0"/>
          </a:p>
        </p:txBody>
      </p:sp>
      <p:sp>
        <p:nvSpPr>
          <p:cNvPr id="29" name="Oval 16">
            <a:extLst>
              <a:ext uri="{FF2B5EF4-FFF2-40B4-BE49-F238E27FC236}">
                <a16:creationId xmlns:a16="http://schemas.microsoft.com/office/drawing/2014/main" id="{1C69FAC0-0EEC-4C30-83B0-06B3453CD046}"/>
              </a:ext>
            </a:extLst>
          </p:cNvPr>
          <p:cNvSpPr/>
          <p:nvPr/>
        </p:nvSpPr>
        <p:spPr>
          <a:xfrm>
            <a:off x="10333084" y="28431946"/>
            <a:ext cx="955752" cy="9557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Protein</a:t>
            </a:r>
          </a:p>
          <a:p>
            <a:pPr algn="ctr"/>
            <a:r>
              <a:rPr lang="en-US" altLang="zh-CN" sz="1000" dirty="0"/>
              <a:t>ORF8</a:t>
            </a:r>
            <a:endParaRPr lang="en-IN" sz="1000" dirty="0"/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928903D3-0D52-4465-8DCB-717686F3008C}"/>
              </a:ext>
            </a:extLst>
          </p:cNvPr>
          <p:cNvSpPr/>
          <p:nvPr/>
        </p:nvSpPr>
        <p:spPr>
          <a:xfrm>
            <a:off x="13466813" y="30503198"/>
            <a:ext cx="1066502" cy="106650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Virus</a:t>
            </a:r>
          </a:p>
          <a:p>
            <a:pPr algn="ctr"/>
            <a:r>
              <a:rPr lang="en-IN" sz="1000" dirty="0"/>
              <a:t>SARS-</a:t>
            </a:r>
            <a:r>
              <a:rPr lang="en-IN" sz="1000" dirty="0" err="1"/>
              <a:t>CoV</a:t>
            </a:r>
            <a:endParaRPr lang="en-IN" sz="1000" dirty="0"/>
          </a:p>
        </p:txBody>
      </p:sp>
      <p:sp>
        <p:nvSpPr>
          <p:cNvPr id="31" name="Oval 11">
            <a:extLst>
              <a:ext uri="{FF2B5EF4-FFF2-40B4-BE49-F238E27FC236}">
                <a16:creationId xmlns:a16="http://schemas.microsoft.com/office/drawing/2014/main" id="{5D951A84-1710-4769-B1B4-6AE244EB9927}"/>
              </a:ext>
            </a:extLst>
          </p:cNvPr>
          <p:cNvSpPr/>
          <p:nvPr/>
        </p:nvSpPr>
        <p:spPr>
          <a:xfrm>
            <a:off x="10393150" y="30333348"/>
            <a:ext cx="1026815" cy="10268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Virus</a:t>
            </a:r>
          </a:p>
          <a:p>
            <a:pPr algn="ctr"/>
            <a:r>
              <a:rPr lang="en-IN" sz="700" dirty="0"/>
              <a:t>Bat SARS-</a:t>
            </a:r>
            <a:r>
              <a:rPr lang="en-IN" sz="700" dirty="0" err="1"/>
              <a:t>CoV</a:t>
            </a:r>
            <a:endParaRPr lang="en-IN" sz="700" dirty="0"/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59D9FC48-CDED-48A7-91F5-69E14939A87A}"/>
              </a:ext>
            </a:extLst>
          </p:cNvPr>
          <p:cNvSpPr/>
          <p:nvPr/>
        </p:nvSpPr>
        <p:spPr>
          <a:xfrm>
            <a:off x="11711963" y="28822377"/>
            <a:ext cx="955752" cy="9557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Protein</a:t>
            </a:r>
          </a:p>
          <a:p>
            <a:pPr algn="ctr"/>
            <a:r>
              <a:rPr lang="en-US" altLang="zh-CN" sz="1000" dirty="0"/>
              <a:t>SPIKE</a:t>
            </a:r>
            <a:endParaRPr lang="en-IN" sz="1000" dirty="0"/>
          </a:p>
        </p:txBody>
      </p:sp>
      <p:sp>
        <p:nvSpPr>
          <p:cNvPr id="33" name="Oval 16">
            <a:extLst>
              <a:ext uri="{FF2B5EF4-FFF2-40B4-BE49-F238E27FC236}">
                <a16:creationId xmlns:a16="http://schemas.microsoft.com/office/drawing/2014/main" id="{5F7C657F-4560-4629-94E3-B5573D15FD84}"/>
              </a:ext>
            </a:extLst>
          </p:cNvPr>
          <p:cNvSpPr/>
          <p:nvPr/>
        </p:nvSpPr>
        <p:spPr>
          <a:xfrm>
            <a:off x="13790838" y="28695401"/>
            <a:ext cx="955752" cy="9557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Protein</a:t>
            </a:r>
          </a:p>
          <a:p>
            <a:pPr algn="ctr"/>
            <a:r>
              <a:rPr lang="en-US" altLang="zh-CN" sz="1000" dirty="0"/>
              <a:t>Nsp3</a:t>
            </a:r>
            <a:endParaRPr lang="en-IN" sz="1000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83996E86-9DC6-435C-818F-CF33C688E51E}"/>
              </a:ext>
            </a:extLst>
          </p:cNvPr>
          <p:cNvSpPr/>
          <p:nvPr/>
        </p:nvSpPr>
        <p:spPr>
          <a:xfrm rot="13285710">
            <a:off x="11435447" y="29827112"/>
            <a:ext cx="281687" cy="52259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F873389F-E75E-4DAC-8C4C-3C38CDAEDF63}"/>
              </a:ext>
            </a:extLst>
          </p:cNvPr>
          <p:cNvSpPr/>
          <p:nvPr/>
        </p:nvSpPr>
        <p:spPr>
          <a:xfrm rot="20448551">
            <a:off x="11778039" y="27872060"/>
            <a:ext cx="281687" cy="69771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ECC9AC6-DA72-40DB-B99A-BCA33914AAA6}"/>
              </a:ext>
            </a:extLst>
          </p:cNvPr>
          <p:cNvSpPr/>
          <p:nvPr/>
        </p:nvSpPr>
        <p:spPr>
          <a:xfrm rot="8087408">
            <a:off x="12873680" y="29837726"/>
            <a:ext cx="281687" cy="69771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B2D40523-2F06-49B5-A41E-EEA008028F43}"/>
              </a:ext>
            </a:extLst>
          </p:cNvPr>
          <p:cNvSpPr/>
          <p:nvPr/>
        </p:nvSpPr>
        <p:spPr>
          <a:xfrm rot="1600813">
            <a:off x="10916199" y="27817990"/>
            <a:ext cx="281687" cy="4956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24282356-614E-462E-964B-3F28959BFBC6}"/>
              </a:ext>
            </a:extLst>
          </p:cNvPr>
          <p:cNvSpPr/>
          <p:nvPr/>
        </p:nvSpPr>
        <p:spPr>
          <a:xfrm rot="10346454">
            <a:off x="10703292" y="29649025"/>
            <a:ext cx="281687" cy="52259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C24B2E09-9D8C-4AE9-B82F-3C1643AD4A7E}"/>
              </a:ext>
            </a:extLst>
          </p:cNvPr>
          <p:cNvSpPr/>
          <p:nvPr/>
        </p:nvSpPr>
        <p:spPr>
          <a:xfrm rot="17246396">
            <a:off x="13451671" y="26076068"/>
            <a:ext cx="281687" cy="207548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78E5165-B2A3-4668-828D-9BDA764FE41A}"/>
              </a:ext>
            </a:extLst>
          </p:cNvPr>
          <p:cNvSpPr/>
          <p:nvPr/>
        </p:nvSpPr>
        <p:spPr>
          <a:xfrm rot="11796528">
            <a:off x="14033414" y="29865576"/>
            <a:ext cx="281687" cy="54324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Oval 13">
            <a:extLst>
              <a:ext uri="{FF2B5EF4-FFF2-40B4-BE49-F238E27FC236}">
                <a16:creationId xmlns:a16="http://schemas.microsoft.com/office/drawing/2014/main" id="{874F5D43-67FD-423A-8071-AA032F95BDCD}"/>
              </a:ext>
            </a:extLst>
          </p:cNvPr>
          <p:cNvSpPr/>
          <p:nvPr/>
        </p:nvSpPr>
        <p:spPr>
          <a:xfrm>
            <a:off x="12636065" y="27640937"/>
            <a:ext cx="955752" cy="9557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Drug</a:t>
            </a:r>
          </a:p>
          <a:p>
            <a:pPr algn="ctr"/>
            <a:r>
              <a:rPr lang="en-US" sz="1000" dirty="0"/>
              <a:t>nelfinavir</a:t>
            </a:r>
            <a:endParaRPr lang="en-IN" sz="1000" dirty="0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914EEA5F-75C8-460A-8138-BB3377032E05}"/>
              </a:ext>
            </a:extLst>
          </p:cNvPr>
          <p:cNvSpPr/>
          <p:nvPr/>
        </p:nvSpPr>
        <p:spPr>
          <a:xfrm rot="18772347">
            <a:off x="13542741" y="28548116"/>
            <a:ext cx="281687" cy="3804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4265FE1C-6761-4AAD-B262-25D868BA1537}"/>
              </a:ext>
            </a:extLst>
          </p:cNvPr>
          <p:cNvSpPr/>
          <p:nvPr/>
        </p:nvSpPr>
        <p:spPr>
          <a:xfrm rot="2274030">
            <a:off x="12427327" y="28556795"/>
            <a:ext cx="281687" cy="3358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4DC2561B-299A-4583-8483-49B3C2F3D1DD}"/>
              </a:ext>
            </a:extLst>
          </p:cNvPr>
          <p:cNvSpPr/>
          <p:nvPr/>
        </p:nvSpPr>
        <p:spPr>
          <a:xfrm rot="12533657">
            <a:off x="15001070" y="29072219"/>
            <a:ext cx="281687" cy="174581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FFA85126-87EB-4CAB-B72D-5670A59D475F}"/>
              </a:ext>
            </a:extLst>
          </p:cNvPr>
          <p:cNvSpPr/>
          <p:nvPr/>
        </p:nvSpPr>
        <p:spPr>
          <a:xfrm rot="11049569">
            <a:off x="15405322" y="26811402"/>
            <a:ext cx="281687" cy="4956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8CC6F25-ED23-4997-BA5B-8BD2C0B82AB1}"/>
              </a:ext>
            </a:extLst>
          </p:cNvPr>
          <p:cNvSpPr txBox="1"/>
          <p:nvPr/>
        </p:nvSpPr>
        <p:spPr>
          <a:xfrm>
            <a:off x="10592157" y="25587243"/>
            <a:ext cx="851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Source node 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61886BE-C306-4573-9F31-DDCCEB337EFF}"/>
              </a:ext>
            </a:extLst>
          </p:cNvPr>
          <p:cNvSpPr txBox="1"/>
          <p:nvPr/>
        </p:nvSpPr>
        <p:spPr>
          <a:xfrm>
            <a:off x="13635335" y="27678968"/>
            <a:ext cx="851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Target node </a:t>
            </a:r>
            <a:endParaRPr lang="zh-CN" alt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0249DD1B-69E4-451B-8F62-B5E26E505F33}"/>
              </a:ext>
            </a:extLst>
          </p:cNvPr>
          <p:cNvSpPr txBox="1">
            <a:spLocks/>
          </p:cNvSpPr>
          <p:nvPr/>
        </p:nvSpPr>
        <p:spPr>
          <a:xfrm>
            <a:off x="16456226" y="25487308"/>
            <a:ext cx="9194119" cy="1141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zh-CN" sz="4000" b="1" dirty="0"/>
              <a:t>Alg.2 </a:t>
            </a:r>
            <a:r>
              <a:rPr lang="en-IN" sz="4000" b="1" dirty="0"/>
              <a:t>Motif based Link Prediction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CFE03FE6-714C-4115-988C-2B443D694E2C}"/>
              </a:ext>
            </a:extLst>
          </p:cNvPr>
          <p:cNvSpPr txBox="1">
            <a:spLocks/>
          </p:cNvSpPr>
          <p:nvPr/>
        </p:nvSpPr>
        <p:spPr>
          <a:xfrm>
            <a:off x="16456226" y="26743328"/>
            <a:ext cx="4815840" cy="5248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Knowledge Graph too complex &amp; large (hundreds of thousands of edges).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Motifs: small &amp; frequent graphlets of size k nodes, k = 1, 2, 3, 4, 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Use “interesting” motifs M to generate Motif Feature Vector (MFV). For each drug D, MFV describes the frequency of M that contains s and SARS-CoV-2. Train a classifier with input (MFVs) to predict if the link (D, SARS-CoV-2) exists.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Greater chance of D to serve in covid-19 treatment if the link has higher existential probability.</a:t>
            </a: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5222211D-E5F9-4CF9-A3BF-61EF0C0EA87B}"/>
              </a:ext>
            </a:extLst>
          </p:cNvPr>
          <p:cNvSpPr/>
          <p:nvPr/>
        </p:nvSpPr>
        <p:spPr>
          <a:xfrm>
            <a:off x="22041283" y="27139246"/>
            <a:ext cx="1008000" cy="10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en-IN" sz="1400" dirty="0"/>
              <a:t>Symptom</a:t>
            </a:r>
          </a:p>
        </p:txBody>
      </p:sp>
      <p:sp>
        <p:nvSpPr>
          <p:cNvPr id="51" name="Oval 4">
            <a:extLst>
              <a:ext uri="{FF2B5EF4-FFF2-40B4-BE49-F238E27FC236}">
                <a16:creationId xmlns:a16="http://schemas.microsoft.com/office/drawing/2014/main" id="{C93A0C38-B106-4980-91DF-CB942CCFC2DE}"/>
              </a:ext>
            </a:extLst>
          </p:cNvPr>
          <p:cNvSpPr/>
          <p:nvPr/>
        </p:nvSpPr>
        <p:spPr>
          <a:xfrm>
            <a:off x="22041283" y="29536653"/>
            <a:ext cx="1008000" cy="1008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Drug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9586DB97-1125-40AE-BBBC-84E24F10A3C0}"/>
              </a:ext>
            </a:extLst>
          </p:cNvPr>
          <p:cNvSpPr/>
          <p:nvPr/>
        </p:nvSpPr>
        <p:spPr>
          <a:xfrm>
            <a:off x="24316281" y="29536653"/>
            <a:ext cx="1008000" cy="10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en-IN" sz="1400" dirty="0"/>
              <a:t>Symptom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875E4E8D-83C5-4958-A64C-230B35ACAAE0}"/>
              </a:ext>
            </a:extLst>
          </p:cNvPr>
          <p:cNvSpPr/>
          <p:nvPr/>
        </p:nvSpPr>
        <p:spPr>
          <a:xfrm>
            <a:off x="24316282" y="27139246"/>
            <a:ext cx="1008000" cy="1008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SARS-CoV-2</a:t>
            </a:r>
          </a:p>
        </p:txBody>
      </p:sp>
      <p:cxnSp>
        <p:nvCxnSpPr>
          <p:cNvPr id="54" name="Straight Connector 7">
            <a:extLst>
              <a:ext uri="{FF2B5EF4-FFF2-40B4-BE49-F238E27FC236}">
                <a16:creationId xmlns:a16="http://schemas.microsoft.com/office/drawing/2014/main" id="{098EED36-41F8-4885-9590-8A1311EA25E1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3049283" y="27643246"/>
            <a:ext cx="12669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8">
            <a:extLst>
              <a:ext uri="{FF2B5EF4-FFF2-40B4-BE49-F238E27FC236}">
                <a16:creationId xmlns:a16="http://schemas.microsoft.com/office/drawing/2014/main" id="{3986D7C0-36BD-44F4-B6FE-3E3DA4D1D058}"/>
              </a:ext>
            </a:extLst>
          </p:cNvPr>
          <p:cNvCxnSpPr>
            <a:stCxn id="50" idx="4"/>
            <a:endCxn id="51" idx="0"/>
          </p:cNvCxnSpPr>
          <p:nvPr/>
        </p:nvCxnSpPr>
        <p:spPr>
          <a:xfrm>
            <a:off x="22545283" y="28147246"/>
            <a:ext cx="0" cy="1389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9">
            <a:extLst>
              <a:ext uri="{FF2B5EF4-FFF2-40B4-BE49-F238E27FC236}">
                <a16:creationId xmlns:a16="http://schemas.microsoft.com/office/drawing/2014/main" id="{30C730D0-CFE9-4EFF-81D1-E92A6F7C4B09}"/>
              </a:ext>
            </a:extLst>
          </p:cNvPr>
          <p:cNvCxnSpPr>
            <a:stCxn id="51" idx="6"/>
            <a:endCxn id="52" idx="2"/>
          </p:cNvCxnSpPr>
          <p:nvPr/>
        </p:nvCxnSpPr>
        <p:spPr>
          <a:xfrm>
            <a:off x="23049283" y="30040653"/>
            <a:ext cx="12669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10">
            <a:extLst>
              <a:ext uri="{FF2B5EF4-FFF2-40B4-BE49-F238E27FC236}">
                <a16:creationId xmlns:a16="http://schemas.microsoft.com/office/drawing/2014/main" id="{A1D0BA41-5782-4FD3-B5AE-5B19CD00FF49}"/>
              </a:ext>
            </a:extLst>
          </p:cNvPr>
          <p:cNvCxnSpPr>
            <a:cxnSpLocks/>
            <a:stCxn id="53" idx="4"/>
            <a:endCxn id="52" idx="0"/>
          </p:cNvCxnSpPr>
          <p:nvPr/>
        </p:nvCxnSpPr>
        <p:spPr>
          <a:xfrm flipH="1">
            <a:off x="24820281" y="28147246"/>
            <a:ext cx="1" cy="1389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16">
            <a:extLst>
              <a:ext uri="{FF2B5EF4-FFF2-40B4-BE49-F238E27FC236}">
                <a16:creationId xmlns:a16="http://schemas.microsoft.com/office/drawing/2014/main" id="{69ED3750-0EEA-4472-ABCD-88CD697879C5}"/>
              </a:ext>
            </a:extLst>
          </p:cNvPr>
          <p:cNvCxnSpPr>
            <a:cxnSpLocks/>
            <a:stCxn id="51" idx="7"/>
            <a:endCxn id="53" idx="3"/>
          </p:cNvCxnSpPr>
          <p:nvPr/>
        </p:nvCxnSpPr>
        <p:spPr>
          <a:xfrm flipV="1">
            <a:off x="22901665" y="27999628"/>
            <a:ext cx="1562235" cy="1684643"/>
          </a:xfrm>
          <a:prstGeom prst="line">
            <a:avLst/>
          </a:prstGeom>
          <a:ln w="12700" cap="flat" cmpd="sng" algn="ctr">
            <a:solidFill>
              <a:schemeClr val="dk1">
                <a:alpha val="64000"/>
              </a:schemeClr>
            </a:solidFill>
            <a:prstDash val="dash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17">
            <a:extLst>
              <a:ext uri="{FF2B5EF4-FFF2-40B4-BE49-F238E27FC236}">
                <a16:creationId xmlns:a16="http://schemas.microsoft.com/office/drawing/2014/main" id="{DD4CDD40-06DF-42A4-BCA1-9D2D1CD0A85C}"/>
              </a:ext>
            </a:extLst>
          </p:cNvPr>
          <p:cNvSpPr txBox="1"/>
          <p:nvPr/>
        </p:nvSpPr>
        <p:spPr>
          <a:xfrm rot="18835496">
            <a:off x="22991005" y="28467882"/>
            <a:ext cx="12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to find</a:t>
            </a:r>
          </a:p>
        </p:txBody>
      </p:sp>
      <p:pic>
        <p:nvPicPr>
          <p:cNvPr id="63" name="图片 62" descr="图片包含 蛋糕, 装饰, 水果, 彩色&#10;&#10;描述已自动生成">
            <a:extLst>
              <a:ext uri="{FF2B5EF4-FFF2-40B4-BE49-F238E27FC236}">
                <a16:creationId xmlns:a16="http://schemas.microsoft.com/office/drawing/2014/main" id="{7C1BD239-FBB6-4DD8-9BCB-859BE358A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293636" y="20355213"/>
            <a:ext cx="529959" cy="503461"/>
          </a:xfrm>
          <a:prstGeom prst="rect">
            <a:avLst/>
          </a:prstGeom>
        </p:spPr>
      </p:pic>
      <p:pic>
        <p:nvPicPr>
          <p:cNvPr id="64" name="图片 63" descr="图片包含 蛋糕, 装饰, 水果, 彩色&#10;&#10;描述已自动生成">
            <a:extLst>
              <a:ext uri="{FF2B5EF4-FFF2-40B4-BE49-F238E27FC236}">
                <a16:creationId xmlns:a16="http://schemas.microsoft.com/office/drawing/2014/main" id="{D2A45E5B-7DBB-4C70-B85A-07AD51DB7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143542" y="19662947"/>
            <a:ext cx="529959" cy="503461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9B5CDF9E-D3F8-41E1-8E2B-D4C6E282C3CC}"/>
              </a:ext>
            </a:extLst>
          </p:cNvPr>
          <p:cNvSpPr/>
          <p:nvPr/>
        </p:nvSpPr>
        <p:spPr>
          <a:xfrm>
            <a:off x="19039835" y="19511002"/>
            <a:ext cx="9800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/>
              <a:t>Sweden-01</a:t>
            </a:r>
            <a:endParaRPr lang="zh-CN" altLang="en-US" sz="1350" b="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4C10789-E51A-4C7A-8B9E-571C7DE7852F}"/>
              </a:ext>
            </a:extLst>
          </p:cNvPr>
          <p:cNvSpPr/>
          <p:nvPr/>
        </p:nvSpPr>
        <p:spPr>
          <a:xfrm>
            <a:off x="17922271" y="20165906"/>
            <a:ext cx="10676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/>
              <a:t>Covid-19</a:t>
            </a:r>
          </a:p>
          <a:p>
            <a:r>
              <a:rPr lang="en-US" altLang="zh-CN" sz="1350" dirty="0"/>
              <a:t>Branch 1707</a:t>
            </a:r>
            <a:endParaRPr lang="zh-CN" altLang="en-US" sz="1350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6DED78B-3E63-4D08-AE06-A6B1416B0A41}"/>
              </a:ext>
            </a:extLst>
          </p:cNvPr>
          <p:cNvGrpSpPr/>
          <p:nvPr/>
        </p:nvGrpSpPr>
        <p:grpSpPr>
          <a:xfrm>
            <a:off x="20352784" y="20423641"/>
            <a:ext cx="927883" cy="675707"/>
            <a:chOff x="7820779" y="2834930"/>
            <a:chExt cx="1237178" cy="900943"/>
          </a:xfrm>
        </p:grpSpPr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CE6E78E4-8591-48DF-8523-BD3CE02C92D2}"/>
                </a:ext>
              </a:extLst>
            </p:cNvPr>
            <p:cNvSpPr/>
            <p:nvPr/>
          </p:nvSpPr>
          <p:spPr>
            <a:xfrm>
              <a:off x="8189476" y="2834930"/>
              <a:ext cx="503238" cy="503238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DC61943-3989-41CC-83D3-5F2A8CF1D3BD}"/>
                </a:ext>
              </a:extLst>
            </p:cNvPr>
            <p:cNvSpPr/>
            <p:nvPr/>
          </p:nvSpPr>
          <p:spPr>
            <a:xfrm>
              <a:off x="7820779" y="3335764"/>
              <a:ext cx="123717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350" b="1" dirty="0"/>
                <a:t>Kaohsiung</a:t>
              </a:r>
              <a:endParaRPr lang="zh-CN" altLang="en-US" sz="1350" dirty="0"/>
            </a:p>
          </p:txBody>
        </p:sp>
      </p:grp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3AD6CA3-6E40-494C-8075-9CEBBFABC47A}"/>
              </a:ext>
            </a:extLst>
          </p:cNvPr>
          <p:cNvCxnSpPr>
            <a:cxnSpLocks/>
            <a:endCxn id="98" idx="6"/>
          </p:cNvCxnSpPr>
          <p:nvPr/>
        </p:nvCxnSpPr>
        <p:spPr>
          <a:xfrm flipH="1" flipV="1">
            <a:off x="16028084" y="20640600"/>
            <a:ext cx="1045766" cy="1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79B380E-609C-414C-A615-21B5B20F00CA}"/>
              </a:ext>
            </a:extLst>
          </p:cNvPr>
          <p:cNvCxnSpPr>
            <a:cxnSpLocks/>
            <a:stCxn id="63" idx="1"/>
            <a:endCxn id="64" idx="3"/>
          </p:cNvCxnSpPr>
          <p:nvPr/>
        </p:nvCxnSpPr>
        <p:spPr>
          <a:xfrm flipH="1" flipV="1">
            <a:off x="18673501" y="19914678"/>
            <a:ext cx="620135" cy="69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E3BD686-30DB-4225-B8C9-55BD28638410}"/>
              </a:ext>
            </a:extLst>
          </p:cNvPr>
          <p:cNvCxnSpPr>
            <a:cxnSpLocks/>
            <a:stCxn id="63" idx="3"/>
            <a:endCxn id="100" idx="2"/>
          </p:cNvCxnSpPr>
          <p:nvPr/>
        </p:nvCxnSpPr>
        <p:spPr>
          <a:xfrm>
            <a:off x="19823595" y="20606944"/>
            <a:ext cx="805712" cy="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7429446-5CBF-4234-BE83-0BF2A777C8E8}"/>
              </a:ext>
            </a:extLst>
          </p:cNvPr>
          <p:cNvCxnSpPr>
            <a:cxnSpLocks/>
            <a:stCxn id="92" idx="1"/>
            <a:endCxn id="64" idx="3"/>
          </p:cNvCxnSpPr>
          <p:nvPr/>
        </p:nvCxnSpPr>
        <p:spPr>
          <a:xfrm flipH="1">
            <a:off x="18673501" y="19345114"/>
            <a:ext cx="546692" cy="56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BC175DF-FFE3-4C0A-A435-2E72C653AED7}"/>
              </a:ext>
            </a:extLst>
          </p:cNvPr>
          <p:cNvCxnSpPr>
            <a:cxnSpLocks/>
            <a:stCxn id="92" idx="3"/>
            <a:endCxn id="96" idx="2"/>
          </p:cNvCxnSpPr>
          <p:nvPr/>
        </p:nvCxnSpPr>
        <p:spPr>
          <a:xfrm flipV="1">
            <a:off x="19750152" y="19344094"/>
            <a:ext cx="862554" cy="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07928AB-701F-4C0D-BA77-43B366694C96}"/>
              </a:ext>
            </a:extLst>
          </p:cNvPr>
          <p:cNvGrpSpPr/>
          <p:nvPr/>
        </p:nvGrpSpPr>
        <p:grpSpPr>
          <a:xfrm>
            <a:off x="15249077" y="20348687"/>
            <a:ext cx="959302" cy="869413"/>
            <a:chOff x="2963849" y="2038741"/>
            <a:chExt cx="1279069" cy="1159217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5D88175-584C-4FD1-9E9F-8249B1167600}"/>
                </a:ext>
              </a:extLst>
            </p:cNvPr>
            <p:cNvSpPr/>
            <p:nvPr/>
          </p:nvSpPr>
          <p:spPr>
            <a:xfrm>
              <a:off x="3224088" y="2038741"/>
              <a:ext cx="778438" cy="778438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819D590-31D4-4AFC-9158-09D59A225365}"/>
                </a:ext>
              </a:extLst>
            </p:cNvPr>
            <p:cNvSpPr/>
            <p:nvPr/>
          </p:nvSpPr>
          <p:spPr>
            <a:xfrm>
              <a:off x="2963849" y="2797849"/>
              <a:ext cx="1279069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350" b="1" dirty="0"/>
                <a:t>Hong Kong</a:t>
              </a:r>
              <a:endParaRPr lang="zh-CN" altLang="en-US" sz="1350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5673B4C-DCE0-41E9-A8B0-F9AE94D99813}"/>
              </a:ext>
            </a:extLst>
          </p:cNvPr>
          <p:cNvGrpSpPr/>
          <p:nvPr/>
        </p:nvGrpSpPr>
        <p:grpSpPr>
          <a:xfrm>
            <a:off x="20366541" y="19155379"/>
            <a:ext cx="910762" cy="655798"/>
            <a:chOff x="7861257" y="1742195"/>
            <a:chExt cx="1214348" cy="874397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B6FC6E6B-D262-4B64-A7D1-69CAE15C7951}"/>
                </a:ext>
              </a:extLst>
            </p:cNvPr>
            <p:cNvSpPr/>
            <p:nvPr/>
          </p:nvSpPr>
          <p:spPr>
            <a:xfrm>
              <a:off x="8189476" y="1742195"/>
              <a:ext cx="503238" cy="503238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5D26A22-FD6C-4D69-A643-82ACBC693D0B}"/>
                </a:ext>
              </a:extLst>
            </p:cNvPr>
            <p:cNvSpPr/>
            <p:nvPr/>
          </p:nvSpPr>
          <p:spPr>
            <a:xfrm>
              <a:off x="7861257" y="2216483"/>
              <a:ext cx="121434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350" b="1" dirty="0"/>
                <a:t>Jönköping</a:t>
              </a:r>
              <a:endParaRPr lang="zh-CN" altLang="en-US" sz="1350" dirty="0"/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C8E435E-5F95-4915-83D0-7D2341C3050B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17294571" y="19914678"/>
            <a:ext cx="848971" cy="74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C3A34D82-6DC3-4C51-9330-ABE8226C0500}"/>
              </a:ext>
            </a:extLst>
          </p:cNvPr>
          <p:cNvSpPr/>
          <p:nvPr/>
        </p:nvSpPr>
        <p:spPr>
          <a:xfrm>
            <a:off x="16490016" y="19493753"/>
            <a:ext cx="10676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/>
              <a:t>Covid-19</a:t>
            </a:r>
          </a:p>
          <a:p>
            <a:r>
              <a:rPr lang="en-US" altLang="zh-CN" sz="1350" dirty="0"/>
              <a:t>Branch 1749</a:t>
            </a:r>
            <a:endParaRPr lang="zh-CN" altLang="en-US" sz="135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C44BBE9-8E40-415E-81EA-1B23210E14F7}"/>
              </a:ext>
            </a:extLst>
          </p:cNvPr>
          <p:cNvCxnSpPr>
            <a:cxnSpLocks/>
            <a:stCxn id="94" idx="3"/>
            <a:endCxn id="93" idx="1"/>
          </p:cNvCxnSpPr>
          <p:nvPr/>
        </p:nvCxnSpPr>
        <p:spPr>
          <a:xfrm flipV="1">
            <a:off x="15973052" y="19326772"/>
            <a:ext cx="788052" cy="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0A94869-86A1-4F61-BD45-57D5B103CFB2}"/>
              </a:ext>
            </a:extLst>
          </p:cNvPr>
          <p:cNvCxnSpPr>
            <a:cxnSpLocks/>
            <a:stCxn id="91" idx="2"/>
            <a:endCxn id="98" idx="0"/>
          </p:cNvCxnSpPr>
          <p:nvPr/>
        </p:nvCxnSpPr>
        <p:spPr>
          <a:xfrm>
            <a:off x="15731781" y="19818167"/>
            <a:ext cx="4390" cy="53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A8BE578-6615-4090-89DE-E49A1D6ECCD1}"/>
              </a:ext>
            </a:extLst>
          </p:cNvPr>
          <p:cNvCxnSpPr>
            <a:cxnSpLocks/>
            <a:stCxn id="93" idx="3"/>
            <a:endCxn id="64" idx="1"/>
          </p:cNvCxnSpPr>
          <p:nvPr/>
        </p:nvCxnSpPr>
        <p:spPr>
          <a:xfrm>
            <a:off x="17291063" y="19326772"/>
            <a:ext cx="852479" cy="58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F7A4FA05-191D-4131-B4EB-4B6083F86613}"/>
              </a:ext>
            </a:extLst>
          </p:cNvPr>
          <p:cNvSpPr/>
          <p:nvPr/>
        </p:nvSpPr>
        <p:spPr>
          <a:xfrm rot="2189885">
            <a:off x="17344445" y="19406631"/>
            <a:ext cx="8162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from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92F500F-2ED3-4045-A960-BA1873622AA3}"/>
              </a:ext>
            </a:extLst>
          </p:cNvPr>
          <p:cNvSpPr/>
          <p:nvPr/>
        </p:nvSpPr>
        <p:spPr>
          <a:xfrm>
            <a:off x="15943476" y="19282631"/>
            <a:ext cx="8162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from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F8F2405-03A3-494D-A928-F5649226A511}"/>
              </a:ext>
            </a:extLst>
          </p:cNvPr>
          <p:cNvSpPr/>
          <p:nvPr/>
        </p:nvSpPr>
        <p:spPr>
          <a:xfrm rot="5400000">
            <a:off x="15446303" y="19845232"/>
            <a:ext cx="598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202DF00-C20D-4C56-A3CC-41AF4D855784}"/>
              </a:ext>
            </a:extLst>
          </p:cNvPr>
          <p:cNvSpPr/>
          <p:nvPr/>
        </p:nvSpPr>
        <p:spPr>
          <a:xfrm>
            <a:off x="15962352" y="20615490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9846F2A-914A-4394-B70B-B36E97913663}"/>
              </a:ext>
            </a:extLst>
          </p:cNvPr>
          <p:cNvSpPr/>
          <p:nvPr/>
        </p:nvSpPr>
        <p:spPr>
          <a:xfrm rot="19104355">
            <a:off x="17342368" y="20244923"/>
            <a:ext cx="8162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from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3A42425-D16C-4BAD-9D00-90FF98283720}"/>
              </a:ext>
            </a:extLst>
          </p:cNvPr>
          <p:cNvSpPr/>
          <p:nvPr/>
        </p:nvSpPr>
        <p:spPr>
          <a:xfrm rot="18931577">
            <a:off x="18505316" y="19413916"/>
            <a:ext cx="8162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from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03F2F88-DCE1-4305-ACF9-55A4B31FA784}"/>
              </a:ext>
            </a:extLst>
          </p:cNvPr>
          <p:cNvSpPr/>
          <p:nvPr/>
        </p:nvSpPr>
        <p:spPr>
          <a:xfrm rot="2859183">
            <a:off x="18620254" y="20059249"/>
            <a:ext cx="8162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from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2E97923-EE01-4D98-98B3-9703C53D8B6C}"/>
              </a:ext>
            </a:extLst>
          </p:cNvPr>
          <p:cNvSpPr/>
          <p:nvPr/>
        </p:nvSpPr>
        <p:spPr>
          <a:xfrm>
            <a:off x="19761443" y="20411602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7703F1E-B06F-4A7E-99EF-501C24B2D900}"/>
              </a:ext>
            </a:extLst>
          </p:cNvPr>
          <p:cNvSpPr/>
          <p:nvPr/>
        </p:nvSpPr>
        <p:spPr>
          <a:xfrm>
            <a:off x="19732337" y="19144539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7D385FA-EB25-4A9C-A664-E3EEFB8BA133}"/>
              </a:ext>
            </a:extLst>
          </p:cNvPr>
          <p:cNvSpPr/>
          <p:nvPr/>
        </p:nvSpPr>
        <p:spPr>
          <a:xfrm>
            <a:off x="19166601" y="20816812"/>
            <a:ext cx="72648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/>
              <a:t>TW-02</a:t>
            </a:r>
            <a:endParaRPr lang="zh-CN" altLang="en-US" sz="1350" b="1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D3DDD41-074B-4068-BEE4-4FA16CB3B2B0}"/>
              </a:ext>
            </a:extLst>
          </p:cNvPr>
          <p:cNvSpPr/>
          <p:nvPr/>
        </p:nvSpPr>
        <p:spPr>
          <a:xfrm>
            <a:off x="16235174" y="20932516"/>
            <a:ext cx="211177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350" b="1" dirty="0"/>
              <a:t>HKPU-20,42,48,53,54,61</a:t>
            </a:r>
            <a:endParaRPr lang="zh-CN" altLang="en-US" sz="1350" b="1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317CB7D-B601-4588-9709-4DD9D3BF9298}"/>
              </a:ext>
            </a:extLst>
          </p:cNvPr>
          <p:cNvSpPr/>
          <p:nvPr/>
        </p:nvSpPr>
        <p:spPr>
          <a:xfrm>
            <a:off x="15310030" y="19518085"/>
            <a:ext cx="84350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/>
              <a:t>VM-2493</a:t>
            </a:r>
            <a:endParaRPr lang="zh-CN" altLang="en-US" sz="1350" b="1" dirty="0"/>
          </a:p>
        </p:txBody>
      </p:sp>
      <p:pic>
        <p:nvPicPr>
          <p:cNvPr id="92" name="图片 91" descr="图片包含 蛋糕, 装饰, 水果, 彩色&#10;&#10;描述已自动生成">
            <a:extLst>
              <a:ext uri="{FF2B5EF4-FFF2-40B4-BE49-F238E27FC236}">
                <a16:creationId xmlns:a16="http://schemas.microsoft.com/office/drawing/2014/main" id="{C221501C-4D3C-460A-A0C6-948F34537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220193" y="19093383"/>
            <a:ext cx="529959" cy="503461"/>
          </a:xfrm>
          <a:prstGeom prst="rect">
            <a:avLst/>
          </a:prstGeom>
        </p:spPr>
      </p:pic>
      <p:pic>
        <p:nvPicPr>
          <p:cNvPr id="93" name="图片 92" descr="图片包含 蛋糕, 装饰, 水果, 彩色&#10;&#10;描述已自动生成">
            <a:extLst>
              <a:ext uri="{FF2B5EF4-FFF2-40B4-BE49-F238E27FC236}">
                <a16:creationId xmlns:a16="http://schemas.microsoft.com/office/drawing/2014/main" id="{13FC3227-EFA3-4046-BA47-928F8AA2A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761104" y="19075041"/>
            <a:ext cx="529959" cy="503461"/>
          </a:xfrm>
          <a:prstGeom prst="rect">
            <a:avLst/>
          </a:prstGeom>
        </p:spPr>
      </p:pic>
      <p:pic>
        <p:nvPicPr>
          <p:cNvPr id="94" name="图片 93" descr="图片包含 蛋糕, 装饰, 水果, 彩色&#10;&#10;描述已自动生成">
            <a:extLst>
              <a:ext uri="{FF2B5EF4-FFF2-40B4-BE49-F238E27FC236}">
                <a16:creationId xmlns:a16="http://schemas.microsoft.com/office/drawing/2014/main" id="{DA21C8CC-37C1-4AC6-B8AD-2AC7E8B86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443093" y="19079969"/>
            <a:ext cx="529959" cy="503461"/>
          </a:xfrm>
          <a:prstGeom prst="rect">
            <a:avLst/>
          </a:prstGeom>
        </p:spPr>
      </p:pic>
      <p:pic>
        <p:nvPicPr>
          <p:cNvPr id="95" name="图片 94" descr="图片包含 蛋糕, 装饰, 水果, 彩色&#10;&#10;描述已自动生成">
            <a:extLst>
              <a:ext uri="{FF2B5EF4-FFF2-40B4-BE49-F238E27FC236}">
                <a16:creationId xmlns:a16="http://schemas.microsoft.com/office/drawing/2014/main" id="{CEF89828-CB2D-474F-BEF4-92C9B5A88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764612" y="20411701"/>
            <a:ext cx="529959" cy="503461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126EF0A8-0C0B-4F94-8733-23AAE31A8445}"/>
              </a:ext>
            </a:extLst>
          </p:cNvPr>
          <p:cNvSpPr txBox="1"/>
          <p:nvPr/>
        </p:nvSpPr>
        <p:spPr>
          <a:xfrm>
            <a:off x="15322552" y="21381184"/>
            <a:ext cx="6423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Hong</a:t>
            </a:r>
            <a:r>
              <a:rPr lang="zh-CN" altLang="en-US" i="1" dirty="0"/>
              <a:t> </a:t>
            </a:r>
            <a:r>
              <a:rPr lang="en-US" altLang="zh-CN" i="1" dirty="0"/>
              <a:t>Kong, Kaohsiung and Jonkoping have identical branch 1707!</a:t>
            </a:r>
            <a:endParaRPr lang="zh-CN" altLang="en-US" i="1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C8D22C53-A29D-4565-AFFE-7E45129E546F}"/>
              </a:ext>
            </a:extLst>
          </p:cNvPr>
          <p:cNvSpPr/>
          <p:nvPr/>
        </p:nvSpPr>
        <p:spPr>
          <a:xfrm>
            <a:off x="23140666" y="20467149"/>
            <a:ext cx="710128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zh-CN" altLang="en-US" sz="1100" dirty="0"/>
          </a:p>
        </p:txBody>
      </p:sp>
      <p:pic>
        <p:nvPicPr>
          <p:cNvPr id="105" name="图形 104" descr="城市">
            <a:extLst>
              <a:ext uri="{FF2B5EF4-FFF2-40B4-BE49-F238E27FC236}">
                <a16:creationId xmlns:a16="http://schemas.microsoft.com/office/drawing/2014/main" id="{1A6ED27F-260A-4DD5-AD4E-502140F682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145633" y="20001832"/>
            <a:ext cx="628550" cy="628550"/>
          </a:xfrm>
          <a:prstGeom prst="rect">
            <a:avLst/>
          </a:prstGeom>
        </p:spPr>
      </p:pic>
      <p:pic>
        <p:nvPicPr>
          <p:cNvPr id="106" name="图片 105" descr="图片包含 蛋糕, 装饰, 水果, 彩色&#10;&#10;描述已自动生成">
            <a:extLst>
              <a:ext uri="{FF2B5EF4-FFF2-40B4-BE49-F238E27FC236}">
                <a16:creationId xmlns:a16="http://schemas.microsoft.com/office/drawing/2014/main" id="{71AAD790-D68A-41DA-AEC7-607493179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835851" y="19029567"/>
            <a:ext cx="442246" cy="420134"/>
          </a:xfrm>
          <a:prstGeom prst="rect">
            <a:avLst/>
          </a:prstGeom>
        </p:spPr>
      </p:pic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16063CB0-7672-4746-9712-4708C3172ED7}"/>
              </a:ext>
            </a:extLst>
          </p:cNvPr>
          <p:cNvSpPr/>
          <p:nvPr/>
        </p:nvSpPr>
        <p:spPr>
          <a:xfrm>
            <a:off x="23613876" y="19358958"/>
            <a:ext cx="930687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</a:p>
        </p:txBody>
      </p:sp>
      <p:pic>
        <p:nvPicPr>
          <p:cNvPr id="108" name="图片 107" descr="图片包含 蛋糕, 装饰, 水果, 彩色&#10;&#10;描述已自动生成">
            <a:extLst>
              <a:ext uri="{FF2B5EF4-FFF2-40B4-BE49-F238E27FC236}">
                <a16:creationId xmlns:a16="http://schemas.microsoft.com/office/drawing/2014/main" id="{D3818CF9-BD5F-4915-8F71-1EF53D166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481620" y="20107229"/>
            <a:ext cx="442246" cy="420134"/>
          </a:xfrm>
          <a:prstGeom prst="rect">
            <a:avLst/>
          </a:prstGeom>
        </p:spPr>
      </p:pic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48D77C0-A447-4E35-9705-8A0BFDB58DAE}"/>
              </a:ext>
            </a:extLst>
          </p:cNvPr>
          <p:cNvCxnSpPr>
            <a:cxnSpLocks/>
          </p:cNvCxnSpPr>
          <p:nvPr/>
        </p:nvCxnSpPr>
        <p:spPr>
          <a:xfrm flipH="1">
            <a:off x="23502248" y="19585304"/>
            <a:ext cx="382497" cy="54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23E32AB-B544-4CD5-9EAA-631C596BC12A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4273387" y="19594822"/>
            <a:ext cx="429356" cy="51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99B05880-B4C2-4337-A1F5-4D38F743FCD6}"/>
              </a:ext>
            </a:extLst>
          </p:cNvPr>
          <p:cNvSpPr/>
          <p:nvPr/>
        </p:nvSpPr>
        <p:spPr>
          <a:xfrm rot="3014616">
            <a:off x="24191276" y="19719019"/>
            <a:ext cx="8162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from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E2010B8-6E87-45E5-AB65-297A12F16126}"/>
              </a:ext>
            </a:extLst>
          </p:cNvPr>
          <p:cNvSpPr/>
          <p:nvPr/>
        </p:nvSpPr>
        <p:spPr>
          <a:xfrm rot="18432061">
            <a:off x="23178012" y="19693020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B957BE9-3729-4CF4-8085-D48782815D0B}"/>
              </a:ext>
            </a:extLst>
          </p:cNvPr>
          <p:cNvSpPr txBox="1"/>
          <p:nvPr/>
        </p:nvSpPr>
        <p:spPr>
          <a:xfrm>
            <a:off x="22031932" y="21172640"/>
            <a:ext cx="43107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1500" dirty="0">
                <a:latin typeface="Consolas" panose="020B0609020204030204" pitchFamily="49" charset="0"/>
              </a:rPr>
              <a:t> (</a:t>
            </a:r>
            <a:r>
              <a:rPr lang="en-US" altLang="zh-CN" sz="1500" dirty="0" err="1">
                <a:latin typeface="Consolas" panose="020B0609020204030204" pitchFamily="49" charset="0"/>
              </a:rPr>
              <a:t>s:Location</a:t>
            </a:r>
            <a:r>
              <a:rPr lang="en-US" altLang="zh-CN" sz="1500" dirty="0">
                <a:latin typeface="Consolas" panose="020B0609020204030204" pitchFamily="49" charset="0"/>
              </a:rPr>
              <a:t>)-[</a:t>
            </a:r>
            <a:r>
              <a:rPr lang="en-US" altLang="zh-CN" sz="1500" dirty="0" err="1">
                <a:latin typeface="Consolas" panose="020B0609020204030204" pitchFamily="49" charset="0"/>
              </a:rPr>
              <a:t>m:</a:t>
            </a:r>
            <a:r>
              <a:rPr lang="en-US" altLang="zh-CN" sz="1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500" dirty="0">
                <a:latin typeface="Consolas" panose="020B0609020204030204" pitchFamily="49" charset="0"/>
              </a:rPr>
              <a:t>*]-&gt;(</a:t>
            </a:r>
            <a:r>
              <a:rPr lang="en-US" altLang="zh-CN" sz="1500" dirty="0" err="1">
                <a:latin typeface="Consolas" panose="020B0609020204030204" pitchFamily="49" charset="0"/>
              </a:rPr>
              <a:t>t:Location</a:t>
            </a:r>
            <a:r>
              <a:rPr lang="en-US" altLang="zh-CN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500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500" dirty="0">
                <a:latin typeface="Consolas" panose="020B0609020204030204" pitchFamily="49" charset="0"/>
              </a:rPr>
              <a:t> s.name = “</a:t>
            </a:r>
            <a:r>
              <a:rPr lang="en-US" altLang="zh-CN" sz="1500" dirty="0">
                <a:solidFill>
                  <a:srgbClr val="7030A0"/>
                </a:solidFill>
                <a:latin typeface="Consolas" panose="020B0609020204030204" pitchFamily="49" charset="0"/>
              </a:rPr>
              <a:t>Hong Kong</a:t>
            </a:r>
            <a:r>
              <a:rPr lang="en-US" altLang="zh-CN" sz="1500" dirty="0">
                <a:latin typeface="Consolas" panose="020B0609020204030204" pitchFamily="49" charset="0"/>
              </a:rPr>
              <a:t>”</a:t>
            </a:r>
          </a:p>
          <a:p>
            <a:r>
              <a:rPr lang="en-US" altLang="zh-CN" sz="1500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500" dirty="0">
                <a:latin typeface="Consolas" panose="020B0609020204030204" pitchFamily="49" charset="0"/>
              </a:rPr>
              <a:t> t.name</a:t>
            </a:r>
            <a:endParaRPr lang="zh-CN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D6AE4711-A45A-4AB6-870B-1E3641469E12}"/>
              </a:ext>
            </a:extLst>
          </p:cNvPr>
          <p:cNvCxnSpPr>
            <a:cxnSpLocks/>
          </p:cNvCxnSpPr>
          <p:nvPr/>
        </p:nvCxnSpPr>
        <p:spPr>
          <a:xfrm rot="5400000">
            <a:off x="6599114" y="20311578"/>
            <a:ext cx="373237" cy="139308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3CBFC59-DC91-4E43-9B15-6E599DBFC7D6}"/>
              </a:ext>
            </a:extLst>
          </p:cNvPr>
          <p:cNvCxnSpPr>
            <a:cxnSpLocks/>
          </p:cNvCxnSpPr>
          <p:nvPr/>
        </p:nvCxnSpPr>
        <p:spPr>
          <a:xfrm flipH="1">
            <a:off x="6087501" y="20627093"/>
            <a:ext cx="4550" cy="5970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B0D1264-D817-425D-96A1-7B6A8C182455}"/>
              </a:ext>
            </a:extLst>
          </p:cNvPr>
          <p:cNvCxnSpPr>
            <a:cxnSpLocks/>
          </p:cNvCxnSpPr>
          <p:nvPr/>
        </p:nvCxnSpPr>
        <p:spPr>
          <a:xfrm flipH="1">
            <a:off x="6099990" y="19433135"/>
            <a:ext cx="4550" cy="59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云形 116">
            <a:extLst>
              <a:ext uri="{FF2B5EF4-FFF2-40B4-BE49-F238E27FC236}">
                <a16:creationId xmlns:a16="http://schemas.microsoft.com/office/drawing/2014/main" id="{85667D14-113D-4C8C-AB96-40C31F1F9737}"/>
              </a:ext>
            </a:extLst>
          </p:cNvPr>
          <p:cNvSpPr/>
          <p:nvPr/>
        </p:nvSpPr>
        <p:spPr>
          <a:xfrm>
            <a:off x="5361345" y="18856293"/>
            <a:ext cx="1471448" cy="44325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Queries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FBB73D7-E24D-4DA9-A54A-C5F1A97EA797}"/>
              </a:ext>
            </a:extLst>
          </p:cNvPr>
          <p:cNvSpPr/>
          <p:nvPr/>
        </p:nvSpPr>
        <p:spPr>
          <a:xfrm>
            <a:off x="4130005" y="20561929"/>
            <a:ext cx="1145628" cy="295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C674CFD-D0A8-44B6-995D-63F0B844583E}"/>
              </a:ext>
            </a:extLst>
          </p:cNvPr>
          <p:cNvSpPr/>
          <p:nvPr/>
        </p:nvSpPr>
        <p:spPr>
          <a:xfrm>
            <a:off x="6909462" y="20557393"/>
            <a:ext cx="1145628" cy="295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 Engine</a:t>
            </a:r>
            <a:endParaRPr lang="zh-CN" altLang="en-US" dirty="0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E9AAF432-AE8E-4A3E-B138-6EFE737826F9}"/>
              </a:ext>
            </a:extLst>
          </p:cNvPr>
          <p:cNvSpPr/>
          <p:nvPr/>
        </p:nvSpPr>
        <p:spPr>
          <a:xfrm>
            <a:off x="4130005" y="20030165"/>
            <a:ext cx="1145628" cy="386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C1AA5D8C-16CC-4662-AF41-4F013678DC7A}"/>
              </a:ext>
            </a:extLst>
          </p:cNvPr>
          <p:cNvSpPr/>
          <p:nvPr/>
        </p:nvSpPr>
        <p:spPr>
          <a:xfrm>
            <a:off x="5484842" y="20030165"/>
            <a:ext cx="1236625" cy="3812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Cypher</a:t>
            </a:r>
            <a:endParaRPr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2C454D2B-F698-4577-89AD-7A0AB84B9E5A}"/>
              </a:ext>
            </a:extLst>
          </p:cNvPr>
          <p:cNvSpPr/>
          <p:nvPr/>
        </p:nvSpPr>
        <p:spPr>
          <a:xfrm>
            <a:off x="6905894" y="20035177"/>
            <a:ext cx="1145628" cy="376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E63B84A3-CD1F-4F7A-A023-08837ED7774B}"/>
              </a:ext>
            </a:extLst>
          </p:cNvPr>
          <p:cNvCxnSpPr>
            <a:cxnSpLocks/>
            <a:stCxn id="142" idx="4"/>
            <a:endCxn id="120" idx="0"/>
          </p:cNvCxnSpPr>
          <p:nvPr/>
        </p:nvCxnSpPr>
        <p:spPr>
          <a:xfrm rot="5400000">
            <a:off x="5292987" y="19222845"/>
            <a:ext cx="217153" cy="1397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AE1CE72-D755-478F-ADA1-AB38EF642B3E}"/>
              </a:ext>
            </a:extLst>
          </p:cNvPr>
          <p:cNvCxnSpPr>
            <a:cxnSpLocks/>
            <a:stCxn id="121" idx="2"/>
            <a:endCxn id="120" idx="6"/>
          </p:cNvCxnSpPr>
          <p:nvPr/>
        </p:nvCxnSpPr>
        <p:spPr>
          <a:xfrm flipH="1">
            <a:off x="5275633" y="20220803"/>
            <a:ext cx="209209" cy="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4669367-0AC6-42C9-B331-196682847859}"/>
              </a:ext>
            </a:extLst>
          </p:cNvPr>
          <p:cNvCxnSpPr>
            <a:cxnSpLocks/>
            <a:stCxn id="120" idx="4"/>
            <a:endCxn id="118" idx="0"/>
          </p:cNvCxnSpPr>
          <p:nvPr/>
        </p:nvCxnSpPr>
        <p:spPr>
          <a:xfrm>
            <a:off x="4702819" y="20416695"/>
            <a:ext cx="0" cy="14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BEA210D9-9109-4AC0-B36D-58DF1C80F795}"/>
              </a:ext>
            </a:extLst>
          </p:cNvPr>
          <p:cNvCxnSpPr>
            <a:cxnSpLocks/>
            <a:stCxn id="121" idx="4"/>
            <a:endCxn id="143" idx="0"/>
          </p:cNvCxnSpPr>
          <p:nvPr/>
        </p:nvCxnSpPr>
        <p:spPr>
          <a:xfrm flipH="1">
            <a:off x="6099697" y="20411440"/>
            <a:ext cx="3458" cy="15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0AB3A69-A144-4BAD-9DFA-414265499C98}"/>
              </a:ext>
            </a:extLst>
          </p:cNvPr>
          <p:cNvCxnSpPr>
            <a:cxnSpLocks/>
            <a:stCxn id="122" idx="4"/>
            <a:endCxn id="119" idx="0"/>
          </p:cNvCxnSpPr>
          <p:nvPr/>
        </p:nvCxnSpPr>
        <p:spPr>
          <a:xfrm>
            <a:off x="7478708" y="20411441"/>
            <a:ext cx="3568" cy="1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BAB87E21-BAD8-4B07-99C4-64A640DDEA7B}"/>
              </a:ext>
            </a:extLst>
          </p:cNvPr>
          <p:cNvSpPr/>
          <p:nvPr/>
        </p:nvSpPr>
        <p:spPr>
          <a:xfrm>
            <a:off x="5478274" y="21155846"/>
            <a:ext cx="1221826" cy="271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0EC7F34F-4933-4990-B339-1C9119477141}"/>
              </a:ext>
            </a:extLst>
          </p:cNvPr>
          <p:cNvCxnSpPr>
            <a:cxnSpLocks/>
            <a:stCxn id="118" idx="2"/>
            <a:endCxn id="128" idx="0"/>
          </p:cNvCxnSpPr>
          <p:nvPr/>
        </p:nvCxnSpPr>
        <p:spPr>
          <a:xfrm rot="16200000" flipH="1">
            <a:off x="5246978" y="20313636"/>
            <a:ext cx="298051" cy="1386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41FDA067-424E-4162-A6C8-F777EFDC81A5}"/>
              </a:ext>
            </a:extLst>
          </p:cNvPr>
          <p:cNvSpPr/>
          <p:nvPr/>
        </p:nvSpPr>
        <p:spPr>
          <a:xfrm>
            <a:off x="8294503" y="21100231"/>
            <a:ext cx="1221826" cy="36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77FA53C3-17E2-482C-9759-76F9CDEC9B22}"/>
              </a:ext>
            </a:extLst>
          </p:cNvPr>
          <p:cNvSpPr/>
          <p:nvPr/>
        </p:nvSpPr>
        <p:spPr>
          <a:xfrm>
            <a:off x="8295831" y="20525529"/>
            <a:ext cx="1221826" cy="349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1ECED0A-F499-4655-9775-02E2C6582770}"/>
              </a:ext>
            </a:extLst>
          </p:cNvPr>
          <p:cNvCxnSpPr>
            <a:cxnSpLocks/>
            <a:stCxn id="131" idx="2"/>
            <a:endCxn id="119" idx="3"/>
          </p:cNvCxnSpPr>
          <p:nvPr/>
        </p:nvCxnSpPr>
        <p:spPr>
          <a:xfrm flipH="1">
            <a:off x="8055090" y="20700272"/>
            <a:ext cx="240741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0F6A6F9-EBE2-40A5-A5D1-B292A5CEBF12}"/>
              </a:ext>
            </a:extLst>
          </p:cNvPr>
          <p:cNvCxnSpPr>
            <a:cxnSpLocks/>
            <a:stCxn id="130" idx="0"/>
            <a:endCxn id="131" idx="4"/>
          </p:cNvCxnSpPr>
          <p:nvPr/>
        </p:nvCxnSpPr>
        <p:spPr>
          <a:xfrm flipV="1">
            <a:off x="8905416" y="20875015"/>
            <a:ext cx="1328" cy="2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490ADCDF-358D-47DC-A1D3-491F7E1665E6}"/>
              </a:ext>
            </a:extLst>
          </p:cNvPr>
          <p:cNvCxnSpPr>
            <a:cxnSpLocks/>
            <a:stCxn id="128" idx="6"/>
            <a:endCxn id="130" idx="2"/>
          </p:cNvCxnSpPr>
          <p:nvPr/>
        </p:nvCxnSpPr>
        <p:spPr>
          <a:xfrm flipV="1">
            <a:off x="6700100" y="21281431"/>
            <a:ext cx="1594403" cy="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C1F37AE7-9DAE-4420-B67B-2EB922050BC4}"/>
              </a:ext>
            </a:extLst>
          </p:cNvPr>
          <p:cNvSpPr/>
          <p:nvPr/>
        </p:nvSpPr>
        <p:spPr>
          <a:xfrm>
            <a:off x="8294503" y="19886845"/>
            <a:ext cx="1221826" cy="376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B16C376-B9A8-4923-B5ED-6A1F502FFFE1}"/>
              </a:ext>
            </a:extLst>
          </p:cNvPr>
          <p:cNvCxnSpPr>
            <a:cxnSpLocks/>
            <a:stCxn id="131" idx="0"/>
            <a:endCxn id="135" idx="4"/>
          </p:cNvCxnSpPr>
          <p:nvPr/>
        </p:nvCxnSpPr>
        <p:spPr>
          <a:xfrm flipH="1" flipV="1">
            <a:off x="8905416" y="20263110"/>
            <a:ext cx="1328" cy="2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49EA4365-6B5D-46A2-BBEE-7956E3F27B8A}"/>
              </a:ext>
            </a:extLst>
          </p:cNvPr>
          <p:cNvCxnSpPr>
            <a:cxnSpLocks/>
            <a:endCxn id="117" idx="2"/>
          </p:cNvCxnSpPr>
          <p:nvPr/>
        </p:nvCxnSpPr>
        <p:spPr>
          <a:xfrm rot="5400000" flipH="1" flipV="1">
            <a:off x="3535739" y="19461661"/>
            <a:ext cx="2213910" cy="1446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C880A033-01B3-4B36-B375-8706E262B713}"/>
              </a:ext>
            </a:extLst>
          </p:cNvPr>
          <p:cNvCxnSpPr>
            <a:cxnSpLocks/>
            <a:stCxn id="128" idx="2"/>
          </p:cNvCxnSpPr>
          <p:nvPr/>
        </p:nvCxnSpPr>
        <p:spPr>
          <a:xfrm flipH="1">
            <a:off x="3919479" y="21291831"/>
            <a:ext cx="1558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FA2D40F9-38EE-45DF-A4C2-D23A1E12C7F5}"/>
              </a:ext>
            </a:extLst>
          </p:cNvPr>
          <p:cNvCxnSpPr>
            <a:cxnSpLocks/>
            <a:stCxn id="135" idx="0"/>
            <a:endCxn id="117" idx="0"/>
          </p:cNvCxnSpPr>
          <p:nvPr/>
        </p:nvCxnSpPr>
        <p:spPr>
          <a:xfrm rot="16200000" flipV="1">
            <a:off x="7464030" y="18445458"/>
            <a:ext cx="808924" cy="2073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8306DD8B-D29E-4A41-B56A-8330DF1FF6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73429" y="19238300"/>
            <a:ext cx="221167" cy="1367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10F4B215-48F0-4848-8A53-A1A771C415BD}"/>
              </a:ext>
            </a:extLst>
          </p:cNvPr>
          <p:cNvCxnSpPr>
            <a:cxnSpLocks/>
          </p:cNvCxnSpPr>
          <p:nvPr/>
        </p:nvCxnSpPr>
        <p:spPr>
          <a:xfrm rot="5400000">
            <a:off x="5871404" y="19547763"/>
            <a:ext cx="462175" cy="3941"/>
          </a:xfrm>
          <a:prstGeom prst="bentConnector3">
            <a:avLst>
              <a:gd name="adj1" fmla="val 1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3B7A37D5-CCB3-4596-8515-A637A41FDDF0}"/>
              </a:ext>
            </a:extLst>
          </p:cNvPr>
          <p:cNvSpPr/>
          <p:nvPr/>
        </p:nvSpPr>
        <p:spPr>
          <a:xfrm>
            <a:off x="4879864" y="19433135"/>
            <a:ext cx="2440883" cy="379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FFF9AD8-5A79-4F86-AC9D-F600DE3EE47B}"/>
              </a:ext>
            </a:extLst>
          </p:cNvPr>
          <p:cNvSpPr/>
          <p:nvPr/>
        </p:nvSpPr>
        <p:spPr>
          <a:xfrm>
            <a:off x="5526883" y="20561929"/>
            <a:ext cx="1145628" cy="295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Neo4j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3521F2C-D691-47FB-BD8D-B7709B2EDBBD}"/>
              </a:ext>
            </a:extLst>
          </p:cNvPr>
          <p:cNvSpPr/>
          <p:nvPr/>
        </p:nvSpPr>
        <p:spPr>
          <a:xfrm>
            <a:off x="8333689" y="20525529"/>
            <a:ext cx="114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Cytoscape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59F77D5-F17B-4908-9957-91DD6F471E8B}"/>
              </a:ext>
            </a:extLst>
          </p:cNvPr>
          <p:cNvSpPr/>
          <p:nvPr/>
        </p:nvSpPr>
        <p:spPr>
          <a:xfrm>
            <a:off x="8235948" y="19886846"/>
            <a:ext cx="136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Visualization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7062BA7-DE41-4218-AA12-F6B53021E4A2}"/>
              </a:ext>
            </a:extLst>
          </p:cNvPr>
          <p:cNvSpPr/>
          <p:nvPr/>
        </p:nvSpPr>
        <p:spPr>
          <a:xfrm>
            <a:off x="8273060" y="21093299"/>
            <a:ext cx="132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Graph Filter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7649137-A734-461B-AE42-22B9AC854102}"/>
              </a:ext>
            </a:extLst>
          </p:cNvPr>
          <p:cNvSpPr/>
          <p:nvPr/>
        </p:nvSpPr>
        <p:spPr>
          <a:xfrm>
            <a:off x="6912246" y="20034179"/>
            <a:ext cx="1110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48" name="箭头: 下 147">
            <a:extLst>
              <a:ext uri="{FF2B5EF4-FFF2-40B4-BE49-F238E27FC236}">
                <a16:creationId xmlns:a16="http://schemas.microsoft.com/office/drawing/2014/main" id="{AF518A41-3A51-4632-AE7B-A4D595E71A09}"/>
              </a:ext>
            </a:extLst>
          </p:cNvPr>
          <p:cNvSpPr/>
          <p:nvPr/>
        </p:nvSpPr>
        <p:spPr>
          <a:xfrm>
            <a:off x="5844819" y="19225169"/>
            <a:ext cx="504497" cy="19921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E47E82A-4613-4AD2-B240-615145F11BD2}"/>
              </a:ext>
            </a:extLst>
          </p:cNvPr>
          <p:cNvSpPr/>
          <p:nvPr/>
        </p:nvSpPr>
        <p:spPr>
          <a:xfrm>
            <a:off x="5251477" y="19435534"/>
            <a:ext cx="176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M-Cypher parser</a:t>
            </a:r>
            <a:endParaRPr lang="zh-CN" altLang="en-US" dirty="0"/>
          </a:p>
        </p:txBody>
      </p:sp>
      <p:sp>
        <p:nvSpPr>
          <p:cNvPr id="150" name="标注: 弯曲线形 149">
            <a:extLst>
              <a:ext uri="{FF2B5EF4-FFF2-40B4-BE49-F238E27FC236}">
                <a16:creationId xmlns:a16="http://schemas.microsoft.com/office/drawing/2014/main" id="{42EA2D20-761E-49EE-9B7B-0700CD0F7362}"/>
              </a:ext>
            </a:extLst>
          </p:cNvPr>
          <p:cNvSpPr/>
          <p:nvPr/>
        </p:nvSpPr>
        <p:spPr>
          <a:xfrm>
            <a:off x="22998391" y="18981006"/>
            <a:ext cx="2077925" cy="1780903"/>
          </a:xfrm>
          <a:prstGeom prst="borderCallout2">
            <a:avLst>
              <a:gd name="adj1" fmla="val 100487"/>
              <a:gd name="adj2" fmla="val 46921"/>
              <a:gd name="adj3" fmla="val 121670"/>
              <a:gd name="adj4" fmla="val 46874"/>
              <a:gd name="adj5" fmla="val 127927"/>
              <a:gd name="adj6" fmla="val 6857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B006F6E-E09D-4DBE-B9D1-1ADA964D5638}"/>
              </a:ext>
            </a:extLst>
          </p:cNvPr>
          <p:cNvSpPr txBox="1"/>
          <p:nvPr/>
        </p:nvSpPr>
        <p:spPr>
          <a:xfrm>
            <a:off x="5432297" y="21572482"/>
            <a:ext cx="2196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M-Cypher framework</a:t>
            </a:r>
            <a:endParaRPr lang="zh-CN" altLang="en-US" dirty="0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3E7AF756-4A4E-4898-8B43-EA6C30354186}"/>
              </a:ext>
            </a:extLst>
          </p:cNvPr>
          <p:cNvSpPr/>
          <p:nvPr/>
        </p:nvSpPr>
        <p:spPr>
          <a:xfrm>
            <a:off x="3793197" y="18783854"/>
            <a:ext cx="5746964" cy="3155255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65D3B37-B3E6-40F1-93CE-C84835CA2871}"/>
              </a:ext>
            </a:extLst>
          </p:cNvPr>
          <p:cNvSpPr/>
          <p:nvPr/>
        </p:nvSpPr>
        <p:spPr>
          <a:xfrm>
            <a:off x="11461843" y="20142177"/>
            <a:ext cx="5148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4" name="图片 153" descr="图片包含 蛋糕, 装饰, 水果, 彩色&#10;&#10;描述已自动生成">
            <a:extLst>
              <a:ext uri="{FF2B5EF4-FFF2-40B4-BE49-F238E27FC236}">
                <a16:creationId xmlns:a16="http://schemas.microsoft.com/office/drawing/2014/main" id="{3833D146-4EA1-4094-90B6-89D16D97B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464740" y="18880895"/>
            <a:ext cx="442246" cy="420134"/>
          </a:xfrm>
          <a:prstGeom prst="rect">
            <a:avLst/>
          </a:prstGeom>
        </p:spPr>
      </p:pic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B488D249-FD7B-4E4B-B64B-0B5A7D9A37DE}"/>
              </a:ext>
            </a:extLst>
          </p:cNvPr>
          <p:cNvSpPr/>
          <p:nvPr/>
        </p:nvSpPr>
        <p:spPr>
          <a:xfrm>
            <a:off x="11242765" y="19210286"/>
            <a:ext cx="930687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D9C0537B-0AA5-4592-9B64-FD509C36A13E}"/>
              </a:ext>
            </a:extLst>
          </p:cNvPr>
          <p:cNvCxnSpPr>
            <a:cxnSpLocks/>
          </p:cNvCxnSpPr>
          <p:nvPr/>
        </p:nvCxnSpPr>
        <p:spPr>
          <a:xfrm flipH="1" flipV="1">
            <a:off x="11403072" y="20167435"/>
            <a:ext cx="707437" cy="11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F3A8DDF-2C64-4AD6-AFB6-4146E6692D56}"/>
              </a:ext>
            </a:extLst>
          </p:cNvPr>
          <p:cNvCxnSpPr>
            <a:cxnSpLocks/>
          </p:cNvCxnSpPr>
          <p:nvPr/>
        </p:nvCxnSpPr>
        <p:spPr>
          <a:xfrm flipH="1">
            <a:off x="11131137" y="19436632"/>
            <a:ext cx="382497" cy="54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FD625437-BA3B-4A88-8F8F-986E05156C18}"/>
              </a:ext>
            </a:extLst>
          </p:cNvPr>
          <p:cNvSpPr/>
          <p:nvPr/>
        </p:nvSpPr>
        <p:spPr>
          <a:xfrm rot="18432061">
            <a:off x="10831747" y="19544348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9" name="Picture 1">
            <a:extLst>
              <a:ext uri="{FF2B5EF4-FFF2-40B4-BE49-F238E27FC236}">
                <a16:creationId xmlns:a16="http://schemas.microsoft.com/office/drawing/2014/main" id="{0A234018-51E4-424F-A7F6-00E6EA9D831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1318" t="12181" r="16024" b="77358"/>
          <a:stretch/>
        </p:blipFill>
        <p:spPr>
          <a:xfrm>
            <a:off x="10828625" y="20005317"/>
            <a:ext cx="585627" cy="356165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A402D604-D8EF-490C-AFC5-09E6C96C52F7}"/>
              </a:ext>
            </a:extLst>
          </p:cNvPr>
          <p:cNvSpPr/>
          <p:nvPr/>
        </p:nvSpPr>
        <p:spPr>
          <a:xfrm>
            <a:off x="10568827" y="20335998"/>
            <a:ext cx="93150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Protein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1" name="Picture 1">
            <a:extLst>
              <a:ext uri="{FF2B5EF4-FFF2-40B4-BE49-F238E27FC236}">
                <a16:creationId xmlns:a16="http://schemas.microsoft.com/office/drawing/2014/main" id="{EB3D1BBA-413B-42AF-B1E3-3F3FAC732ED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6063" t="83874" r="19273"/>
          <a:stretch/>
        </p:blipFill>
        <p:spPr>
          <a:xfrm>
            <a:off x="12267469" y="19966533"/>
            <a:ext cx="157504" cy="400812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162" name="文本框 161">
            <a:extLst>
              <a:ext uri="{FF2B5EF4-FFF2-40B4-BE49-F238E27FC236}">
                <a16:creationId xmlns:a16="http://schemas.microsoft.com/office/drawing/2014/main" id="{26307F69-0D43-4E53-9A20-B4175E16F083}"/>
              </a:ext>
            </a:extLst>
          </p:cNvPr>
          <p:cNvSpPr txBox="1"/>
          <p:nvPr/>
        </p:nvSpPr>
        <p:spPr>
          <a:xfrm>
            <a:off x="9907392" y="21003184"/>
            <a:ext cx="31470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1500" dirty="0">
                <a:latin typeface="Consolas" panose="020B0609020204030204" pitchFamily="49" charset="0"/>
              </a:rPr>
              <a:t> (</a:t>
            </a:r>
            <a:r>
              <a:rPr lang="en-US" altLang="zh-CN" sz="1500" dirty="0" err="1">
                <a:latin typeface="Consolas" panose="020B0609020204030204" pitchFamily="49" charset="0"/>
              </a:rPr>
              <a:t>m:</a:t>
            </a:r>
            <a:r>
              <a:rPr lang="en-US" altLang="zh-CN" sz="1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500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500" dirty="0">
                <a:latin typeface="Consolas" panose="020B0609020204030204" pitchFamily="49" charset="0"/>
              </a:rPr>
              <a:t> </a:t>
            </a:r>
            <a:r>
              <a:rPr lang="en-US" altLang="zh-CN" sz="1500" dirty="0" err="1">
                <a:latin typeface="Consolas" panose="020B0609020204030204" pitchFamily="49" charset="0"/>
              </a:rPr>
              <a:t>s.Virus</a:t>
            </a:r>
            <a:r>
              <a:rPr lang="en-US" altLang="zh-CN" sz="1500" dirty="0">
                <a:latin typeface="Consolas" panose="020B0609020204030204" pitchFamily="49" charset="0"/>
              </a:rPr>
              <a:t> = “</a:t>
            </a:r>
            <a:r>
              <a:rPr lang="en-US" altLang="zh-CN" sz="1500" dirty="0">
                <a:solidFill>
                  <a:srgbClr val="7030A0"/>
                </a:solidFill>
                <a:latin typeface="Consolas" panose="020B0609020204030204" pitchFamily="49" charset="0"/>
              </a:rPr>
              <a:t>SARS-CoV-2</a:t>
            </a:r>
            <a:r>
              <a:rPr lang="en-US" altLang="zh-CN" sz="1500" dirty="0">
                <a:latin typeface="Consolas" panose="020B0609020204030204" pitchFamily="49" charset="0"/>
              </a:rPr>
              <a:t>”</a:t>
            </a:r>
          </a:p>
          <a:p>
            <a:r>
              <a:rPr lang="en-US" altLang="zh-CN" sz="1500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500" dirty="0">
                <a:latin typeface="Consolas" panose="020B0609020204030204" pitchFamily="49" charset="0"/>
              </a:rPr>
              <a:t> COUNT(m)</a:t>
            </a:r>
            <a:endParaRPr lang="zh-CN" altLang="en-US" sz="1500" dirty="0">
              <a:latin typeface="Consolas" panose="020B0609020204030204" pitchFamily="49" charset="0"/>
            </a:endParaRPr>
          </a:p>
        </p:txBody>
      </p:sp>
      <p:pic>
        <p:nvPicPr>
          <p:cNvPr id="163" name="图形 162">
            <a:extLst>
              <a:ext uri="{FF2B5EF4-FFF2-40B4-BE49-F238E27FC236}">
                <a16:creationId xmlns:a16="http://schemas.microsoft.com/office/drawing/2014/main" id="{2F73004B-4C67-4775-BA66-922EC4D4D4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721601" y="19136393"/>
            <a:ext cx="2280473" cy="2274883"/>
          </a:xfrm>
          <a:prstGeom prst="rect">
            <a:avLst/>
          </a:prstGeom>
        </p:spPr>
      </p:pic>
      <p:sp>
        <p:nvSpPr>
          <p:cNvPr id="164" name="标注: 弯曲线形 163">
            <a:extLst>
              <a:ext uri="{FF2B5EF4-FFF2-40B4-BE49-F238E27FC236}">
                <a16:creationId xmlns:a16="http://schemas.microsoft.com/office/drawing/2014/main" id="{103767B0-73DC-4276-AE7E-F739960BF2DA}"/>
              </a:ext>
            </a:extLst>
          </p:cNvPr>
          <p:cNvSpPr/>
          <p:nvPr/>
        </p:nvSpPr>
        <p:spPr>
          <a:xfrm>
            <a:off x="10445976" y="18855533"/>
            <a:ext cx="2077925" cy="1780903"/>
          </a:xfrm>
          <a:prstGeom prst="borderCallout2">
            <a:avLst>
              <a:gd name="adj1" fmla="val 100487"/>
              <a:gd name="adj2" fmla="val 46921"/>
              <a:gd name="adj3" fmla="val 111116"/>
              <a:gd name="adj4" fmla="val 45896"/>
              <a:gd name="adj5" fmla="val 124195"/>
              <a:gd name="adj6" fmla="val 275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9B2FBBFA-981B-4A37-95C0-CC05770A6392}"/>
              </a:ext>
            </a:extLst>
          </p:cNvPr>
          <p:cNvSpPr/>
          <p:nvPr/>
        </p:nvSpPr>
        <p:spPr>
          <a:xfrm>
            <a:off x="11807734" y="20333365"/>
            <a:ext cx="93150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D50F653-FC58-46B1-9CD7-088C2E20E491}"/>
              </a:ext>
            </a:extLst>
          </p:cNvPr>
          <p:cNvSpPr txBox="1"/>
          <p:nvPr/>
        </p:nvSpPr>
        <p:spPr>
          <a:xfrm>
            <a:off x="10793270" y="21654380"/>
            <a:ext cx="4182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The top virus protein in SARS-</a:t>
            </a:r>
            <a:r>
              <a:rPr lang="en-US" altLang="zh-CN" i="1" dirty="0" err="1"/>
              <a:t>CoV</a:t>
            </a:r>
            <a:r>
              <a:rPr lang="en-US" altLang="zh-CN" i="1" dirty="0"/>
              <a:t> is NP! 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6AA8FB2-60FF-475B-B564-E08AD4F73DAB}"/>
              </a:ext>
            </a:extLst>
          </p:cNvPr>
          <p:cNvSpPr txBox="1"/>
          <p:nvPr/>
        </p:nvSpPr>
        <p:spPr>
          <a:xfrm>
            <a:off x="8917981" y="17623967"/>
            <a:ext cx="151384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>
                <a:latin typeface="+mj-lt"/>
                <a:ea typeface="+mj-ea"/>
                <a:cs typeface="+mj-cs"/>
              </a:rPr>
              <a:t>M-Cypher: powerful tool to analyze knowledge graph</a:t>
            </a:r>
            <a:endParaRPr lang="zh-CN" altLang="en-US" sz="5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B7C719E-E50D-4FF8-A207-16DE176D79DE}"/>
              </a:ext>
            </a:extLst>
          </p:cNvPr>
          <p:cNvSpPr/>
          <p:nvPr/>
        </p:nvSpPr>
        <p:spPr>
          <a:xfrm>
            <a:off x="19760736" y="9797669"/>
            <a:ext cx="5091436" cy="12101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12BF384-42A8-42F2-A371-D99469AA5453}"/>
              </a:ext>
            </a:extLst>
          </p:cNvPr>
          <p:cNvSpPr/>
          <p:nvPr/>
        </p:nvSpPr>
        <p:spPr>
          <a:xfrm>
            <a:off x="19852596" y="9727819"/>
            <a:ext cx="4927601" cy="897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1" name="图片 180">
            <a:extLst>
              <a:ext uri="{FF2B5EF4-FFF2-40B4-BE49-F238E27FC236}">
                <a16:creationId xmlns:a16="http://schemas.microsoft.com/office/drawing/2014/main" id="{DC557801-FFB5-4C9F-A294-4F9E0017766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252" t="4260" b="18487"/>
          <a:stretch/>
        </p:blipFill>
        <p:spPr>
          <a:xfrm>
            <a:off x="19881175" y="9702422"/>
            <a:ext cx="4849232" cy="1318102"/>
          </a:xfrm>
          <a:prstGeom prst="rect">
            <a:avLst/>
          </a:prstGeom>
        </p:spPr>
      </p:pic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CBAD3D01-C30C-4E1A-AD9B-C9875DDFBEAB}"/>
              </a:ext>
            </a:extLst>
          </p:cNvPr>
          <p:cNvSpPr/>
          <p:nvPr/>
        </p:nvSpPr>
        <p:spPr>
          <a:xfrm>
            <a:off x="19816770" y="9712713"/>
            <a:ext cx="1516435" cy="1380064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B7B028C9-6AD2-48A2-ADBB-9E81BE9A10AE}"/>
              </a:ext>
            </a:extLst>
          </p:cNvPr>
          <p:cNvSpPr/>
          <p:nvPr/>
        </p:nvSpPr>
        <p:spPr>
          <a:xfrm>
            <a:off x="21361784" y="9702422"/>
            <a:ext cx="1670045" cy="1380064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8C077BCA-9108-41CE-9412-9E79CEEDB18B}"/>
              </a:ext>
            </a:extLst>
          </p:cNvPr>
          <p:cNvSpPr/>
          <p:nvPr/>
        </p:nvSpPr>
        <p:spPr>
          <a:xfrm>
            <a:off x="23046095" y="9712713"/>
            <a:ext cx="1654197" cy="1380064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Title 1">
            <a:extLst>
              <a:ext uri="{FF2B5EF4-FFF2-40B4-BE49-F238E27FC236}">
                <a16:creationId xmlns:a16="http://schemas.microsoft.com/office/drawing/2014/main" id="{A49F2509-9F9C-4C27-9DE2-6AAA47601AB3}"/>
              </a:ext>
            </a:extLst>
          </p:cNvPr>
          <p:cNvSpPr txBox="1">
            <a:spLocks/>
          </p:cNvSpPr>
          <p:nvPr/>
        </p:nvSpPr>
        <p:spPr>
          <a:xfrm>
            <a:off x="9732760" y="8560565"/>
            <a:ext cx="7729728" cy="11887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000" b="1" dirty="0"/>
              <a:t>Knowledge Graph Schema</a:t>
            </a:r>
          </a:p>
        </p:txBody>
      </p:sp>
      <p:pic>
        <p:nvPicPr>
          <p:cNvPr id="325" name="图片 324" descr="图片包含 蛋糕, 装饰, 水果, 彩色&#10;&#10;描述已自动生成">
            <a:extLst>
              <a:ext uri="{FF2B5EF4-FFF2-40B4-BE49-F238E27FC236}">
                <a16:creationId xmlns:a16="http://schemas.microsoft.com/office/drawing/2014/main" id="{0D914779-0E1E-42B2-9093-BDAD7CE2D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983978" y="11596115"/>
            <a:ext cx="528097" cy="501693"/>
          </a:xfrm>
          <a:prstGeom prst="rect">
            <a:avLst/>
          </a:prstGeom>
        </p:spPr>
      </p:pic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C068C61F-993D-47A6-A201-0E0023F4E813}"/>
              </a:ext>
            </a:extLst>
          </p:cNvPr>
          <p:cNvCxnSpPr>
            <a:cxnSpLocks/>
          </p:cNvCxnSpPr>
          <p:nvPr/>
        </p:nvCxnSpPr>
        <p:spPr>
          <a:xfrm flipH="1">
            <a:off x="11290354" y="11911666"/>
            <a:ext cx="1584116" cy="3055"/>
          </a:xfrm>
          <a:prstGeom prst="straightConnector1">
            <a:avLst/>
          </a:prstGeom>
          <a:ln w="127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矩形: 圆角 326">
            <a:extLst>
              <a:ext uri="{FF2B5EF4-FFF2-40B4-BE49-F238E27FC236}">
                <a16:creationId xmlns:a16="http://schemas.microsoft.com/office/drawing/2014/main" id="{D5DDE1B0-354A-4076-A19E-2D6EFB18B917}"/>
              </a:ext>
            </a:extLst>
          </p:cNvPr>
          <p:cNvSpPr/>
          <p:nvPr/>
        </p:nvSpPr>
        <p:spPr>
          <a:xfrm>
            <a:off x="11426033" y="12863215"/>
            <a:ext cx="1205253" cy="34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Protein</a:t>
            </a:r>
            <a:endParaRPr lang="zh-CN" altLang="en-US" sz="1100" dirty="0"/>
          </a:p>
        </p:txBody>
      </p:sp>
      <p:sp>
        <p:nvSpPr>
          <p:cNvPr id="328" name="矩形: 圆角 327">
            <a:extLst>
              <a:ext uri="{FF2B5EF4-FFF2-40B4-BE49-F238E27FC236}">
                <a16:creationId xmlns:a16="http://schemas.microsoft.com/office/drawing/2014/main" id="{29EACF2F-73EC-4830-9AF2-B1E069BF6BCE}"/>
              </a:ext>
            </a:extLst>
          </p:cNvPr>
          <p:cNvSpPr/>
          <p:nvPr/>
        </p:nvSpPr>
        <p:spPr>
          <a:xfrm>
            <a:off x="12718912" y="11989449"/>
            <a:ext cx="1111357" cy="34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</a:p>
        </p:txBody>
      </p:sp>
      <p:cxnSp>
        <p:nvCxnSpPr>
          <p:cNvPr id="329" name="直接箭头连接符 328">
            <a:extLst>
              <a:ext uri="{FF2B5EF4-FFF2-40B4-BE49-F238E27FC236}">
                <a16:creationId xmlns:a16="http://schemas.microsoft.com/office/drawing/2014/main" id="{C59A6241-7BE4-46C3-AFB1-00A3C6C819DD}"/>
              </a:ext>
            </a:extLst>
          </p:cNvPr>
          <p:cNvCxnSpPr>
            <a:cxnSpLocks/>
            <a:endCxn id="365" idx="3"/>
          </p:cNvCxnSpPr>
          <p:nvPr/>
        </p:nvCxnSpPr>
        <p:spPr>
          <a:xfrm flipH="1">
            <a:off x="12388538" y="12265853"/>
            <a:ext cx="640044" cy="490596"/>
          </a:xfrm>
          <a:prstGeom prst="straightConnector1">
            <a:avLst/>
          </a:prstGeom>
          <a:ln w="127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2C7A792B-3350-4C55-B637-8CEDDAB06EC8}"/>
              </a:ext>
            </a:extLst>
          </p:cNvPr>
          <p:cNvCxnSpPr>
            <a:cxnSpLocks/>
            <a:endCxn id="361" idx="1"/>
          </p:cNvCxnSpPr>
          <p:nvPr/>
        </p:nvCxnSpPr>
        <p:spPr>
          <a:xfrm flipV="1">
            <a:off x="12509725" y="12846483"/>
            <a:ext cx="2041884" cy="33545"/>
          </a:xfrm>
          <a:prstGeom prst="straightConnector1">
            <a:avLst/>
          </a:prstGeom>
          <a:ln w="127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矩形 330">
            <a:extLst>
              <a:ext uri="{FF2B5EF4-FFF2-40B4-BE49-F238E27FC236}">
                <a16:creationId xmlns:a16="http://schemas.microsoft.com/office/drawing/2014/main" id="{C3948C05-EDFA-438B-82F1-3F6ADAD4F587}"/>
              </a:ext>
            </a:extLst>
          </p:cNvPr>
          <p:cNvSpPr/>
          <p:nvPr/>
        </p:nvSpPr>
        <p:spPr>
          <a:xfrm rot="19334300">
            <a:off x="12467425" y="12371407"/>
            <a:ext cx="716289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zh-CN" altLang="en-US" sz="1000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68CE6D90-931E-4C6B-8539-B9DD52CAA1CD}"/>
              </a:ext>
            </a:extLst>
          </p:cNvPr>
          <p:cNvSpPr/>
          <p:nvPr/>
        </p:nvSpPr>
        <p:spPr>
          <a:xfrm>
            <a:off x="13207336" y="12806748"/>
            <a:ext cx="492328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sz="1000" dirty="0"/>
          </a:p>
        </p:txBody>
      </p: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F17E505B-5D9E-4C88-9060-8D6FA55FB069}"/>
              </a:ext>
            </a:extLst>
          </p:cNvPr>
          <p:cNvSpPr/>
          <p:nvPr/>
        </p:nvSpPr>
        <p:spPr>
          <a:xfrm>
            <a:off x="11526755" y="10793961"/>
            <a:ext cx="1044433" cy="34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endParaRPr lang="zh-CN" altLang="en-US" sz="1100" dirty="0"/>
          </a:p>
        </p:txBody>
      </p:sp>
      <p:sp>
        <p:nvSpPr>
          <p:cNvPr id="334" name="矩形: 圆角 333">
            <a:extLst>
              <a:ext uri="{FF2B5EF4-FFF2-40B4-BE49-F238E27FC236}">
                <a16:creationId xmlns:a16="http://schemas.microsoft.com/office/drawing/2014/main" id="{2EE52819-37C1-483B-B6DC-274BD09D12D3}"/>
              </a:ext>
            </a:extLst>
          </p:cNvPr>
          <p:cNvSpPr/>
          <p:nvPr/>
        </p:nvSpPr>
        <p:spPr>
          <a:xfrm>
            <a:off x="16037737" y="11886958"/>
            <a:ext cx="1044433" cy="34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Gene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AB4AC942-45E8-45FF-9756-25D73774F913}"/>
              </a:ext>
            </a:extLst>
          </p:cNvPr>
          <p:cNvSpPr/>
          <p:nvPr/>
        </p:nvSpPr>
        <p:spPr>
          <a:xfrm>
            <a:off x="14444581" y="11618846"/>
            <a:ext cx="1044433" cy="34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A140A87B-13A1-4660-BFC1-AD62B8D101D4}"/>
              </a:ext>
            </a:extLst>
          </p:cNvPr>
          <p:cNvCxnSpPr>
            <a:cxnSpLocks/>
            <a:stCxn id="364" idx="3"/>
            <a:endCxn id="363" idx="3"/>
          </p:cNvCxnSpPr>
          <p:nvPr/>
        </p:nvCxnSpPr>
        <p:spPr>
          <a:xfrm>
            <a:off x="14593001" y="10634844"/>
            <a:ext cx="1924082" cy="1010840"/>
          </a:xfrm>
          <a:prstGeom prst="straightConnector1">
            <a:avLst/>
          </a:prstGeom>
          <a:ln w="1270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矩形 336">
            <a:extLst>
              <a:ext uri="{FF2B5EF4-FFF2-40B4-BE49-F238E27FC236}">
                <a16:creationId xmlns:a16="http://schemas.microsoft.com/office/drawing/2014/main" id="{F6E2C0CA-9FDD-4FCA-B78F-F8455BC82181}"/>
              </a:ext>
            </a:extLst>
          </p:cNvPr>
          <p:cNvSpPr/>
          <p:nvPr/>
        </p:nvSpPr>
        <p:spPr>
          <a:xfrm rot="19423094">
            <a:off x="15568496" y="12166479"/>
            <a:ext cx="716289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zh-CN" altLang="en-US" sz="1000" dirty="0"/>
          </a:p>
        </p:txBody>
      </p: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3A53CEB8-E963-4B2E-A4AD-F336115C5577}"/>
              </a:ext>
            </a:extLst>
          </p:cNvPr>
          <p:cNvCxnSpPr>
            <a:cxnSpLocks/>
            <a:stCxn id="363" idx="0"/>
          </p:cNvCxnSpPr>
          <p:nvPr/>
        </p:nvCxnSpPr>
        <p:spPr>
          <a:xfrm flipH="1">
            <a:off x="15313935" y="11785075"/>
            <a:ext cx="842477" cy="7922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矩形 338">
            <a:extLst>
              <a:ext uri="{FF2B5EF4-FFF2-40B4-BE49-F238E27FC236}">
                <a16:creationId xmlns:a16="http://schemas.microsoft.com/office/drawing/2014/main" id="{681DF488-C819-448A-9EAF-F608CDE5CAD0}"/>
              </a:ext>
            </a:extLst>
          </p:cNvPr>
          <p:cNvSpPr/>
          <p:nvPr/>
        </p:nvSpPr>
        <p:spPr>
          <a:xfrm rot="1667992">
            <a:off x="15108745" y="11134551"/>
            <a:ext cx="1085726" cy="294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E08569E-78CC-4222-98A1-188A06664514}"/>
              </a:ext>
            </a:extLst>
          </p:cNvPr>
          <p:cNvSpPr/>
          <p:nvPr/>
        </p:nvSpPr>
        <p:spPr>
          <a:xfrm>
            <a:off x="13879755" y="10713637"/>
            <a:ext cx="1044433" cy="34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2585B540-46FF-4D7F-B8D7-522F61B86CBC}"/>
              </a:ext>
            </a:extLst>
          </p:cNvPr>
          <p:cNvCxnSpPr>
            <a:cxnSpLocks/>
            <a:stCxn id="325" idx="3"/>
          </p:cNvCxnSpPr>
          <p:nvPr/>
        </p:nvCxnSpPr>
        <p:spPr>
          <a:xfrm flipV="1">
            <a:off x="13512075" y="11038526"/>
            <a:ext cx="773923" cy="808435"/>
          </a:xfrm>
          <a:prstGeom prst="straightConnector1">
            <a:avLst/>
          </a:prstGeom>
          <a:ln w="1270">
            <a:solidFill>
              <a:schemeClr val="tx1"/>
            </a:solidFill>
            <a:prstDash val="solid"/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矩形 341">
            <a:extLst>
              <a:ext uri="{FF2B5EF4-FFF2-40B4-BE49-F238E27FC236}">
                <a16:creationId xmlns:a16="http://schemas.microsoft.com/office/drawing/2014/main" id="{C871A717-CCB4-496F-BFCE-DB6EE5684952}"/>
              </a:ext>
            </a:extLst>
          </p:cNvPr>
          <p:cNvSpPr/>
          <p:nvPr/>
        </p:nvSpPr>
        <p:spPr>
          <a:xfrm rot="18900000">
            <a:off x="13710130" y="11283905"/>
            <a:ext cx="563154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B1DF6950-D4B5-40BB-9986-79F506A2E09E}"/>
              </a:ext>
            </a:extLst>
          </p:cNvPr>
          <p:cNvCxnSpPr>
            <a:cxnSpLocks/>
            <a:endCxn id="360" idx="1"/>
          </p:cNvCxnSpPr>
          <p:nvPr/>
        </p:nvCxnSpPr>
        <p:spPr>
          <a:xfrm>
            <a:off x="13661362" y="12160883"/>
            <a:ext cx="1200478" cy="331943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矩形 343">
            <a:extLst>
              <a:ext uri="{FF2B5EF4-FFF2-40B4-BE49-F238E27FC236}">
                <a16:creationId xmlns:a16="http://schemas.microsoft.com/office/drawing/2014/main" id="{84A5D04E-CC5A-4FD8-B012-6B66FDCC0A33}"/>
              </a:ext>
            </a:extLst>
          </p:cNvPr>
          <p:cNvSpPr/>
          <p:nvPr/>
        </p:nvSpPr>
        <p:spPr>
          <a:xfrm rot="790424">
            <a:off x="13693223" y="12265272"/>
            <a:ext cx="991932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/>
          </a:p>
        </p:txBody>
      </p: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D27E2803-67B5-4588-8AE5-661FFA6C3DD5}"/>
              </a:ext>
            </a:extLst>
          </p:cNvPr>
          <p:cNvCxnSpPr>
            <a:cxnSpLocks/>
            <a:stCxn id="333" idx="2"/>
            <a:endCxn id="365" idx="0"/>
          </p:cNvCxnSpPr>
          <p:nvPr/>
        </p:nvCxnSpPr>
        <p:spPr>
          <a:xfrm flipH="1">
            <a:off x="12046233" y="11136831"/>
            <a:ext cx="2739" cy="1426115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矩形 345">
            <a:extLst>
              <a:ext uri="{FF2B5EF4-FFF2-40B4-BE49-F238E27FC236}">
                <a16:creationId xmlns:a16="http://schemas.microsoft.com/office/drawing/2014/main" id="{76B6B796-40A5-4093-B2B9-ECB24A8DCA37}"/>
              </a:ext>
            </a:extLst>
          </p:cNvPr>
          <p:cNvSpPr/>
          <p:nvPr/>
        </p:nvSpPr>
        <p:spPr>
          <a:xfrm rot="5400000">
            <a:off x="11876586" y="11555533"/>
            <a:ext cx="570811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2D9F1D0E-6532-4E9D-A194-D784D0D4CDCA}"/>
              </a:ext>
            </a:extLst>
          </p:cNvPr>
          <p:cNvCxnSpPr>
            <a:cxnSpLocks/>
            <a:endCxn id="362" idx="1"/>
          </p:cNvCxnSpPr>
          <p:nvPr/>
        </p:nvCxnSpPr>
        <p:spPr>
          <a:xfrm>
            <a:off x="15550940" y="12869936"/>
            <a:ext cx="934549" cy="0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矩形 347">
            <a:extLst>
              <a:ext uri="{FF2B5EF4-FFF2-40B4-BE49-F238E27FC236}">
                <a16:creationId xmlns:a16="http://schemas.microsoft.com/office/drawing/2014/main" id="{436ED06E-9939-4C88-A104-FA4033DE6CA0}"/>
              </a:ext>
            </a:extLst>
          </p:cNvPr>
          <p:cNvSpPr/>
          <p:nvPr/>
        </p:nvSpPr>
        <p:spPr>
          <a:xfrm>
            <a:off x="15683660" y="12810227"/>
            <a:ext cx="614837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is</a:t>
            </a:r>
            <a:endParaRPr lang="zh-CN" altLang="en-US" sz="1000" dirty="0"/>
          </a:p>
        </p:txBody>
      </p:sp>
      <p:sp>
        <p:nvSpPr>
          <p:cNvPr id="349" name="矩形: 圆角 348">
            <a:extLst>
              <a:ext uri="{FF2B5EF4-FFF2-40B4-BE49-F238E27FC236}">
                <a16:creationId xmlns:a16="http://schemas.microsoft.com/office/drawing/2014/main" id="{B75304D6-AB38-49B0-9846-FCBF31BC1577}"/>
              </a:ext>
            </a:extLst>
          </p:cNvPr>
          <p:cNvSpPr/>
          <p:nvPr/>
        </p:nvSpPr>
        <p:spPr>
          <a:xfrm>
            <a:off x="10395875" y="11926037"/>
            <a:ext cx="1044433" cy="34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Gene</a:t>
            </a:r>
            <a:endParaRPr lang="zh-CN" altLang="en-US" sz="1100" dirty="0"/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F35928F3-09E1-4DE7-B69A-8B843BD78EDD}"/>
              </a:ext>
            </a:extLst>
          </p:cNvPr>
          <p:cNvSpPr/>
          <p:nvPr/>
        </p:nvSpPr>
        <p:spPr>
          <a:xfrm>
            <a:off x="12077770" y="11821184"/>
            <a:ext cx="681834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980BF212-B46C-40F2-94D2-E0DED462F048}"/>
              </a:ext>
            </a:extLst>
          </p:cNvPr>
          <p:cNvCxnSpPr>
            <a:cxnSpLocks/>
            <a:stCxn id="349" idx="2"/>
          </p:cNvCxnSpPr>
          <p:nvPr/>
        </p:nvCxnSpPr>
        <p:spPr>
          <a:xfrm>
            <a:off x="10918093" y="12268907"/>
            <a:ext cx="656507" cy="497994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矩形 351">
            <a:extLst>
              <a:ext uri="{FF2B5EF4-FFF2-40B4-BE49-F238E27FC236}">
                <a16:creationId xmlns:a16="http://schemas.microsoft.com/office/drawing/2014/main" id="{F4E90447-5BBF-4903-9B91-1744895B3B40}"/>
              </a:ext>
            </a:extLst>
          </p:cNvPr>
          <p:cNvSpPr/>
          <p:nvPr/>
        </p:nvSpPr>
        <p:spPr>
          <a:xfrm rot="2190370">
            <a:off x="10788609" y="12408520"/>
            <a:ext cx="741173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1FBC6446-EE54-483E-AD71-8BD5F860A58C}"/>
              </a:ext>
            </a:extLst>
          </p:cNvPr>
          <p:cNvCxnSpPr>
            <a:cxnSpLocks/>
            <a:endCxn id="360" idx="3"/>
          </p:cNvCxnSpPr>
          <p:nvPr/>
        </p:nvCxnSpPr>
        <p:spPr>
          <a:xfrm flipH="1">
            <a:off x="15561152" y="12079094"/>
            <a:ext cx="590716" cy="413732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3E31AFB3-9943-4022-8A82-CFE9D0477BC6}"/>
              </a:ext>
            </a:extLst>
          </p:cNvPr>
          <p:cNvCxnSpPr>
            <a:cxnSpLocks/>
            <a:stCxn id="359" idx="3"/>
          </p:cNvCxnSpPr>
          <p:nvPr/>
        </p:nvCxnSpPr>
        <p:spPr>
          <a:xfrm>
            <a:off x="12299976" y="10688994"/>
            <a:ext cx="2651359" cy="1573218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矩形 354">
            <a:extLst>
              <a:ext uri="{FF2B5EF4-FFF2-40B4-BE49-F238E27FC236}">
                <a16:creationId xmlns:a16="http://schemas.microsoft.com/office/drawing/2014/main" id="{9EF3E835-69A9-41BD-9216-456FDAFB718C}"/>
              </a:ext>
            </a:extLst>
          </p:cNvPr>
          <p:cNvSpPr/>
          <p:nvPr/>
        </p:nvSpPr>
        <p:spPr>
          <a:xfrm rot="1800000">
            <a:off x="12738742" y="11040977"/>
            <a:ext cx="570811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E6DBBB8A-690A-49C4-A3DD-21ED047F6FFB}"/>
              </a:ext>
            </a:extLst>
          </p:cNvPr>
          <p:cNvCxnSpPr>
            <a:cxnSpLocks/>
            <a:stCxn id="325" idx="3"/>
          </p:cNvCxnSpPr>
          <p:nvPr/>
        </p:nvCxnSpPr>
        <p:spPr>
          <a:xfrm flipV="1">
            <a:off x="13512075" y="11835761"/>
            <a:ext cx="1108297" cy="11200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矩形 356">
            <a:extLst>
              <a:ext uri="{FF2B5EF4-FFF2-40B4-BE49-F238E27FC236}">
                <a16:creationId xmlns:a16="http://schemas.microsoft.com/office/drawing/2014/main" id="{816E605C-71F6-44B6-B2EB-74C5CD459057}"/>
              </a:ext>
            </a:extLst>
          </p:cNvPr>
          <p:cNvSpPr/>
          <p:nvPr/>
        </p:nvSpPr>
        <p:spPr>
          <a:xfrm>
            <a:off x="13682559" y="11762308"/>
            <a:ext cx="563154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4C350CC5-69B5-420B-9939-4FAD38C10DA5}"/>
              </a:ext>
            </a:extLst>
          </p:cNvPr>
          <p:cNvSpPr/>
          <p:nvPr/>
        </p:nvSpPr>
        <p:spPr>
          <a:xfrm>
            <a:off x="14531386" y="13262228"/>
            <a:ext cx="991932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/>
          </a:p>
        </p:txBody>
      </p:sp>
      <p:pic>
        <p:nvPicPr>
          <p:cNvPr id="359" name="图形 358" descr="药品">
            <a:extLst>
              <a:ext uri="{FF2B5EF4-FFF2-40B4-BE49-F238E27FC236}">
                <a16:creationId xmlns:a16="http://schemas.microsoft.com/office/drawing/2014/main" id="{83C7D8F0-9A59-42AF-8B30-474811F2B5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804621" y="10441316"/>
            <a:ext cx="495355" cy="495355"/>
          </a:xfrm>
          <a:prstGeom prst="rect">
            <a:avLst/>
          </a:prstGeom>
        </p:spPr>
      </p:pic>
      <p:pic>
        <p:nvPicPr>
          <p:cNvPr id="360" name="Picture 1">
            <a:extLst>
              <a:ext uri="{FF2B5EF4-FFF2-40B4-BE49-F238E27FC236}">
                <a16:creationId xmlns:a16="http://schemas.microsoft.com/office/drawing/2014/main" id="{096AC3B8-A24D-4A38-84CD-FCA8A85205D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1318" t="12181" r="16024" b="77358"/>
          <a:stretch/>
        </p:blipFill>
        <p:spPr>
          <a:xfrm>
            <a:off x="14861840" y="12280173"/>
            <a:ext cx="699312" cy="425306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61" name="矩形: 圆角 360">
            <a:extLst>
              <a:ext uri="{FF2B5EF4-FFF2-40B4-BE49-F238E27FC236}">
                <a16:creationId xmlns:a16="http://schemas.microsoft.com/office/drawing/2014/main" id="{A0F36D89-1D75-4373-87CC-B64CE148F84E}"/>
              </a:ext>
            </a:extLst>
          </p:cNvPr>
          <p:cNvSpPr/>
          <p:nvPr/>
        </p:nvSpPr>
        <p:spPr>
          <a:xfrm>
            <a:off x="14551609" y="12675047"/>
            <a:ext cx="1112331" cy="34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Protein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2" name="Picture 1">
            <a:extLst>
              <a:ext uri="{FF2B5EF4-FFF2-40B4-BE49-F238E27FC236}">
                <a16:creationId xmlns:a16="http://schemas.microsoft.com/office/drawing/2014/main" id="{330E8E77-4173-43AC-971D-AE332EA6D22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6063" t="83874" r="19273"/>
          <a:stretch/>
        </p:blipFill>
        <p:spPr>
          <a:xfrm>
            <a:off x="16485489" y="12630626"/>
            <a:ext cx="188079" cy="478620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363" name="图片 362" descr="图片包含 游戏机, 画&#10;&#10;描述已自动生成">
            <a:extLst>
              <a:ext uri="{FF2B5EF4-FFF2-40B4-BE49-F238E27FC236}">
                <a16:creationId xmlns:a16="http://schemas.microsoft.com/office/drawing/2014/main" id="{E72B7133-46AA-47B6-8039-90AD9CB91BD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 l="9941" t="4720" r="56881" b="13906"/>
          <a:stretch/>
        </p:blipFill>
        <p:spPr>
          <a:xfrm rot="16200000">
            <a:off x="16377691" y="11424404"/>
            <a:ext cx="278783" cy="721342"/>
          </a:xfrm>
          <a:prstGeom prst="rect">
            <a:avLst/>
          </a:prstGeom>
        </p:spPr>
      </p:pic>
      <p:pic>
        <p:nvPicPr>
          <p:cNvPr id="364" name="图片 363" descr="图片包含 游戏机&#10;&#10;描述已自动生成">
            <a:extLst>
              <a:ext uri="{FF2B5EF4-FFF2-40B4-BE49-F238E27FC236}">
                <a16:creationId xmlns:a16="http://schemas.microsoft.com/office/drawing/2014/main" id="{A3BD6B05-2EA2-40CA-874E-D1D786593871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 l="38016" t="8891" r="43828" b="57899"/>
          <a:stretch/>
        </p:blipFill>
        <p:spPr>
          <a:xfrm>
            <a:off x="14201822" y="10447691"/>
            <a:ext cx="391179" cy="374304"/>
          </a:xfrm>
          <a:prstGeom prst="rect">
            <a:avLst/>
          </a:prstGeom>
        </p:spPr>
      </p:pic>
      <p:pic>
        <p:nvPicPr>
          <p:cNvPr id="365" name="Picture 1">
            <a:extLst>
              <a:ext uri="{FF2B5EF4-FFF2-40B4-BE49-F238E27FC236}">
                <a16:creationId xmlns:a16="http://schemas.microsoft.com/office/drawing/2014/main" id="{69609CAD-4DC9-45BD-9144-FA4F2CD1520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145" t="12244" r="84462" b="78237"/>
          <a:stretch/>
        </p:blipFill>
        <p:spPr>
          <a:xfrm>
            <a:off x="11703926" y="12562946"/>
            <a:ext cx="684612" cy="387004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366" name="Picture 2" descr="DNA vs. RNA — Differences &amp; Similarities - Expii">
            <a:extLst>
              <a:ext uri="{FF2B5EF4-FFF2-40B4-BE49-F238E27FC236}">
                <a16:creationId xmlns:a16="http://schemas.microsoft.com/office/drawing/2014/main" id="{52BC0B12-8EB5-40F8-A53B-B0971BA25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8" t="7352" r="57613" b="4331"/>
          <a:stretch/>
        </p:blipFill>
        <p:spPr bwMode="auto">
          <a:xfrm rot="5400000">
            <a:off x="10829848" y="11592033"/>
            <a:ext cx="194383" cy="6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7" name="弧形 366">
            <a:extLst>
              <a:ext uri="{FF2B5EF4-FFF2-40B4-BE49-F238E27FC236}">
                <a16:creationId xmlns:a16="http://schemas.microsoft.com/office/drawing/2014/main" id="{BE3075E9-FAC5-48E2-AB39-B4E1FF97BC83}"/>
              </a:ext>
            </a:extLst>
          </p:cNvPr>
          <p:cNvSpPr/>
          <p:nvPr/>
        </p:nvSpPr>
        <p:spPr>
          <a:xfrm rot="5632088">
            <a:off x="11660472" y="12979574"/>
            <a:ext cx="650189" cy="343403"/>
          </a:xfrm>
          <a:prstGeom prst="arc">
            <a:avLst>
              <a:gd name="adj1" fmla="val 16432306"/>
              <a:gd name="adj2" fmla="val 5242819"/>
            </a:avLst>
          </a:prstGeom>
          <a:ln w="1270"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BACFC559-256D-407B-84F7-903CA3EFE94C}"/>
              </a:ext>
            </a:extLst>
          </p:cNvPr>
          <p:cNvSpPr/>
          <p:nvPr/>
        </p:nvSpPr>
        <p:spPr>
          <a:xfrm>
            <a:off x="11550265" y="13409238"/>
            <a:ext cx="991932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/>
          </a:p>
        </p:txBody>
      </p:sp>
      <p:sp>
        <p:nvSpPr>
          <p:cNvPr id="369" name="弧形 368">
            <a:extLst>
              <a:ext uri="{FF2B5EF4-FFF2-40B4-BE49-F238E27FC236}">
                <a16:creationId xmlns:a16="http://schemas.microsoft.com/office/drawing/2014/main" id="{55ACA9FE-3651-4493-86F9-5380AD29C6F5}"/>
              </a:ext>
            </a:extLst>
          </p:cNvPr>
          <p:cNvSpPr/>
          <p:nvPr/>
        </p:nvSpPr>
        <p:spPr>
          <a:xfrm rot="5632088">
            <a:off x="14748806" y="12816373"/>
            <a:ext cx="650189" cy="343403"/>
          </a:xfrm>
          <a:prstGeom prst="arc">
            <a:avLst>
              <a:gd name="adj1" fmla="val 16432306"/>
              <a:gd name="adj2" fmla="val 5242819"/>
            </a:avLst>
          </a:prstGeom>
          <a:ln w="1270"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0" name="图片 369" descr="图片包含 游戏机&#10;&#10;描述已自动生成">
            <a:extLst>
              <a:ext uri="{FF2B5EF4-FFF2-40B4-BE49-F238E27FC236}">
                <a16:creationId xmlns:a16="http://schemas.microsoft.com/office/drawing/2014/main" id="{8F94D631-548A-41B4-81DC-2A629FE06F52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rcRect l="7050" t="21558" r="77167" b="44584"/>
          <a:stretch/>
        </p:blipFill>
        <p:spPr>
          <a:xfrm>
            <a:off x="14794542" y="11268682"/>
            <a:ext cx="395747" cy="443574"/>
          </a:xfrm>
          <a:prstGeom prst="rect">
            <a:avLst/>
          </a:prstGeom>
        </p:spPr>
      </p:pic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38430B48-5CC7-4705-B530-90509625F425}"/>
              </a:ext>
            </a:extLst>
          </p:cNvPr>
          <p:cNvCxnSpPr>
            <a:cxnSpLocks/>
            <a:stCxn id="359" idx="3"/>
          </p:cNvCxnSpPr>
          <p:nvPr/>
        </p:nvCxnSpPr>
        <p:spPr>
          <a:xfrm>
            <a:off x="12299976" y="10688994"/>
            <a:ext cx="1834566" cy="0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矩形 371">
            <a:extLst>
              <a:ext uri="{FF2B5EF4-FFF2-40B4-BE49-F238E27FC236}">
                <a16:creationId xmlns:a16="http://schemas.microsoft.com/office/drawing/2014/main" id="{9FDA6F31-04D7-4D42-A5BD-AAE1A88B0FE3}"/>
              </a:ext>
            </a:extLst>
          </p:cNvPr>
          <p:cNvSpPr/>
          <p:nvPr/>
        </p:nvSpPr>
        <p:spPr>
          <a:xfrm>
            <a:off x="13252427" y="10605536"/>
            <a:ext cx="494244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</a:t>
            </a:r>
            <a:endParaRPr lang="zh-CN" altLang="en-US" sz="1000" dirty="0"/>
          </a:p>
        </p:txBody>
      </p: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2217C64A-4F78-478C-9A75-80F912853E83}"/>
              </a:ext>
            </a:extLst>
          </p:cNvPr>
          <p:cNvCxnSpPr>
            <a:cxnSpLocks/>
            <a:stCxn id="359" idx="3"/>
            <a:endCxn id="370" idx="1"/>
          </p:cNvCxnSpPr>
          <p:nvPr/>
        </p:nvCxnSpPr>
        <p:spPr>
          <a:xfrm>
            <a:off x="12299976" y="10688994"/>
            <a:ext cx="2494566" cy="801475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4" name="矩形 373">
            <a:extLst>
              <a:ext uri="{FF2B5EF4-FFF2-40B4-BE49-F238E27FC236}">
                <a16:creationId xmlns:a16="http://schemas.microsoft.com/office/drawing/2014/main" id="{3F82F7B4-16F9-41BC-AAD8-724941C460A4}"/>
              </a:ext>
            </a:extLst>
          </p:cNvPr>
          <p:cNvSpPr/>
          <p:nvPr/>
        </p:nvSpPr>
        <p:spPr>
          <a:xfrm rot="900000">
            <a:off x="13317285" y="11006140"/>
            <a:ext cx="494244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</a:t>
            </a:r>
            <a:endParaRPr lang="zh-CN" altLang="en-US" sz="1000" dirty="0"/>
          </a:p>
        </p:txBody>
      </p:sp>
      <p:sp>
        <p:nvSpPr>
          <p:cNvPr id="375" name="矩形: 圆角 374">
            <a:extLst>
              <a:ext uri="{FF2B5EF4-FFF2-40B4-BE49-F238E27FC236}">
                <a16:creationId xmlns:a16="http://schemas.microsoft.com/office/drawing/2014/main" id="{00191CA9-8CD5-4CAD-A2B1-74816A9ED638}"/>
              </a:ext>
            </a:extLst>
          </p:cNvPr>
          <p:cNvSpPr/>
          <p:nvPr/>
        </p:nvSpPr>
        <p:spPr>
          <a:xfrm>
            <a:off x="16030773" y="13014435"/>
            <a:ext cx="1044433" cy="34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</a:p>
          <a:p>
            <a:pPr algn="ctr"/>
            <a:endParaRPr lang="zh-CN" altLang="en-US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6" name="直接箭头连接符 375">
            <a:extLst>
              <a:ext uri="{FF2B5EF4-FFF2-40B4-BE49-F238E27FC236}">
                <a16:creationId xmlns:a16="http://schemas.microsoft.com/office/drawing/2014/main" id="{465231CC-161B-4BA5-9D46-2B17E34782F0}"/>
              </a:ext>
            </a:extLst>
          </p:cNvPr>
          <p:cNvCxnSpPr>
            <a:cxnSpLocks/>
            <a:endCxn id="370" idx="0"/>
          </p:cNvCxnSpPr>
          <p:nvPr/>
        </p:nvCxnSpPr>
        <p:spPr>
          <a:xfrm>
            <a:off x="14634378" y="10987643"/>
            <a:ext cx="358037" cy="281039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7" name="矩形 376">
            <a:extLst>
              <a:ext uri="{FF2B5EF4-FFF2-40B4-BE49-F238E27FC236}">
                <a16:creationId xmlns:a16="http://schemas.microsoft.com/office/drawing/2014/main" id="{116A831A-24E1-4978-BAE9-A718882422C6}"/>
              </a:ext>
            </a:extLst>
          </p:cNvPr>
          <p:cNvSpPr/>
          <p:nvPr/>
        </p:nvSpPr>
        <p:spPr>
          <a:xfrm rot="2184944">
            <a:off x="14416338" y="11013667"/>
            <a:ext cx="633979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4272B90E-1750-4E95-99C7-C579913AF630}"/>
              </a:ext>
            </a:extLst>
          </p:cNvPr>
          <p:cNvSpPr/>
          <p:nvPr/>
        </p:nvSpPr>
        <p:spPr>
          <a:xfrm>
            <a:off x="15222796" y="11741843"/>
            <a:ext cx="1085726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B768899A-4513-4A35-BE59-18C1DC0D2888}"/>
              </a:ext>
            </a:extLst>
          </p:cNvPr>
          <p:cNvCxnSpPr>
            <a:cxnSpLocks/>
            <a:endCxn id="362" idx="0"/>
          </p:cNvCxnSpPr>
          <p:nvPr/>
        </p:nvCxnSpPr>
        <p:spPr>
          <a:xfrm>
            <a:off x="16568940" y="12179020"/>
            <a:ext cx="10588" cy="451606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0" name="矩形 379">
            <a:extLst>
              <a:ext uri="{FF2B5EF4-FFF2-40B4-BE49-F238E27FC236}">
                <a16:creationId xmlns:a16="http://schemas.microsoft.com/office/drawing/2014/main" id="{6CB40778-BEE3-4EB0-A432-A13BB3A378A3}"/>
              </a:ext>
            </a:extLst>
          </p:cNvPr>
          <p:cNvSpPr/>
          <p:nvPr/>
        </p:nvSpPr>
        <p:spPr>
          <a:xfrm rot="5400000">
            <a:off x="16391289" y="12271088"/>
            <a:ext cx="614837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is</a:t>
            </a:r>
            <a:endParaRPr lang="zh-CN" altLang="en-US" sz="1000" dirty="0"/>
          </a:p>
        </p:txBody>
      </p:sp>
      <p:sp>
        <p:nvSpPr>
          <p:cNvPr id="381" name="弧形 380">
            <a:extLst>
              <a:ext uri="{FF2B5EF4-FFF2-40B4-BE49-F238E27FC236}">
                <a16:creationId xmlns:a16="http://schemas.microsoft.com/office/drawing/2014/main" id="{EB2354ED-0C37-4C67-9B6E-56BC100363D4}"/>
              </a:ext>
            </a:extLst>
          </p:cNvPr>
          <p:cNvSpPr/>
          <p:nvPr/>
        </p:nvSpPr>
        <p:spPr>
          <a:xfrm rot="13074738">
            <a:off x="12793313" y="11522324"/>
            <a:ext cx="650189" cy="343403"/>
          </a:xfrm>
          <a:prstGeom prst="arc">
            <a:avLst>
              <a:gd name="adj1" fmla="val 16432306"/>
              <a:gd name="adj2" fmla="val 5242819"/>
            </a:avLst>
          </a:prstGeom>
          <a:ln w="1270"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7AF4C2C4-23AA-4526-BB31-D4C533CFDA0C}"/>
              </a:ext>
            </a:extLst>
          </p:cNvPr>
          <p:cNvSpPr/>
          <p:nvPr/>
        </p:nvSpPr>
        <p:spPr>
          <a:xfrm rot="17723806">
            <a:off x="12384469" y="11186611"/>
            <a:ext cx="637807" cy="477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</a:t>
            </a:r>
          </a:p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endParaRPr lang="zh-CN" altLang="en-US" sz="1000" dirty="0"/>
          </a:p>
        </p:txBody>
      </p:sp>
      <p:cxnSp>
        <p:nvCxnSpPr>
          <p:cNvPr id="383" name="直接箭头连接符 382">
            <a:extLst>
              <a:ext uri="{FF2B5EF4-FFF2-40B4-BE49-F238E27FC236}">
                <a16:creationId xmlns:a16="http://schemas.microsoft.com/office/drawing/2014/main" id="{2952E5E2-E1CA-41B3-A77B-8C5BE2F279A6}"/>
              </a:ext>
            </a:extLst>
          </p:cNvPr>
          <p:cNvCxnSpPr>
            <a:cxnSpLocks/>
          </p:cNvCxnSpPr>
          <p:nvPr/>
        </p:nvCxnSpPr>
        <p:spPr>
          <a:xfrm flipH="1" flipV="1">
            <a:off x="11137726" y="10984436"/>
            <a:ext cx="1788877" cy="856924"/>
          </a:xfrm>
          <a:prstGeom prst="straightConnector1">
            <a:avLst/>
          </a:prstGeom>
          <a:ln w="127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矩形: 圆角 383">
            <a:extLst>
              <a:ext uri="{FF2B5EF4-FFF2-40B4-BE49-F238E27FC236}">
                <a16:creationId xmlns:a16="http://schemas.microsoft.com/office/drawing/2014/main" id="{17EDF4CC-4414-43B3-8724-CFDC1DB87F10}"/>
              </a:ext>
            </a:extLst>
          </p:cNvPr>
          <p:cNvSpPr/>
          <p:nvPr/>
        </p:nvSpPr>
        <p:spPr>
          <a:xfrm>
            <a:off x="10273880" y="10975177"/>
            <a:ext cx="1044433" cy="34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zh-CN" altLang="en-US" sz="1100" dirty="0"/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D9206EF1-0DD7-435C-9773-629125F6C720}"/>
              </a:ext>
            </a:extLst>
          </p:cNvPr>
          <p:cNvSpPr/>
          <p:nvPr/>
        </p:nvSpPr>
        <p:spPr>
          <a:xfrm rot="1498717">
            <a:off x="11085468" y="11163241"/>
            <a:ext cx="1051271" cy="294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sz="1000" dirty="0"/>
          </a:p>
        </p:txBody>
      </p:sp>
      <p:pic>
        <p:nvPicPr>
          <p:cNvPr id="386" name="图形 385" descr="城市">
            <a:extLst>
              <a:ext uri="{FF2B5EF4-FFF2-40B4-BE49-F238E27FC236}">
                <a16:creationId xmlns:a16="http://schemas.microsoft.com/office/drawing/2014/main" id="{F2434AB4-757F-4ACA-A7C9-FAA86A852A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50362" y="10419530"/>
            <a:ext cx="750567" cy="750567"/>
          </a:xfrm>
          <a:prstGeom prst="rect">
            <a:avLst/>
          </a:prstGeom>
        </p:spPr>
      </p:pic>
      <p:sp>
        <p:nvSpPr>
          <p:cNvPr id="387" name="弧形 386">
            <a:extLst>
              <a:ext uri="{FF2B5EF4-FFF2-40B4-BE49-F238E27FC236}">
                <a16:creationId xmlns:a16="http://schemas.microsoft.com/office/drawing/2014/main" id="{F67B80DA-0749-46ED-AA4D-28196215CEBD}"/>
              </a:ext>
            </a:extLst>
          </p:cNvPr>
          <p:cNvSpPr/>
          <p:nvPr/>
        </p:nvSpPr>
        <p:spPr>
          <a:xfrm rot="5400000">
            <a:off x="10508504" y="11032234"/>
            <a:ext cx="650189" cy="343403"/>
          </a:xfrm>
          <a:prstGeom prst="arc">
            <a:avLst>
              <a:gd name="adj1" fmla="val 16432306"/>
              <a:gd name="adj2" fmla="val 5242819"/>
            </a:avLst>
          </a:prstGeom>
          <a:ln w="1270"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2394AD41-BB49-4012-A237-8FCB83B96DC7}"/>
              </a:ext>
            </a:extLst>
          </p:cNvPr>
          <p:cNvSpPr txBox="1"/>
          <p:nvPr/>
        </p:nvSpPr>
        <p:spPr>
          <a:xfrm>
            <a:off x="10389113" y="11488858"/>
            <a:ext cx="7280168" cy="294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2132A303-7F33-4B89-AE1A-C15AE3A01E95}"/>
              </a:ext>
            </a:extLst>
          </p:cNvPr>
          <p:cNvSpPr txBox="1"/>
          <p:nvPr/>
        </p:nvSpPr>
        <p:spPr>
          <a:xfrm>
            <a:off x="10471605" y="13995483"/>
            <a:ext cx="639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Integrated from </a:t>
            </a:r>
            <a:r>
              <a:rPr lang="en-US" altLang="zh-CN" sz="2200" dirty="0" err="1"/>
              <a:t>OpenKG</a:t>
            </a:r>
            <a:r>
              <a:rPr lang="en-US" altLang="zh-CN" sz="2200" dirty="0"/>
              <a:t>, HPO, NCBI, and </a:t>
            </a:r>
            <a:r>
              <a:rPr lang="en-US" altLang="zh-CN" sz="2200" dirty="0" err="1"/>
              <a:t>DrugBank</a:t>
            </a:r>
            <a:r>
              <a:rPr lang="en-US" altLang="zh-CN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Over 48K nodes and 815K edges!</a:t>
            </a:r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8F8D10BA-556E-4D15-B247-50B09729F079}"/>
              </a:ext>
            </a:extLst>
          </p:cNvPr>
          <p:cNvSpPr txBox="1"/>
          <p:nvPr/>
        </p:nvSpPr>
        <p:spPr>
          <a:xfrm>
            <a:off x="10374787" y="24710044"/>
            <a:ext cx="7598940" cy="665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027487">
              <a:lnSpc>
                <a:spcPct val="70000"/>
              </a:lnSpc>
              <a:spcBef>
                <a:spcPct val="0"/>
              </a:spcBef>
            </a:pPr>
            <a:r>
              <a:rPr lang="en-US" altLang="zh-CN" sz="5000" b="1" dirty="0">
                <a:latin typeface="+mj-lt"/>
                <a:ea typeface="+mj-ea"/>
                <a:cs typeface="+mj-cs"/>
              </a:rPr>
              <a:t>Drug Repurposing Algorithms</a:t>
            </a:r>
            <a:endParaRPr lang="zh-CN" altLang="en-US" sz="5000" b="1" dirty="0">
              <a:latin typeface="+mj-lt"/>
              <a:ea typeface="+mj-ea"/>
              <a:cs typeface="+mj-cs"/>
            </a:endParaRPr>
          </a:p>
        </p:txBody>
      </p:sp>
      <p:sp>
        <p:nvSpPr>
          <p:cNvPr id="405" name="文本框 404">
            <a:extLst>
              <a:ext uri="{FF2B5EF4-FFF2-40B4-BE49-F238E27FC236}">
                <a16:creationId xmlns:a16="http://schemas.microsoft.com/office/drawing/2014/main" id="{80D9AE44-64CD-4068-8F95-33F16E38D9EB}"/>
              </a:ext>
            </a:extLst>
          </p:cNvPr>
          <p:cNvSpPr txBox="1"/>
          <p:nvPr/>
        </p:nvSpPr>
        <p:spPr>
          <a:xfrm>
            <a:off x="4217988" y="10006290"/>
            <a:ext cx="5616705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SARS-CoV-2 outbreak (Covid-19) has become a global pandemic.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No known effective Covid-19 drug treatment.</a:t>
            </a:r>
            <a:br>
              <a:rPr lang="en-IN" altLang="zh-CN" sz="2200" dirty="0"/>
            </a:br>
            <a:endParaRPr lang="en-IN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zh-CN" sz="2200" dirty="0"/>
              <a:t>Discovery of new drugs is time consuming +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zh-CN" sz="2200" dirty="0"/>
              <a:t>Tr</a:t>
            </a:r>
            <a:r>
              <a:rPr lang="en-US" altLang="zh-CN" sz="2200" dirty="0" err="1"/>
              <a:t>aditional</a:t>
            </a:r>
            <a:r>
              <a:rPr lang="en-US" altLang="zh-CN" sz="2200" dirty="0"/>
              <a:t> drug-repurposing methods (e.g., protein docking) does not consider complex interrelationship of drugs, proteins, genes, </a:t>
            </a:r>
            <a:r>
              <a:rPr lang="en-IN" altLang="zh-CN" sz="2200" dirty="0"/>
              <a:t>symptoms,</a:t>
            </a:r>
            <a:r>
              <a:rPr lang="en-US" altLang="zh-CN" sz="2200" dirty="0"/>
              <a:t> diseases, etc.</a:t>
            </a:r>
            <a:br>
              <a:rPr lang="en-IN" altLang="zh-CN" sz="2200" dirty="0"/>
            </a:br>
            <a:endParaRPr lang="en-IN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zh-CN" sz="2200" dirty="0"/>
              <a:t>Therefore, we repurpose </a:t>
            </a:r>
            <a:r>
              <a:rPr lang="en-IN" altLang="zh-CN" sz="2200" b="1" dirty="0"/>
              <a:t>existing drugs </a:t>
            </a:r>
            <a:r>
              <a:rPr lang="en-IN" altLang="zh-CN" sz="2200" dirty="0"/>
              <a:t>using </a:t>
            </a:r>
            <a:r>
              <a:rPr lang="en-IN" altLang="zh-CN" sz="2200" b="1" dirty="0"/>
              <a:t>network-based</a:t>
            </a:r>
            <a:r>
              <a:rPr lang="en-IN" altLang="zh-CN" sz="2200" dirty="0"/>
              <a:t> strategies.</a:t>
            </a:r>
            <a:br>
              <a:rPr lang="en-IN" altLang="zh-CN" sz="2200" dirty="0"/>
            </a:br>
            <a:endParaRPr lang="en-IN" altLang="zh-CN" sz="2200" dirty="0"/>
          </a:p>
          <a:p>
            <a:endParaRPr lang="en-IN" altLang="zh-CN" sz="1800" dirty="0">
              <a:solidFill>
                <a:srgbClr val="404040"/>
              </a:solidFill>
            </a:endParaRPr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6B7936FD-7D2F-42AD-8D59-880457056CCA}"/>
              </a:ext>
            </a:extLst>
          </p:cNvPr>
          <p:cNvSpPr txBox="1"/>
          <p:nvPr/>
        </p:nvSpPr>
        <p:spPr>
          <a:xfrm>
            <a:off x="19252161" y="8679403"/>
            <a:ext cx="565556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000" b="1" dirty="0">
                <a:latin typeface="+mj-lt"/>
                <a:ea typeface="+mj-ea"/>
                <a:cs typeface="+mj-cs"/>
              </a:rPr>
              <a:t>System Architecture</a:t>
            </a:r>
            <a:endParaRPr lang="zh-CN" altLang="en-US" sz="5000" b="1" dirty="0">
              <a:latin typeface="+mj-lt"/>
              <a:ea typeface="+mj-ea"/>
              <a:cs typeface="+mj-cs"/>
            </a:endParaRPr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3A3E48A7-6273-4CA0-AAB2-F5CE0FA09215}"/>
              </a:ext>
            </a:extLst>
          </p:cNvPr>
          <p:cNvSpPr txBox="1"/>
          <p:nvPr/>
        </p:nvSpPr>
        <p:spPr>
          <a:xfrm>
            <a:off x="5682798" y="8946078"/>
            <a:ext cx="354160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000" b="1" dirty="0">
                <a:latin typeface="+mj-lt"/>
                <a:ea typeface="+mj-ea"/>
                <a:cs typeface="+mj-cs"/>
              </a:rPr>
              <a:t>Motivations</a:t>
            </a:r>
            <a:endParaRPr lang="zh-CN" altLang="en-US" sz="5000" b="1" dirty="0">
              <a:latin typeface="+mj-lt"/>
              <a:ea typeface="+mj-ea"/>
              <a:cs typeface="+mj-cs"/>
            </a:endParaRPr>
          </a:p>
        </p:txBody>
      </p:sp>
      <p:sp>
        <p:nvSpPr>
          <p:cNvPr id="426" name="箭头: 下 425">
            <a:extLst>
              <a:ext uri="{FF2B5EF4-FFF2-40B4-BE49-F238E27FC236}">
                <a16:creationId xmlns:a16="http://schemas.microsoft.com/office/drawing/2014/main" id="{0688C47C-1FF1-4DD7-94CA-1D4EB0A32F1A}"/>
              </a:ext>
            </a:extLst>
          </p:cNvPr>
          <p:cNvSpPr/>
          <p:nvPr/>
        </p:nvSpPr>
        <p:spPr>
          <a:xfrm>
            <a:off x="9089632" y="16289625"/>
            <a:ext cx="2734694" cy="814307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Subtitle 2">
            <a:extLst>
              <a:ext uri="{FF2B5EF4-FFF2-40B4-BE49-F238E27FC236}">
                <a16:creationId xmlns:a16="http://schemas.microsoft.com/office/drawing/2014/main" id="{D09825B4-BE56-44C4-ABB8-5F982112B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491" y="5845841"/>
            <a:ext cx="9638443" cy="2258217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Xiaodong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Li, Min </a:t>
            </a: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Ou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Xuxiao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Chris Ye,  </a:t>
            </a: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Wenya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Sun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Supervisors: Prof. Reynold Cheng, </a:t>
            </a: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Dr.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Ruibang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Luo, </a:t>
            </a: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Dr.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Esther Chan</a:t>
            </a:r>
          </a:p>
          <a:p>
            <a:pPr defTabSz="914400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Department of Computer Science &amp; Pharmacology and Pharmacy</a:t>
            </a:r>
          </a:p>
          <a:p>
            <a:pPr defTabSz="914400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defRPr/>
            </a:pP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University of Hong Kong</a:t>
            </a:r>
            <a:endParaRPr kumimoji="0" lang="en-IN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4A44F8E8-6B39-448B-9454-58CB12EEBBD9}"/>
              </a:ext>
            </a:extLst>
          </p:cNvPr>
          <p:cNvSpPr/>
          <p:nvPr/>
        </p:nvSpPr>
        <p:spPr>
          <a:xfrm>
            <a:off x="19685938" y="16289625"/>
            <a:ext cx="2734694" cy="814307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2862705D-CCD6-4468-ACFE-0C048CAD4B94}"/>
              </a:ext>
            </a:extLst>
          </p:cNvPr>
          <p:cNvSpPr/>
          <p:nvPr/>
        </p:nvSpPr>
        <p:spPr>
          <a:xfrm>
            <a:off x="9187639" y="23408150"/>
            <a:ext cx="2734694" cy="814307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E95A04A-6F2A-4A8C-8FDF-E272349BECD1}"/>
              </a:ext>
            </a:extLst>
          </p:cNvPr>
          <p:cNvSpPr/>
          <p:nvPr/>
        </p:nvSpPr>
        <p:spPr>
          <a:xfrm>
            <a:off x="19783945" y="23408150"/>
            <a:ext cx="2734694" cy="814307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D6B7AAB-DC05-4A9A-BC5F-AC690081F12C}"/>
              </a:ext>
            </a:extLst>
          </p:cNvPr>
          <p:cNvSpPr/>
          <p:nvPr/>
        </p:nvSpPr>
        <p:spPr>
          <a:xfrm>
            <a:off x="9201480" y="32666552"/>
            <a:ext cx="2734694" cy="814307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0066FB6-2E61-4A4F-8CEE-992C9960915E}"/>
              </a:ext>
            </a:extLst>
          </p:cNvPr>
          <p:cNvSpPr/>
          <p:nvPr/>
        </p:nvSpPr>
        <p:spPr>
          <a:xfrm>
            <a:off x="19797786" y="32666552"/>
            <a:ext cx="2734694" cy="814307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FB54AB4-0ADB-452C-AB4E-07C0B78EDE3D}"/>
              </a:ext>
            </a:extLst>
          </p:cNvPr>
          <p:cNvSpPr/>
          <p:nvPr/>
        </p:nvSpPr>
        <p:spPr>
          <a:xfrm>
            <a:off x="24254974" y="20474778"/>
            <a:ext cx="930687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066A21AF-3BFA-4D20-83F7-C77D6077B735}"/>
              </a:ext>
            </a:extLst>
          </p:cNvPr>
          <p:cNvSpPr/>
          <p:nvPr/>
        </p:nvSpPr>
        <p:spPr>
          <a:xfrm>
            <a:off x="15137606" y="18772864"/>
            <a:ext cx="11090900" cy="3155255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3B9808D-BA56-471E-8C15-D747033A9FC9}"/>
              </a:ext>
            </a:extLst>
          </p:cNvPr>
          <p:cNvSpPr/>
          <p:nvPr/>
        </p:nvSpPr>
        <p:spPr>
          <a:xfrm>
            <a:off x="9646939" y="18776697"/>
            <a:ext cx="5383889" cy="3155255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E08EDD-51D1-46C5-BDC8-E3DFE86F3445}"/>
              </a:ext>
            </a:extLst>
          </p:cNvPr>
          <p:cNvSpPr/>
          <p:nvPr/>
        </p:nvSpPr>
        <p:spPr>
          <a:xfrm>
            <a:off x="2840477" y="17373796"/>
            <a:ext cx="24572068" cy="5478878"/>
          </a:xfrm>
          <a:prstGeom prst="roundRect">
            <a:avLst/>
          </a:prstGeom>
          <a:solidFill>
            <a:srgbClr val="7F7F7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6" name="图片 225">
            <a:extLst>
              <a:ext uri="{FF2B5EF4-FFF2-40B4-BE49-F238E27FC236}">
                <a16:creationId xmlns:a16="http://schemas.microsoft.com/office/drawing/2014/main" id="{CB62E5C2-9783-4EF2-9E0C-5997E38CBBE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964704" y="9486501"/>
            <a:ext cx="7858425" cy="5358848"/>
          </a:xfrm>
          <a:prstGeom prst="rect">
            <a:avLst/>
          </a:prstGeom>
        </p:spPr>
      </p:pic>
      <p:sp>
        <p:nvSpPr>
          <p:cNvPr id="409" name="矩形: 圆角 408">
            <a:extLst>
              <a:ext uri="{FF2B5EF4-FFF2-40B4-BE49-F238E27FC236}">
                <a16:creationId xmlns:a16="http://schemas.microsoft.com/office/drawing/2014/main" id="{872B9CEF-3846-4557-8E8F-8C3DC0C92CD1}"/>
              </a:ext>
            </a:extLst>
          </p:cNvPr>
          <p:cNvSpPr/>
          <p:nvPr/>
        </p:nvSpPr>
        <p:spPr>
          <a:xfrm>
            <a:off x="17420484" y="8555412"/>
            <a:ext cx="8890439" cy="6625032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6103256B-2CDE-433D-874D-658772E0A2B9}"/>
              </a:ext>
            </a:extLst>
          </p:cNvPr>
          <p:cNvSpPr/>
          <p:nvPr/>
        </p:nvSpPr>
        <p:spPr>
          <a:xfrm>
            <a:off x="3984627" y="8657611"/>
            <a:ext cx="5880230" cy="6606897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3" name="矩形: 圆角 402">
            <a:extLst>
              <a:ext uri="{FF2B5EF4-FFF2-40B4-BE49-F238E27FC236}">
                <a16:creationId xmlns:a16="http://schemas.microsoft.com/office/drawing/2014/main" id="{E4CE4919-D9EC-4B2B-8E0A-7E1FE5041F4C}"/>
              </a:ext>
            </a:extLst>
          </p:cNvPr>
          <p:cNvSpPr/>
          <p:nvPr/>
        </p:nvSpPr>
        <p:spPr>
          <a:xfrm>
            <a:off x="2840477" y="24493030"/>
            <a:ext cx="24572068" cy="7520994"/>
          </a:xfrm>
          <a:prstGeom prst="roundRect">
            <a:avLst/>
          </a:prstGeom>
          <a:solidFill>
            <a:srgbClr val="7F7F7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63FD69A1-5C1B-47A7-BD34-7F0CA165CED6}"/>
              </a:ext>
            </a:extLst>
          </p:cNvPr>
          <p:cNvSpPr/>
          <p:nvPr/>
        </p:nvSpPr>
        <p:spPr>
          <a:xfrm>
            <a:off x="2840477" y="33900674"/>
            <a:ext cx="24572068" cy="8009325"/>
          </a:xfrm>
          <a:prstGeom prst="roundRect">
            <a:avLst/>
          </a:prstGeom>
          <a:solidFill>
            <a:srgbClr val="7F7F7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68725410-FA64-487B-B60E-066C02792C63}"/>
              </a:ext>
            </a:extLst>
          </p:cNvPr>
          <p:cNvSpPr/>
          <p:nvPr/>
        </p:nvSpPr>
        <p:spPr>
          <a:xfrm>
            <a:off x="9990186" y="8643914"/>
            <a:ext cx="7280168" cy="6607700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85F5663E-A47D-4092-B6F8-502F6083BEC3}"/>
              </a:ext>
            </a:extLst>
          </p:cNvPr>
          <p:cNvSpPr/>
          <p:nvPr/>
        </p:nvSpPr>
        <p:spPr>
          <a:xfrm>
            <a:off x="2840478" y="7872435"/>
            <a:ext cx="24572068" cy="7999445"/>
          </a:xfrm>
          <a:prstGeom prst="roundRect">
            <a:avLst/>
          </a:prstGeom>
          <a:solidFill>
            <a:srgbClr val="7F7F7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41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6" grpId="0"/>
      <p:bldP spid="47" grpId="0"/>
      <p:bldP spid="102" grpId="0"/>
      <p:bldP spid="16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1009</Words>
  <Application>Microsoft Office PowerPoint</Application>
  <PresentationFormat>自定义</PresentationFormat>
  <Paragraphs>222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lucida Grande</vt:lpstr>
      <vt:lpstr>等线</vt:lpstr>
      <vt:lpstr>Arial</vt:lpstr>
      <vt:lpstr>Calibri</vt:lpstr>
      <vt:lpstr>Calibri Light</vt:lpstr>
      <vt:lpstr>Consolas</vt:lpstr>
      <vt:lpstr>Gill Sans MT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Michelle Mei Suet</dc:creator>
  <cp:lastModifiedBy>xdli</cp:lastModifiedBy>
  <cp:revision>25</cp:revision>
  <dcterms:created xsi:type="dcterms:W3CDTF">2019-01-23T14:09:36Z</dcterms:created>
  <dcterms:modified xsi:type="dcterms:W3CDTF">2020-09-11T09:15:24Z</dcterms:modified>
</cp:coreProperties>
</file>