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  <p:sldMasterId id="2147483723" r:id="rId3"/>
  </p:sldMasterIdLst>
  <p:notesMasterIdLst>
    <p:notesMasterId r:id="rId21"/>
  </p:notesMasterIdLst>
  <p:sldIdLst>
    <p:sldId id="284" r:id="rId4"/>
    <p:sldId id="257" r:id="rId5"/>
    <p:sldId id="278" r:id="rId6"/>
    <p:sldId id="393" r:id="rId7"/>
    <p:sldId id="282" r:id="rId8"/>
    <p:sldId id="281" r:id="rId9"/>
    <p:sldId id="272" r:id="rId10"/>
    <p:sldId id="394" r:id="rId11"/>
    <p:sldId id="778" r:id="rId12"/>
    <p:sldId id="779" r:id="rId13"/>
    <p:sldId id="780" r:id="rId14"/>
    <p:sldId id="781" r:id="rId15"/>
    <p:sldId id="782" r:id="rId16"/>
    <p:sldId id="279" r:id="rId17"/>
    <p:sldId id="283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968" y="10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8FA8A-E58E-4D64-993C-43025A657003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A509-9790-48F8-9CB7-10E1ECBF4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4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zh-CN" sz="1200" dirty="0">
                <a:solidFill>
                  <a:srgbClr val="404040"/>
                </a:solidFill>
              </a:rPr>
              <a:t>small: For small values of </a:t>
            </a:r>
            <a:r>
              <a:rPr lang="en-IN" altLang="zh-CN" sz="1200" i="1" dirty="0">
                <a:solidFill>
                  <a:srgbClr val="404040"/>
                </a:solidFill>
              </a:rPr>
              <a:t>k</a:t>
            </a:r>
            <a:r>
              <a:rPr lang="en-IN" altLang="zh-CN" sz="1200" dirty="0">
                <a:solidFill>
                  <a:srgbClr val="404040"/>
                </a:solidFill>
              </a:rPr>
              <a:t>, some fast and efficient motif enumeration algorithms exist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zh-CN" sz="1200" dirty="0">
                <a:solidFill>
                  <a:srgbClr val="404040"/>
                </a:solidFill>
              </a:rPr>
              <a:t>frequent: significant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altLang="zh-CN" sz="1200" dirty="0">
              <a:solidFill>
                <a:srgbClr val="40404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6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zh-CN" sz="1200" dirty="0">
                <a:solidFill>
                  <a:schemeClr val="bg1">
                    <a:lumMod val="95000"/>
                  </a:schemeClr>
                </a:solidFill>
              </a:rPr>
              <a:t>Nodes whose configuration (degree, neighbours) remain same if swapped with each other, are considered in same orbit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5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zh-CN" sz="1200" dirty="0">
                <a:solidFill>
                  <a:schemeClr val="bg1">
                    <a:lumMod val="95000"/>
                  </a:schemeClr>
                </a:solidFill>
              </a:rPr>
              <a:t>Nodes whose configuration (degree, neighbours) remain same if swapped with each other, are considered in same orbit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9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zh-CN" sz="1200" dirty="0">
                <a:solidFill>
                  <a:schemeClr val="bg1">
                    <a:lumMod val="95000"/>
                  </a:schemeClr>
                </a:solidFill>
              </a:rPr>
              <a:t>Nodes whose configuration (degree, neighbours) remain same if swapped with each other, are considered in same orbit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2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zh-CN" sz="1200" dirty="0">
                <a:solidFill>
                  <a:schemeClr val="bg1">
                    <a:lumMod val="95000"/>
                  </a:schemeClr>
                </a:solidFill>
              </a:rPr>
              <a:t>Nodes whose configuration (degree, neighbours) remain same if swapped with each other, are considered in same orbit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zh-CN" sz="1200" dirty="0">
                <a:solidFill>
                  <a:schemeClr val="bg1">
                    <a:lumMod val="95000"/>
                  </a:schemeClr>
                </a:solidFill>
              </a:rPr>
              <a:t>Nodes whose configuration (degree, neighbours) remain same if swapped with each other, are considered in same orbit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0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Potential drugs from literature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 10% from 11865 candidates in drug bank detected antiviral agents and immunosuppressants that are currently under clinical trial and mechanically promising statins, ACEIs and corticosteroids!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rugs with potential MOA for covid-19 treatment but not current considered in trial are also discovered by the KG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lucida Grande"/>
              </a:rPr>
              <a:t>statins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lucida Grande"/>
              </a:rPr>
              <a:t>ACEIs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 and </a:t>
            </a:r>
            <a:r>
              <a:rPr lang="en-US" altLang="zh-CN" i="1" dirty="0">
                <a:solidFill>
                  <a:srgbClr val="000000"/>
                </a:solidFill>
                <a:latin typeface="lucida Grande"/>
              </a:rPr>
              <a:t>corticosteroids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.</a:t>
            </a:r>
            <a:endParaRPr lang="zh-CN" altLang="en-US" dirty="0">
              <a:solidFill>
                <a:srgbClr val="000000"/>
              </a:solidFill>
              <a:latin typeface="lucida Grand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A509-9790-48F8-9CB7-10E1ECBF47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9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7845D3-3968-474D-AC0E-B7033DE6B695}"/>
              </a:ext>
            </a:extLst>
          </p:cNvPr>
          <p:cNvSpPr/>
          <p:nvPr/>
        </p:nvSpPr>
        <p:spPr>
          <a:xfrm>
            <a:off x="538162" y="125682"/>
            <a:ext cx="1552575" cy="1552575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537BF-1680-46DE-84CD-BF43136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73856-DF0E-455F-9601-A346ACC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2EAAA-6057-4D38-BB6B-80CFA764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10" descr="HKU_monotone_crest_grn.png">
            <a:extLst>
              <a:ext uri="{FF2B5EF4-FFF2-40B4-BE49-F238E27FC236}">
                <a16:creationId xmlns:a16="http://schemas.microsoft.com/office/drawing/2014/main" id="{7DD006CB-FB6D-46ED-AFB0-7B773D16EA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899" y="247650"/>
            <a:ext cx="1181100" cy="1327690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2BE7564-0DFB-4ACC-9DD5-7B3F621DF5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19324" y="330469"/>
            <a:ext cx="9439275" cy="1143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Master title style</a:t>
            </a:r>
            <a:endParaRPr lang="en-US" altLang="zh-TW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3CE1A97-310B-462F-B073-25E75C015064}"/>
              </a:ext>
            </a:extLst>
          </p:cNvPr>
          <p:cNvSpPr/>
          <p:nvPr/>
        </p:nvSpPr>
        <p:spPr>
          <a:xfrm>
            <a:off x="380999" y="1819274"/>
            <a:ext cx="11410951" cy="4448175"/>
          </a:xfrm>
          <a:prstGeom prst="roundRect">
            <a:avLst>
              <a:gd name="adj" fmla="val 54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44201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537BF-1680-46DE-84CD-BF43136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73856-DF0E-455F-9601-A346ACC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2EAAA-6057-4D38-BB6B-80CFA764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72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537BF-1680-46DE-84CD-BF43136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73856-DF0E-455F-9601-A346ACC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2EAAA-6057-4D38-BB6B-80CFA764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5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537BF-1680-46DE-84CD-BF43136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73856-DF0E-455F-9601-A346ACC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2EAAA-6057-4D38-BB6B-80CFA764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DA6F594-CDD6-428A-BDB7-CD88D1D33953}"/>
              </a:ext>
            </a:extLst>
          </p:cNvPr>
          <p:cNvSpPr/>
          <p:nvPr/>
        </p:nvSpPr>
        <p:spPr>
          <a:xfrm>
            <a:off x="390524" y="245097"/>
            <a:ext cx="11410951" cy="6111253"/>
          </a:xfrm>
          <a:prstGeom prst="roundRect">
            <a:avLst>
              <a:gd name="adj" fmla="val 54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176910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83D6-C386-4E59-9270-45AE2237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imes" pitchFamily="2" charset="0"/>
              </a:defRPr>
            </a:lvl1pPr>
          </a:lstStyle>
          <a:p>
            <a:r>
              <a:rPr lang="en-GB" altLang="zh-CN" dirty="0"/>
              <a:t>Click to edit Master title style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008B3-10D2-4748-8375-8905435B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 dirty="0"/>
              <a:t>Click to edit Master subtitle style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86FD4-C25F-49A5-B8F8-574D4AAE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3BF02-2B7F-414B-9A26-9DF4B11C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14964-32EC-4425-ADCD-69A625F0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733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98510-13E1-4D3E-A6AA-297A04F6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imes" pitchFamily="2" charset="0"/>
              </a:defRPr>
            </a:lvl1pPr>
          </a:lstStyle>
          <a:p>
            <a:r>
              <a:rPr lang="en-GB" altLang="zh-CN" dirty="0"/>
              <a:t>Click to edit Master title style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C9177-6D97-4DDD-A245-746B9A79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  <a:p>
            <a:pPr lvl="3"/>
            <a:r>
              <a:rPr lang="en-GB" altLang="zh-CN" dirty="0"/>
              <a:t>Fourth level</a:t>
            </a:r>
          </a:p>
          <a:p>
            <a:pPr lvl="4"/>
            <a:r>
              <a:rPr lang="en-GB" altLang="zh-CN" dirty="0"/>
              <a:t>Fifth level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D0324-223D-4D0E-A73F-C169092D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BB7F6-93BF-4D3B-8647-4554B039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D275-A759-4CF2-BFA8-F0EE37DC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236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3E1FD-84FF-4EB6-9E11-0F3DA9C9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148BA-B28A-4351-AF8E-12756E45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91DCD-EF9D-45FC-A9E0-4D2B7355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E9870-ED9A-4527-86CE-8B05B3CB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90D74-8809-4BAF-8789-D4C3F304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5011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470C1-299D-4A40-A90C-A43A0805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A269B-BDDB-4726-99D2-9390FD4E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EF4CB-7FE1-4FAB-A31A-958A52C9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0E9E6-A422-4186-ABC8-7598031C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12B25-B7C7-469B-9842-E39CEE3B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7FF53-E716-4906-95FA-5820157C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39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B81AA-E6AA-4938-963D-0DB5E059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216FF-CAA8-4206-9750-97515794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D2C78-A94B-46FB-9478-D61A9AF1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62C00-3844-4F44-8A12-EA0A34E7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315BD7-05C3-497C-8664-B1DDB93D2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AF1726-4EE5-4EEB-9D48-5A84980E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D6F86C-F409-44B6-8B41-0C866B6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DEB62-51D3-47FD-A509-C5BCC2F5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5311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DF7E-5A10-4005-A0CD-69ED1C03E3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zh-CN" dirty="0"/>
              <a:t>t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18DA6-0036-4934-AA7A-2BB2184C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3C302-8D2A-48C9-A494-748621AA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CEFAF-C1CD-4888-ADA9-E24B1747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6801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C1C3-252A-4FE7-AC93-323620CB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9B26A-F57E-4C2C-B04E-0286CB20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D7A81-F614-4683-8582-2E7094BE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BB9035-7E51-423F-84AC-ED7DABD9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93C9A-B868-496C-98D3-0B051BA1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39CEB-4255-4B3D-9186-94EE6AD5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56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A18D7-9662-4DC4-8C5A-4C235FDB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B28C8D-D140-4CA3-A665-2883948F4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2C919-C136-486F-B504-005B7381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1665D-379C-4E50-AE74-D0A1B1CA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00E6D-158D-4361-B750-49073836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904F6-6799-4A00-B07E-89E84519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591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BEE9-D640-4771-801F-2B16EFD2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17F1B-6C1E-4B8D-8A38-CC0B9316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48692-22AE-4932-9FDD-6AD5C9AE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3D6F4-987C-4BBE-ADDE-BE6A3EC3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D1C66-D794-43ED-A85C-C628236A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096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BF152D-292B-46E8-B002-165F87244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2B29E-AE33-45BB-B38D-9203E7B7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40702-2CC5-4522-8E39-1DC51CF2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14931-51E3-4784-8F62-AF08C0D0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EAF0C-5BD5-4C76-8D6D-06D2C15C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39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3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1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5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16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4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9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93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079B4A-EB2A-4FA2-A7EC-34D5488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6ECBE-C6C5-4577-9577-FEF7BD47E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AC16F-5EC7-40E5-B2D1-CE949C013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92FD8-BE7F-45B2-B845-AB4F90623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9C32-5C39-48B8-8A47-6A82BEDC9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553E-91F7-EE46-B99E-E1AB351C0DF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47B8-02F3-8949-9864-F229C5A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ructure" TargetMode="External"/><Relationship Id="rId13" Type="http://schemas.openxmlformats.org/officeDocument/2006/relationships/hyperlink" Target="http://www.kidnsleep.com/2018/01/narcolepsy.html" TargetMode="External"/><Relationship Id="rId3" Type="http://schemas.openxmlformats.org/officeDocument/2006/relationships/hyperlink" Target="https://en.wikipedia.org/wiki/Novel_coronavirus_(2019-nCoV)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jpeg"/><Relationship Id="rId5" Type="http://schemas.openxmlformats.org/officeDocument/2006/relationships/image" Target="../media/image5.svg"/><Relationship Id="rId15" Type="http://schemas.openxmlformats.org/officeDocument/2006/relationships/image" Target="../media/image12.svg"/><Relationship Id="rId10" Type="http://schemas.openxmlformats.org/officeDocument/2006/relationships/hyperlink" Target="https://yennanku.blogspot.com/2016/05/a.html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en.wikipedia.org/wiki/Novel_coronavirus_(2019-nCoV)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11" Type="http://schemas.openxmlformats.org/officeDocument/2006/relationships/image" Target="../media/image20.svg"/><Relationship Id="rId5" Type="http://schemas.openxmlformats.org/officeDocument/2006/relationships/image" Target="../media/image17.jpg"/><Relationship Id="rId10" Type="http://schemas.openxmlformats.org/officeDocument/2006/relationships/image" Target="../media/image19.png"/><Relationship Id="rId4" Type="http://schemas.openxmlformats.org/officeDocument/2006/relationships/image" Target="../media/image16.jp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D097-6188-4339-B40F-958F001B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778" y="403038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kumimoji="0" lang="en-US" altLang="zh-CN" sz="5000" b="1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Drug repurposing for COVID-19: a knowledge graph approach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36BD-A03B-4E6A-9848-3198D314F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777" y="4487020"/>
            <a:ext cx="9638443" cy="2258217"/>
          </a:xfr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Xiaodong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Li, Min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Ou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Xuxiao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Chris Ye, 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Wenya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Sun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Supervisors: Prof. Reynold Cheng,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Dr.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Ruibang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Luo, </a:t>
            </a:r>
            <a:r>
              <a:rPr kumimoji="0" lang="en-IN" altLang="zh-CN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Dr.</a:t>
            </a: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Esther Chan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Department of Computer Science &amp; Pharmacology and Pharmacy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zh-CN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University of Hong Kong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200" dirty="0">
                <a:latin typeface="Gill Sans MT" panose="020B0502020104020203"/>
              </a:rPr>
              <a:t>Section: Postgraduate, Group No. PG05</a:t>
            </a:r>
            <a:endParaRPr kumimoji="0" lang="en-IN" altLang="zh-CN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Special acknowledgement to</a:t>
            </a:r>
            <a:r>
              <a:rPr lang="en-IN" altLang="zh-CN" sz="1600" dirty="0">
                <a:latin typeface="Gill Sans MT" panose="020B0502020104020203"/>
              </a:rPr>
              <a:t> Mr. Vincent Yan for the help and advice!</a:t>
            </a:r>
            <a:endParaRPr kumimoji="0" lang="en-IN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02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49D-8EB7-44BF-A7A2-E9C12F2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26" y="534885"/>
            <a:ext cx="5401243" cy="1141497"/>
          </a:xfrm>
        </p:spPr>
        <p:txBody>
          <a:bodyPr>
            <a:normAutofit/>
          </a:bodyPr>
          <a:lstStyle/>
          <a:p>
            <a:r>
              <a:rPr lang="en-US" altLang="zh-CN" dirty="0"/>
              <a:t>M-Cypher: powerful tool to analyze knowledge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E16E-2981-41D0-ABD7-6AA59EF5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" y="2051670"/>
            <a:ext cx="5055179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M-Cypher: An efficient Graph Query Language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to help non-programmer users to explore the knowledge graph!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M-Cypher 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efficiently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collects statistics for drug re-purposing,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using concept of </a:t>
            </a:r>
            <a:r>
              <a:rPr lang="en-IN" altLang="zh-CN" sz="2200" b="1" u="sng" dirty="0">
                <a:solidFill>
                  <a:schemeClr val="bg1">
                    <a:lumMod val="95000"/>
                  </a:schemeClr>
                </a:solidFill>
              </a:rPr>
              <a:t>orbits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 to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avoid overcounting risk: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motif is frequent?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node/edge/path is interesting?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subgraph worth exploration?</a:t>
            </a:r>
          </a:p>
        </p:txBody>
      </p:sp>
      <p:pic>
        <p:nvPicPr>
          <p:cNvPr id="6" name="图片 5" descr="手机截图图社交软件的信息&#10;&#10;描述已自动生成">
            <a:extLst>
              <a:ext uri="{FF2B5EF4-FFF2-40B4-BE49-F238E27FC236}">
                <a16:creationId xmlns:a16="http://schemas.microsoft.com/office/drawing/2014/main" id="{6F2B7D13-ED07-41B0-BADE-AF2171B9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47036E-965A-4D20-9A6E-3DEA18DDC7FF}"/>
              </a:ext>
            </a:extLst>
          </p:cNvPr>
          <p:cNvSpPr txBox="1"/>
          <p:nvPr/>
        </p:nvSpPr>
        <p:spPr>
          <a:xfrm>
            <a:off x="46129" y="6366497"/>
            <a:ext cx="442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[Li X., et al. M-Cypher: A GQL Framework Supporting Motifs, Demonstrated by Covid-19 Knowledge Graph Analysis, CIKM, 2020.]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382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49D-8EB7-44BF-A7A2-E9C12F2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26" y="534885"/>
            <a:ext cx="5401243" cy="1141497"/>
          </a:xfrm>
        </p:spPr>
        <p:txBody>
          <a:bodyPr>
            <a:normAutofit/>
          </a:bodyPr>
          <a:lstStyle/>
          <a:p>
            <a:r>
              <a:rPr lang="en-US" altLang="zh-CN" dirty="0"/>
              <a:t>M-Cypher: powerful tool to analyze knowledge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E16E-2981-41D0-ABD7-6AA59EF5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" y="2051670"/>
            <a:ext cx="5055179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M-Cypher: An efficient Graph Query Language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to help non-programmer users to explore the knowledge graph!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M-Cypher 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efficiently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collects statistics for drug re-purposing,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using concept of </a:t>
            </a:r>
            <a:r>
              <a:rPr lang="en-IN" altLang="zh-CN" sz="2200" b="1" u="sng" dirty="0">
                <a:solidFill>
                  <a:schemeClr val="bg1">
                    <a:lumMod val="95000"/>
                  </a:schemeClr>
                </a:solidFill>
              </a:rPr>
              <a:t>orbits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 to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avoid overcounting risk: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motif is frequent?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node/edge/path is interesting?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subgraph worth exploration?</a:t>
            </a:r>
          </a:p>
        </p:txBody>
      </p:sp>
      <p:pic>
        <p:nvPicPr>
          <p:cNvPr id="8" name="图片 7" descr="手机截图图社交软件的信息&#10;&#10;描述已自动生成">
            <a:extLst>
              <a:ext uri="{FF2B5EF4-FFF2-40B4-BE49-F238E27FC236}">
                <a16:creationId xmlns:a16="http://schemas.microsoft.com/office/drawing/2014/main" id="{C99E8E12-91F5-463A-95B2-F9D8CEB2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F8A407-E7FF-441E-876B-ADBE78B79919}"/>
              </a:ext>
            </a:extLst>
          </p:cNvPr>
          <p:cNvSpPr txBox="1"/>
          <p:nvPr/>
        </p:nvSpPr>
        <p:spPr>
          <a:xfrm>
            <a:off x="46129" y="6366497"/>
            <a:ext cx="442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[Li X., et al. M-Cypher: A GQL Framework Supporting Motifs, Demonstrated by Covid-19 Knowledge Graph Analysis, CIKM, 2020.]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142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49D-8EB7-44BF-A7A2-E9C12F2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26" y="534885"/>
            <a:ext cx="5401243" cy="1141497"/>
          </a:xfrm>
        </p:spPr>
        <p:txBody>
          <a:bodyPr>
            <a:normAutofit/>
          </a:bodyPr>
          <a:lstStyle/>
          <a:p>
            <a:r>
              <a:rPr lang="en-US" altLang="zh-CN" dirty="0"/>
              <a:t>M-Cypher: powerful tool to analyze knowledge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E16E-2981-41D0-ABD7-6AA59EF5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" y="2051670"/>
            <a:ext cx="5055179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M-Cypher: An efficient Graph Query Language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to help non-programmer users to explore the knowledge graph!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M-Cypher 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efficiently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collects statistics for drug re-purposing,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using concept of </a:t>
            </a:r>
            <a:r>
              <a:rPr lang="en-IN" altLang="zh-CN" sz="2200" b="1" u="sng" dirty="0">
                <a:solidFill>
                  <a:schemeClr val="bg1">
                    <a:lumMod val="95000"/>
                  </a:schemeClr>
                </a:solidFill>
              </a:rPr>
              <a:t>orbits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 to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avoid overcounting risk: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motif is frequent?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node/edge/path is interesting?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subgraph worth exploration?</a:t>
            </a:r>
          </a:p>
        </p:txBody>
      </p:sp>
      <p:pic>
        <p:nvPicPr>
          <p:cNvPr id="6" name="图片 5" descr="手机截图图社交软件的信息&#10;&#10;描述已自动生成">
            <a:extLst>
              <a:ext uri="{FF2B5EF4-FFF2-40B4-BE49-F238E27FC236}">
                <a16:creationId xmlns:a16="http://schemas.microsoft.com/office/drawing/2014/main" id="{68B96383-F78A-4CC4-8895-A66D9240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8292E1-16EF-4340-9EEE-D36BD4AF24CB}"/>
              </a:ext>
            </a:extLst>
          </p:cNvPr>
          <p:cNvSpPr txBox="1"/>
          <p:nvPr/>
        </p:nvSpPr>
        <p:spPr>
          <a:xfrm>
            <a:off x="46129" y="6366497"/>
            <a:ext cx="442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[Li X., et al. M-Cypher: A GQL Framework Supporting Motifs, Demonstrated by Covid-19 Knowledge Graph Analysis, CIKM, 2020.]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937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49D-8EB7-44BF-A7A2-E9C12F2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26" y="534885"/>
            <a:ext cx="5401243" cy="1141497"/>
          </a:xfrm>
        </p:spPr>
        <p:txBody>
          <a:bodyPr>
            <a:normAutofit/>
          </a:bodyPr>
          <a:lstStyle/>
          <a:p>
            <a:r>
              <a:rPr lang="en-US" altLang="zh-CN" dirty="0"/>
              <a:t>M-Cypher: powerful tool to analyze knowledge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E16E-2981-41D0-ABD7-6AA59EF5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" y="2051670"/>
            <a:ext cx="5055179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M-Cypher: An efficient Graph Query Language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to help non-programmer users to explore the knowledge graph!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M-Cypher 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efficiently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collects statistics for drug re-purposing,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using concept of </a:t>
            </a:r>
            <a:r>
              <a:rPr lang="en-IN" altLang="zh-CN" sz="2200" b="1" u="sng" dirty="0">
                <a:solidFill>
                  <a:schemeClr val="bg1">
                    <a:lumMod val="95000"/>
                  </a:schemeClr>
                </a:solidFill>
              </a:rPr>
              <a:t>orbits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 to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avoid overcounting risk: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motif is frequent?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node/edge/path is interesting?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subgraph worth exploration?</a:t>
            </a:r>
          </a:p>
        </p:txBody>
      </p:sp>
      <p:pic>
        <p:nvPicPr>
          <p:cNvPr id="5" name="图片 4" descr="社交网站的手机截图&#10;&#10;描述已自动生成">
            <a:extLst>
              <a:ext uri="{FF2B5EF4-FFF2-40B4-BE49-F238E27FC236}">
                <a16:creationId xmlns:a16="http://schemas.microsoft.com/office/drawing/2014/main" id="{DCBB349A-2DE2-467E-A642-D283FE9E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02E4F9-94CC-4132-AD17-C488C1048967}"/>
              </a:ext>
            </a:extLst>
          </p:cNvPr>
          <p:cNvSpPr txBox="1"/>
          <p:nvPr/>
        </p:nvSpPr>
        <p:spPr>
          <a:xfrm>
            <a:off x="46129" y="6366497"/>
            <a:ext cx="442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[Li X., et al. M-Cypher: A GQL Framework Supporting Motifs, Demonstrated by Covid-19 Knowledge Graph Analysis, CIKM, 2020.]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5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2C1AA-7F5E-41F7-9CC1-AD1AED6E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D2D05-6F0B-4F61-BA04-F2405B3E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C1EAC-ADE9-4215-A868-13BFB8067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/>
          <a:stretch/>
        </p:blipFill>
        <p:spPr>
          <a:xfrm>
            <a:off x="-3614" y="780057"/>
            <a:ext cx="12195613" cy="5260809"/>
          </a:xfrm>
          <a:prstGeom prst="rect">
            <a:avLst/>
          </a:prstGeom>
        </p:spPr>
      </p:pic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9DD90AD2-A6E8-4DDA-8BAF-0B5054FBBA31}"/>
              </a:ext>
            </a:extLst>
          </p:cNvPr>
          <p:cNvSpPr/>
          <p:nvPr/>
        </p:nvSpPr>
        <p:spPr>
          <a:xfrm>
            <a:off x="2420989" y="273369"/>
            <a:ext cx="1728682" cy="390484"/>
          </a:xfrm>
          <a:prstGeom prst="borderCallout2">
            <a:avLst>
              <a:gd name="adj1" fmla="val 35618"/>
              <a:gd name="adj2" fmla="val -2730"/>
              <a:gd name="adj3" fmla="val 18750"/>
              <a:gd name="adj4" fmla="val -16667"/>
              <a:gd name="adj5" fmla="val 250120"/>
              <a:gd name="adj6" fmla="val -36722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Knowledge graph personal page rank.</a:t>
            </a:r>
            <a:endParaRPr lang="zh-CN" altLang="en-US" sz="1200" dirty="0"/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E0937E42-8495-45C5-B5E0-2CB9B4FAA77B}"/>
              </a:ext>
            </a:extLst>
          </p:cNvPr>
          <p:cNvSpPr/>
          <p:nvPr/>
        </p:nvSpPr>
        <p:spPr>
          <a:xfrm>
            <a:off x="2420989" y="3858644"/>
            <a:ext cx="1305062" cy="390484"/>
          </a:xfrm>
          <a:prstGeom prst="borderCallout2">
            <a:avLst>
              <a:gd name="adj1" fmla="val 25696"/>
              <a:gd name="adj2" fmla="val -3286"/>
              <a:gd name="adj3" fmla="val 18750"/>
              <a:gd name="adj4" fmla="val -16667"/>
              <a:gd name="adj5" fmla="val -26718"/>
              <a:gd name="adj6" fmla="val -28319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Motif-based drug recommendation.</a:t>
            </a:r>
            <a:endParaRPr lang="zh-CN" altLang="en-US" sz="1200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B3DE717C-69D4-4438-981E-18793DBC0847}"/>
              </a:ext>
            </a:extLst>
          </p:cNvPr>
          <p:cNvSpPr/>
          <p:nvPr/>
        </p:nvSpPr>
        <p:spPr>
          <a:xfrm>
            <a:off x="2763243" y="1363810"/>
            <a:ext cx="1728682" cy="390484"/>
          </a:xfrm>
          <a:prstGeom prst="borderCallout2">
            <a:avLst>
              <a:gd name="adj1" fmla="val 35618"/>
              <a:gd name="adj2" fmla="val -2730"/>
              <a:gd name="adj3" fmla="val 18750"/>
              <a:gd name="adj4" fmla="val -16667"/>
              <a:gd name="adj5" fmla="val 33810"/>
              <a:gd name="adj6" fmla="val -36722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 Random Algorithm to recommend drugs.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57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C65D-A9ED-45A8-8666-BB4231F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6344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Highlighted drug candidates for repurposing</a:t>
            </a:r>
            <a:endParaRPr 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57294F5-A5C0-4921-A519-F8C6D214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96557"/>
              </p:ext>
            </p:extLst>
          </p:nvPr>
        </p:nvGraphicFramePr>
        <p:xfrm>
          <a:off x="3671124" y="2006600"/>
          <a:ext cx="4737100" cy="2844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8247072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655840595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1247646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8198342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Drug_name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Clinical_trial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Drug_t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Rank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477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Ritonavir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Antiviral agents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605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Lopinavir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Antiviral agents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535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Pitavastatin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0555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Moexipril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ACEIs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838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058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Simvastatin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2184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Atorvastatin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9922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Fluvastatin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705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Pravastatin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71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Rosuvastatin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Statins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3873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Dexamethasone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Corticosteroids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47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Sarilumab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immunosuppressants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081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Hydrocortisone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Corticosteroids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799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Prednisone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Corticosteroids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141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Tocilizumab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immunosuppressants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2671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AEDD86C-C3A7-44FE-B702-FD99DB4F5967}"/>
              </a:ext>
            </a:extLst>
          </p:cNvPr>
          <p:cNvSpPr txBox="1"/>
          <p:nvPr/>
        </p:nvSpPr>
        <p:spPr>
          <a:xfrm>
            <a:off x="2863821" y="4963513"/>
            <a:ext cx="6657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Almost all drugs currently in clinical trial are recommended by our algorithms in top 10% from 11865 candidates in </a:t>
            </a:r>
            <a:r>
              <a:rPr lang="en-US" altLang="zh-CN" dirty="0" err="1"/>
              <a:t>DrugBank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81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C65D-A9ED-45A8-8666-BB4231F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altLang="zh-CN" sz="2800" dirty="0">
                <a:solidFill>
                  <a:srgbClr val="404040"/>
                </a:solidFill>
              </a:rPr>
              <a:t>Future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C690-6C74-4664-AF6B-10F1E20C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249424"/>
            <a:ext cx="8779512" cy="3355055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solidFill>
                  <a:srgbClr val="404040"/>
                </a:solidFill>
              </a:rPr>
              <a:t>Enrich the covid-19 knowledge graph &amp; collect more drugs which are recommended by domain experts.</a:t>
            </a:r>
          </a:p>
          <a:p>
            <a:endParaRPr lang="en-IN" altLang="zh-CN" sz="2000" dirty="0">
              <a:solidFill>
                <a:srgbClr val="404040"/>
              </a:solidFill>
            </a:endParaRPr>
          </a:p>
          <a:p>
            <a:r>
              <a:rPr lang="en-IN" altLang="zh-CN" sz="2000" dirty="0">
                <a:solidFill>
                  <a:srgbClr val="404040"/>
                </a:solidFill>
              </a:rPr>
              <a:t>Apply deep learning algorithms to train new models.</a:t>
            </a:r>
          </a:p>
          <a:p>
            <a:endParaRPr lang="en-IN" altLang="zh-CN" sz="2000" dirty="0">
              <a:solidFill>
                <a:srgbClr val="404040"/>
              </a:solidFill>
            </a:endParaRPr>
          </a:p>
          <a:p>
            <a:r>
              <a:rPr lang="en-IN" sz="2000" dirty="0">
                <a:solidFill>
                  <a:srgbClr val="404040"/>
                </a:solidFill>
              </a:rPr>
              <a:t>Analyse drugs recommended high but without evidence from literatures, e.g., </a:t>
            </a:r>
            <a:r>
              <a:rPr lang="en-IN" sz="2000" b="1" dirty="0">
                <a:solidFill>
                  <a:srgbClr val="404040"/>
                </a:solidFill>
              </a:rPr>
              <a:t>neuropsychiatric drugs</a:t>
            </a:r>
            <a:r>
              <a:rPr lang="en-IN" sz="2000" dirty="0">
                <a:solidFill>
                  <a:srgbClr val="404040"/>
                </a:solidFill>
              </a:rPr>
              <a:t>.</a:t>
            </a:r>
          </a:p>
          <a:p>
            <a:endParaRPr lang="en-IN" sz="2000" dirty="0">
              <a:solidFill>
                <a:srgbClr val="404040"/>
              </a:solidFill>
            </a:endParaRPr>
          </a:p>
          <a:p>
            <a:r>
              <a:rPr lang="en-IN" sz="2000" dirty="0">
                <a:solidFill>
                  <a:srgbClr val="404040"/>
                </a:solidFill>
              </a:rPr>
              <a:t>Develop an user interface for medical experts to find personalized drugs.</a:t>
            </a:r>
          </a:p>
        </p:txBody>
      </p:sp>
    </p:spTree>
    <p:extLst>
      <p:ext uri="{BB962C8B-B14F-4D97-AF65-F5344CB8AC3E}">
        <p14:creationId xmlns:p14="http://schemas.microsoft.com/office/powerpoint/2010/main" val="148309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D097-6188-4339-B40F-958F001B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778" y="1036084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" pitchFamily="2" charset="0"/>
              </a:rPr>
              <a:t>THANK YOU</a:t>
            </a:r>
            <a:endParaRPr lang="en-IN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3D1E4-CA38-4D1E-A6A9-BD735D2C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altLang="zh-CN" dirty="0"/>
              <a:t>Drug repurposing: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D0EB-3D38-4B0E-B2E7-FD4D15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123556"/>
            <a:ext cx="8779512" cy="2879256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404040"/>
                </a:solidFill>
              </a:rPr>
              <a:t>SARS-CoV-2 outbreak (Covid-19) has become a global pandemic. </a:t>
            </a:r>
            <a:r>
              <a:rPr lang="en-US" sz="2000" dirty="0">
                <a:solidFill>
                  <a:srgbClr val="404040"/>
                </a:solidFill>
              </a:rPr>
              <a:t>No known effective Covid-19 drug treatment.</a:t>
            </a:r>
            <a:br>
              <a:rPr lang="en-IN" sz="2000" dirty="0">
                <a:solidFill>
                  <a:srgbClr val="404040"/>
                </a:solidFill>
              </a:rPr>
            </a:br>
            <a:endParaRPr lang="en-IN" sz="2000" dirty="0">
              <a:solidFill>
                <a:srgbClr val="404040"/>
              </a:solidFill>
            </a:endParaRPr>
          </a:p>
          <a:p>
            <a:r>
              <a:rPr lang="en-IN" sz="2000" dirty="0">
                <a:solidFill>
                  <a:srgbClr val="404040"/>
                </a:solidFill>
              </a:rPr>
              <a:t>Discovery of new drugs is time consuming + expensive.</a:t>
            </a:r>
          </a:p>
          <a:p>
            <a:endParaRPr lang="en-IN" sz="2000" dirty="0">
              <a:solidFill>
                <a:srgbClr val="404040"/>
              </a:solidFill>
            </a:endParaRPr>
          </a:p>
          <a:p>
            <a:r>
              <a:rPr lang="en-IN" sz="2000" dirty="0">
                <a:solidFill>
                  <a:srgbClr val="404040"/>
                </a:solidFill>
              </a:rPr>
              <a:t>T</a:t>
            </a:r>
            <a:r>
              <a:rPr lang="en-US" sz="2000" dirty="0" err="1">
                <a:solidFill>
                  <a:srgbClr val="404040"/>
                </a:solidFill>
              </a:rPr>
              <a:t>raditional</a:t>
            </a:r>
            <a:r>
              <a:rPr lang="en-US" sz="2000" dirty="0">
                <a:solidFill>
                  <a:srgbClr val="404040"/>
                </a:solidFill>
              </a:rPr>
              <a:t> drug-repurposing methods (e.g., protein docking) does not consider complex interrelationship of drugs, proteins, genes, </a:t>
            </a:r>
            <a:r>
              <a:rPr lang="en-IN" altLang="zh-CN" sz="2000" dirty="0">
                <a:solidFill>
                  <a:srgbClr val="404040"/>
                </a:solidFill>
              </a:rPr>
              <a:t>symptoms,</a:t>
            </a:r>
            <a:r>
              <a:rPr lang="en-US" sz="2000" dirty="0">
                <a:solidFill>
                  <a:srgbClr val="404040"/>
                </a:solidFill>
              </a:rPr>
              <a:t> diseases, etc.</a:t>
            </a:r>
            <a:br>
              <a:rPr lang="en-IN" sz="2000" dirty="0">
                <a:solidFill>
                  <a:srgbClr val="404040"/>
                </a:solidFill>
              </a:rPr>
            </a:br>
            <a:endParaRPr lang="en-IN" sz="2000" dirty="0">
              <a:solidFill>
                <a:srgbClr val="404040"/>
              </a:solidFill>
            </a:endParaRPr>
          </a:p>
          <a:p>
            <a:r>
              <a:rPr lang="en-IN" sz="2000" dirty="0">
                <a:solidFill>
                  <a:srgbClr val="404040"/>
                </a:solidFill>
              </a:rPr>
              <a:t>Therefore, we repurpose </a:t>
            </a:r>
            <a:r>
              <a:rPr lang="en-IN" sz="2000" b="1" dirty="0">
                <a:solidFill>
                  <a:srgbClr val="404040"/>
                </a:solidFill>
              </a:rPr>
              <a:t>existing drugs </a:t>
            </a:r>
            <a:r>
              <a:rPr lang="en-IN" sz="2000" dirty="0">
                <a:solidFill>
                  <a:srgbClr val="404040"/>
                </a:solidFill>
              </a:rPr>
              <a:t>using </a:t>
            </a:r>
            <a:r>
              <a:rPr lang="en-IN" sz="2000" b="1" dirty="0">
                <a:solidFill>
                  <a:srgbClr val="404040"/>
                </a:solidFill>
              </a:rPr>
              <a:t>network-based</a:t>
            </a:r>
            <a:r>
              <a:rPr lang="en-IN" sz="2000" dirty="0">
                <a:solidFill>
                  <a:srgbClr val="404040"/>
                </a:solidFill>
              </a:rPr>
              <a:t> strategies</a:t>
            </a:r>
            <a:br>
              <a:rPr lang="en-IN" sz="2000" dirty="0">
                <a:solidFill>
                  <a:srgbClr val="404040"/>
                </a:solidFill>
              </a:rPr>
            </a:br>
            <a:endParaRPr lang="en-IN" sz="2000" dirty="0">
              <a:solidFill>
                <a:srgbClr val="404040"/>
              </a:solidFill>
            </a:endParaRPr>
          </a:p>
          <a:p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4FA37-2AAB-4D2C-89E0-8E53DEC4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altLang="zh-CN" sz="2800" dirty="0"/>
              <a:t>KNOWLEDGE GRAPH SCHEMA</a:t>
            </a:r>
            <a:endParaRPr lang="en-I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47B9F1-C8BA-4F3A-B55C-ED4C6699AC75}"/>
              </a:ext>
            </a:extLst>
          </p:cNvPr>
          <p:cNvGrpSpPr/>
          <p:nvPr/>
        </p:nvGrpSpPr>
        <p:grpSpPr>
          <a:xfrm>
            <a:off x="2772256" y="1805683"/>
            <a:ext cx="7395401" cy="3283727"/>
            <a:chOff x="3433383" y="2191998"/>
            <a:chExt cx="6193154" cy="2749902"/>
          </a:xfrm>
        </p:grpSpPr>
        <p:pic>
          <p:nvPicPr>
            <p:cNvPr id="11" name="图片 10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8E5593E6-DD3C-4DF2-8587-405E6671B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702909" y="3177309"/>
              <a:ext cx="442246" cy="420134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E288817-A48C-4EF3-9BC4-0870FFD16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612" y="3441562"/>
              <a:ext cx="1326591" cy="2558"/>
            </a:xfrm>
            <a:prstGeom prst="straightConnector1">
              <a:avLst/>
            </a:prstGeom>
            <a:ln w="127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379D9A-8888-409F-9570-149294276ECC}"/>
                </a:ext>
              </a:extLst>
            </p:cNvPr>
            <p:cNvSpPr/>
            <p:nvPr/>
          </p:nvSpPr>
          <p:spPr>
            <a:xfrm>
              <a:off x="4398234" y="4238421"/>
              <a:ext cx="1009319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 Protein</a:t>
              </a:r>
              <a:endParaRPr lang="zh-CN" altLang="en-US" sz="11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6BDF381-712D-4249-B2B6-80EBC645D176}"/>
                </a:ext>
              </a:extLst>
            </p:cNvPr>
            <p:cNvSpPr/>
            <p:nvPr/>
          </p:nvSpPr>
          <p:spPr>
            <a:xfrm>
              <a:off x="5480934" y="3506700"/>
              <a:ext cx="930687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Covid-19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B4A5A4B-4E90-4FBB-AEE0-844AB58EC20D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>
              <a:off x="5204268" y="3738170"/>
              <a:ext cx="535994" cy="410841"/>
            </a:xfrm>
            <a:prstGeom prst="straightConnector1">
              <a:avLst/>
            </a:prstGeom>
            <a:ln w="127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33E30BC-CDF9-4518-88CE-DE2069F20314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flipV="1">
              <a:off x="5305754" y="4224409"/>
              <a:ext cx="1709941" cy="28092"/>
            </a:xfrm>
            <a:prstGeom prst="straightConnector1">
              <a:avLst/>
            </a:prstGeom>
            <a:ln w="127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2B21CF-078A-403F-84EC-D7840B9CC1DD}"/>
                </a:ext>
              </a:extLst>
            </p:cNvPr>
            <p:cNvSpPr/>
            <p:nvPr/>
          </p:nvSpPr>
          <p:spPr>
            <a:xfrm rot="19334300">
              <a:off x="5270330" y="3826565"/>
              <a:ext cx="5998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</a:t>
              </a:r>
              <a:endParaRPr lang="zh-CN" altLang="en-US" sz="10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12BDB8-263E-4626-BD1B-B5898035B759}"/>
                </a:ext>
              </a:extLst>
            </p:cNvPr>
            <p:cNvSpPr/>
            <p:nvPr/>
          </p:nvSpPr>
          <p:spPr>
            <a:xfrm>
              <a:off x="5889956" y="4191134"/>
              <a:ext cx="412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</a:t>
              </a:r>
              <a:endParaRPr lang="zh-CN" altLang="en-US" sz="10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C1E46CF-A1C4-4915-9FC3-FEA42618AF54}"/>
                </a:ext>
              </a:extLst>
            </p:cNvPr>
            <p:cNvSpPr/>
            <p:nvPr/>
          </p:nvSpPr>
          <p:spPr>
            <a:xfrm>
              <a:off x="4482582" y="2505559"/>
              <a:ext cx="87464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Drug</a:t>
              </a:r>
              <a:endParaRPr lang="zh-CN" altLang="en-US" sz="1100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73551EF-A0A8-4153-8040-A50216F488B3}"/>
                </a:ext>
              </a:extLst>
            </p:cNvPr>
            <p:cNvSpPr/>
            <p:nvPr/>
          </p:nvSpPr>
          <p:spPr>
            <a:xfrm>
              <a:off x="8260228" y="3420871"/>
              <a:ext cx="87464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Gene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88CBC42-1109-4360-BA84-881F8A5E823E}"/>
                </a:ext>
              </a:extLst>
            </p:cNvPr>
            <p:cNvSpPr/>
            <p:nvPr/>
          </p:nvSpPr>
          <p:spPr>
            <a:xfrm>
              <a:off x="6926066" y="3196345"/>
              <a:ext cx="87464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Symptom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DD51DE7-0E5C-4051-916E-F6C6B960ABE7}"/>
                </a:ext>
              </a:extLst>
            </p:cNvPr>
            <p:cNvCxnSpPr>
              <a:cxnSpLocks/>
              <a:stCxn id="51" idx="3"/>
              <a:endCxn id="50" idx="3"/>
            </p:cNvCxnSpPr>
            <p:nvPr/>
          </p:nvCxnSpPr>
          <p:spPr>
            <a:xfrm>
              <a:off x="7050358" y="2372309"/>
              <a:ext cx="1611290" cy="846511"/>
            </a:xfrm>
            <a:prstGeom prst="straightConnector1">
              <a:avLst/>
            </a:prstGeom>
            <a:ln w="1270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7C80586-CAEE-4DDE-9733-A3A35A5BE61C}"/>
                </a:ext>
              </a:extLst>
            </p:cNvPr>
            <p:cNvSpPr/>
            <p:nvPr/>
          </p:nvSpPr>
          <p:spPr>
            <a:xfrm rot="19423094">
              <a:off x="7867270" y="3654951"/>
              <a:ext cx="5998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</a:t>
              </a:r>
              <a:endParaRPr lang="zh-CN" altLang="en-US" sz="10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B9F0C30-E813-490D-A90B-505AC1852614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>
              <a:off x="7654092" y="3335551"/>
              <a:ext cx="705518" cy="6634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41A2B2C-79C5-416E-8B3C-5FAA3C3869A9}"/>
                </a:ext>
              </a:extLst>
            </p:cNvPr>
            <p:cNvSpPr/>
            <p:nvPr/>
          </p:nvSpPr>
          <p:spPr>
            <a:xfrm rot="1667992">
              <a:off x="7482259" y="2790780"/>
              <a:ext cx="90922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associate with</a:t>
              </a:r>
              <a:endParaRPr lang="zh-CN" altLang="en-US" sz="1000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9E8ECB5-1C7E-4378-84FD-B024FAF9CC0D}"/>
                </a:ext>
              </a:extLst>
            </p:cNvPr>
            <p:cNvSpPr/>
            <p:nvPr/>
          </p:nvSpPr>
          <p:spPr>
            <a:xfrm>
              <a:off x="6453062" y="2438293"/>
              <a:ext cx="87464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Disease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8A95CE7-CADF-449B-A66F-61DA7A6A7EE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6145155" y="2710366"/>
              <a:ext cx="648109" cy="677010"/>
            </a:xfrm>
            <a:prstGeom prst="straightConnector1">
              <a:avLst/>
            </a:prstGeom>
            <a:ln w="1270">
              <a:solidFill>
                <a:schemeClr val="tx1"/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057BC25-0AAB-49D5-8272-952997B2A1D9}"/>
                </a:ext>
              </a:extLst>
            </p:cNvPr>
            <p:cNvSpPr/>
            <p:nvPr/>
          </p:nvSpPr>
          <p:spPr>
            <a:xfrm rot="18900000">
              <a:off x="6311013" y="2915854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8B5F978-36AD-4095-A3C8-C4955F900569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270173" y="3650265"/>
              <a:ext cx="1005320" cy="277980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4EB6C8-F5CF-4B46-85CF-D03CD02255BB}"/>
                </a:ext>
              </a:extLst>
            </p:cNvPr>
            <p:cNvSpPr/>
            <p:nvPr/>
          </p:nvSpPr>
          <p:spPr>
            <a:xfrm rot="790424">
              <a:off x="6296854" y="3737684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F05CDA4-8C7A-40FD-9475-67B54D597B8F}"/>
                </a:ext>
              </a:extLst>
            </p:cNvPr>
            <p:cNvCxnSpPr>
              <a:cxnSpLocks/>
              <a:stCxn id="20" idx="2"/>
              <a:endCxn id="52" idx="0"/>
            </p:cNvCxnSpPr>
            <p:nvPr/>
          </p:nvCxnSpPr>
          <p:spPr>
            <a:xfrm flipH="1">
              <a:off x="4917610" y="2792690"/>
              <a:ext cx="2294" cy="1194276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DC7B483-C7B7-496D-85F1-3653381631F8}"/>
                </a:ext>
              </a:extLst>
            </p:cNvPr>
            <p:cNvSpPr/>
            <p:nvPr/>
          </p:nvSpPr>
          <p:spPr>
            <a:xfrm rot="5400000">
              <a:off x="4775542" y="3143325"/>
              <a:ext cx="4780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7DEC266-8F4F-4B56-B1D2-47D978BA8524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7852568" y="4244049"/>
              <a:ext cx="782622" cy="0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2D4262-FDFA-459B-9C5A-5E7A76EA1365}"/>
                </a:ext>
              </a:extLst>
            </p:cNvPr>
            <p:cNvSpPr/>
            <p:nvPr/>
          </p:nvSpPr>
          <p:spPr>
            <a:xfrm>
              <a:off x="7963712" y="4194047"/>
              <a:ext cx="5148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is</a:t>
              </a:r>
              <a:endParaRPr lang="zh-CN" altLang="en-US" sz="100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EBB06B7-C041-437C-9088-276CDB1801CA}"/>
                </a:ext>
              </a:extLst>
            </p:cNvPr>
            <p:cNvSpPr/>
            <p:nvPr/>
          </p:nvSpPr>
          <p:spPr>
            <a:xfrm>
              <a:off x="3535546" y="3453597"/>
              <a:ext cx="87464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 Gene</a:t>
              </a:r>
              <a:endParaRPr lang="zh-CN" altLang="en-US" sz="11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13A865D-DE93-4ECA-8EFE-F294E0C58724}"/>
                </a:ext>
              </a:extLst>
            </p:cNvPr>
            <p:cNvSpPr/>
            <p:nvPr/>
          </p:nvSpPr>
          <p:spPr>
            <a:xfrm>
              <a:off x="4944020" y="3365790"/>
              <a:ext cx="5709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4A9BCCB-DD94-49C9-9B54-2A12C04A5B19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3972868" y="3740728"/>
              <a:ext cx="549781" cy="417037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CF4E662-1055-455B-931C-735650D7B1A1}"/>
                </a:ext>
              </a:extLst>
            </p:cNvPr>
            <p:cNvSpPr/>
            <p:nvPr/>
          </p:nvSpPr>
          <p:spPr>
            <a:xfrm rot="2190370">
              <a:off x="3864434" y="3857644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EE43839-8818-43EF-B791-87CF537C48C9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7861120" y="3581772"/>
              <a:ext cx="494685" cy="346473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0AD57A1-4758-4EAC-A32A-ECE7B5B2A462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5130103" y="2417656"/>
              <a:ext cx="2220336" cy="1317465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13ED489-4204-4185-9B87-7DFB2B29762C}"/>
                </a:ext>
              </a:extLst>
            </p:cNvPr>
            <p:cNvSpPr/>
            <p:nvPr/>
          </p:nvSpPr>
          <p:spPr>
            <a:xfrm rot="1800000">
              <a:off x="5497540" y="2712418"/>
              <a:ext cx="4780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2C5D9A5-13D7-4F21-B5DD-0B195ACEC1D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6145155" y="3377997"/>
              <a:ext cx="928125" cy="9379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0C9131A-8F13-4282-B62A-63FA2FAD0D69}"/>
                </a:ext>
              </a:extLst>
            </p:cNvPr>
            <p:cNvSpPr/>
            <p:nvPr/>
          </p:nvSpPr>
          <p:spPr>
            <a:xfrm>
              <a:off x="6287924" y="3316485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4B5C2C-3025-4D57-B2DE-3ED4E951833A}"/>
                </a:ext>
              </a:extLst>
            </p:cNvPr>
            <p:cNvSpPr/>
            <p:nvPr/>
          </p:nvSpPr>
          <p:spPr>
            <a:xfrm>
              <a:off x="6998760" y="4572568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pic>
          <p:nvPicPr>
            <p:cNvPr id="46" name="图形 45" descr="药品">
              <a:extLst>
                <a:ext uri="{FF2B5EF4-FFF2-40B4-BE49-F238E27FC236}">
                  <a16:creationId xmlns:a16="http://schemas.microsoft.com/office/drawing/2014/main" id="{1023E013-320C-41AD-8E39-75851D48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5276" y="2210242"/>
              <a:ext cx="414827" cy="414827"/>
            </a:xfrm>
            <a:prstGeom prst="rect">
              <a:avLst/>
            </a:prstGeom>
          </p:spPr>
        </p:pic>
        <p:pic>
          <p:nvPicPr>
            <p:cNvPr id="47" name="Picture 1">
              <a:extLst>
                <a:ext uri="{FF2B5EF4-FFF2-40B4-BE49-F238E27FC236}">
                  <a16:creationId xmlns:a16="http://schemas.microsoft.com/office/drawing/2014/main" id="{ACD81F34-C7CA-431B-A714-FF9EC6509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1318" t="12181" r="16024" b="77358"/>
            <a:stretch/>
          </p:blipFill>
          <p:spPr>
            <a:xfrm>
              <a:off x="7275493" y="3750162"/>
              <a:ext cx="585627" cy="356165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E4F6723-7A17-4B7D-A56C-B0E8B439C9D0}"/>
                </a:ext>
              </a:extLst>
            </p:cNvPr>
            <p:cNvSpPr/>
            <p:nvPr/>
          </p:nvSpPr>
          <p:spPr>
            <a:xfrm>
              <a:off x="7015695" y="4080843"/>
              <a:ext cx="93150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Protein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1">
              <a:extLst>
                <a:ext uri="{FF2B5EF4-FFF2-40B4-BE49-F238E27FC236}">
                  <a16:creationId xmlns:a16="http://schemas.microsoft.com/office/drawing/2014/main" id="{76D4514D-419A-44F9-834F-4491414B4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063" t="83874" r="19273"/>
            <a:stretch/>
          </p:blipFill>
          <p:spPr>
            <a:xfrm>
              <a:off x="8635190" y="4043643"/>
              <a:ext cx="157504" cy="400812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id="50" name="图片 49" descr="图片包含 游戏机, 画&#10;&#10;描述已自动生成">
              <a:extLst>
                <a:ext uri="{FF2B5EF4-FFF2-40B4-BE49-F238E27FC236}">
                  <a16:creationId xmlns:a16="http://schemas.microsoft.com/office/drawing/2014/main" id="{A8D21DC5-3EA3-4EDC-89B1-9011EE0B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9941" t="4720" r="56881" b="13906"/>
            <a:stretch/>
          </p:blipFill>
          <p:spPr>
            <a:xfrm rot="16200000">
              <a:off x="8544917" y="3033513"/>
              <a:ext cx="233462" cy="604076"/>
            </a:xfrm>
            <a:prstGeom prst="rect">
              <a:avLst/>
            </a:prstGeom>
          </p:spPr>
        </p:pic>
        <p:pic>
          <p:nvPicPr>
            <p:cNvPr id="51" name="图片 50" descr="图片包含 游戏机&#10;&#10;描述已自动生成">
              <a:extLst>
                <a:ext uri="{FF2B5EF4-FFF2-40B4-BE49-F238E27FC236}">
                  <a16:creationId xmlns:a16="http://schemas.microsoft.com/office/drawing/2014/main" id="{EB3E79BE-371C-4B46-8E28-73F5C1A55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l="38016" t="8891" r="43828" b="57899"/>
            <a:stretch/>
          </p:blipFill>
          <p:spPr>
            <a:xfrm>
              <a:off x="6722772" y="2215581"/>
              <a:ext cx="327586" cy="313455"/>
            </a:xfrm>
            <a:prstGeom prst="rect">
              <a:avLst/>
            </a:prstGeom>
          </p:spPr>
        </p:pic>
        <p:pic>
          <p:nvPicPr>
            <p:cNvPr id="52" name="Picture 1">
              <a:extLst>
                <a:ext uri="{FF2B5EF4-FFF2-40B4-BE49-F238E27FC236}">
                  <a16:creationId xmlns:a16="http://schemas.microsoft.com/office/drawing/2014/main" id="{91EFD68A-B3B2-4391-A874-FA59BDF3C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45" t="12244" r="84462" b="78237"/>
            <a:stretch/>
          </p:blipFill>
          <p:spPr>
            <a:xfrm>
              <a:off x="4630951" y="3986966"/>
              <a:ext cx="573317" cy="324090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id="53" name="Picture 2" descr="DNA vs. RNA — Differences &amp; Similarities - Expii">
              <a:extLst>
                <a:ext uri="{FF2B5EF4-FFF2-40B4-BE49-F238E27FC236}">
                  <a16:creationId xmlns:a16="http://schemas.microsoft.com/office/drawing/2014/main" id="{BA947AF6-5265-40A5-BFB1-46D4554B1B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58" t="7352" r="57613" b="4331"/>
            <a:stretch/>
          </p:blipFill>
          <p:spPr bwMode="auto">
            <a:xfrm rot="5400000">
              <a:off x="3898969" y="3173891"/>
              <a:ext cx="162783" cy="53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A2CF9502-38C8-48B1-A214-B6B0D8AA8DC0}"/>
                </a:ext>
              </a:extLst>
            </p:cNvPr>
            <p:cNvSpPr/>
            <p:nvPr/>
          </p:nvSpPr>
          <p:spPr>
            <a:xfrm rot="5632088">
              <a:off x="4594561" y="4335864"/>
              <a:ext cx="544490" cy="287577"/>
            </a:xfrm>
            <a:prstGeom prst="arc">
              <a:avLst>
                <a:gd name="adj1" fmla="val 16432306"/>
                <a:gd name="adj2" fmla="val 5242819"/>
              </a:avLst>
            </a:prstGeom>
            <a:ln w="1270"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8711752-3902-424A-B8E3-C0C6A5EF5CC7}"/>
                </a:ext>
              </a:extLst>
            </p:cNvPr>
            <p:cNvSpPr/>
            <p:nvPr/>
          </p:nvSpPr>
          <p:spPr>
            <a:xfrm>
              <a:off x="4502270" y="4695679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18037D74-24BD-4794-A25E-FE7E050A6609}"/>
                </a:ext>
              </a:extLst>
            </p:cNvPr>
            <p:cNvSpPr/>
            <p:nvPr/>
          </p:nvSpPr>
          <p:spPr>
            <a:xfrm rot="5632088">
              <a:off x="7180834" y="4199194"/>
              <a:ext cx="544490" cy="287577"/>
            </a:xfrm>
            <a:prstGeom prst="arc">
              <a:avLst>
                <a:gd name="adj1" fmla="val 16432306"/>
                <a:gd name="adj2" fmla="val 5242819"/>
              </a:avLst>
            </a:prstGeom>
            <a:ln w="1270"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 descr="图片包含 游戏机&#10;&#10;描述已自动生成">
              <a:extLst>
                <a:ext uri="{FF2B5EF4-FFF2-40B4-BE49-F238E27FC236}">
                  <a16:creationId xmlns:a16="http://schemas.microsoft.com/office/drawing/2014/main" id="{D28F1887-A430-4AD6-AE0F-0C8A7FFA6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 l="7050" t="21558" r="77167" b="44584"/>
            <a:stretch/>
          </p:blipFill>
          <p:spPr>
            <a:xfrm>
              <a:off x="7219135" y="2903106"/>
              <a:ext cx="331412" cy="371464"/>
            </a:xfrm>
            <a:prstGeom prst="rect">
              <a:avLst/>
            </a:prstGeom>
          </p:spPr>
        </p:pic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BC91DE5-C6EC-46B3-951C-BF418A06963F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5130103" y="2417656"/>
              <a:ext cx="1536326" cy="0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0B59A0-D4C2-4C5D-A10C-EC1F13A5984C}"/>
                </a:ext>
              </a:extLst>
            </p:cNvPr>
            <p:cNvSpPr/>
            <p:nvPr/>
          </p:nvSpPr>
          <p:spPr>
            <a:xfrm>
              <a:off x="5927717" y="2347766"/>
              <a:ext cx="4138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</a:t>
              </a:r>
              <a:endParaRPr lang="zh-CN" altLang="en-US" sz="1000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AD4DBC2-3A76-4FC0-A5AF-1837B923B563}"/>
                </a:ext>
              </a:extLst>
            </p:cNvPr>
            <p:cNvCxnSpPr>
              <a:cxnSpLocks/>
              <a:stCxn id="46" idx="3"/>
              <a:endCxn id="57" idx="1"/>
            </p:cNvCxnSpPr>
            <p:nvPr/>
          </p:nvCxnSpPr>
          <p:spPr>
            <a:xfrm>
              <a:off x="5130103" y="2417656"/>
              <a:ext cx="2089032" cy="671182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402642D-7C1F-4DA5-A1DB-C02D3130D21E}"/>
                </a:ext>
              </a:extLst>
            </p:cNvPr>
            <p:cNvSpPr/>
            <p:nvPr/>
          </p:nvSpPr>
          <p:spPr>
            <a:xfrm rot="900000">
              <a:off x="5982031" y="2683245"/>
              <a:ext cx="4138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</a:t>
              </a:r>
              <a:endParaRPr lang="zh-CN" altLang="en-US" sz="1000" dirty="0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A2B2433-88C7-4363-BEA8-8DF4983E4228}"/>
                </a:ext>
              </a:extLst>
            </p:cNvPr>
            <p:cNvSpPr/>
            <p:nvPr/>
          </p:nvSpPr>
          <p:spPr>
            <a:xfrm>
              <a:off x="8254396" y="4365058"/>
              <a:ext cx="87464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</a:t>
              </a:r>
            </a:p>
            <a:p>
              <a:pPr algn="ctr"/>
              <a:endParaRPr lang="zh-CN" alt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02ED5E0-E7CE-44F4-9B95-F9E5E5F6829C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085009" y="2667755"/>
              <a:ext cx="299832" cy="235351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223B4C6-D58E-4983-B717-B8E92E4C3E15}"/>
                </a:ext>
              </a:extLst>
            </p:cNvPr>
            <p:cNvSpPr/>
            <p:nvPr/>
          </p:nvSpPr>
          <p:spPr>
            <a:xfrm rot="2184944">
              <a:off x="6902415" y="2689548"/>
              <a:ext cx="5309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 to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87CC32B-3244-4104-991E-689F3FF2C643}"/>
                </a:ext>
              </a:extLst>
            </p:cNvPr>
            <p:cNvSpPr/>
            <p:nvPr/>
          </p:nvSpPr>
          <p:spPr>
            <a:xfrm>
              <a:off x="7577769" y="3299347"/>
              <a:ext cx="9092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associate with</a:t>
              </a:r>
              <a:endParaRPr lang="zh-CN" altLang="en-US" sz="1000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EC21E22-B607-4A09-912F-AC7FD470C29E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8705075" y="3665453"/>
              <a:ext cx="8867" cy="378190"/>
            </a:xfrm>
            <a:prstGeom prst="straightConnector1">
              <a:avLst/>
            </a:prstGeom>
            <a:ln w="127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BD86BB6-7158-4C05-9F35-1864AC35FF47}"/>
                </a:ext>
              </a:extLst>
            </p:cNvPr>
            <p:cNvSpPr/>
            <p:nvPr/>
          </p:nvSpPr>
          <p:spPr>
            <a:xfrm rot="5400000">
              <a:off x="8556304" y="3742554"/>
              <a:ext cx="5148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is</a:t>
              </a:r>
              <a:endParaRPr lang="zh-CN" altLang="en-US" sz="1000" dirty="0"/>
            </a:p>
          </p:txBody>
        </p:sp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DD7295E7-2490-426B-8B86-BD61024780EE}"/>
                </a:ext>
              </a:extLst>
            </p:cNvPr>
            <p:cNvSpPr/>
            <p:nvPr/>
          </p:nvSpPr>
          <p:spPr>
            <a:xfrm rot="13074738">
              <a:off x="5543240" y="3115514"/>
              <a:ext cx="544490" cy="287577"/>
            </a:xfrm>
            <a:prstGeom prst="arc">
              <a:avLst>
                <a:gd name="adj1" fmla="val 16432306"/>
                <a:gd name="adj2" fmla="val 5242819"/>
              </a:avLst>
            </a:prstGeom>
            <a:ln w="1270"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F9486E4-4406-45F3-AD50-7AA3A65E0BB3}"/>
                </a:ext>
              </a:extLst>
            </p:cNvPr>
            <p:cNvSpPr/>
            <p:nvPr/>
          </p:nvSpPr>
          <p:spPr>
            <a:xfrm rot="17723806">
              <a:off x="5200860" y="2834377"/>
              <a:ext cx="5341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</a:t>
              </a:r>
            </a:p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endParaRPr lang="zh-CN" altLang="en-US" sz="1000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A587A14-6866-402C-8D40-B876A91CE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6796" y="2665069"/>
              <a:ext cx="1498065" cy="717617"/>
            </a:xfrm>
            <a:prstGeom prst="straightConnector1">
              <a:avLst/>
            </a:prstGeom>
            <a:ln w="127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92B1B894-B3F4-42F1-879F-526C467077C1}"/>
                </a:ext>
              </a:extLst>
            </p:cNvPr>
            <p:cNvSpPr/>
            <p:nvPr/>
          </p:nvSpPr>
          <p:spPr>
            <a:xfrm>
              <a:off x="3433383" y="2657315"/>
              <a:ext cx="874643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  <a:endParaRPr lang="zh-CN" altLang="en-US" sz="11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46B7F73-5B8F-470C-B027-F3FC684C7E75}"/>
                </a:ext>
              </a:extLst>
            </p:cNvPr>
            <p:cNvSpPr/>
            <p:nvPr/>
          </p:nvSpPr>
          <p:spPr>
            <a:xfrm rot="1498717">
              <a:off x="4113034" y="2814806"/>
              <a:ext cx="8803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location</a:t>
              </a:r>
              <a:endParaRPr lang="zh-CN" altLang="en-US" sz="1000" dirty="0"/>
            </a:p>
          </p:txBody>
        </p:sp>
        <p:pic>
          <p:nvPicPr>
            <p:cNvPr id="73" name="图形 72" descr="城市">
              <a:extLst>
                <a:ext uri="{FF2B5EF4-FFF2-40B4-BE49-F238E27FC236}">
                  <a16:creationId xmlns:a16="http://schemas.microsoft.com/office/drawing/2014/main" id="{CB079233-2EFE-4D2B-92B4-72AFBCC28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81175" y="2191998"/>
              <a:ext cx="628550" cy="628550"/>
            </a:xfrm>
            <a:prstGeom prst="rect">
              <a:avLst/>
            </a:prstGeom>
          </p:spPr>
        </p:pic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BF30806-C020-4643-AAF5-9DC332B98B64}"/>
                </a:ext>
              </a:extLst>
            </p:cNvPr>
            <p:cNvSpPr/>
            <p:nvPr/>
          </p:nvSpPr>
          <p:spPr>
            <a:xfrm rot="5400000">
              <a:off x="3629865" y="2705097"/>
              <a:ext cx="544490" cy="287577"/>
            </a:xfrm>
            <a:prstGeom prst="arc">
              <a:avLst>
                <a:gd name="adj1" fmla="val 16432306"/>
                <a:gd name="adj2" fmla="val 5242819"/>
              </a:avLst>
            </a:prstGeom>
            <a:ln w="1270"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DA810C3-7074-4F75-BB4A-EB00728F33A8}"/>
                </a:ext>
              </a:extLst>
            </p:cNvPr>
            <p:cNvSpPr txBox="1"/>
            <p:nvPr/>
          </p:nvSpPr>
          <p:spPr>
            <a:xfrm>
              <a:off x="3529883" y="3087489"/>
              <a:ext cx="609665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8607090-6852-43E4-944D-0B06E440B002}"/>
              </a:ext>
            </a:extLst>
          </p:cNvPr>
          <p:cNvCxnSpPr>
            <a:cxnSpLocks/>
          </p:cNvCxnSpPr>
          <p:nvPr/>
        </p:nvCxnSpPr>
        <p:spPr>
          <a:xfrm>
            <a:off x="4719616" y="2341179"/>
            <a:ext cx="705363" cy="641089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E460955-9D13-4763-ABDD-573088066018}"/>
              </a:ext>
            </a:extLst>
          </p:cNvPr>
          <p:cNvSpPr txBox="1"/>
          <p:nvPr/>
        </p:nvSpPr>
        <p:spPr>
          <a:xfrm>
            <a:off x="1570712" y="5188604"/>
            <a:ext cx="9537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</a:rPr>
              <a:t>Integrated from </a:t>
            </a:r>
            <a:r>
              <a:rPr lang="en-US" altLang="zh-CN" sz="2000" dirty="0" err="1">
                <a:solidFill>
                  <a:srgbClr val="404040"/>
                </a:solidFill>
              </a:rPr>
              <a:t>OpenKG</a:t>
            </a:r>
            <a:r>
              <a:rPr lang="en-US" altLang="zh-CN" sz="2000" dirty="0">
                <a:solidFill>
                  <a:srgbClr val="404040"/>
                </a:solidFill>
              </a:rPr>
              <a:t>, HPO, NCBI, and </a:t>
            </a:r>
            <a:r>
              <a:rPr lang="en-US" altLang="zh-CN" sz="2000" dirty="0" err="1">
                <a:solidFill>
                  <a:srgbClr val="404040"/>
                </a:solidFill>
              </a:rPr>
              <a:t>DrugBank</a:t>
            </a:r>
            <a:r>
              <a:rPr lang="en-US" altLang="zh-CN" sz="2000" dirty="0">
                <a:solidFill>
                  <a:srgbClr val="404040"/>
                </a:solidFill>
              </a:rPr>
              <a:t>;</a:t>
            </a:r>
            <a:r>
              <a:rPr lang="zh-CN" altLang="en-US" sz="2000" dirty="0">
                <a:solidFill>
                  <a:srgbClr val="404040"/>
                </a:solidFill>
              </a:rPr>
              <a:t> </a:t>
            </a:r>
            <a:r>
              <a:rPr lang="en-US" altLang="zh-CN" sz="2000" dirty="0">
                <a:solidFill>
                  <a:srgbClr val="404040"/>
                </a:solidFill>
              </a:rPr>
              <a:t>over 48K nodes and 815K edges!</a:t>
            </a:r>
          </a:p>
        </p:txBody>
      </p:sp>
    </p:spTree>
    <p:extLst>
      <p:ext uri="{BB962C8B-B14F-4D97-AF65-F5344CB8AC3E}">
        <p14:creationId xmlns:p14="http://schemas.microsoft.com/office/powerpoint/2010/main" val="27694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F071CB7F-7CBA-42CF-844A-D5407759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98" y="5115035"/>
            <a:ext cx="2468880" cy="1732546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9F0A8AB-46B9-4901-838D-9D67E10D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058" y="316827"/>
            <a:ext cx="7763024" cy="605780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System Architecture</a:t>
            </a:r>
            <a:endParaRPr lang="zh-CN" altLang="en-US" b="1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A422697-BC6E-434C-99DC-ACB9B194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354" y="1990179"/>
            <a:ext cx="7729728" cy="310198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41FF8B3-CA76-450F-9A3D-7B6B8AE6F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948" y="1030797"/>
            <a:ext cx="7858539" cy="535493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39D5D69-BFB1-4825-9C61-1630B3CADFC2}"/>
              </a:ext>
            </a:extLst>
          </p:cNvPr>
          <p:cNvSpPr/>
          <p:nvPr/>
        </p:nvSpPr>
        <p:spPr>
          <a:xfrm>
            <a:off x="3220175" y="1325033"/>
            <a:ext cx="5091436" cy="1210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A9951E-0D78-4DE6-8D23-565E54FB6F2E}"/>
              </a:ext>
            </a:extLst>
          </p:cNvPr>
          <p:cNvSpPr/>
          <p:nvPr/>
        </p:nvSpPr>
        <p:spPr>
          <a:xfrm>
            <a:off x="3312035" y="1255183"/>
            <a:ext cx="4927601" cy="897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46617C-B35B-45CB-8EDE-595503A36A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2" t="4260" b="18487"/>
          <a:stretch/>
        </p:blipFill>
        <p:spPr>
          <a:xfrm>
            <a:off x="3340614" y="1229786"/>
            <a:ext cx="4849232" cy="1318102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3D62F68-E072-4CF0-9F8E-758929CDFC28}"/>
              </a:ext>
            </a:extLst>
          </p:cNvPr>
          <p:cNvSpPr/>
          <p:nvPr/>
        </p:nvSpPr>
        <p:spPr>
          <a:xfrm>
            <a:off x="3276209" y="1240077"/>
            <a:ext cx="1516435" cy="1380064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0FEBFF-3A1B-432F-A71E-60C762A8F84E}"/>
              </a:ext>
            </a:extLst>
          </p:cNvPr>
          <p:cNvSpPr/>
          <p:nvPr/>
        </p:nvSpPr>
        <p:spPr>
          <a:xfrm>
            <a:off x="4821223" y="1229786"/>
            <a:ext cx="1670045" cy="1380064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E462095-97CB-4B62-A24F-4495A5DB04EC}"/>
              </a:ext>
            </a:extLst>
          </p:cNvPr>
          <p:cNvSpPr/>
          <p:nvPr/>
        </p:nvSpPr>
        <p:spPr>
          <a:xfrm>
            <a:off x="6505534" y="1240077"/>
            <a:ext cx="1654197" cy="1380064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B0DDAA-DB0F-45E1-823A-669F03B3F17F}"/>
              </a:ext>
            </a:extLst>
          </p:cNvPr>
          <p:cNvSpPr/>
          <p:nvPr/>
        </p:nvSpPr>
        <p:spPr>
          <a:xfrm>
            <a:off x="1930400" y="6019800"/>
            <a:ext cx="1381635" cy="18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ED07CE-4F61-49B8-A42F-6E5A7FF86D51}"/>
              </a:ext>
            </a:extLst>
          </p:cNvPr>
          <p:cNvSpPr/>
          <p:nvPr/>
        </p:nvSpPr>
        <p:spPr>
          <a:xfrm>
            <a:off x="1930400" y="6019800"/>
            <a:ext cx="1381635" cy="18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D52466A-604E-4ED5-AF32-674DEF49ED31}"/>
              </a:ext>
            </a:extLst>
          </p:cNvPr>
          <p:cNvGrpSpPr/>
          <p:nvPr/>
        </p:nvGrpSpPr>
        <p:grpSpPr>
          <a:xfrm>
            <a:off x="2001317" y="5994123"/>
            <a:ext cx="1239799" cy="207710"/>
            <a:chOff x="9961563" y="3351941"/>
            <a:chExt cx="1239799" cy="20771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819237D-046C-463E-8A07-D37BD115E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81" t="93087" r="87424" b="3285"/>
            <a:stretch/>
          </p:blipFill>
          <p:spPr>
            <a:xfrm>
              <a:off x="10638035" y="3363208"/>
              <a:ext cx="211836" cy="194250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2A2E463-3EBE-4CB9-9904-2A50DE5F2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276" t="93087" r="26739" b="3285"/>
            <a:stretch/>
          </p:blipFill>
          <p:spPr>
            <a:xfrm>
              <a:off x="10361613" y="3351941"/>
              <a:ext cx="77427" cy="19425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62D277B-A31E-4219-8BBA-88728B7D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106" t="93332" r="63217" b="3720"/>
            <a:stretch/>
          </p:blipFill>
          <p:spPr>
            <a:xfrm>
              <a:off x="10431431" y="3381398"/>
              <a:ext cx="131763" cy="157870"/>
            </a:xfrm>
            <a:prstGeom prst="rect">
              <a:avLst/>
            </a:prstGeom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0929F0B6-A145-426A-A17A-C948D231A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344" t="93087" r="79566" b="3285"/>
            <a:stretch/>
          </p:blipFill>
          <p:spPr>
            <a:xfrm>
              <a:off x="9961563" y="3365401"/>
              <a:ext cx="400050" cy="194250"/>
            </a:xfrm>
            <a:prstGeom prst="rect">
              <a:avLst/>
            </a:prstGeom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0E471456-D766-4FDD-B54F-CAC234B01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83" t="93087" r="75526" b="3285"/>
            <a:stretch/>
          </p:blipFill>
          <p:spPr>
            <a:xfrm>
              <a:off x="10950538" y="3363208"/>
              <a:ext cx="250824" cy="194250"/>
            </a:xfrm>
            <a:prstGeom prst="rect">
              <a:avLst/>
            </a:prstGeom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27CEEF9-CEE4-46C0-BCDC-57678F61C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759" t="94602" r="86292" b="3592"/>
            <a:stretch/>
          </p:blipFill>
          <p:spPr>
            <a:xfrm>
              <a:off x="10564782" y="3429000"/>
              <a:ext cx="74613" cy="96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79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49D-8EB7-44BF-A7A2-E9C12F2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26" y="534885"/>
            <a:ext cx="5401243" cy="1141497"/>
          </a:xfrm>
        </p:spPr>
        <p:txBody>
          <a:bodyPr/>
          <a:lstStyle/>
          <a:p>
            <a:r>
              <a:rPr lang="en-US" altLang="zh-CN" dirty="0"/>
              <a:t>Alg.1 </a:t>
            </a:r>
            <a:r>
              <a:rPr lang="en-IN" dirty="0"/>
              <a:t>Knowledge graph PPR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E16E-2981-41D0-ABD7-6AA59EF5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20" y="2051670"/>
            <a:ext cx="4815840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Personalized Page Rank (PPR) is used by Twitter to present users with recommendations of other accounts that they may wish to follow.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We adapt PPR into a knowledge graph version.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Source node (SARS-CoV-2), target node (Each drug), with parameters: damping factor 0.85, iteration 2M.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32E731-C26E-44A2-AFA2-5E1D8CD16E7A}"/>
              </a:ext>
            </a:extLst>
          </p:cNvPr>
          <p:cNvSpPr/>
          <p:nvPr/>
        </p:nvSpPr>
        <p:spPr>
          <a:xfrm>
            <a:off x="6816246" y="1476829"/>
            <a:ext cx="1314488" cy="13144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algn="ctr"/>
            <a:r>
              <a:rPr lang="en-IN" sz="1000" dirty="0"/>
              <a:t>SARS-CoV-2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730EBB-791A-4B6B-BFF6-A68307A21A0D}"/>
              </a:ext>
            </a:extLst>
          </p:cNvPr>
          <p:cNvSpPr/>
          <p:nvPr/>
        </p:nvSpPr>
        <p:spPr>
          <a:xfrm>
            <a:off x="10838990" y="2717604"/>
            <a:ext cx="1026815" cy="102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Disease</a:t>
            </a:r>
          </a:p>
          <a:p>
            <a:pPr algn="ctr"/>
            <a:r>
              <a:rPr lang="en-IN" sz="800" dirty="0"/>
              <a:t>Acute respiratory coronavirus infection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905A6-438D-41A3-BB0E-8C4943B36E2D}"/>
              </a:ext>
            </a:extLst>
          </p:cNvPr>
          <p:cNvSpPr/>
          <p:nvPr/>
        </p:nvSpPr>
        <p:spPr>
          <a:xfrm>
            <a:off x="10973121" y="1029419"/>
            <a:ext cx="906553" cy="90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</a:p>
          <a:p>
            <a:pPr algn="ctr"/>
            <a:r>
              <a:rPr lang="en-US" sz="1000" dirty="0"/>
              <a:t>Human</a:t>
            </a:r>
            <a:endParaRPr lang="en-IN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B45C09-2AAC-475C-8887-EDCCFF955F3C}"/>
              </a:ext>
            </a:extLst>
          </p:cNvPr>
          <p:cNvSpPr/>
          <p:nvPr/>
        </p:nvSpPr>
        <p:spPr>
          <a:xfrm>
            <a:off x="6185989" y="3720246"/>
            <a:ext cx="955752" cy="955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Protein</a:t>
            </a:r>
          </a:p>
          <a:p>
            <a:pPr algn="ctr"/>
            <a:r>
              <a:rPr lang="en-US" altLang="zh-CN" sz="1000" dirty="0"/>
              <a:t>ORF8</a:t>
            </a:r>
            <a:endParaRPr lang="en-IN" sz="1000" dirty="0"/>
          </a:p>
        </p:txBody>
      </p:sp>
      <p:sp>
        <p:nvSpPr>
          <p:cNvPr id="40" name="Oval 11">
            <a:extLst>
              <a:ext uri="{FF2B5EF4-FFF2-40B4-BE49-F238E27FC236}">
                <a16:creationId xmlns:a16="http://schemas.microsoft.com/office/drawing/2014/main" id="{D562B937-1AA6-43E4-AF93-9D7EFE642132}"/>
              </a:ext>
            </a:extLst>
          </p:cNvPr>
          <p:cNvSpPr/>
          <p:nvPr/>
        </p:nvSpPr>
        <p:spPr>
          <a:xfrm>
            <a:off x="9319718" y="5791498"/>
            <a:ext cx="1066502" cy="106650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algn="ctr"/>
            <a:r>
              <a:rPr lang="en-IN" sz="1000" dirty="0"/>
              <a:t>SARS-</a:t>
            </a:r>
            <a:r>
              <a:rPr lang="en-IN" sz="1000" dirty="0" err="1"/>
              <a:t>CoV</a:t>
            </a:r>
            <a:endParaRPr lang="en-IN" sz="1000" dirty="0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E771FB5C-59A5-4C52-AA86-4C182F9801DF}"/>
              </a:ext>
            </a:extLst>
          </p:cNvPr>
          <p:cNvSpPr/>
          <p:nvPr/>
        </p:nvSpPr>
        <p:spPr>
          <a:xfrm>
            <a:off x="6246055" y="5621648"/>
            <a:ext cx="1026815" cy="10268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algn="ctr"/>
            <a:r>
              <a:rPr lang="en-IN" sz="700" dirty="0"/>
              <a:t>Bat SARS-</a:t>
            </a:r>
            <a:r>
              <a:rPr lang="en-IN" sz="700" dirty="0" err="1"/>
              <a:t>CoV</a:t>
            </a:r>
            <a:endParaRPr lang="en-IN" sz="700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E518E8E1-5195-46FF-97DA-3D1B41EA8C6C}"/>
              </a:ext>
            </a:extLst>
          </p:cNvPr>
          <p:cNvSpPr/>
          <p:nvPr/>
        </p:nvSpPr>
        <p:spPr>
          <a:xfrm>
            <a:off x="7564868" y="4110677"/>
            <a:ext cx="955752" cy="955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Protein</a:t>
            </a:r>
          </a:p>
          <a:p>
            <a:pPr algn="ctr"/>
            <a:r>
              <a:rPr lang="en-US" altLang="zh-CN" sz="1000" dirty="0"/>
              <a:t>SPIKE</a:t>
            </a:r>
            <a:endParaRPr lang="en-IN" sz="1000" dirty="0"/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0B2934E1-6854-4565-BD14-10339E0C3D17}"/>
              </a:ext>
            </a:extLst>
          </p:cNvPr>
          <p:cNvSpPr/>
          <p:nvPr/>
        </p:nvSpPr>
        <p:spPr>
          <a:xfrm>
            <a:off x="9643743" y="3983701"/>
            <a:ext cx="955752" cy="955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Protein</a:t>
            </a:r>
          </a:p>
          <a:p>
            <a:pPr algn="ctr"/>
            <a:r>
              <a:rPr lang="en-US" altLang="zh-CN" sz="1000" dirty="0"/>
              <a:t>Nsp3</a:t>
            </a:r>
            <a:endParaRPr lang="en-IN" sz="1000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F3495291-1D5B-41E5-A056-05F21913DD7D}"/>
              </a:ext>
            </a:extLst>
          </p:cNvPr>
          <p:cNvSpPr/>
          <p:nvPr/>
        </p:nvSpPr>
        <p:spPr>
          <a:xfrm rot="13285710">
            <a:off x="7288352" y="5115412"/>
            <a:ext cx="281687" cy="5225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EECD2259-D4A6-48C3-9EE0-6957D7F1D632}"/>
              </a:ext>
            </a:extLst>
          </p:cNvPr>
          <p:cNvSpPr/>
          <p:nvPr/>
        </p:nvSpPr>
        <p:spPr>
          <a:xfrm rot="20448551">
            <a:off x="7630944" y="3160360"/>
            <a:ext cx="281687" cy="6977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908C1CE6-2262-4923-B9FA-F89EB46B564F}"/>
              </a:ext>
            </a:extLst>
          </p:cNvPr>
          <p:cNvSpPr/>
          <p:nvPr/>
        </p:nvSpPr>
        <p:spPr>
          <a:xfrm rot="8087408">
            <a:off x="8726585" y="5126026"/>
            <a:ext cx="281687" cy="6977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F0B6BAA5-BB78-4C70-91CF-89893C1F0D8D}"/>
              </a:ext>
            </a:extLst>
          </p:cNvPr>
          <p:cNvSpPr/>
          <p:nvPr/>
        </p:nvSpPr>
        <p:spPr>
          <a:xfrm rot="1600813">
            <a:off x="6769104" y="3106290"/>
            <a:ext cx="281687" cy="4956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8D3C4A78-8295-48BA-8611-0CD8FC748D09}"/>
              </a:ext>
            </a:extLst>
          </p:cNvPr>
          <p:cNvSpPr/>
          <p:nvPr/>
        </p:nvSpPr>
        <p:spPr>
          <a:xfrm rot="10346454">
            <a:off x="6556197" y="4937325"/>
            <a:ext cx="281687" cy="5225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47111832-5739-4768-AF6F-053A3A94A1D8}"/>
              </a:ext>
            </a:extLst>
          </p:cNvPr>
          <p:cNvSpPr/>
          <p:nvPr/>
        </p:nvSpPr>
        <p:spPr>
          <a:xfrm rot="17246396">
            <a:off x="9304576" y="1364368"/>
            <a:ext cx="281687" cy="20754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B0402B39-F174-4D9B-B36B-94A57F2ECCF6}"/>
              </a:ext>
            </a:extLst>
          </p:cNvPr>
          <p:cNvSpPr/>
          <p:nvPr/>
        </p:nvSpPr>
        <p:spPr>
          <a:xfrm rot="11796528">
            <a:off x="9886319" y="5153876"/>
            <a:ext cx="281687" cy="54324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13">
            <a:extLst>
              <a:ext uri="{FF2B5EF4-FFF2-40B4-BE49-F238E27FC236}">
                <a16:creationId xmlns:a16="http://schemas.microsoft.com/office/drawing/2014/main" id="{73E1F867-FC7D-4344-865B-5DD1D79C2346}"/>
              </a:ext>
            </a:extLst>
          </p:cNvPr>
          <p:cNvSpPr/>
          <p:nvPr/>
        </p:nvSpPr>
        <p:spPr>
          <a:xfrm>
            <a:off x="8488970" y="2929237"/>
            <a:ext cx="955752" cy="9557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</a:t>
            </a:r>
          </a:p>
          <a:p>
            <a:pPr algn="ctr"/>
            <a:r>
              <a:rPr lang="en-US" sz="1000" dirty="0"/>
              <a:t>nelfinavir</a:t>
            </a:r>
            <a:endParaRPr lang="en-IN" sz="1000" dirty="0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AD570884-7707-4560-8FF3-B2044AB3F141}"/>
              </a:ext>
            </a:extLst>
          </p:cNvPr>
          <p:cNvSpPr/>
          <p:nvPr/>
        </p:nvSpPr>
        <p:spPr>
          <a:xfrm rot="18772347">
            <a:off x="9395646" y="3836416"/>
            <a:ext cx="281687" cy="3804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292841D0-05E9-44F2-84D8-00C889C2CD91}"/>
              </a:ext>
            </a:extLst>
          </p:cNvPr>
          <p:cNvSpPr/>
          <p:nvPr/>
        </p:nvSpPr>
        <p:spPr>
          <a:xfrm rot="2274030">
            <a:off x="8280232" y="3845095"/>
            <a:ext cx="281687" cy="3358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8699220A-CF57-4497-A285-4B833C1969D7}"/>
              </a:ext>
            </a:extLst>
          </p:cNvPr>
          <p:cNvSpPr/>
          <p:nvPr/>
        </p:nvSpPr>
        <p:spPr>
          <a:xfrm rot="12533657">
            <a:off x="10853975" y="4360519"/>
            <a:ext cx="281687" cy="17458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F70291ED-5145-401B-959F-508ED2453CBD}"/>
              </a:ext>
            </a:extLst>
          </p:cNvPr>
          <p:cNvSpPr/>
          <p:nvPr/>
        </p:nvSpPr>
        <p:spPr>
          <a:xfrm rot="11049569">
            <a:off x="11258227" y="2099702"/>
            <a:ext cx="281687" cy="4956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C474B1-6D0D-45EC-986A-4EE211CAA474}"/>
              </a:ext>
            </a:extLst>
          </p:cNvPr>
          <p:cNvSpPr txBox="1"/>
          <p:nvPr/>
        </p:nvSpPr>
        <p:spPr>
          <a:xfrm>
            <a:off x="6445062" y="875543"/>
            <a:ext cx="851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Source node 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607BD58-72EF-456A-9502-7BFC88FE98BF}"/>
              </a:ext>
            </a:extLst>
          </p:cNvPr>
          <p:cNvSpPr txBox="1"/>
          <p:nvPr/>
        </p:nvSpPr>
        <p:spPr>
          <a:xfrm>
            <a:off x="9488240" y="2967268"/>
            <a:ext cx="851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Target node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5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2490-D555-4BDF-889E-6AD7856C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alg.2 Motif-based link predication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31C2-EA99-4668-A96B-BE9C42F4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951287"/>
            <a:ext cx="8779512" cy="2879256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404040"/>
                </a:solidFill>
              </a:rPr>
              <a:t>Knowledge Graph too complex &amp; large (hundreds of thousands of edges).</a:t>
            </a:r>
            <a:br>
              <a:rPr lang="en-IN" sz="2000" dirty="0">
                <a:solidFill>
                  <a:srgbClr val="404040"/>
                </a:solidFill>
              </a:rPr>
            </a:br>
            <a:endParaRPr lang="en-IN" sz="2000" dirty="0">
              <a:solidFill>
                <a:srgbClr val="404040"/>
              </a:solidFill>
            </a:endParaRPr>
          </a:p>
          <a:p>
            <a:r>
              <a:rPr lang="en-IN" sz="2000" u="sng" dirty="0">
                <a:solidFill>
                  <a:srgbClr val="404040"/>
                </a:solidFill>
              </a:rPr>
              <a:t>Motifs</a:t>
            </a:r>
            <a:r>
              <a:rPr lang="en-IN" sz="2000" dirty="0">
                <a:solidFill>
                  <a:srgbClr val="404040"/>
                </a:solidFill>
              </a:rPr>
              <a:t>: </a:t>
            </a:r>
            <a:r>
              <a:rPr lang="en-IN" altLang="zh-CN" sz="2000" b="1" dirty="0">
                <a:solidFill>
                  <a:srgbClr val="404040"/>
                </a:solidFill>
              </a:rPr>
              <a:t>small</a:t>
            </a:r>
            <a:r>
              <a:rPr lang="en-IN" altLang="zh-CN" sz="2000" dirty="0">
                <a:solidFill>
                  <a:srgbClr val="404040"/>
                </a:solidFill>
              </a:rPr>
              <a:t> &amp; </a:t>
            </a:r>
            <a:r>
              <a:rPr lang="en-IN" altLang="zh-CN" sz="2000" b="1" dirty="0">
                <a:solidFill>
                  <a:srgbClr val="404040"/>
                </a:solidFill>
              </a:rPr>
              <a:t>frequent</a:t>
            </a:r>
            <a:r>
              <a:rPr lang="en-IN" altLang="zh-CN" sz="2000" dirty="0">
                <a:solidFill>
                  <a:srgbClr val="404040"/>
                </a:solidFill>
              </a:rPr>
              <a:t> graphlets of size </a:t>
            </a:r>
            <a:r>
              <a:rPr lang="en-IN" altLang="zh-CN" sz="2000" i="1" dirty="0">
                <a:solidFill>
                  <a:srgbClr val="404040"/>
                </a:solidFill>
              </a:rPr>
              <a:t>k</a:t>
            </a:r>
            <a:r>
              <a:rPr lang="en-IN" altLang="zh-CN" sz="2000" dirty="0">
                <a:solidFill>
                  <a:srgbClr val="404040"/>
                </a:solidFill>
              </a:rPr>
              <a:t> nodes, </a:t>
            </a:r>
            <a:r>
              <a:rPr lang="en-IN" altLang="zh-CN" sz="2000" i="1" dirty="0">
                <a:solidFill>
                  <a:srgbClr val="404040"/>
                </a:solidFill>
              </a:rPr>
              <a:t>k</a:t>
            </a:r>
            <a:r>
              <a:rPr lang="en-IN" altLang="zh-CN" sz="2000" dirty="0">
                <a:solidFill>
                  <a:srgbClr val="404040"/>
                </a:solidFill>
              </a:rPr>
              <a:t> = 1, 2, 3, 4, 5.</a:t>
            </a:r>
            <a:br>
              <a:rPr lang="en-IN" sz="2000" u="sng" dirty="0">
                <a:solidFill>
                  <a:srgbClr val="404040"/>
                </a:solidFill>
              </a:rPr>
            </a:br>
            <a:endParaRPr lang="en-IN" sz="2000" u="sng" dirty="0">
              <a:solidFill>
                <a:srgbClr val="404040"/>
              </a:solidFill>
            </a:endParaRPr>
          </a:p>
          <a:p>
            <a:r>
              <a:rPr lang="en-IN" altLang="zh-CN" sz="2000" dirty="0">
                <a:solidFill>
                  <a:srgbClr val="404040"/>
                </a:solidFill>
              </a:rPr>
              <a:t>Use “interesting” motifs M to generate </a:t>
            </a:r>
            <a:r>
              <a:rPr lang="en-IN" altLang="zh-CN" sz="2000" u="sng" dirty="0">
                <a:solidFill>
                  <a:srgbClr val="404040"/>
                </a:solidFill>
              </a:rPr>
              <a:t>M</a:t>
            </a:r>
            <a:r>
              <a:rPr lang="en-IN" altLang="zh-CN" sz="2000" dirty="0">
                <a:solidFill>
                  <a:srgbClr val="404040"/>
                </a:solidFill>
              </a:rPr>
              <a:t>otif </a:t>
            </a:r>
            <a:r>
              <a:rPr lang="en-IN" altLang="zh-CN" sz="2000" u="sng" dirty="0">
                <a:solidFill>
                  <a:srgbClr val="404040"/>
                </a:solidFill>
              </a:rPr>
              <a:t>F</a:t>
            </a:r>
            <a:r>
              <a:rPr lang="en-IN" altLang="zh-CN" sz="2000" dirty="0">
                <a:solidFill>
                  <a:srgbClr val="404040"/>
                </a:solidFill>
              </a:rPr>
              <a:t>eature </a:t>
            </a:r>
            <a:r>
              <a:rPr lang="en-IN" altLang="zh-CN" sz="2000" u="sng" dirty="0">
                <a:solidFill>
                  <a:srgbClr val="404040"/>
                </a:solidFill>
              </a:rPr>
              <a:t>V</a:t>
            </a:r>
            <a:r>
              <a:rPr lang="en-IN" altLang="zh-CN" sz="2000" dirty="0">
                <a:solidFill>
                  <a:srgbClr val="404040"/>
                </a:solidFill>
              </a:rPr>
              <a:t>ector (MFV). For each drug D, MFV describes the frequency of M that contains s and SARS-CoV-2. Train a classifier with input (MFVs) to predict if the link (D, SARS-CoV-2) exists.</a:t>
            </a:r>
          </a:p>
          <a:p>
            <a:endParaRPr lang="en-IN" altLang="zh-CN" sz="2000" dirty="0">
              <a:solidFill>
                <a:srgbClr val="404040"/>
              </a:solidFill>
            </a:endParaRPr>
          </a:p>
          <a:p>
            <a:r>
              <a:rPr lang="en-IN" altLang="zh-CN" sz="2000" dirty="0">
                <a:solidFill>
                  <a:srgbClr val="404040"/>
                </a:solidFill>
              </a:rPr>
              <a:t>Greater chance of D to serve in covid-19 treatment if the link has higher existential probability. </a:t>
            </a:r>
          </a:p>
        </p:txBody>
      </p:sp>
    </p:spTree>
    <p:extLst>
      <p:ext uri="{BB962C8B-B14F-4D97-AF65-F5344CB8AC3E}">
        <p14:creationId xmlns:p14="http://schemas.microsoft.com/office/powerpoint/2010/main" val="309398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388D-9064-4401-A58C-7094556C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945"/>
            <a:ext cx="4486656" cy="1141497"/>
          </a:xfrm>
        </p:spPr>
        <p:txBody>
          <a:bodyPr/>
          <a:lstStyle/>
          <a:p>
            <a:r>
              <a:rPr lang="en-IN" altLang="zh-CN" dirty="0"/>
              <a:t>alg.2 </a:t>
            </a:r>
            <a:r>
              <a:rPr lang="en-IN" dirty="0"/>
              <a:t>Motif based Link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3495-7DF7-4B4D-B427-A20D08EB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15" y="2112043"/>
            <a:ext cx="4815840" cy="524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Consider the rectangle motif</a:t>
            </a:r>
            <a:endParaRPr lang="en-IN" sz="2100" dirty="0">
              <a:solidFill>
                <a:schemeClr val="bg1">
                  <a:lumMod val="95000"/>
                </a:schemeClr>
              </a:solidFill>
              <a:latin typeface="+mj-lt"/>
              <a:sym typeface="Wingdings" panose="05000000000000000000" pitchFamily="2" charset="2"/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  <a:sym typeface="Wingdings" panose="05000000000000000000" pitchFamily="2" charset="2"/>
              </a:rPr>
              <a:t>Occurs 174 times in KG</a:t>
            </a:r>
          </a:p>
          <a:p>
            <a:pPr algn="l"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  <a:sym typeface="Wingdings" panose="05000000000000000000" pitchFamily="2" charset="2"/>
              </a:rPr>
              <a:t>Check frequencies of drugs occurring in motif: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  <a:sym typeface="Wingdings" panose="05000000000000000000" pitchFamily="2" charset="2"/>
              </a:rPr>
            </a:b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Drug DB05777 frequency: 10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Drug DB00479 frequency: 1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endParaRPr lang="en-IN" sz="21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l"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Algorithm predicts higher likelihood of Drug-Virus link: </a:t>
            </a:r>
            <a:r>
              <a:rPr lang="en-IN" altLang="zh-C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DB05777</a:t>
            </a: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E55F11-FF71-4CB5-B86C-AA9B3E99345C}"/>
              </a:ext>
            </a:extLst>
          </p:cNvPr>
          <p:cNvSpPr/>
          <p:nvPr/>
        </p:nvSpPr>
        <p:spPr>
          <a:xfrm>
            <a:off x="7495375" y="1762607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42CEC-B84D-47CC-B6A2-1E0FA6FEB7EB}"/>
              </a:ext>
            </a:extLst>
          </p:cNvPr>
          <p:cNvSpPr/>
          <p:nvPr/>
        </p:nvSpPr>
        <p:spPr>
          <a:xfrm>
            <a:off x="7495375" y="4160014"/>
            <a:ext cx="1008000" cy="100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74A47C-19AA-4F1B-8737-95B88AD872D5}"/>
              </a:ext>
            </a:extLst>
          </p:cNvPr>
          <p:cNvSpPr/>
          <p:nvPr/>
        </p:nvSpPr>
        <p:spPr>
          <a:xfrm>
            <a:off x="9770373" y="4160014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0F64F-25B9-405C-85DD-CE15FC397E1E}"/>
              </a:ext>
            </a:extLst>
          </p:cNvPr>
          <p:cNvSpPr/>
          <p:nvPr/>
        </p:nvSpPr>
        <p:spPr>
          <a:xfrm>
            <a:off x="9770374" y="1762607"/>
            <a:ext cx="1008000" cy="10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SARS-CoV-2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1BD15-0BBF-480B-BF16-596C632ABE8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503375" y="2266607"/>
            <a:ext cx="12669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50CE95-26D8-4C18-A5AF-8EE1DBB6F4D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999375" y="2770607"/>
            <a:ext cx="0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825925-D61C-48C5-AC5B-03C2B3D530B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8503375" y="4664014"/>
            <a:ext cx="12669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CFE3A-02AB-4374-89AA-32FAE5356E0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10274373" y="2770607"/>
            <a:ext cx="1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AC890F8C-A19B-4487-B70E-031EF16DEBF2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8355757" y="2622989"/>
            <a:ext cx="1562235" cy="1684643"/>
          </a:xfrm>
          <a:prstGeom prst="line">
            <a:avLst/>
          </a:prstGeom>
          <a:ln w="12700" cap="flat" cmpd="sng" algn="ctr">
            <a:solidFill>
              <a:schemeClr val="dk1">
                <a:alpha val="64000"/>
              </a:schemeClr>
            </a:solidFill>
            <a:prstDash val="dash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17">
            <a:extLst>
              <a:ext uri="{FF2B5EF4-FFF2-40B4-BE49-F238E27FC236}">
                <a16:creationId xmlns:a16="http://schemas.microsoft.com/office/drawing/2014/main" id="{094426D2-A63C-4199-9642-F60AF9BCB3B0}"/>
              </a:ext>
            </a:extLst>
          </p:cNvPr>
          <p:cNvSpPr txBox="1"/>
          <p:nvPr/>
        </p:nvSpPr>
        <p:spPr>
          <a:xfrm rot="18835496">
            <a:off x="8445097" y="3091243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to find</a:t>
            </a:r>
          </a:p>
        </p:txBody>
      </p:sp>
    </p:spTree>
    <p:extLst>
      <p:ext uri="{BB962C8B-B14F-4D97-AF65-F5344CB8AC3E}">
        <p14:creationId xmlns:p14="http://schemas.microsoft.com/office/powerpoint/2010/main" val="417037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1AFB79D-78B6-41AA-B60E-D1CA3B5933E6}"/>
              </a:ext>
            </a:extLst>
          </p:cNvPr>
          <p:cNvGrpSpPr/>
          <p:nvPr/>
        </p:nvGrpSpPr>
        <p:grpSpPr>
          <a:xfrm>
            <a:off x="693733" y="3822187"/>
            <a:ext cx="6031590" cy="2157557"/>
            <a:chOff x="312110" y="627571"/>
            <a:chExt cx="6031590" cy="2157557"/>
          </a:xfrm>
        </p:grpSpPr>
        <p:pic>
          <p:nvPicPr>
            <p:cNvPr id="78" name="图片 77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FE3CC451-8416-4959-A20E-B54EE3C9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356669" y="1907743"/>
              <a:ext cx="529959" cy="503461"/>
            </a:xfrm>
            <a:prstGeom prst="rect">
              <a:avLst/>
            </a:prstGeom>
          </p:spPr>
        </p:pic>
        <p:pic>
          <p:nvPicPr>
            <p:cNvPr id="79" name="图片 78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4F8E29F6-ACB8-4FA2-BDFA-EE5865E2A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06575" y="1215477"/>
              <a:ext cx="529959" cy="503461"/>
            </a:xfrm>
            <a:prstGeom prst="rect">
              <a:avLst/>
            </a:prstGeom>
          </p:spPr>
        </p:pic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A38565E-B9A2-47A8-A772-66F2DA8EBBE4}"/>
                </a:ext>
              </a:extLst>
            </p:cNvPr>
            <p:cNvSpPr/>
            <p:nvPr/>
          </p:nvSpPr>
          <p:spPr>
            <a:xfrm>
              <a:off x="4102868" y="1063532"/>
              <a:ext cx="980012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b="1" dirty="0"/>
                <a:t>Sweden-01</a:t>
              </a:r>
              <a:endParaRPr lang="zh-CN" altLang="en-US" sz="1350" b="1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31C448E-AEDF-4CC3-A0D3-ADF9C92E9400}"/>
                </a:ext>
              </a:extLst>
            </p:cNvPr>
            <p:cNvSpPr/>
            <p:nvPr/>
          </p:nvSpPr>
          <p:spPr>
            <a:xfrm>
              <a:off x="2985304" y="1718436"/>
              <a:ext cx="1067600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b="1" dirty="0"/>
                <a:t>Covid-19</a:t>
              </a:r>
            </a:p>
            <a:p>
              <a:r>
                <a:rPr lang="en-US" altLang="zh-CN" sz="1350" dirty="0"/>
                <a:t>Branch 1707</a:t>
              </a:r>
              <a:endParaRPr lang="zh-CN" altLang="en-US" sz="1350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BB2137-6B22-4718-8940-A0DE7330CD0D}"/>
                </a:ext>
              </a:extLst>
            </p:cNvPr>
            <p:cNvGrpSpPr/>
            <p:nvPr/>
          </p:nvGrpSpPr>
          <p:grpSpPr>
            <a:xfrm>
              <a:off x="5415817" y="1976171"/>
              <a:ext cx="927883" cy="675707"/>
              <a:chOff x="7820779" y="2834930"/>
              <a:chExt cx="1237178" cy="900943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076254E1-07A5-4FD2-82E3-3D9B4FBBCC23}"/>
                  </a:ext>
                </a:extLst>
              </p:cNvPr>
              <p:cNvSpPr/>
              <p:nvPr/>
            </p:nvSpPr>
            <p:spPr>
              <a:xfrm>
                <a:off x="8189476" y="2834930"/>
                <a:ext cx="503238" cy="503238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A7455AB-1A33-4C8B-9FE0-3542F73E8BE1}"/>
                  </a:ext>
                </a:extLst>
              </p:cNvPr>
              <p:cNvSpPr/>
              <p:nvPr/>
            </p:nvSpPr>
            <p:spPr>
              <a:xfrm>
                <a:off x="7820779" y="3335764"/>
                <a:ext cx="1237178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350" b="1" dirty="0"/>
                  <a:t>Kaohsiung</a:t>
                </a:r>
                <a:endParaRPr lang="zh-CN" altLang="en-US" sz="1350" dirty="0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049235E-C46F-4799-A743-4B86F1120589}"/>
                </a:ext>
              </a:extLst>
            </p:cNvPr>
            <p:cNvCxnSpPr>
              <a:cxnSpLocks/>
              <a:endCxn id="91" idx="6"/>
            </p:cNvCxnSpPr>
            <p:nvPr/>
          </p:nvCxnSpPr>
          <p:spPr>
            <a:xfrm flipH="1" flipV="1">
              <a:off x="1091117" y="2193130"/>
              <a:ext cx="1045766" cy="1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57F3CD86-4B31-4E4D-AC98-B11B51E8A465}"/>
                </a:ext>
              </a:extLst>
            </p:cNvPr>
            <p:cNvCxnSpPr>
              <a:cxnSpLocks/>
              <a:stCxn id="78" idx="1"/>
              <a:endCxn id="79" idx="3"/>
            </p:cNvCxnSpPr>
            <p:nvPr/>
          </p:nvCxnSpPr>
          <p:spPr>
            <a:xfrm flipH="1" flipV="1">
              <a:off x="3736534" y="1467208"/>
              <a:ext cx="620135" cy="692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0C56F6D1-BA8C-41E8-BCBD-A36A92FF69BB}"/>
                </a:ext>
              </a:extLst>
            </p:cNvPr>
            <p:cNvCxnSpPr>
              <a:cxnSpLocks/>
              <a:stCxn id="78" idx="3"/>
              <a:endCxn id="83" idx="2"/>
            </p:cNvCxnSpPr>
            <p:nvPr/>
          </p:nvCxnSpPr>
          <p:spPr>
            <a:xfrm>
              <a:off x="4886628" y="2159474"/>
              <a:ext cx="805712" cy="5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0426FDF-DB76-4AED-B217-289986023F26}"/>
                </a:ext>
              </a:extLst>
            </p:cNvPr>
            <p:cNvCxnSpPr>
              <a:cxnSpLocks/>
              <a:stCxn id="113" idx="1"/>
              <a:endCxn id="79" idx="3"/>
            </p:cNvCxnSpPr>
            <p:nvPr/>
          </p:nvCxnSpPr>
          <p:spPr>
            <a:xfrm flipH="1">
              <a:off x="3736534" y="897644"/>
              <a:ext cx="546692" cy="569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935BE6-F13B-462E-A7CD-1109D17CD0DC}"/>
                </a:ext>
              </a:extLst>
            </p:cNvPr>
            <p:cNvCxnSpPr>
              <a:cxnSpLocks/>
              <a:stCxn id="113" idx="3"/>
              <a:endCxn id="94" idx="2"/>
            </p:cNvCxnSpPr>
            <p:nvPr/>
          </p:nvCxnSpPr>
          <p:spPr>
            <a:xfrm flipV="1">
              <a:off x="4813185" y="896624"/>
              <a:ext cx="862554" cy="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43AC2A9-3050-4C75-B6C9-E577F698C0B7}"/>
                </a:ext>
              </a:extLst>
            </p:cNvPr>
            <p:cNvGrpSpPr/>
            <p:nvPr/>
          </p:nvGrpSpPr>
          <p:grpSpPr>
            <a:xfrm>
              <a:off x="312110" y="1901217"/>
              <a:ext cx="959302" cy="869413"/>
              <a:chOff x="2963849" y="2038741"/>
              <a:chExt cx="1279069" cy="1159217"/>
            </a:xfrm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B817C583-0DF5-4100-95EE-E783160F95FA}"/>
                  </a:ext>
                </a:extLst>
              </p:cNvPr>
              <p:cNvSpPr/>
              <p:nvPr/>
            </p:nvSpPr>
            <p:spPr>
              <a:xfrm>
                <a:off x="3224088" y="2038741"/>
                <a:ext cx="778438" cy="778438"/>
              </a:xfrm>
              <a:prstGeom prst="ellips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0740E47F-5924-40A8-AC45-EAE68858A837}"/>
                  </a:ext>
                </a:extLst>
              </p:cNvPr>
              <p:cNvSpPr/>
              <p:nvPr/>
            </p:nvSpPr>
            <p:spPr>
              <a:xfrm>
                <a:off x="2963849" y="2797849"/>
                <a:ext cx="1279069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350" b="1" dirty="0"/>
                  <a:t>Hong Kong</a:t>
                </a:r>
                <a:endParaRPr lang="zh-CN" altLang="en-US" sz="1350" dirty="0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285753AB-8B22-470C-BD7B-92B26562F32F}"/>
                </a:ext>
              </a:extLst>
            </p:cNvPr>
            <p:cNvGrpSpPr/>
            <p:nvPr/>
          </p:nvGrpSpPr>
          <p:grpSpPr>
            <a:xfrm>
              <a:off x="5429574" y="707909"/>
              <a:ext cx="910762" cy="655798"/>
              <a:chOff x="7861257" y="1742195"/>
              <a:chExt cx="1214348" cy="874397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43A742AD-42AF-498D-B9C3-F5C44E565EB2}"/>
                  </a:ext>
                </a:extLst>
              </p:cNvPr>
              <p:cNvSpPr/>
              <p:nvPr/>
            </p:nvSpPr>
            <p:spPr>
              <a:xfrm>
                <a:off x="8189476" y="1742195"/>
                <a:ext cx="503238" cy="503238"/>
              </a:xfrm>
              <a:prstGeom prst="ellipse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390F9A19-D0A0-435A-AC3B-82E7E15BAC18}"/>
                  </a:ext>
                </a:extLst>
              </p:cNvPr>
              <p:cNvSpPr/>
              <p:nvPr/>
            </p:nvSpPr>
            <p:spPr>
              <a:xfrm>
                <a:off x="7861257" y="2216483"/>
                <a:ext cx="1214348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350" b="1" dirty="0"/>
                  <a:t>Jönköping</a:t>
                </a:r>
                <a:endParaRPr lang="zh-CN" altLang="en-US" sz="1350" dirty="0"/>
              </a:p>
            </p:txBody>
          </p:sp>
        </p:grp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ACDA79F-72DD-49A6-9E49-17F26D7B943E}"/>
                </a:ext>
              </a:extLst>
            </p:cNvPr>
            <p:cNvCxnSpPr>
              <a:cxnSpLocks/>
              <a:stCxn id="116" idx="3"/>
              <a:endCxn id="79" idx="1"/>
            </p:cNvCxnSpPr>
            <p:nvPr/>
          </p:nvCxnSpPr>
          <p:spPr>
            <a:xfrm flipV="1">
              <a:off x="2357604" y="1467208"/>
              <a:ext cx="848971" cy="748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01318A1-F891-4886-A0E5-7FFC2B9F8D2D}"/>
                </a:ext>
              </a:extLst>
            </p:cNvPr>
            <p:cNvSpPr/>
            <p:nvPr/>
          </p:nvSpPr>
          <p:spPr>
            <a:xfrm>
              <a:off x="1553049" y="1046283"/>
              <a:ext cx="1067600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350" b="1" dirty="0"/>
                <a:t>Covid-19</a:t>
              </a:r>
            </a:p>
            <a:p>
              <a:r>
                <a:rPr lang="en-US" altLang="zh-CN" sz="1350" dirty="0"/>
                <a:t>Branch 1749</a:t>
              </a:r>
              <a:endParaRPr lang="zh-CN" altLang="en-US" sz="1350" dirty="0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E39E00E-AA01-47E0-B4F6-B9CD90795D5E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V="1">
              <a:off x="1036085" y="879302"/>
              <a:ext cx="788052" cy="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1FB7B0A-0742-4B7B-B529-41E3927DC8CA}"/>
                </a:ext>
              </a:extLst>
            </p:cNvPr>
            <p:cNvCxnSpPr>
              <a:cxnSpLocks/>
              <a:stCxn id="112" idx="2"/>
              <a:endCxn id="91" idx="0"/>
            </p:cNvCxnSpPr>
            <p:nvPr/>
          </p:nvCxnSpPr>
          <p:spPr>
            <a:xfrm>
              <a:off x="794814" y="1370697"/>
              <a:ext cx="4390" cy="530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7E922B7-E06F-4221-9ACC-BC95C912306D}"/>
                </a:ext>
              </a:extLst>
            </p:cNvPr>
            <p:cNvCxnSpPr>
              <a:cxnSpLocks/>
              <a:stCxn id="114" idx="3"/>
              <a:endCxn id="79" idx="1"/>
            </p:cNvCxnSpPr>
            <p:nvPr/>
          </p:nvCxnSpPr>
          <p:spPr>
            <a:xfrm>
              <a:off x="2354096" y="879302"/>
              <a:ext cx="852479" cy="587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0004AC2-37B4-4ACA-B51C-1425096ABBD0}"/>
                </a:ext>
              </a:extLst>
            </p:cNvPr>
            <p:cNvSpPr/>
            <p:nvPr/>
          </p:nvSpPr>
          <p:spPr>
            <a:xfrm rot="2189885">
              <a:off x="2407478" y="959161"/>
              <a:ext cx="8162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 from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5D1028A-BAB1-42B6-A8F4-AEB95D56CE0D}"/>
                </a:ext>
              </a:extLst>
            </p:cNvPr>
            <p:cNvSpPr/>
            <p:nvPr/>
          </p:nvSpPr>
          <p:spPr>
            <a:xfrm>
              <a:off x="1006509" y="835161"/>
              <a:ext cx="8162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 from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047C20A-A41B-4C2F-A1CD-4DEB2059B34B}"/>
                </a:ext>
              </a:extLst>
            </p:cNvPr>
            <p:cNvSpPr/>
            <p:nvPr/>
          </p:nvSpPr>
          <p:spPr>
            <a:xfrm rot="5400000">
              <a:off x="509336" y="1397762"/>
              <a:ext cx="5982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</a:p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67FB6-95ED-47B0-828A-868E28D7DAF8}"/>
                </a:ext>
              </a:extLst>
            </p:cNvPr>
            <p:cNvSpPr/>
            <p:nvPr/>
          </p:nvSpPr>
          <p:spPr>
            <a:xfrm>
              <a:off x="1025385" y="2168020"/>
              <a:ext cx="8803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6EBAD8-DC75-403D-8C9F-5DB78C71ACDA}"/>
                </a:ext>
              </a:extLst>
            </p:cNvPr>
            <p:cNvSpPr/>
            <p:nvPr/>
          </p:nvSpPr>
          <p:spPr>
            <a:xfrm rot="19104355">
              <a:off x="2405401" y="1797453"/>
              <a:ext cx="8162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 from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B79683B-95D8-45B7-9F66-742F0ACAF4FC}"/>
                </a:ext>
              </a:extLst>
            </p:cNvPr>
            <p:cNvSpPr/>
            <p:nvPr/>
          </p:nvSpPr>
          <p:spPr>
            <a:xfrm rot="18931577">
              <a:off x="3568349" y="966446"/>
              <a:ext cx="8162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 from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4C26F35-0300-49D8-BA0A-8D3EC8778558}"/>
                </a:ext>
              </a:extLst>
            </p:cNvPr>
            <p:cNvSpPr/>
            <p:nvPr/>
          </p:nvSpPr>
          <p:spPr>
            <a:xfrm rot="2859183">
              <a:off x="3683287" y="1611779"/>
              <a:ext cx="8162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 from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4CA9544-14ED-4D41-A1CE-222CDF6EB917}"/>
                </a:ext>
              </a:extLst>
            </p:cNvPr>
            <p:cNvSpPr/>
            <p:nvPr/>
          </p:nvSpPr>
          <p:spPr>
            <a:xfrm>
              <a:off x="4824476" y="1964132"/>
              <a:ext cx="8803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60748EB-BCAA-49C3-B65F-A851BCED814E}"/>
                </a:ext>
              </a:extLst>
            </p:cNvPr>
            <p:cNvSpPr/>
            <p:nvPr/>
          </p:nvSpPr>
          <p:spPr>
            <a:xfrm>
              <a:off x="4795370" y="697069"/>
              <a:ext cx="8803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9FD88A2-BFA9-4706-A8AB-0C60D4D28BF1}"/>
                </a:ext>
              </a:extLst>
            </p:cNvPr>
            <p:cNvSpPr/>
            <p:nvPr/>
          </p:nvSpPr>
          <p:spPr>
            <a:xfrm>
              <a:off x="4229634" y="2369342"/>
              <a:ext cx="726481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b="1" dirty="0"/>
                <a:t>TW-02</a:t>
              </a:r>
              <a:endParaRPr lang="zh-CN" altLang="en-US" sz="1350" b="1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550A90D-6C3E-4C31-96ED-363EF52F0861}"/>
                </a:ext>
              </a:extLst>
            </p:cNvPr>
            <p:cNvSpPr/>
            <p:nvPr/>
          </p:nvSpPr>
          <p:spPr>
            <a:xfrm>
              <a:off x="1298207" y="2485046"/>
              <a:ext cx="2111778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b="1" dirty="0"/>
                <a:t>HKPU-20,42,48,53,54,61</a:t>
              </a:r>
              <a:endParaRPr lang="zh-CN" altLang="en-US" sz="1350" b="1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BB25A85-00F3-4F3F-B7AA-F46A9E8B8855}"/>
                </a:ext>
              </a:extLst>
            </p:cNvPr>
            <p:cNvSpPr/>
            <p:nvPr/>
          </p:nvSpPr>
          <p:spPr>
            <a:xfrm>
              <a:off x="373063" y="1070615"/>
              <a:ext cx="843501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50" b="1" dirty="0"/>
                <a:t>VM-2493</a:t>
              </a:r>
              <a:endParaRPr lang="zh-CN" altLang="en-US" sz="1350" b="1" dirty="0"/>
            </a:p>
          </p:txBody>
        </p:sp>
        <p:pic>
          <p:nvPicPr>
            <p:cNvPr id="113" name="图片 112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CBD496FE-8825-4655-AEF1-FEFAB7CBB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283226" y="645913"/>
              <a:ext cx="529959" cy="503461"/>
            </a:xfrm>
            <a:prstGeom prst="rect">
              <a:avLst/>
            </a:prstGeom>
          </p:spPr>
        </p:pic>
        <p:pic>
          <p:nvPicPr>
            <p:cNvPr id="114" name="图片 113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B6E2F979-EAC7-4956-B7F5-D132E3C1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4137" y="627571"/>
              <a:ext cx="529959" cy="503461"/>
            </a:xfrm>
            <a:prstGeom prst="rect">
              <a:avLst/>
            </a:prstGeom>
          </p:spPr>
        </p:pic>
        <p:pic>
          <p:nvPicPr>
            <p:cNvPr id="115" name="图片 114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07029FC9-D5C4-402D-BD1E-C2EDAF2D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6126" y="632499"/>
              <a:ext cx="529959" cy="503461"/>
            </a:xfrm>
            <a:prstGeom prst="rect">
              <a:avLst/>
            </a:prstGeom>
          </p:spPr>
        </p:pic>
        <p:pic>
          <p:nvPicPr>
            <p:cNvPr id="116" name="图片 115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609069E6-11F2-48B0-950E-C92D37B8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7645" y="1964231"/>
              <a:ext cx="529959" cy="503461"/>
            </a:xfrm>
            <a:prstGeom prst="rect">
              <a:avLst/>
            </a:prstGeom>
          </p:spPr>
        </p:pic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31EDE4-2462-4D7D-8B2B-6284DD18CC15}"/>
              </a:ext>
            </a:extLst>
          </p:cNvPr>
          <p:cNvSpPr txBox="1"/>
          <p:nvPr/>
        </p:nvSpPr>
        <p:spPr>
          <a:xfrm>
            <a:off x="767208" y="6128330"/>
            <a:ext cx="642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Hong</a:t>
            </a:r>
            <a:r>
              <a:rPr lang="zh-CN" altLang="en-US" i="1" dirty="0"/>
              <a:t> </a:t>
            </a:r>
            <a:r>
              <a:rPr lang="en-US" altLang="zh-CN" i="1" dirty="0"/>
              <a:t>Kong, Kaohsiung and Jonkoping have identical branch 1707!</a:t>
            </a:r>
            <a:endParaRPr lang="zh-CN" altLang="en-US" i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531677C-0666-4E2C-BCAB-9280613C0381}"/>
              </a:ext>
            </a:extLst>
          </p:cNvPr>
          <p:cNvGrpSpPr/>
          <p:nvPr/>
        </p:nvGrpSpPr>
        <p:grpSpPr>
          <a:xfrm>
            <a:off x="8585322" y="3776713"/>
            <a:ext cx="1783200" cy="1724713"/>
            <a:chOff x="7058812" y="3034584"/>
            <a:chExt cx="1783200" cy="1724713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6EB5074E-9954-48BB-A4BE-166DD4D64D51}"/>
                </a:ext>
              </a:extLst>
            </p:cNvPr>
            <p:cNvSpPr/>
            <p:nvPr/>
          </p:nvSpPr>
          <p:spPr>
            <a:xfrm>
              <a:off x="7058812" y="4472166"/>
              <a:ext cx="710128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  <a:endParaRPr lang="zh-CN" altLang="en-US" sz="1100" dirty="0"/>
            </a:p>
          </p:txBody>
        </p:sp>
        <p:pic>
          <p:nvPicPr>
            <p:cNvPr id="120" name="图形 119" descr="城市">
              <a:extLst>
                <a:ext uri="{FF2B5EF4-FFF2-40B4-BE49-F238E27FC236}">
                  <a16:creationId xmlns:a16="http://schemas.microsoft.com/office/drawing/2014/main" id="{192CCE64-B505-4257-8031-6C7C9848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63779" y="4006849"/>
              <a:ext cx="628550" cy="628550"/>
            </a:xfrm>
            <a:prstGeom prst="rect">
              <a:avLst/>
            </a:prstGeom>
          </p:spPr>
        </p:pic>
        <p:pic>
          <p:nvPicPr>
            <p:cNvPr id="121" name="图片 120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6EDB7CD0-4330-45F2-ABF6-6E786C55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753997" y="3034584"/>
              <a:ext cx="442246" cy="420134"/>
            </a:xfrm>
            <a:prstGeom prst="rect">
              <a:avLst/>
            </a:prstGeom>
          </p:spPr>
        </p:pic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15289EDE-8B07-4DA4-872A-E71D42957C9F}"/>
                </a:ext>
              </a:extLst>
            </p:cNvPr>
            <p:cNvSpPr/>
            <p:nvPr/>
          </p:nvSpPr>
          <p:spPr>
            <a:xfrm>
              <a:off x="7532022" y="3363975"/>
              <a:ext cx="930687" cy="2871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Covid-19</a:t>
              </a:r>
            </a:p>
          </p:txBody>
        </p:sp>
        <p:pic>
          <p:nvPicPr>
            <p:cNvPr id="123" name="图片 122" descr="图片包含 蛋糕, 装饰, 水果, 彩色&#10;&#10;描述已自动生成">
              <a:extLst>
                <a:ext uri="{FF2B5EF4-FFF2-40B4-BE49-F238E27FC236}">
                  <a16:creationId xmlns:a16="http://schemas.microsoft.com/office/drawing/2014/main" id="{9B969CB2-384A-46B9-BB17-7E25D21D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99766" y="4112246"/>
              <a:ext cx="442246" cy="420134"/>
            </a:xfrm>
            <a:prstGeom prst="rect">
              <a:avLst/>
            </a:prstGeom>
          </p:spPr>
        </p:pic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009AEB13-3888-4835-96C5-8F7B51790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394" y="3590321"/>
              <a:ext cx="382497" cy="54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3D386524-C5F0-4000-A288-D32D68390719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>
              <a:off x="8191533" y="3599839"/>
              <a:ext cx="429356" cy="51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E478E1D-4D60-4AE5-BBE3-FC404164D77D}"/>
                </a:ext>
              </a:extLst>
            </p:cNvPr>
            <p:cNvSpPr/>
            <p:nvPr/>
          </p:nvSpPr>
          <p:spPr>
            <a:xfrm rot="3014616">
              <a:off x="8109422" y="3724036"/>
              <a:ext cx="8162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mutate from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D845BCD-8E07-467A-90BB-3F6BA36BC11E}"/>
                </a:ext>
              </a:extLst>
            </p:cNvPr>
            <p:cNvSpPr/>
            <p:nvPr/>
          </p:nvSpPr>
          <p:spPr>
            <a:xfrm rot="18432061">
              <a:off x="7096158" y="3698037"/>
              <a:ext cx="8803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9813A27-F545-48A6-8CD9-EC395F1ACC21}"/>
              </a:ext>
            </a:extLst>
          </p:cNvPr>
          <p:cNvSpPr txBox="1"/>
          <p:nvPr/>
        </p:nvSpPr>
        <p:spPr>
          <a:xfrm>
            <a:off x="7476588" y="5919786"/>
            <a:ext cx="43107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1500" dirty="0">
                <a:latin typeface="Consolas" panose="020B0609020204030204" pitchFamily="49" charset="0"/>
              </a:rPr>
              <a:t> (</a:t>
            </a:r>
            <a:r>
              <a:rPr lang="en-US" altLang="zh-CN" sz="1500" dirty="0" err="1">
                <a:latin typeface="Consolas" panose="020B0609020204030204" pitchFamily="49" charset="0"/>
              </a:rPr>
              <a:t>s:Location</a:t>
            </a:r>
            <a:r>
              <a:rPr lang="en-US" altLang="zh-CN" sz="1500" dirty="0">
                <a:latin typeface="Consolas" panose="020B0609020204030204" pitchFamily="49" charset="0"/>
              </a:rPr>
              <a:t>)-[</a:t>
            </a:r>
            <a:r>
              <a:rPr lang="en-US" altLang="zh-CN" sz="1500" dirty="0" err="1">
                <a:latin typeface="Consolas" panose="020B0609020204030204" pitchFamily="49" charset="0"/>
              </a:rPr>
              <a:t>m:</a:t>
            </a:r>
            <a:r>
              <a:rPr lang="en-US" altLang="zh-CN" sz="1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500" dirty="0">
                <a:latin typeface="Consolas" panose="020B0609020204030204" pitchFamily="49" charset="0"/>
              </a:rPr>
              <a:t>*]-&gt;(</a:t>
            </a:r>
            <a:r>
              <a:rPr lang="en-US" altLang="zh-CN" sz="1500" dirty="0" err="1">
                <a:latin typeface="Consolas" panose="020B0609020204030204" pitchFamily="49" charset="0"/>
              </a:rPr>
              <a:t>t:Location</a:t>
            </a:r>
            <a:r>
              <a:rPr lang="en-US" altLang="zh-CN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500" dirty="0">
                <a:latin typeface="Consolas" panose="020B0609020204030204" pitchFamily="49" charset="0"/>
              </a:rPr>
              <a:t> s.name = “</a:t>
            </a: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</a:rPr>
              <a:t>Hong Kong</a:t>
            </a:r>
            <a:r>
              <a:rPr lang="en-US" altLang="zh-CN" sz="1500" dirty="0">
                <a:latin typeface="Consolas" panose="020B0609020204030204" pitchFamily="49" charset="0"/>
              </a:rPr>
              <a:t>”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500" dirty="0">
                <a:latin typeface="Consolas" panose="020B0609020204030204" pitchFamily="49" charset="0"/>
              </a:rPr>
              <a:t> t.name</a:t>
            </a:r>
            <a:endParaRPr lang="zh-CN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2D37BD75-0ABD-45A8-A6B8-D1CE3C00053A}"/>
              </a:ext>
            </a:extLst>
          </p:cNvPr>
          <p:cNvCxnSpPr>
            <a:cxnSpLocks/>
          </p:cNvCxnSpPr>
          <p:nvPr/>
        </p:nvCxnSpPr>
        <p:spPr>
          <a:xfrm rot="5400000">
            <a:off x="3431429" y="1816079"/>
            <a:ext cx="373237" cy="139308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8E18BD4-EAD9-4BED-9930-EEA959DAFCD6}"/>
              </a:ext>
            </a:extLst>
          </p:cNvPr>
          <p:cNvCxnSpPr>
            <a:cxnSpLocks/>
          </p:cNvCxnSpPr>
          <p:nvPr/>
        </p:nvCxnSpPr>
        <p:spPr>
          <a:xfrm flipH="1">
            <a:off x="2919816" y="2131594"/>
            <a:ext cx="4550" cy="5970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70CF0F9-8BBB-42AF-BFAA-5D15CF2FCBD4}"/>
              </a:ext>
            </a:extLst>
          </p:cNvPr>
          <p:cNvCxnSpPr>
            <a:cxnSpLocks/>
          </p:cNvCxnSpPr>
          <p:nvPr/>
        </p:nvCxnSpPr>
        <p:spPr>
          <a:xfrm flipH="1">
            <a:off x="2932305" y="937636"/>
            <a:ext cx="4550" cy="59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云形 147">
            <a:extLst>
              <a:ext uri="{FF2B5EF4-FFF2-40B4-BE49-F238E27FC236}">
                <a16:creationId xmlns:a16="http://schemas.microsoft.com/office/drawing/2014/main" id="{C2F355EA-F48C-401A-A716-8F3E65A0E4EE}"/>
              </a:ext>
            </a:extLst>
          </p:cNvPr>
          <p:cNvSpPr/>
          <p:nvPr/>
        </p:nvSpPr>
        <p:spPr>
          <a:xfrm>
            <a:off x="2193660" y="360794"/>
            <a:ext cx="1471448" cy="44325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Queries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25BFD3A-AB71-45F0-835C-7DFA796A6072}"/>
              </a:ext>
            </a:extLst>
          </p:cNvPr>
          <p:cNvSpPr/>
          <p:nvPr/>
        </p:nvSpPr>
        <p:spPr>
          <a:xfrm>
            <a:off x="962320" y="2066430"/>
            <a:ext cx="1145628" cy="295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0C665D-D826-43AF-9272-B28258CEEE67}"/>
              </a:ext>
            </a:extLst>
          </p:cNvPr>
          <p:cNvSpPr/>
          <p:nvPr/>
        </p:nvSpPr>
        <p:spPr>
          <a:xfrm>
            <a:off x="3741777" y="2061894"/>
            <a:ext cx="1145628" cy="295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 Engine</a:t>
            </a:r>
            <a:endParaRPr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778A4E2E-1906-4849-AFF0-5A6F032BF22E}"/>
              </a:ext>
            </a:extLst>
          </p:cNvPr>
          <p:cNvSpPr/>
          <p:nvPr/>
        </p:nvSpPr>
        <p:spPr>
          <a:xfrm>
            <a:off x="962320" y="1534666"/>
            <a:ext cx="1145628" cy="386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66C61F9E-865D-40F2-9C4C-743478B93790}"/>
              </a:ext>
            </a:extLst>
          </p:cNvPr>
          <p:cNvSpPr/>
          <p:nvPr/>
        </p:nvSpPr>
        <p:spPr>
          <a:xfrm>
            <a:off x="2317157" y="1534666"/>
            <a:ext cx="1236625" cy="3812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Cypher</a:t>
            </a:r>
            <a:endParaRPr lang="zh-CN" altLang="en-US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8464B7B-0A52-4FC3-88B8-50BFF488C7CE}"/>
              </a:ext>
            </a:extLst>
          </p:cNvPr>
          <p:cNvSpPr/>
          <p:nvPr/>
        </p:nvSpPr>
        <p:spPr>
          <a:xfrm>
            <a:off x="3738209" y="1539678"/>
            <a:ext cx="1145628" cy="376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FB233360-F0F7-44DF-B17D-A1BD0808EB40}"/>
              </a:ext>
            </a:extLst>
          </p:cNvPr>
          <p:cNvCxnSpPr>
            <a:cxnSpLocks/>
            <a:stCxn id="173" idx="4"/>
            <a:endCxn id="151" idx="0"/>
          </p:cNvCxnSpPr>
          <p:nvPr/>
        </p:nvCxnSpPr>
        <p:spPr>
          <a:xfrm rot="5400000">
            <a:off x="2125302" y="727346"/>
            <a:ext cx="217153" cy="1397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B3E810A-83A5-45E5-BE91-5DD14AE2D26F}"/>
              </a:ext>
            </a:extLst>
          </p:cNvPr>
          <p:cNvCxnSpPr>
            <a:cxnSpLocks/>
            <a:stCxn id="152" idx="2"/>
            <a:endCxn id="151" idx="6"/>
          </p:cNvCxnSpPr>
          <p:nvPr/>
        </p:nvCxnSpPr>
        <p:spPr>
          <a:xfrm flipH="1">
            <a:off x="2107948" y="1725304"/>
            <a:ext cx="209209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7D4B97D-44C6-44E3-8B23-8883B2EFE55A}"/>
              </a:ext>
            </a:extLst>
          </p:cNvPr>
          <p:cNvCxnSpPr>
            <a:cxnSpLocks/>
            <a:stCxn id="151" idx="4"/>
            <a:endCxn id="149" idx="0"/>
          </p:cNvCxnSpPr>
          <p:nvPr/>
        </p:nvCxnSpPr>
        <p:spPr>
          <a:xfrm>
            <a:off x="1535134" y="1921196"/>
            <a:ext cx="0" cy="14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0EAB348-7FC1-4C0A-A901-25B032105020}"/>
              </a:ext>
            </a:extLst>
          </p:cNvPr>
          <p:cNvCxnSpPr>
            <a:cxnSpLocks/>
            <a:stCxn id="152" idx="4"/>
            <a:endCxn id="174" idx="0"/>
          </p:cNvCxnSpPr>
          <p:nvPr/>
        </p:nvCxnSpPr>
        <p:spPr>
          <a:xfrm flipH="1">
            <a:off x="2932012" y="1915941"/>
            <a:ext cx="3458" cy="15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458D4-14EB-481A-BC1E-ECDAC21810DF}"/>
              </a:ext>
            </a:extLst>
          </p:cNvPr>
          <p:cNvCxnSpPr>
            <a:cxnSpLocks/>
            <a:stCxn id="153" idx="4"/>
            <a:endCxn id="150" idx="0"/>
          </p:cNvCxnSpPr>
          <p:nvPr/>
        </p:nvCxnSpPr>
        <p:spPr>
          <a:xfrm>
            <a:off x="4311023" y="1915942"/>
            <a:ext cx="3568" cy="1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F7135C01-E46D-426E-8B18-C5C6E06883C5}"/>
              </a:ext>
            </a:extLst>
          </p:cNvPr>
          <p:cNvSpPr/>
          <p:nvPr/>
        </p:nvSpPr>
        <p:spPr>
          <a:xfrm>
            <a:off x="2310589" y="2660347"/>
            <a:ext cx="1221826" cy="271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DA132DFB-446A-455B-8074-90C5963AD0A4}"/>
              </a:ext>
            </a:extLst>
          </p:cNvPr>
          <p:cNvCxnSpPr>
            <a:cxnSpLocks/>
            <a:stCxn id="149" idx="2"/>
            <a:endCxn id="159" idx="0"/>
          </p:cNvCxnSpPr>
          <p:nvPr/>
        </p:nvCxnSpPr>
        <p:spPr>
          <a:xfrm rot="16200000" flipH="1">
            <a:off x="2079293" y="1818137"/>
            <a:ext cx="298051" cy="1386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64B597F1-0F6D-4923-A1E1-A2A0B0544D44}"/>
              </a:ext>
            </a:extLst>
          </p:cNvPr>
          <p:cNvSpPr/>
          <p:nvPr/>
        </p:nvSpPr>
        <p:spPr>
          <a:xfrm>
            <a:off x="5126818" y="2604732"/>
            <a:ext cx="1221826" cy="36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87772C92-D45D-414B-ABB1-97FA7A19DCB6}"/>
              </a:ext>
            </a:extLst>
          </p:cNvPr>
          <p:cNvSpPr/>
          <p:nvPr/>
        </p:nvSpPr>
        <p:spPr>
          <a:xfrm>
            <a:off x="5128146" y="2030030"/>
            <a:ext cx="1221826" cy="349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4FAA58E-AFB8-4EF6-A14E-AF9D7038CF64}"/>
              </a:ext>
            </a:extLst>
          </p:cNvPr>
          <p:cNvCxnSpPr>
            <a:cxnSpLocks/>
            <a:stCxn id="162" idx="2"/>
            <a:endCxn id="150" idx="3"/>
          </p:cNvCxnSpPr>
          <p:nvPr/>
        </p:nvCxnSpPr>
        <p:spPr>
          <a:xfrm flipH="1">
            <a:off x="4887405" y="2204773"/>
            <a:ext cx="240741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3A5A8F52-A759-45E7-A631-1BDBB18279B2}"/>
              </a:ext>
            </a:extLst>
          </p:cNvPr>
          <p:cNvCxnSpPr>
            <a:cxnSpLocks/>
            <a:stCxn id="161" idx="0"/>
            <a:endCxn id="162" idx="4"/>
          </p:cNvCxnSpPr>
          <p:nvPr/>
        </p:nvCxnSpPr>
        <p:spPr>
          <a:xfrm flipV="1">
            <a:off x="5737731" y="2379516"/>
            <a:ext cx="1328" cy="2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B97285F-0824-4B9F-8B00-120D3ABE1407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 flipV="1">
            <a:off x="3532415" y="2785932"/>
            <a:ext cx="1594403" cy="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93D1331D-E2A7-4F14-9F8B-1B73A2257E5F}"/>
              </a:ext>
            </a:extLst>
          </p:cNvPr>
          <p:cNvSpPr/>
          <p:nvPr/>
        </p:nvSpPr>
        <p:spPr>
          <a:xfrm>
            <a:off x="5126818" y="1391346"/>
            <a:ext cx="1221826" cy="376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4721C9D-1AD6-459A-BBC8-41E5D781239D}"/>
              </a:ext>
            </a:extLst>
          </p:cNvPr>
          <p:cNvCxnSpPr>
            <a:cxnSpLocks/>
            <a:stCxn id="162" idx="0"/>
            <a:endCxn id="166" idx="4"/>
          </p:cNvCxnSpPr>
          <p:nvPr/>
        </p:nvCxnSpPr>
        <p:spPr>
          <a:xfrm flipH="1" flipV="1">
            <a:off x="5737731" y="1767611"/>
            <a:ext cx="1328" cy="2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F4404E14-9499-415E-9C68-9EFD1A82DED9}"/>
              </a:ext>
            </a:extLst>
          </p:cNvPr>
          <p:cNvCxnSpPr>
            <a:cxnSpLocks/>
            <a:endCxn id="148" idx="2"/>
          </p:cNvCxnSpPr>
          <p:nvPr/>
        </p:nvCxnSpPr>
        <p:spPr>
          <a:xfrm rot="5400000" flipH="1" flipV="1">
            <a:off x="368054" y="966162"/>
            <a:ext cx="2213910" cy="1446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E530B2B5-C8F2-4BA9-A1E0-8C0711060D5E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751794" y="2796332"/>
            <a:ext cx="1558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730BFC06-9CCE-4E9C-A8D9-1057D9C427EB}"/>
              </a:ext>
            </a:extLst>
          </p:cNvPr>
          <p:cNvCxnSpPr>
            <a:cxnSpLocks/>
            <a:stCxn id="166" idx="0"/>
            <a:endCxn id="148" idx="0"/>
          </p:cNvCxnSpPr>
          <p:nvPr/>
        </p:nvCxnSpPr>
        <p:spPr>
          <a:xfrm rot="16200000" flipV="1">
            <a:off x="4296345" y="-50041"/>
            <a:ext cx="808924" cy="2073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34A4B762-F3B7-4572-912A-DBE41B37AA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744" y="742801"/>
            <a:ext cx="221167" cy="1367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41AAC8D3-A966-4928-B27F-CED604965B24}"/>
              </a:ext>
            </a:extLst>
          </p:cNvPr>
          <p:cNvCxnSpPr>
            <a:cxnSpLocks/>
          </p:cNvCxnSpPr>
          <p:nvPr/>
        </p:nvCxnSpPr>
        <p:spPr>
          <a:xfrm rot="5400000">
            <a:off x="2703719" y="1052264"/>
            <a:ext cx="462175" cy="3941"/>
          </a:xfrm>
          <a:prstGeom prst="bentConnector3">
            <a:avLst>
              <a:gd name="adj1" fmla="val 1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0D03E42-BA99-4C1E-B682-8121079E28B6}"/>
              </a:ext>
            </a:extLst>
          </p:cNvPr>
          <p:cNvSpPr/>
          <p:nvPr/>
        </p:nvSpPr>
        <p:spPr>
          <a:xfrm>
            <a:off x="1712179" y="937636"/>
            <a:ext cx="2440883" cy="379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F64A03D-AA6F-4A7F-BC04-D4F1548C697B}"/>
              </a:ext>
            </a:extLst>
          </p:cNvPr>
          <p:cNvSpPr/>
          <p:nvPr/>
        </p:nvSpPr>
        <p:spPr>
          <a:xfrm>
            <a:off x="2359198" y="2066430"/>
            <a:ext cx="1145628" cy="295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9631A57-CBD2-4FF3-8484-D48917527021}"/>
              </a:ext>
            </a:extLst>
          </p:cNvPr>
          <p:cNvSpPr/>
          <p:nvPr/>
        </p:nvSpPr>
        <p:spPr>
          <a:xfrm>
            <a:off x="5166004" y="2030030"/>
            <a:ext cx="114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Cytoscape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DE0AD79-C9F7-4E4A-918F-2828315A2855}"/>
              </a:ext>
            </a:extLst>
          </p:cNvPr>
          <p:cNvSpPr/>
          <p:nvPr/>
        </p:nvSpPr>
        <p:spPr>
          <a:xfrm>
            <a:off x="5068263" y="1391347"/>
            <a:ext cx="136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954A1A3-ED6C-4379-822B-2678F22DC39C}"/>
              </a:ext>
            </a:extLst>
          </p:cNvPr>
          <p:cNvSpPr/>
          <p:nvPr/>
        </p:nvSpPr>
        <p:spPr>
          <a:xfrm>
            <a:off x="5105375" y="2597800"/>
            <a:ext cx="132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Graph Filter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7308389-0351-4377-A61F-DB144DF154C4}"/>
              </a:ext>
            </a:extLst>
          </p:cNvPr>
          <p:cNvSpPr/>
          <p:nvPr/>
        </p:nvSpPr>
        <p:spPr>
          <a:xfrm>
            <a:off x="3744561" y="1538680"/>
            <a:ext cx="111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79" name="箭头: 下 178">
            <a:extLst>
              <a:ext uri="{FF2B5EF4-FFF2-40B4-BE49-F238E27FC236}">
                <a16:creationId xmlns:a16="http://schemas.microsoft.com/office/drawing/2014/main" id="{DFABC4A2-8F7B-4948-B074-891545C1FF09}"/>
              </a:ext>
            </a:extLst>
          </p:cNvPr>
          <p:cNvSpPr/>
          <p:nvPr/>
        </p:nvSpPr>
        <p:spPr>
          <a:xfrm>
            <a:off x="2677134" y="729670"/>
            <a:ext cx="504497" cy="1992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3CCBB11A-6C2D-430A-9933-37540473D23C}"/>
              </a:ext>
            </a:extLst>
          </p:cNvPr>
          <p:cNvSpPr/>
          <p:nvPr/>
        </p:nvSpPr>
        <p:spPr>
          <a:xfrm>
            <a:off x="2083792" y="940035"/>
            <a:ext cx="176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M-Cypher parser</a:t>
            </a:r>
            <a:endParaRPr lang="zh-CN" altLang="en-US" dirty="0"/>
          </a:p>
        </p:txBody>
      </p:sp>
      <p:sp>
        <p:nvSpPr>
          <p:cNvPr id="183" name="标注: 弯曲线形 182">
            <a:extLst>
              <a:ext uri="{FF2B5EF4-FFF2-40B4-BE49-F238E27FC236}">
                <a16:creationId xmlns:a16="http://schemas.microsoft.com/office/drawing/2014/main" id="{CD7FA7AF-0FEA-4252-83A4-E7E0118B1F65}"/>
              </a:ext>
            </a:extLst>
          </p:cNvPr>
          <p:cNvSpPr/>
          <p:nvPr/>
        </p:nvSpPr>
        <p:spPr>
          <a:xfrm>
            <a:off x="8443047" y="3728152"/>
            <a:ext cx="2077925" cy="1780903"/>
          </a:xfrm>
          <a:prstGeom prst="borderCallout2">
            <a:avLst>
              <a:gd name="adj1" fmla="val 100487"/>
              <a:gd name="adj2" fmla="val 46921"/>
              <a:gd name="adj3" fmla="val 121670"/>
              <a:gd name="adj4" fmla="val 46874"/>
              <a:gd name="adj5" fmla="val 127927"/>
              <a:gd name="adj6" fmla="val 6857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D549F62-B085-46C2-BEE5-6510033CF544}"/>
              </a:ext>
            </a:extLst>
          </p:cNvPr>
          <p:cNvSpPr txBox="1"/>
          <p:nvPr/>
        </p:nvSpPr>
        <p:spPr>
          <a:xfrm>
            <a:off x="2264612" y="3076983"/>
            <a:ext cx="2196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M-Cypher framework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06C11A4C-8E9D-4374-AE29-A4C7679C8D62}"/>
              </a:ext>
            </a:extLst>
          </p:cNvPr>
          <p:cNvSpPr/>
          <p:nvPr/>
        </p:nvSpPr>
        <p:spPr>
          <a:xfrm>
            <a:off x="625512" y="288355"/>
            <a:ext cx="5746964" cy="315525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88193184-9B74-4005-A39F-22CAE14B9F5C}"/>
              </a:ext>
            </a:extLst>
          </p:cNvPr>
          <p:cNvSpPr/>
          <p:nvPr/>
        </p:nvSpPr>
        <p:spPr>
          <a:xfrm>
            <a:off x="8246481" y="1639225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" name="图片 193" descr="图片包含 蛋糕, 装饰, 水果, 彩色&#10;&#10;描述已自动生成">
            <a:extLst>
              <a:ext uri="{FF2B5EF4-FFF2-40B4-BE49-F238E27FC236}">
                <a16:creationId xmlns:a16="http://schemas.microsoft.com/office/drawing/2014/main" id="{71BB427A-4F12-4D52-9191-8A4A2150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9378" y="377943"/>
            <a:ext cx="442246" cy="420134"/>
          </a:xfrm>
          <a:prstGeom prst="rect">
            <a:avLst/>
          </a:prstGeom>
        </p:spPr>
      </p:pic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8A35F85B-CE00-442A-8E0C-4C8491577748}"/>
              </a:ext>
            </a:extLst>
          </p:cNvPr>
          <p:cNvSpPr/>
          <p:nvPr/>
        </p:nvSpPr>
        <p:spPr>
          <a:xfrm>
            <a:off x="8027403" y="707334"/>
            <a:ext cx="930687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D2FFB6A5-E939-43DE-B41A-C7B6D8BD5728}"/>
              </a:ext>
            </a:extLst>
          </p:cNvPr>
          <p:cNvCxnSpPr>
            <a:cxnSpLocks/>
          </p:cNvCxnSpPr>
          <p:nvPr/>
        </p:nvCxnSpPr>
        <p:spPr>
          <a:xfrm flipH="1" flipV="1">
            <a:off x="8187710" y="1664483"/>
            <a:ext cx="707437" cy="11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2421EF53-2E3F-4814-B456-0D2190EB02F4}"/>
              </a:ext>
            </a:extLst>
          </p:cNvPr>
          <p:cNvCxnSpPr>
            <a:cxnSpLocks/>
          </p:cNvCxnSpPr>
          <p:nvPr/>
        </p:nvCxnSpPr>
        <p:spPr>
          <a:xfrm flipH="1">
            <a:off x="7915775" y="933680"/>
            <a:ext cx="382497" cy="54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4AB9AFB9-2DE4-4CDA-81F1-210D6A02F701}"/>
              </a:ext>
            </a:extLst>
          </p:cNvPr>
          <p:cNvSpPr/>
          <p:nvPr/>
        </p:nvSpPr>
        <p:spPr>
          <a:xfrm rot="18432061">
            <a:off x="7616385" y="1041396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9" name="Picture 1">
            <a:extLst>
              <a:ext uri="{FF2B5EF4-FFF2-40B4-BE49-F238E27FC236}">
                <a16:creationId xmlns:a16="http://schemas.microsoft.com/office/drawing/2014/main" id="{07093E0C-28F6-4A67-9DC2-A65EE62707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318" t="12181" r="16024" b="77358"/>
          <a:stretch/>
        </p:blipFill>
        <p:spPr>
          <a:xfrm>
            <a:off x="7613263" y="1502365"/>
            <a:ext cx="585627" cy="35616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70225B1-FE5C-4D6D-B411-9AC9A0ADFB14}"/>
              </a:ext>
            </a:extLst>
          </p:cNvPr>
          <p:cNvSpPr/>
          <p:nvPr/>
        </p:nvSpPr>
        <p:spPr>
          <a:xfrm>
            <a:off x="7353465" y="1833046"/>
            <a:ext cx="93150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1" name="Picture 1">
            <a:extLst>
              <a:ext uri="{FF2B5EF4-FFF2-40B4-BE49-F238E27FC236}">
                <a16:creationId xmlns:a16="http://schemas.microsoft.com/office/drawing/2014/main" id="{B251AD59-3234-4B85-8B57-6CB341E413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6063" t="83874" r="19273"/>
          <a:stretch/>
        </p:blipFill>
        <p:spPr>
          <a:xfrm>
            <a:off x="9052107" y="1463581"/>
            <a:ext cx="157504" cy="40081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202" name="文本框 201">
            <a:extLst>
              <a:ext uri="{FF2B5EF4-FFF2-40B4-BE49-F238E27FC236}">
                <a16:creationId xmlns:a16="http://schemas.microsoft.com/office/drawing/2014/main" id="{3E6BD901-BA5D-444D-816D-666F05806058}"/>
              </a:ext>
            </a:extLst>
          </p:cNvPr>
          <p:cNvSpPr txBox="1"/>
          <p:nvPr/>
        </p:nvSpPr>
        <p:spPr>
          <a:xfrm>
            <a:off x="6552243" y="2601296"/>
            <a:ext cx="31470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1500" dirty="0">
                <a:latin typeface="Consolas" panose="020B0609020204030204" pitchFamily="49" charset="0"/>
              </a:rPr>
              <a:t> (</a:t>
            </a:r>
            <a:r>
              <a:rPr lang="en-US" altLang="zh-CN" sz="1500" dirty="0" err="1">
                <a:latin typeface="Consolas" panose="020B0609020204030204" pitchFamily="49" charset="0"/>
              </a:rPr>
              <a:t>m:</a:t>
            </a:r>
            <a:r>
              <a:rPr lang="en-US" altLang="zh-CN" sz="1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sz="1500" dirty="0">
                <a:latin typeface="Consolas" panose="020B0609020204030204" pitchFamily="49" charset="0"/>
              </a:rPr>
              <a:t> </a:t>
            </a:r>
            <a:r>
              <a:rPr lang="en-US" altLang="zh-CN" sz="1500" dirty="0" err="1">
                <a:latin typeface="Consolas" panose="020B0609020204030204" pitchFamily="49" charset="0"/>
              </a:rPr>
              <a:t>s.Virus</a:t>
            </a:r>
            <a:r>
              <a:rPr lang="en-US" altLang="zh-CN" sz="1500" dirty="0">
                <a:latin typeface="Consolas" panose="020B0609020204030204" pitchFamily="49" charset="0"/>
              </a:rPr>
              <a:t> = “</a:t>
            </a:r>
            <a:r>
              <a:rPr lang="en-US" altLang="zh-CN" sz="1500" dirty="0">
                <a:solidFill>
                  <a:srgbClr val="7030A0"/>
                </a:solidFill>
                <a:latin typeface="Consolas" panose="020B0609020204030204" pitchFamily="49" charset="0"/>
              </a:rPr>
              <a:t>SARS-CoV-2</a:t>
            </a:r>
            <a:r>
              <a:rPr lang="en-US" altLang="zh-CN" sz="1500" dirty="0">
                <a:latin typeface="Consolas" panose="020B0609020204030204" pitchFamily="49" charset="0"/>
              </a:rPr>
              <a:t>”</a:t>
            </a:r>
          </a:p>
          <a:p>
            <a:r>
              <a:rPr lang="en-US" altLang="zh-CN" sz="1500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500" dirty="0">
                <a:latin typeface="Consolas" panose="020B0609020204030204" pitchFamily="49" charset="0"/>
              </a:rPr>
              <a:t> COUNT(m)</a:t>
            </a:r>
            <a:endParaRPr lang="zh-CN" altLang="en-US" sz="1500" dirty="0">
              <a:latin typeface="Consolas" panose="020B0609020204030204" pitchFamily="49" charset="0"/>
            </a:endParaRPr>
          </a:p>
        </p:txBody>
      </p:sp>
      <p:pic>
        <p:nvPicPr>
          <p:cNvPr id="203" name="图形 202">
            <a:extLst>
              <a:ext uri="{FF2B5EF4-FFF2-40B4-BE49-F238E27FC236}">
                <a16:creationId xmlns:a16="http://schemas.microsoft.com/office/drawing/2014/main" id="{52269EEA-C003-4CD6-9E77-3D857E8E14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6239" y="633441"/>
            <a:ext cx="2280473" cy="2274883"/>
          </a:xfrm>
          <a:prstGeom prst="rect">
            <a:avLst/>
          </a:prstGeom>
        </p:spPr>
      </p:pic>
      <p:sp>
        <p:nvSpPr>
          <p:cNvPr id="204" name="标注: 弯曲线形 203">
            <a:extLst>
              <a:ext uri="{FF2B5EF4-FFF2-40B4-BE49-F238E27FC236}">
                <a16:creationId xmlns:a16="http://schemas.microsoft.com/office/drawing/2014/main" id="{889772D8-D68D-4895-854F-9EE7A530289F}"/>
              </a:ext>
            </a:extLst>
          </p:cNvPr>
          <p:cNvSpPr/>
          <p:nvPr/>
        </p:nvSpPr>
        <p:spPr>
          <a:xfrm>
            <a:off x="7230614" y="352581"/>
            <a:ext cx="2077925" cy="1780903"/>
          </a:xfrm>
          <a:prstGeom prst="borderCallout2">
            <a:avLst>
              <a:gd name="adj1" fmla="val 100487"/>
              <a:gd name="adj2" fmla="val 46921"/>
              <a:gd name="adj3" fmla="val 121670"/>
              <a:gd name="adj4" fmla="val 46874"/>
              <a:gd name="adj5" fmla="val 131611"/>
              <a:gd name="adj6" fmla="val 2141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C29E1B13-D3F2-44FC-992A-25E1F396243C}"/>
              </a:ext>
            </a:extLst>
          </p:cNvPr>
          <p:cNvSpPr/>
          <p:nvPr/>
        </p:nvSpPr>
        <p:spPr>
          <a:xfrm>
            <a:off x="6431577" y="273745"/>
            <a:ext cx="5383889" cy="315525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9080A439-6EE8-4533-8DF4-D0DC4A3F576F}"/>
              </a:ext>
            </a:extLst>
          </p:cNvPr>
          <p:cNvSpPr/>
          <p:nvPr/>
        </p:nvSpPr>
        <p:spPr>
          <a:xfrm>
            <a:off x="8592372" y="1830413"/>
            <a:ext cx="93150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467D8DC-73B4-4D29-A7D7-D4E59FAD7392}"/>
              </a:ext>
            </a:extLst>
          </p:cNvPr>
          <p:cNvSpPr txBox="1"/>
          <p:nvPr/>
        </p:nvSpPr>
        <p:spPr>
          <a:xfrm>
            <a:off x="8196487" y="3190492"/>
            <a:ext cx="4182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The top virus protein in SARS-</a:t>
            </a:r>
            <a:r>
              <a:rPr lang="en-US" altLang="zh-CN" i="1" dirty="0" err="1"/>
              <a:t>CoV</a:t>
            </a:r>
            <a:r>
              <a:rPr lang="en-US" altLang="zh-CN" i="1" dirty="0"/>
              <a:t> is NP! 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90F791C-6805-4B35-96F1-58802A0FCFA7}"/>
              </a:ext>
            </a:extLst>
          </p:cNvPr>
          <p:cNvSpPr/>
          <p:nvPr/>
        </p:nvSpPr>
        <p:spPr>
          <a:xfrm>
            <a:off x="9686679" y="5204638"/>
            <a:ext cx="930687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43BEC98-7DC0-4DEA-87FF-E239F2EA249D}"/>
              </a:ext>
            </a:extLst>
          </p:cNvPr>
          <p:cNvSpPr/>
          <p:nvPr/>
        </p:nvSpPr>
        <p:spPr>
          <a:xfrm>
            <a:off x="582262" y="3520010"/>
            <a:ext cx="11090900" cy="315525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49D-8EB7-44BF-A7A2-E9C12F2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26" y="534885"/>
            <a:ext cx="5401243" cy="1141497"/>
          </a:xfrm>
        </p:spPr>
        <p:txBody>
          <a:bodyPr>
            <a:normAutofit/>
          </a:bodyPr>
          <a:lstStyle/>
          <a:p>
            <a:r>
              <a:rPr lang="en-US" altLang="zh-CN" dirty="0"/>
              <a:t>M-Cypher: powerful tool to analyze knowledge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E16E-2981-41D0-ABD7-6AA59EF5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" y="2051670"/>
            <a:ext cx="5055179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M-Cypher: An efficient Graph Query Language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, to help non-programmer users to explore the knowledge graph!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M-Cypher 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efficiently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collects statistics for drug re-purposing,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using concept of </a:t>
            </a:r>
            <a:r>
              <a:rPr lang="en-IN" altLang="zh-CN" sz="2200" b="1" u="sng" dirty="0">
                <a:solidFill>
                  <a:schemeClr val="bg1">
                    <a:lumMod val="95000"/>
                  </a:schemeClr>
                </a:solidFill>
              </a:rPr>
              <a:t>orbits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 to</a:t>
            </a:r>
            <a:r>
              <a:rPr lang="en-US" altLang="zh-CN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altLang="zh-CN" sz="2200" dirty="0">
                <a:solidFill>
                  <a:schemeClr val="bg1">
                    <a:lumMod val="95000"/>
                  </a:schemeClr>
                </a:solidFill>
              </a:rPr>
              <a:t>avoid overcounting risk: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motif is frequent?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node/edge/path is interesting?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en-IN" altLang="zh-CN" sz="1900" dirty="0">
                <a:solidFill>
                  <a:schemeClr val="bg1">
                    <a:lumMod val="95000"/>
                  </a:schemeClr>
                </a:solidFill>
              </a:rPr>
              <a:t>which subgraph worth exploration?</a:t>
            </a:r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5D041DB1-856B-4919-B2F8-54FF5558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E07AC9-7972-4130-9B7B-5BF26B4A1A5B}"/>
              </a:ext>
            </a:extLst>
          </p:cNvPr>
          <p:cNvSpPr txBox="1"/>
          <p:nvPr/>
        </p:nvSpPr>
        <p:spPr>
          <a:xfrm>
            <a:off x="46129" y="6366497"/>
            <a:ext cx="442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[Li X., et al. M-Cypher: A GQL Framework Supporting Motifs, Demonstrated by Covid-19 Knowledge Graph Analysis, CIKM, 2020.]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44196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HKU_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KU_background" id="{53209FD1-2DEF-2F40-B2B2-BF4DE2963CE4}" vid="{81B07223-1C8F-4F48-A397-D6C2264368CC}"/>
    </a:ext>
  </a:extLst>
</a:theme>
</file>

<file path=ppt/theme/theme3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1426</Words>
  <Application>Microsoft Office PowerPoint</Application>
  <PresentationFormat>宽屏</PresentationFormat>
  <Paragraphs>273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lucida Grande</vt:lpstr>
      <vt:lpstr>等线</vt:lpstr>
      <vt:lpstr>Arial</vt:lpstr>
      <vt:lpstr>Calibri</vt:lpstr>
      <vt:lpstr>Calibri Light</vt:lpstr>
      <vt:lpstr>Consolas</vt:lpstr>
      <vt:lpstr>Gill Sans MT</vt:lpstr>
      <vt:lpstr>Times</vt:lpstr>
      <vt:lpstr>Times New Roman</vt:lpstr>
      <vt:lpstr>Parcel</vt:lpstr>
      <vt:lpstr>HKU_background</vt:lpstr>
      <vt:lpstr>Office Theme</vt:lpstr>
      <vt:lpstr>Drug repurposing for COVID-19: a knowledge graph approach</vt:lpstr>
      <vt:lpstr>Drug repurposing: Motivation</vt:lpstr>
      <vt:lpstr>KNOWLEDGE GRAPH SCHEMA</vt:lpstr>
      <vt:lpstr>System Architecture</vt:lpstr>
      <vt:lpstr>Alg.1 Knowledge graph PPR</vt:lpstr>
      <vt:lpstr>alg.2 Motif-based link predication</vt:lpstr>
      <vt:lpstr>alg.2 Motif based Link Prediction</vt:lpstr>
      <vt:lpstr>PowerPoint 演示文稿</vt:lpstr>
      <vt:lpstr>M-Cypher: powerful tool to analyze knowledge graph</vt:lpstr>
      <vt:lpstr>M-Cypher: powerful tool to analyze knowledge graph</vt:lpstr>
      <vt:lpstr>M-Cypher: powerful tool to analyze knowledge graph</vt:lpstr>
      <vt:lpstr>M-Cypher: powerful tool to analyze knowledge graph</vt:lpstr>
      <vt:lpstr>M-Cypher: powerful tool to analyze knowledge graph</vt:lpstr>
      <vt:lpstr>PowerPoint 演示文稿</vt:lpstr>
      <vt:lpstr>Highlighted drug candidates for repurposing</vt:lpstr>
      <vt:lpstr>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Database for COVID-19 Drug Discovery</dc:title>
  <dc:creator>Dubey Aryaman</dc:creator>
  <cp:lastModifiedBy>xdli</cp:lastModifiedBy>
  <cp:revision>72</cp:revision>
  <dcterms:created xsi:type="dcterms:W3CDTF">2020-08-30T18:57:35Z</dcterms:created>
  <dcterms:modified xsi:type="dcterms:W3CDTF">2020-10-04T03:13:25Z</dcterms:modified>
</cp:coreProperties>
</file>