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7F0D3-3983-FA09-CFBC-8E4773F8009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576050" y="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掌握一门语言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前置知识：掌握一门语言</a:t>
            </a:r>
          </a:p>
        </p:txBody>
      </p:sp>
      <p:sp>
        <p:nvSpPr>
          <p:cNvPr id="152" name="学习算法过程中的语言问题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学习算法过程中的语言问题</a:t>
            </a:r>
          </a:p>
        </p:txBody>
      </p:sp>
      <p:sp>
        <p:nvSpPr>
          <p:cNvPr id="153" name="一定要熟练掌握一门编程语言，任何语言都可以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一定要熟练掌握一门编程语言，任何语言都可以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一份java代码可以用gpt-4来转化的实例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二分搜索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二分搜索</a:t>
            </a:r>
          </a:p>
        </p:txBody>
      </p:sp>
      <p:sp>
        <p:nvSpPr>
          <p:cNvPr id="157" name="二分搜索不一定发生在有序数组上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二分搜索不一定发生在有序数组上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峰值元素是指其值严格大于左右相邻值的元素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</a:t>
            </a:r>
            <a:r>
              <a:rPr u="sng"/>
              <a:t>nums</a:t>
            </a:r>
            <a:r>
              <a:t>，已知任何两个相邻的值都不相等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找到峰值元素并返回其索引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数组可能包含多个峰值，在这种情况下，返回 任何一个峰值 所在位置即可。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你可以假设 </a:t>
            </a:r>
            <a:r>
              <a:rPr u="sng"/>
              <a:t>nums</a:t>
            </a:r>
            <a:r>
              <a:t>[-1] = </a:t>
            </a:r>
            <a:r>
              <a:rPr u="sng"/>
              <a:t>nums</a:t>
            </a:r>
            <a:r>
              <a:t>[n] = 无穷小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你必须实现时间复杂度为 O(log n) 的算法来解决此问题。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https://leetcode.cn/problems/find-peak-element/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1566496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前置知识：选择排序、冒泡排序、插入排序、等差数列、等比数列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前置知识：选择排序、冒泡排序、插入排序、等差数列、等比数列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61" name="时间复杂度和空间复杂度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时间复杂度和空间复杂度</a:t>
            </a:r>
          </a:p>
        </p:txBody>
      </p:sp>
      <p:sp>
        <p:nvSpPr>
          <p:cNvPr id="162" name="1，常数操作，固定时间的操作，执行时间和数据量无关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1，常数操作，固定时间的操作，执行时间和数据量无关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2，时间复杂度，一个和数据量有关、只要高阶项、不要低阶项、不要常数项的操作次数表达式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举例：选择、冒泡、插入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3，严格固定流程的算法，一定强调最差情况！比如插入排序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4，算法流程上利用随机行为作为重要部分的，要看平均或者期望的时间复杂度，因为最差的时间复杂度无意义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用生成相邻值不同的数组来说明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5，算法流程上利用随机行为作为重要部分的，还有随机快速排序（【必备】课）、跳表（【扩展】课）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也只在乎平均或者期望的时间复杂度，因为最差的时间复杂度无意义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6，时间复杂度的内涵：描述算法运行时间和数据量大小的关系，而且当数据量很大很大时，这种关系相当的本质，并且排除了低阶项、常数时间的干扰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7，空间复杂度，强调额外空间；常数项时间，放弃理论分析、选择用实验来确定，因为不同常数操作的时间不同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8，什么叫最优解，先满足时间复杂度最优，然后尽量少用空间的解</a:t>
            </a:r>
          </a:p>
        </p:txBody>
      </p:sp>
      <p:sp>
        <p:nvSpPr>
          <p:cNvPr id="16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6270135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前置知识：选择排序、冒泡排序、插入排序、等差数列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前置知识：选择排序、冒泡排序、插入排序、等差数列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66" name="时间复杂度和空间复杂度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时间复杂度和空间复杂度</a:t>
            </a:r>
          </a:p>
        </p:txBody>
      </p:sp>
      <p:sp>
        <p:nvSpPr>
          <p:cNvPr id="167" name="9，时间复杂度的均摊，用动态数组的扩容来说明（等比数列、均摊的意义）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9，时间复杂度的均摊，用动态数组的扩容来说明（等比数列、均摊的意义）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并查集、单调队列、单调栈、哈希表等结构，均有这个概念。这些内容【必备】课都会讲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10，不要用代码结构来判断时间复杂度，比如只有一个while循环的冒泡排序，其实时间复杂度O(N^2)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11，不要用代码结构来判断时间复杂度，比如：N/1 + N/2 + N/3 + … + N/N，这个流程的时间复杂度是O(N * logN)，著名的调和级数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12，时间复杂度只能是对算法流程充分理解才能分析出来，而不是简单的看代码结构！这是一个常见的错误！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甚至有些算法的实现用了多层循环嵌套，但时间复杂度是O(N)的。在【必备】课程里会经常见到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13，常见复杂度一览：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O(1) O(logN) O(N) O(N*logN) O(N^2) … O(N^k) O(2^N) … O(k^N) … O(N!)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14，时间复杂度非常重要，可以直接判断某个方法能不能通过一个题目，根据数据量猜解法，【必备】课都会讲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15，整套课会讲很多算法和数据结构，也会见到很多的时间复杂度的表达，持续看课即可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1019435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等差数列求和公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等差数列求和公式</a:t>
            </a:r>
          </a:p>
        </p:txBody>
      </p:sp>
      <p:sp>
        <p:nvSpPr>
          <p:cNvPr id="171" name="S = n / 2 * ( 2 * a1 + (n - 1) * d)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S = n / 2 * ( 2 * a1 + (n - 1) * d)  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其中，S 是等差数列的和；n 是项数；a1 是首项；d 是公差。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也可以认为任何等差数列的都符合：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a * n平方 + b * n + c，其中a、b、c都是常数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2817699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算法和数据结构简介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算法和数据结构简介</a:t>
            </a:r>
          </a:p>
        </p:txBody>
      </p:sp>
      <p:sp>
        <p:nvSpPr>
          <p:cNvPr id="161" name="说一个我觉得比较有趣、有用的算法分类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说一个我觉得比较有趣、有用的算法分类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硬计算类算法、软计算类算法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注意：这两个名词都不是计算机科学或算法中的标准术语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那为啥要提这个呢？因为很有现实意义。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硬计算类算法：精确求解。但是某些问题使用硬计算类的算法，可能会让计算的复杂度较高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大厂算法和数据结构笔试、面试题、acm比赛或者和acm形式类似的比赛，考察的都是硬计算类算法。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软计算类算法：更注重逼近解决问题，而不是精确求解。计算时间可控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比如：模糊逻辑、神经网络、进化计算、概率理论、混沌理论、支持向量机、群体智能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硬计算类算法是所有程序员岗位都会考、任何写代码的工作都会用到的。前端、后端、架构、算法所有岗位都要用到。</a:t>
            </a:r>
          </a:p>
          <a:p>
            <a:pPr algn="l" defTabSz="610870">
              <a:defRPr sz="26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但是算法工程师除了掌握硬计算类的算法之外，还需要掌握软计算类的算法。</a:t>
            </a:r>
          </a:p>
        </p:txBody>
      </p:sp>
      <p:sp>
        <p:nvSpPr>
          <p:cNvPr id="16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6282948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算法和数据结构简介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算法和数据结构简介</a:t>
            </a:r>
          </a:p>
        </p:txBody>
      </p:sp>
      <p:sp>
        <p:nvSpPr>
          <p:cNvPr id="165" name="说一个我觉得比较宏观的数据结构分类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说一个我觉得比较宏观的数据结构分类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连续结构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跳转结构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任何数据结构都一定是这两个结构拼出来的！没有例外！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数据结构太多了，从链表、队列、栈，到可持久化线段树、树链剖分、后缀数组等等结构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后面的课都会讲到！</a:t>
            </a:r>
          </a:p>
        </p:txBody>
      </p:sp>
      <p:sp>
        <p:nvSpPr>
          <p:cNvPr id="16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7890044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建议：本节内容比较初级，会的同学可以直接跳过</a:t>
            </a:r>
          </a:p>
        </p:txBody>
      </p:sp>
      <p:sp>
        <p:nvSpPr>
          <p:cNvPr id="152" name="单双链表及其反转-堆栈诠释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单双链表及其反转-堆栈诠释</a:t>
            </a:r>
          </a:p>
        </p:txBody>
      </p:sp>
      <p:sp>
        <p:nvSpPr>
          <p:cNvPr id="153" name="1）按值传递、按引用传递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1）按值传递、按引用传递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（我不知道为什么如此多的同学会犯这种错误，这完全是语言问题）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2）单链表、双链表的定义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3）根据反转功能，彻底从系统角度解释链表是如何调整的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7807442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理解链表及其基本调整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前置知识：理解链表及其基本调整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建议：做过这个题的同学跳过</a:t>
            </a:r>
          </a:p>
        </p:txBody>
      </p:sp>
      <p:sp>
        <p:nvSpPr>
          <p:cNvPr id="152" name="链表入门题目-合并两个有序链表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链表入门题目-合并两个有序链表</a:t>
            </a:r>
          </a:p>
        </p:txBody>
      </p:sp>
      <p:sp>
        <p:nvSpPr>
          <p:cNvPr id="153" name="将两个升序链表合并为一个新的 升序 链表并返回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将两个升序链表合并为一个新的 升序 链表并返回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新链表是通过拼接给定的两个链表的所有节点组成的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0956929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理解链表及其基本调整     建议：做过这个题的同学跳过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前置知识：理解链表及其基本调整     建议：做过这个题的同学跳过</a:t>
            </a:r>
          </a:p>
        </p:txBody>
      </p:sp>
      <p:sp>
        <p:nvSpPr>
          <p:cNvPr id="152" name="链表入门题目-两个链表相加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链表入门题目-两个链表相加</a:t>
            </a:r>
          </a:p>
        </p:txBody>
      </p:sp>
      <p:sp>
        <p:nvSpPr>
          <p:cNvPr id="153" name="给你两个 非空 的链表，表示两个非负的整数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 非空 的链表，表示两个非负的整数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它们每位数字都是按照 逆序 的方式存储的，并且每个节点只能存储 一位 数字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请你将两个数相加，并以相同形式返回一个表示和的链表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你可以假设除了数字 0 之外，这两个数都不会以 0 开头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4940173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理解链表及其基本调整     建议：做过这个题的同学跳过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前置知识：理解链表及其基本调整     建议：做过这个题的同学跳过</a:t>
            </a:r>
          </a:p>
        </p:txBody>
      </p:sp>
      <p:sp>
        <p:nvSpPr>
          <p:cNvPr id="152" name="链表入门题目-划分链表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链表入门题目-划分链表</a:t>
            </a:r>
          </a:p>
        </p:txBody>
      </p:sp>
      <p:sp>
        <p:nvSpPr>
          <p:cNvPr id="153" name="给你一个链表的头节点 head 和一个特定值 x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给你一个链表的头节点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head</a:t>
            </a:r>
            <a:r>
              <a:t> 和一个特定值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x</a:t>
            </a:r>
            <a:r>
              <a:t> 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请你对链表进行分隔，使得所有 小于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x</a:t>
            </a:r>
            <a:r>
              <a:t> 的节点都出现在 大于或等于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x</a:t>
            </a:r>
            <a:r>
              <a:t> 的节点之前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你应当 保留 两个分区中每个节点的初始相对位置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482420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学习算法过程中的语言问题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学习算法过程中的语言问题</a:t>
            </a:r>
          </a:p>
        </p:txBody>
      </p:sp>
      <p:sp>
        <p:nvSpPr>
          <p:cNvPr id="157" name="开通gpt-4的最方便的途径(截止2023年)简单介绍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开通gpt-4的最方便的途径(截止2023年)简单介绍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1，某宝上购买一整套服务(省心但是稍微贵一些，贵不太多)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2，自己手动(利用IOS升级GPT-4)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0，已经拥有了gpt的账号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A，IOS美区账号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B，美区账号充值，礼品卡，某宝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C，IOS美区账号，chatpgt app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D，利用IOS美区账号的钱，在手机里升级到gpt-4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E，手机端升级，网页端同步升级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 : 最好不要使用虚拟信用卡的方式，容易被封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链表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前置知识：链表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建议：比较初级，会的可以跳过，但是要注意环形队列用数组实现这个高频考点</a:t>
            </a:r>
          </a:p>
        </p:txBody>
      </p:sp>
      <p:sp>
        <p:nvSpPr>
          <p:cNvPr id="152" name="队列和栈-链表、数组实现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队列和栈-链表、数组实现</a:t>
            </a:r>
          </a:p>
        </p:txBody>
      </p:sp>
      <p:sp>
        <p:nvSpPr>
          <p:cNvPr id="153" name="1）队列的介绍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1）队列的介绍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2）栈的介绍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3）队列的链表实现和数组实现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4）栈的数组实现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5）环形队列用数组实现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队列、栈、双端队列可以组成非常多重要的数据结构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65514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用栈实现队列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用栈实现队列</a:t>
            </a:r>
          </a:p>
        </p:txBody>
      </p:sp>
      <p:sp>
        <p:nvSpPr>
          <p:cNvPr id="152" name="队列和栈入门题目-栈和队列相互实现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队列和栈入门题目-栈和队列相互实现</a:t>
            </a:r>
          </a:p>
        </p:txBody>
      </p:sp>
      <p:sp>
        <p:nvSpPr>
          <p:cNvPr id="153" name="请你仅使用两个栈实现先入先出队列。队列应当支持一般队列支持的所有操作（push、pop、peek、empty）：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06908">
              <a:spcBef>
                <a:spcPts val="1000"/>
              </a:spcBef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请你仅使用两个栈实现先入先出队列。队列应当支持一般队列支持的所有操作（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pop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peek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empty</a:t>
            </a:r>
            <a:r>
              <a:t>）：</a:t>
            </a:r>
          </a:p>
          <a:p>
            <a:pPr algn="l" defTabSz="406908">
              <a:spcBef>
                <a:spcPts val="1000"/>
              </a:spcBef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实现 </a:t>
            </a:r>
            <a:r>
              <a:t>MyQueue</a:t>
            </a:r>
            <a:r>
              <a:rPr>
                <a:solidFill>
                  <a:srgbClr val="262626"/>
                </a:solidFill>
              </a:rPr>
              <a:t> 类：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push(int x)</a:t>
            </a:r>
            <a:r>
              <a:rPr>
                <a:solidFill>
                  <a:srgbClr val="262626"/>
                </a:solidFill>
              </a:rPr>
              <a:t> 将元素 x 推到队列的末尾</a:t>
            </a:r>
          </a:p>
          <a:p>
            <a:pPr marL="563894" indent="-439561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>
                    <a:alpha val="74901"/>
                  </a:srgbClr>
                </a:solidFill>
              </a:rPr>
              <a:t>int pop()</a:t>
            </a:r>
            <a:r>
              <a:t> 从队列的开头移除并返回元素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peek()</a:t>
            </a:r>
            <a:r>
              <a:rPr>
                <a:solidFill>
                  <a:srgbClr val="262626"/>
                </a:solidFill>
              </a:rPr>
              <a:t> 返回队列开头的元素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boolean empty()</a:t>
            </a:r>
            <a:r>
              <a:rPr>
                <a:solidFill>
                  <a:srgbClr val="262626"/>
                </a:solidFill>
              </a:rPr>
              <a:t> 如果队列为空，返回 </a:t>
            </a:r>
            <a:r>
              <a:t>true</a:t>
            </a:r>
            <a:r>
              <a:rPr>
                <a:solidFill>
                  <a:srgbClr val="262626"/>
                </a:solidFill>
              </a:rPr>
              <a:t> ；否则，返回 </a:t>
            </a:r>
            <a:r>
              <a:t>false</a:t>
            </a:r>
            <a:endParaRPr>
              <a:solidFill>
                <a:srgbClr val="262626"/>
              </a:solidFill>
            </a:endParaRPr>
          </a:p>
          <a:p>
            <a:pPr algn="l" defTabSz="406908">
              <a:spcBef>
                <a:spcPts val="1000"/>
              </a:spcBef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说明：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 只能 使用标准的栈操作 —— 也就是只有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 to top</a:t>
            </a:r>
            <a:r>
              <a:t>,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peek/pop from top</a:t>
            </a:r>
            <a:r>
              <a:t>,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size</a:t>
            </a:r>
            <a:r>
              <a:t>, 和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is empty</a:t>
            </a:r>
            <a:r>
              <a:t> 操作是合法的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你所使用的语言也许不支持栈。你可以使用 list 或者 deque（双端队列）来模拟一个栈，只要是标准的栈操作即可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7801023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用队列实现栈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用队列实现栈</a:t>
            </a:r>
          </a:p>
        </p:txBody>
      </p:sp>
      <p:sp>
        <p:nvSpPr>
          <p:cNvPr id="157" name="队列和栈入门题目-栈和队列相互实现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队列和栈入门题目-栈和队列相互实现</a:t>
            </a:r>
          </a:p>
        </p:txBody>
      </p:sp>
      <p:sp>
        <p:nvSpPr>
          <p:cNvPr id="158" name="请你仅使用两个队列实现一个后入先出（LIFO）的栈，并支持普通栈的全部四种操作（push、top、pop 和 empty）。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379475">
              <a:spcBef>
                <a:spcPts val="900"/>
              </a:spcBef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请你仅使用两个队列实现一个后入先出（LIFO）的栈，并支持普通栈的全部四种操作（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top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pop</a:t>
            </a:r>
            <a:r>
              <a:t> 和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empty</a:t>
            </a:r>
            <a:r>
              <a:t>）。</a:t>
            </a:r>
          </a:p>
          <a:p>
            <a:pPr algn="l" defTabSz="379475">
              <a:spcBef>
                <a:spcPts val="900"/>
              </a:spcBef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实现 </a:t>
            </a:r>
            <a:r>
              <a:t>MyStack</a:t>
            </a:r>
            <a:r>
              <a:rPr>
                <a:solidFill>
                  <a:srgbClr val="262626"/>
                </a:solidFill>
              </a:rPr>
              <a:t> 类：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push(int x)</a:t>
            </a:r>
            <a:r>
              <a:rPr>
                <a:solidFill>
                  <a:srgbClr val="262626"/>
                </a:solidFill>
              </a:rPr>
              <a:t> 将元素 x 压入栈顶。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pop()</a:t>
            </a:r>
            <a:r>
              <a:rPr>
                <a:solidFill>
                  <a:srgbClr val="262626"/>
                </a:solidFill>
              </a:rPr>
              <a:t> 移除并返回栈顶元素。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top()</a:t>
            </a:r>
            <a:r>
              <a:rPr>
                <a:solidFill>
                  <a:srgbClr val="262626"/>
                </a:solidFill>
              </a:rPr>
              <a:t> 返回栈顶元素。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boolean empty()</a:t>
            </a:r>
            <a:r>
              <a:rPr>
                <a:solidFill>
                  <a:srgbClr val="262626"/>
                </a:solidFill>
              </a:rPr>
              <a:t> 如果栈是空的，返回 </a:t>
            </a:r>
            <a:r>
              <a:t>true</a:t>
            </a:r>
            <a:r>
              <a:rPr>
                <a:solidFill>
                  <a:srgbClr val="262626"/>
                </a:solidFill>
              </a:rPr>
              <a:t> ；否则，返回 </a:t>
            </a:r>
            <a:r>
              <a:t>false</a:t>
            </a:r>
            <a:r>
              <a:rPr>
                <a:solidFill>
                  <a:srgbClr val="262626"/>
                </a:solidFill>
              </a:rPr>
              <a:t> 。</a:t>
            </a:r>
          </a:p>
          <a:p>
            <a:pPr algn="l" defTabSz="379475">
              <a:spcBef>
                <a:spcPts val="900"/>
              </a:spcBef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 </a:t>
            </a:r>
          </a:p>
          <a:p>
            <a:pPr algn="l" defTabSz="379475">
              <a:spcBef>
                <a:spcPts val="900"/>
              </a:spcBef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你只能使用队列的基本操作 —— 也就是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 to back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peek/pop from front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size</a:t>
            </a:r>
            <a:r>
              <a:t> 和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is empty</a:t>
            </a:r>
            <a:r>
              <a:t> 这些操作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你所使用的语言也许不支持队列。 你可以使用 list （列表）或者 deque（双端队列）来模拟一个队列 , 只要是标准的队列操作即可</a:t>
            </a:r>
          </a:p>
        </p:txBody>
      </p:sp>
      <p:sp>
        <p:nvSpPr>
          <p:cNvPr id="15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68311438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最小栈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最小栈</a:t>
            </a:r>
          </a:p>
        </p:txBody>
      </p:sp>
      <p:sp>
        <p:nvSpPr>
          <p:cNvPr id="152" name="栈的入门题目-最小栈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栈的入门题目-最小栈</a:t>
            </a:r>
          </a:p>
        </p:txBody>
      </p:sp>
      <p:sp>
        <p:nvSpPr>
          <p:cNvPr id="153" name="设计一个支持 push ，pop ，top 操作，并能在常数时间内检索到最小元素的栈。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设计一个支持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</a:t>
            </a:r>
            <a:r>
              <a:t> ，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pop</a:t>
            </a:r>
            <a:r>
              <a:t> ，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top</a:t>
            </a:r>
            <a:r>
              <a:t> 操作，并能在常数时间内检索到最小元素的栈。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实现 </a:t>
            </a:r>
            <a:r>
              <a:t>MinStack</a:t>
            </a:r>
            <a:r>
              <a:rPr>
                <a:solidFill>
                  <a:srgbClr val="262626"/>
                </a:solidFill>
              </a:rPr>
              <a:t> 类:</a:t>
            </a:r>
          </a:p>
          <a:p>
            <a:pPr marL="457200" indent="-317500" algn="l" defTabSz="457200">
              <a:spcBef>
                <a:spcPts val="9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MinStack()</a:t>
            </a:r>
            <a:r>
              <a:rPr>
                <a:solidFill>
                  <a:srgbClr val="262626"/>
                </a:solidFill>
              </a:rPr>
              <a:t> 初始化栈对象。</a:t>
            </a:r>
          </a:p>
          <a:p>
            <a:pPr marL="457200" indent="-317500" algn="l" defTabSz="457200">
              <a:spcBef>
                <a:spcPts val="9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push(int val)</a:t>
            </a:r>
            <a:r>
              <a:rPr>
                <a:solidFill>
                  <a:srgbClr val="262626"/>
                </a:solidFill>
              </a:rPr>
              <a:t> 将元素val推入堆栈。</a:t>
            </a:r>
          </a:p>
          <a:p>
            <a:pPr marL="457200" indent="-317500" algn="l" defTabSz="457200">
              <a:spcBef>
                <a:spcPts val="9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pop()</a:t>
            </a:r>
            <a:r>
              <a:rPr>
                <a:solidFill>
                  <a:srgbClr val="262626"/>
                </a:solidFill>
              </a:rPr>
              <a:t> 删除栈顶部的元素。</a:t>
            </a:r>
          </a:p>
          <a:p>
            <a:pPr marL="457200" indent="-317500" algn="l" defTabSz="457200">
              <a:spcBef>
                <a:spcPts val="9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top()</a:t>
            </a:r>
            <a:r>
              <a:rPr>
                <a:solidFill>
                  <a:srgbClr val="262626"/>
                </a:solidFill>
              </a:rPr>
              <a:t> 获取栈顶部的元素。</a:t>
            </a:r>
          </a:p>
          <a:p>
            <a:pPr marL="457200" indent="-317500" algn="l" defTabSz="457200">
              <a:spcBef>
                <a:spcPts val="9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getMin()</a:t>
            </a:r>
            <a:r>
              <a:rPr>
                <a:solidFill>
                  <a:srgbClr val="262626"/>
                </a:solidFill>
              </a:rPr>
              <a:t> 获取栈中的最小元素。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3274790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双链表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前置知识：双链表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建议：用双链表实现双端队列比较初级，会的可以跳过；但是用固定数组的实现双端队列值得听</a:t>
            </a:r>
          </a:p>
        </p:txBody>
      </p:sp>
      <p:sp>
        <p:nvSpPr>
          <p:cNvPr id="152" name="双端队列-双链表和固定数组实现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双端队列-双链表和固定数组实现</a:t>
            </a:r>
          </a:p>
        </p:txBody>
      </p:sp>
      <p:sp>
        <p:nvSpPr>
          <p:cNvPr id="153" name="1）双端队列的介绍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1）双端队列的介绍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2）双端队列用双链表的实现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3）双端队列用固定数组的实现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队列、栈、双端队列可以组成非常多重要的数据结构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9055437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建议：会同学可以跳过</a:t>
            </a:r>
          </a:p>
        </p:txBody>
      </p:sp>
      <p:sp>
        <p:nvSpPr>
          <p:cNvPr id="152" name="二叉树及其三种序的递归实现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二叉树及其三种序的递归实现</a:t>
            </a:r>
          </a:p>
        </p:txBody>
      </p:sp>
      <p:sp>
        <p:nvSpPr>
          <p:cNvPr id="153" name="1）二叉树的节点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1）二叉树的节点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2）二叉树的先序、中序、后序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3）递归序加工出三种序的遍历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4）时间复杂度O(n)，额外空间复杂度O(h)，h是二叉树的高度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关于递归更多的内容会在【必备】课程里继续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二叉树更多更难的题会在【必备】课程里继续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0910471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二叉树、先序、中序、后序、栈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前置知识：二叉树、先序、中序、后序、栈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52" name="二叉树遍历的非递归实现和复杂度分析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二叉树遍历的非递归实现和复杂度分析</a:t>
            </a:r>
          </a:p>
        </p:txBody>
      </p:sp>
      <p:sp>
        <p:nvSpPr>
          <p:cNvPr id="153" name="1）用栈实现二叉树先序遍历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1）用栈实现二叉树先序遍历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2）用栈实现二叉树中序遍历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3）用两个栈实现二叉树后序遍历，好写但是不推荐，因为需要收集所有节点，最后逆序弹出，额外空间复杂度为O(n)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4）用一个栈实现二叉树后序遍历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5）遍历二叉树复杂度分析：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a. 时间复杂度O(n)，递归和非递归都是每个节点遇到有限几次，当然O(n)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b. 额外空间复杂度O(h)，递归和非递归都需要二叉树高度h的空间来保存路径，方便回到上级去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c. 存在时间复杂度O(n)，额外空间复杂度O(1)的遍历方式：Morris遍历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d. Morris遍历比较难，也比较冷门，会在【扩展】课程里讲述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关于递归更多的内容会在【必备】课程里继续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二叉树更多更难的题会在【必备】课程里继续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6725717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前置知识：无</a:t>
            </a:r>
          </a:p>
        </p:txBody>
      </p:sp>
      <p:sp>
        <p:nvSpPr>
          <p:cNvPr id="152" name="算法笔试中处理输入和输出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算法笔试中处理输入和输出</a:t>
            </a:r>
          </a:p>
        </p:txBody>
      </p:sp>
      <p:sp>
        <p:nvSpPr>
          <p:cNvPr id="153" name="1）填函数风格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1）填函数风格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2）acm风格（笔试、比赛最常见）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a. 规定数据量(BufferedReader、StreamTokenizer、PrintWriter)，其他语言有对等的写法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b. 按行读(BufferedReader、PrintWriter)，其他语言有对等的写法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c. 不要用Scanner、System.out，IO效率慢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3）不推荐：临时动态空间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4）推荐：全局静态空间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4631490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前置知识：无</a:t>
            </a:r>
          </a:p>
        </p:txBody>
      </p:sp>
      <p:sp>
        <p:nvSpPr>
          <p:cNvPr id="152" name="递归和master公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递归和master公式</a:t>
            </a:r>
          </a:p>
        </p:txBody>
      </p:sp>
      <p:sp>
        <p:nvSpPr>
          <p:cNvPr id="153" name="1）从思想上理解递归：对于新手来说，递归去画调用图是非常重要的，有利于分析递归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1）从思想上理解递归：对于新手来说，递归去画调用图是非常重要的，有利于分析递归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2）从实际上理解递归：递归不是玄学，底层是利用系统栈来实现的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3）任何递归函数都一定可以改成非递归，不用系统帮你压栈（系统栈空间），自己压栈呗（内存空间）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4）递归改成非递归的必要性：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a. 工程上几乎一定要改，除非确定数据量再大递归也一定不深，归并排序、快速排序、线段树、很多的平衡树等，后面都讲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b. 算法笔试或者比赛中（能通过就不改）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5）master公式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a. 所有子问题规模相同的递归才能用master公式，T(n) = a * T(n/b) + O(n^c)，a、b、c都是常数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b. 如果log(b,a)  &lt; c，复杂度为：O(n^c)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c. 如果log(b,a)  &gt; c，复杂度为：O(n^log(b,a))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d. 如果log(b,a) == c，复杂度为：O(n^c * logn)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6）一个补充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T(n) = 2*T(n/2) + O(n*logn)，时间复杂度是O(n * ((logn)的平方))，证明过程比较复杂，记住即可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63141269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归并排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归并排序</a:t>
            </a:r>
          </a:p>
        </p:txBody>
      </p:sp>
      <p:sp>
        <p:nvSpPr>
          <p:cNvPr id="152" name="前置知识：讲解019-算法笔试中处理输入和输出、讲解020-递归和master公式…"/>
          <p:cNvSpPr txBox="1"/>
          <p:nvPr/>
        </p:nvSpPr>
        <p:spPr>
          <a:xfrm>
            <a:off x="1206499" y="2893403"/>
            <a:ext cx="21971002" cy="883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前置知识：讲解019-算法笔试中处理输入和输出、讲解020-递归和master公式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1）左部分排好序、右部分排好序、利用merge过程让左右整体有序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2）merge过程：谁小拷贝谁，直到左右两部分所有的数字耗尽，拷贝回原数组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3）递归实现和非递归实现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4）时间复杂度O(n * logn)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5）需要辅助数组，所以额外空间复杂度O(n)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6）归并排序为什么比O(n^2)的排序快？因为比较行为没有浪费！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7）利用归并排序的便利性可以解决很多问题 - 归并分治 - 下节课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有些资料说可以用原地归并排序，把额外空间复杂度变成O(1)，不要浪费时间去学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因为原地归并排序确实可以省空间，但是会让复杂度变成O(n^2)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有关排序更多的概念、注意点、闭坑指南，将在后续课程继续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8106246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掌握一门语言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前置知识：掌握一门语言</a:t>
            </a:r>
          </a:p>
        </p:txBody>
      </p:sp>
      <p:sp>
        <p:nvSpPr>
          <p:cNvPr id="152" name="学习算法入门提醒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学习算法入门提醒</a:t>
            </a:r>
          </a:p>
        </p:txBody>
      </p:sp>
      <p:sp>
        <p:nvSpPr>
          <p:cNvPr id="153" name="先来个有意思的实验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先来个有意思的实验</a:t>
            </a: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一开始有100个人，每个人都有100元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在每一轮都做如下的事情 :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每个人都必须拿出1元钱给除自己以外的其他人，给谁完全随机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如果某个人在这一轮的钱数为0，那么他可以不给，但是可以接收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发生很多很多轮之后，这100人的社会财富分布很均匀吗？</a:t>
            </a: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既然是程序员，当然用代码做实验啊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9616323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归并分治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归并分治</a:t>
            </a:r>
          </a:p>
        </p:txBody>
      </p:sp>
      <p:sp>
        <p:nvSpPr>
          <p:cNvPr id="152" name="前置知识：讲解021-归并排序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前置知识：讲解021-归并排序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原理：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1）思考一个问题在大范围上的答案，是否等于，左部分的答案 + 右部分的答案 + 跨越左右产生的答案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2）计算“跨越左右产生的答案”时，如果加上左、右各自有序这个设定，会不会获得计算的便利性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3）如果以上两点都成立，那么该问题很可能被归并分治解决（话不说满，因为总有很毒的出题人）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4）求解答案的过程中只需要加入归并排序的过程即可，因为要让左、右各自有序，来获得计算的便利性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补充：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1）一些用归并分治解决的问题，往往也可以用线段树、树状数组等解法。时间复杂度也都是最优解，这些数据结构都会在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【必备】或者【扩展】课程阶段讲到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本节讲述的题目都是归并分治的常规题，难度不大。归并分治不仅可以解决简单问题，还可以解决很多较难的问题，只要符合上面说的特征。比如二维空间里任何两点间的最短距离问题，这个内容会在【挺难】课程阶段里讲述。顶级公司考这个问题的也很少，因为很难，但是这个问题本身并不冷门，来自《算法导论》原题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3）还有一个常考的算法：“整块分治”。会在【必备】课程阶段讲到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聊：精妙又美丽的思想传统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223209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归并分治-小和问题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归并分治-小和问题</a:t>
            </a:r>
          </a:p>
        </p:txBody>
      </p:sp>
      <p:sp>
        <p:nvSpPr>
          <p:cNvPr id="156" name="假设数组 s = [ 1, 3, 5, 2, 4, 6]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假设数组 s = [ 1, 3, 5, 2, 4, 6]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在s[0]的左边所有 &lt;= s[0]的数的总和为0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在s[1]的左边所有 &lt;= s[1]的数的总和为1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在s[2]的左边所有 &lt;= s[2]的数的总和为4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在s[3]的左边所有 &lt;= s[3]的数的总和为1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在s[4]的左边所有 &lt;= s[4]的数的总和为6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在s[5]的左边所有 &lt;= s[5]的数的总和为15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所以s数组的“小和”为 : 0 + 1 + 4 + 1 + 6 + 15 = 27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给定一个数组arr，实现函数返回arr的“小和”</a:t>
            </a:r>
          </a:p>
          <a:p>
            <a:pPr algn="l" defTabSz="457200">
              <a:defRPr sz="3600" u="sng">
                <a:solidFill>
                  <a:srgbClr val="0000E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000000"/>
                </a:solidFill>
              </a:rP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hlinkClick r:id=""/>
              </a:rPr>
              <a:t>https://www.nowcoder.com/practice/edfe05a1d45c4ea89101d936cac32469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u="sng">
              <a:hlinkClick r:id=""/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课上解法和归并排序的时间复杂度一样O(n * logn)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4075367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归并分治-翻转对数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归并分治-翻转对数量</a:t>
            </a:r>
          </a:p>
        </p:txBody>
      </p:sp>
      <p:sp>
        <p:nvSpPr>
          <p:cNvPr id="160" name="给定一个数组 nums ，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给定一个数组 </a:t>
            </a:r>
            <a:r>
              <a:t>nums</a:t>
            </a:r>
            <a:r>
              <a:rPr>
                <a:solidFill>
                  <a:srgbClr val="262626"/>
                </a:solidFill>
              </a:rPr>
              <a:t> ，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如果 </a:t>
            </a:r>
            <a:r>
              <a:t>i &lt; j</a:t>
            </a:r>
            <a:r>
              <a:rPr>
                <a:solidFill>
                  <a:srgbClr val="262626"/>
                </a:solidFill>
              </a:rPr>
              <a:t> 且 </a:t>
            </a:r>
            <a:r>
              <a:t>nums[i] &gt; 2*nums[j]</a:t>
            </a:r>
            <a:r>
              <a:rPr>
                <a:solidFill>
                  <a:srgbClr val="262626"/>
                </a:solidFill>
              </a:rPr>
              <a:t> 我们就将 </a:t>
            </a:r>
            <a:r>
              <a:t>(i, j)</a:t>
            </a:r>
            <a:r>
              <a:rPr>
                <a:solidFill>
                  <a:srgbClr val="262626"/>
                </a:solidFill>
              </a:rPr>
              <a:t> 称作一个翻转对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你需要返回给定数组中的翻转对的数量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hlinkClick r:id=""/>
              </a:rPr>
              <a:t>https://leetcode.cn/problems/reverse-pairs/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u="sng">
              <a:hlinkClick r:id=""/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课上解法和归并排序的时间复杂度一样O(n * logn)</a:t>
            </a:r>
          </a:p>
        </p:txBody>
      </p:sp>
      <p:sp>
        <p:nvSpPr>
          <p:cNvPr id="161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25846681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随机快速排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随机快速排序</a:t>
            </a:r>
          </a:p>
        </p:txBody>
      </p:sp>
      <p:sp>
        <p:nvSpPr>
          <p:cNvPr id="152" name="前置知识：讲解007-时间复杂度和空间复杂度-分析随机行为的时间复杂度的部分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前置知识：讲解007-时间复杂度和空间复杂度-分析随机行为的时间复杂度的部分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经典随机快速排序流程讲解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荷兰国旗问题优化随机快速排序流程讲解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荷兰国旗问题优化后的过程：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在当前范围上选择一个数字x，利用荷兰国旗问题进行数组的划分，&lt;x =x &gt;x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对&lt;x范围重复这个过程，对&gt;x范围重复这个过程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荷兰国旗问题的优化点：选出一个数字x，数组在划分时会搞定所有值是x的数字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046341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随机快速排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随机快速排序</a:t>
            </a:r>
          </a:p>
        </p:txBody>
      </p:sp>
      <p:sp>
        <p:nvSpPr>
          <p:cNvPr id="156" name="快速排序的时间和空间复杂度分析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快速排序的时间和空间复杂度分析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核心点：怎么选择数字？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选择的数字是当前范围上的固定位置，比如范围上的最右数字，那么就是普通快速排序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选择的数字是当前范围上的随机位置，那么就是随机快速排序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普通快速排序，时间复杂度O(n^2)，额外空间复杂度O(n)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随机快速排序，时间复杂度O(n * logn)，额外空间复杂度O(logn)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关于复杂度的分析，进行定性的说明，定量证明略，因为证明较为复杂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算法导论-7.4.2有详细证明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8598047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随机选择算法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随机选择算法</a:t>
            </a:r>
          </a:p>
        </p:txBody>
      </p:sp>
      <p:sp>
        <p:nvSpPr>
          <p:cNvPr id="152" name="前置知识：讲解023-随机快速排序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前置知识：讲解023-随机快速排序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无序数组中寻找第K大的数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给定整数数组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nums</a:t>
            </a:r>
            <a:r>
              <a:t> 和整数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，请返回数组中第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 个最大的元素。</a:t>
            </a:r>
          </a:p>
          <a:p>
            <a:pPr algn="l" defTabSz="397763">
              <a:spcBef>
                <a:spcPts val="1000"/>
              </a:spcBef>
              <a:defRPr sz="3132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请注意，你需要找的是数组排序后的第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 个最大的元素，而不是第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k</a:t>
            </a:r>
            <a:r>
              <a:t> 个不同的元素。</a:t>
            </a:r>
          </a:p>
          <a:p>
            <a:pPr algn="l" defTabSz="397763">
              <a:spcBef>
                <a:spcPts val="1000"/>
              </a:spcBef>
              <a:defRPr sz="3132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你必须设计并实现时间复杂度为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O(n)</a:t>
            </a:r>
            <a:r>
              <a:t> 的算法解决此问题。</a:t>
            </a:r>
          </a:p>
          <a:p>
            <a:pPr algn="l" defTabSz="397763">
              <a:spcBef>
                <a:spcPts val="1000"/>
              </a:spcBef>
              <a:defRPr sz="3132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利用改写快排的方法，时间复杂度O(n)，额外空间复杂度O(1)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上面问题的解法就是随机选择算法，是常考内容！本视频定性讲述，定量证明略，算法导论-9.2有详细证明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不要慌！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随机快速排序、随机选择算法，时间复杂度的证明理解起来很困难，只需记住结论，但并不会对后续的算法学习造成什么影响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因为数学很好才能理解的算法和数据结构其实比较少，绝大部分的内容都只需要高中数学的基础就能理解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算法导论第9章，还有一个BFPRT算法，不用随机选择一个数的方式，也能做到时间复杂度O(n)，额外空间复杂度O(log n)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早些年我还讲这个算法，不过真的很冷门，很少在笔试、面试、比赛场合出现，所以算了。有兴趣的同学可以研究一下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99588485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堆结构和堆排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堆结构和堆排序</a:t>
            </a:r>
          </a:p>
        </p:txBody>
      </p:sp>
      <p:sp>
        <p:nvSpPr>
          <p:cNvPr id="152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堆结构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完全二叉树和数组前缀范围来对应，大小，单独的变量size来控制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i的父亲节点：(i-1)/2，i的左孩子：i*2 + 1，i的右孩子：i*2 + 2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堆的定义（大根堆、小根堆），本节课讲解按照大根堆来讲解，小根堆是同理的。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堆的调整：heapInsert（向上调整）、heapify（向下调整）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heapInsert、heapify方法的单次调用，时间复杂度O(log n)，完全二叉树的结构决定的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堆排序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A. 从顶到底建堆，时间复杂度O(n * log n)，log1 + log2 + log3 + … + logn -&gt; O(n*logn)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或者用增倍分析法：建堆的复杂度分析+子矩阵数量的复杂度分析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B. 从底到顶建堆，时间复杂度O(n)，总代价就是简单的等比数列关系，为啥会有差异？简单图解一下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C. 建好堆之后的调整阶段，从最大值到最小值依次归位，时间复杂度O(n * log n)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* log n)，不管以什么方式建堆，调整阶段的时间复杂度都是这个，所以整体复杂度也是这个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额外空间复杂度是O(1)，因为堆直接建立在了要排序的数组上，所以没有什么额外空间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注意：堆结构比堆排序有用的多，尤其是和比较器结合之后。后面几节课会重点讲述。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80584682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哈希表、有序表和比较器的用法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哈希表、有序表和比较器的用法</a:t>
            </a:r>
          </a:p>
        </p:txBody>
      </p:sp>
      <p:sp>
        <p:nvSpPr>
          <p:cNvPr id="152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提醒：讲解虽然用的java语言，但是任何语言都有对等的概念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提醒：后续有专门的章节来详解哈希函数、有序表，这节课就是常规用法展示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哈希表的用法（认为是集合，根据值来做key 或者 根据内存地址做key）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HashSet和HashMap原理一样，有无伴随数据的区别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增、删、改、查时间为O(1)，但是大常数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所以当key的范围是固定的、可控的情况下，可以用数组结构替代哈希表结构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Java中通过自定义hashCode、equals等方法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任何类都可以实现“根据值做key”或者“根据内存地址做key”的需求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但是这里不再展开，因为在算法学习这个范畴内，这些并不重要，还有其他语言的同学也不关心这些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笔试、面试、比赛也都不会用到，课上只说对算法学习重要的内容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35772055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哈希表、有序表和比较器的用法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哈希表、有序表和比较器的用法</a:t>
            </a:r>
          </a:p>
        </p:txBody>
      </p:sp>
      <p:sp>
        <p:nvSpPr>
          <p:cNvPr id="156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提醒：讲解虽然用的java语言，但是任何语言都有对等的概念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提醒：后续有专门的章节来详解哈希函数、有序表，这节课就是常规用法展示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有序表的用法（认为是集合，但是有序组织）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TreeSet和TreeMap原理一样，有无伴随数据的区别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增、删、改、查 + 很多和有序相关的操作(floor、ceilling等)，时间为O(log n)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有序表比较相同的东西会去重，如果不想去重就加入更多的比较策略（比较器定制）。堆不会去重。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有序表在java里就是红黑树实现的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AVL树、SB树、替罪羊树、Treap、Splay、跳表等等很多结构都可实现同样功能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后续的课程会涉及，这里不做展开，只讲解简单用法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比较器：定制比较策略。用在排序、堆、有序表等很多需要序的结构中都可使用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定义类、直接Lamda表达式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字典序的概念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25602985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堆结构常见题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堆结构常见题</a:t>
            </a:r>
          </a:p>
        </p:txBody>
      </p:sp>
      <p:sp>
        <p:nvSpPr>
          <p:cNvPr id="152" name="前置知识：讲解025-堆结构和堆排序、讲解026-比较器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前置知识：讲解025-堆结构和堆排序、讲解026-比较器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合并K个有序链表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线段最多重合问题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让数组整体累加和减半的最少操作次数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5981978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学习算法入门提醒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学习算法入门提醒</a:t>
            </a:r>
          </a:p>
        </p:txBody>
      </p:sp>
      <p:sp>
        <p:nvSpPr>
          <p:cNvPr id="157" name="1，善于、乐于折腾。勤写代码找到乐趣，只看课没有用。看懂了一定要确保自己手写正确，再继续下个内容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1，善于、乐于折腾。勤写代码找到乐趣，只看课没有用。看懂了一定要确保自己手写正确，再继续下个内容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2，算法的学习节奏，不像大学，像高中。区别是一个为了应试，一个在磨练手艺，代码人就是手艺人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3，关于复习，尽量冲击到一定的题量再整体复习，不要频繁复习，会拉长周期，而且很多是无效的复习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78425243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基数排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基数排序</a:t>
            </a:r>
          </a:p>
        </p:txBody>
      </p:sp>
      <p:sp>
        <p:nvSpPr>
          <p:cNvPr id="152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基于比较的排序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只需要定义好两个对象之间怎么比较即可，对象的数据特征并不关心，很通用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不基于比较的排序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和比较无关的排序，对于对象的数据特征有要求，并不通用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计数排序，非常简单，但是数值范围比较大了就不行了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基数排序的实现细节，非常优雅的一个实现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关键点：前缀数量分区的技巧、数字提取某一位的技巧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时间复杂度O(n)，额外空间复杂度O(m)，需要辅助空间做类似桶的作用，来不停的装入、弹出数字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一般来讲，计数排序要求，样本是整数，且范围比较窄</a:t>
            </a:r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一般来讲，基数排序要求，样本是10进制的非负整数</a:t>
            </a:r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如果不是就需要转化，代码里做了转化，并且代码里可以设置任何进制来进行排序</a:t>
            </a:r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一旦比较的对象不再是常规数字，那么改写代价的增加是显而易见的，所以不基于比较的排序并不通用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45266016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重要排序算法的总结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重要排序算法的总结</a:t>
            </a:r>
          </a:p>
        </p:txBody>
      </p:sp>
      <p:sp>
        <p:nvSpPr>
          <p:cNvPr id="152" name="前置知识：之前讲的所有排序，本节课涉及的所有排序，之前的视频都讲了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前置知识：之前讲的所有排序，本节课涉及的所有排序，之前的视频都讲了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04087">
              <a:lnSpc>
                <a:spcPct val="90000"/>
              </a:lnSpc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稳定性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排序算法的稳定性是指：同样大小的样本在排序之后不会改变原始的相对次序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每个算法都说明一下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稳定性对基础类型对象来说毫无意义；稳定性对非基础类型对象有意义，可以保留之前的相对次序</a:t>
            </a:r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04087">
              <a:lnSpc>
                <a:spcPct val="81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主要算法时间、空间、稳定性总结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时间               空间              稳定性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SelectionSort    O(N^2)             O(1)               无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BubbleSort       O(N^2)             O(1)               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InsertionSort    O(N^2)             O(1)               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MergeSort        O(N*logN)          O(N)               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QuickSort        O(N*logN)        O(logN)              无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HeapSort         O(N*logN)          O(1)               无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CountSort        O(N)               O(M)               有</a:t>
            </a:r>
          </a:p>
          <a:p>
            <a:pPr algn="l" defTabSz="704087">
              <a:lnSpc>
                <a:spcPct val="72000"/>
              </a:lnSpc>
              <a:spcBef>
                <a:spcPts val="700"/>
              </a:spcBef>
              <a:buFont typeface="Arial"/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RadixSort        O(N)               O(M)               有</a:t>
            </a:r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注意：随机快速排序的复杂度一定要按照概率上的期望指标来估计，用最差的复杂度估计无意义，随机快排讲解视频里已经有详细的说明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60032516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重要排序算法的总结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重要排序算法的总结</a:t>
            </a:r>
          </a:p>
        </p:txBody>
      </p:sp>
      <p:sp>
        <p:nvSpPr>
          <p:cNvPr id="156" name="基于比较的排序，时间复杂度O(n*logn)，空间复杂度低于O(n)，还具有稳定性的排序算法目前没有找到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基于比较的排序，时间复杂度O(n*logn)，空间复杂度低于O(n)，还具有稳定性的排序算法目前没有找到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TimSort也不行，虽然在实际应用中TimSort通常不需要这么多的额外空间，但空间复杂度指标就是O(n)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有兴趣的同学可以研究，但是在算法面试、笔试、比赛中都很少用到TimSort算法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同时还有希尔排序(ShellSort)也不常用，有兴趣的同学可以研究一下，就是加入步长调整的插入排序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所以，一切看你在排序过程中在乎什么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数据量非常小的情况下可以做到非常迅速：插入排序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性能优异、实现简单且利于改进（面对不同业务可以选择不同划分策略）、不在乎稳定性：随机快排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性能优异、不在乎额外空间占用、具有稳定性：归并排序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性能优异、额外空间占用要求O(1)、不在乎稳定性：堆排序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10286095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异或运算的骚操作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异或运算的骚操作</a:t>
            </a:r>
          </a:p>
        </p:txBody>
      </p:sp>
      <p:sp>
        <p:nvSpPr>
          <p:cNvPr id="152" name="前置知识：讲解003-二进制和位运算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前置知识：讲解003-二进制和位运算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特别提醒：Python的同学实现位运算的题目需要特别注意，需要自己去手动处理溢出和符号扩展等问题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比如：(n &lt;&lt; shift_amount) &amp; 0xFFFFFFFF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先来一个好玩的问题：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袋子里一共a个白球，b个黑球，每次从袋子里拿2个球，每个球每次被拿出机会均等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如果拿出的是2个白球、或者2个黑球，那么就往袋子里重新放入1个白球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如果拿出的是1个白球和1个黑球，那么就往袋子里重新放入1个黑球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那么最终袋子里一定会只剩1个球，请问最终的球是黑的概率是多少？用a和b来表达这个概率。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被镇住了吧？其实这题是一个陷阱。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答案：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黑球的数量如果是偶数，最终的球是黑的概率是0%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黑球的数量如果是奇数，最终的球是黑的概率是100%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完全和白球的数量无关。为啥？异或运算的性质了解之后，就了解了。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48920217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异或运算的骚操作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异或运算的骚操作</a:t>
            </a:r>
          </a:p>
        </p:txBody>
      </p:sp>
      <p:sp>
        <p:nvSpPr>
          <p:cNvPr id="156" name="异或运算性质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异或运算性质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1）异或运算就是无进位相加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2）异或运算满足交换律、结合律，也就是同一批数字，不管异或顺序是什么，最终的结果都是一个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3）0^n=n，n^n=0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4）整体异或和如果是x，整体中某个部分的异或和如果是y，那么剩下部分的异或和是x^y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这些结论最重要的就是1）结论，所有其他结论都可以由这个结论推论得到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其中第4）相关的题目最多，利用区间上异或和的性质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Nim博弈也是和异或运算相关的算法，将在后续【必备】课程里讲到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17881047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异或运算的骚操作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异或运算的骚操作</a:t>
            </a:r>
          </a:p>
        </p:txBody>
      </p:sp>
      <p:sp>
        <p:nvSpPr>
          <p:cNvPr id="160" name="题目1 交换两个数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交换两个数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不用任何判断语句和比较操作，返回两个数的最大值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找到缺失的数字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数组中1种数出现了奇数次，其他的数都出现了偶数次，返回出现了奇数次的数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Brian Kernighan算法 - 提取出二进制状态中最右侧的1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数组中有2种数出现了奇数次，其他的数都出现了偶数次，返回这2种出现了奇数次的数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数组中只有1种数出现次数少于m次，其他数都出现了m次，返回出现次数小于m次的那种数</a:t>
            </a:r>
          </a:p>
        </p:txBody>
      </p:sp>
      <p:sp>
        <p:nvSpPr>
          <p:cNvPr id="161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88795036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位运算的骚操作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位运算的骚操作</a:t>
            </a:r>
          </a:p>
        </p:txBody>
      </p:sp>
      <p:sp>
        <p:nvSpPr>
          <p:cNvPr id="152" name="前置知识：讲解003-二进制和位运算、讲解030-异或运算的骚操作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前置知识：讲解003-二进制和位运算、讲解030-异或运算的骚操作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特别提醒：Python的同学实现位运算的题目需要特别注意，需要自己去手动处理溢出和符号扩展等问题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比如：(n &lt;&lt; shift_amount) &amp; 0xFFFFFFFF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位运算有很多奇技淫巧，位运算的速度非常快，仅次于赋值操作，常数时间极好！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这节课展示一下先贤的功力！骚就完了！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关于位运算还有非常重要的内容：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N皇后问题用位运算实现，将在【必备】课程里讲到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状态压缩的动态规划，将在【扩展】课程里讲到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3066385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位运算的骚操作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位运算的骚操作</a:t>
            </a:r>
          </a:p>
        </p:txBody>
      </p:sp>
      <p:sp>
        <p:nvSpPr>
          <p:cNvPr id="156" name="题目1 判断一个整数是不是2的幂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判断一个整数是不是2的幂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判断一个整数是不是3的幂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返回大于等于n的最小的2的幂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区间[left, right]内所有数字 &amp; 的结果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反转一个二进制的状态，不是0变1、1变0，是逆序。超自然版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返回一个数二进制中有几个1。超自然版，看完佩服大牛的脑洞，能爽一整天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题目5和题目6代码看着跟脑子有大病一样，承认很强但似乎有点太嘚瑟了，是这样吗？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不是的，条件判断相比于赋值、位运算、算术运算是稍慢的，所以其实有现实意义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但是不需要追求在练算法过程中尽量少写条件判断，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那样会带来很多不必要的困扰，还是要写尽量直白、尤其是自己能理解的代码最好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大牛的实现欣赏完理解就好，下次当模版直接用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21879686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位图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位图</a:t>
            </a:r>
          </a:p>
        </p:txBody>
      </p:sp>
      <p:sp>
        <p:nvSpPr>
          <p:cNvPr id="152" name="前置知识：讲解003-二进制和位运算、讲解005-对数器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前置知识：讲解003-二进制和位运算、讲解005-对数器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特别提醒：Python的同学实现位运算的题目需要特别注意，需要自己去手动处理溢出和符号扩展等问题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比如：(n &lt;&lt; shift_amount) &amp; 0xFFFFFFFF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位图原理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其实就是用bit组成的数组来存放值，用bit状态1、0代表存在、不存在，取值和存值操作都用位运算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限制是必须为连续范围且不能过大。好处是极大的节省空间，因为1个数字只占用1个bit的空间。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位图的实现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Bitset</a:t>
            </a:r>
            <a:r>
              <a:t>(</a:t>
            </a:r>
            <a:r>
              <a:rPr u="sng"/>
              <a:t>int</a:t>
            </a:r>
            <a:r>
              <a:t> n)：初始化位图的大小，只支持0~n-1所有数字的增删改查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add(</a:t>
            </a:r>
            <a:r>
              <a:rPr u="sng"/>
              <a:t>int</a:t>
            </a:r>
            <a:r>
              <a:t> </a:t>
            </a:r>
            <a:r>
              <a:rPr u="sng"/>
              <a:t>num</a:t>
            </a:r>
            <a:r>
              <a:t>)：把num加入到位图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remove(</a:t>
            </a:r>
            <a:r>
              <a:rPr u="sng"/>
              <a:t>int</a:t>
            </a:r>
            <a:r>
              <a:t> </a:t>
            </a:r>
            <a:r>
              <a:rPr u="sng"/>
              <a:t>num</a:t>
            </a:r>
            <a:r>
              <a:t>)：把num从位图中删除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reverse(</a:t>
            </a:r>
            <a:r>
              <a:rPr u="sng"/>
              <a:t>int</a:t>
            </a:r>
            <a:r>
              <a:t> </a:t>
            </a:r>
            <a:r>
              <a:rPr u="sng"/>
              <a:t>num</a:t>
            </a:r>
            <a:r>
              <a:t>)：如果位图里没有num，就加入；如果位图里有num，就删除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boolean contains(</a:t>
            </a:r>
            <a:r>
              <a:rPr u="sng"/>
              <a:t>int</a:t>
            </a:r>
            <a:r>
              <a:t> </a:t>
            </a:r>
            <a:r>
              <a:rPr u="sng"/>
              <a:t>num</a:t>
            </a:r>
            <a:r>
              <a:t>)：查询num是否在位图中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将采用对数器验证，当你找不到测试链接的时候就用对数器验证，而且对数器验证更稳妥、更能练习debug能力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12927652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位图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位图</a:t>
            </a:r>
          </a:p>
        </p:txBody>
      </p:sp>
      <p:sp>
        <p:nvSpPr>
          <p:cNvPr id="156" name="找到了一个相关测试：https://leetcode-cn.com/problems/design-bitset/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找到了一个相关测试：</a:t>
            </a:r>
            <a:r>
              <a:rPr u="sng">
                <a:hlinkClick r:id=""/>
              </a:rPr>
              <a:t>https://leetcode-cn.com/problems/design-bitset/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u="sng">
              <a:hlinkClick r:id=""/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Bitset</a:t>
            </a:r>
            <a:r>
              <a:t>是一种能以紧凑形式存储位的数据结构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Bitset</a:t>
            </a:r>
            <a:r>
              <a:t>(</a:t>
            </a:r>
            <a:r>
              <a:rPr u="sng"/>
              <a:t>int</a:t>
            </a:r>
            <a:r>
              <a:t> n) : 初始化n个位，所有位都是0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fix(</a:t>
            </a:r>
            <a:r>
              <a:rPr u="sng"/>
              <a:t>int</a:t>
            </a:r>
            <a:r>
              <a:t> i) : 将下标i的位上的值更新为1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</a:t>
            </a:r>
            <a:r>
              <a:rPr u="sng"/>
              <a:t>unfix</a:t>
            </a:r>
            <a:r>
              <a:t>(</a:t>
            </a:r>
            <a:r>
              <a:rPr u="sng"/>
              <a:t>int</a:t>
            </a:r>
            <a:r>
              <a:t> i) : 将下标i的位上的值更新为0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flip() : 翻转所有位的值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boolean all() : 是否所有位都是1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boolean one() : 是否至少有一位是1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int</a:t>
            </a:r>
            <a:r>
              <a:t> count() : 返回所有位中1的数量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String toString() : 返回所有位的状态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位图的后续扩展，将在【扩展】课程里进一步讲述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4345225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52" name="二进制和位运算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二进制和位运算</a:t>
            </a:r>
          </a:p>
        </p:txBody>
      </p:sp>
      <p:sp>
        <p:nvSpPr>
          <p:cNvPr id="153" name="1）二进制和位的概念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1）二进制和位的概念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2）正数怎么用二进制表达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3）负数怎么用二进制表达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4）打印二进制；直接定义二进制、十六进制的变量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5）常见的位运算（|、&amp;、^、~、&lt;&lt;、&gt;&gt;、&gt;&gt;&gt;）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6）解释打印二进制的函数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7）注意|、&amp;是位运算或、位运算与；||、&amp;&amp;是逻辑或、逻辑与，两者是有区别的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8）相反数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9）整数最小值的特殊性(取绝对值还是自己)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10）为什么这么设计二进制（为了加法的逻辑是一套逻辑，没有条件转移），那么为啥加法逻辑如此重要呢？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11）关于溢出（自己确保自己的调用所得到的结果不会溢出，一定是自己确保的，计算机不会给你做检查）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12）位运算玩法很多很多，特别是异或运算（后面的课会详细讲述）、如何用位运算实现加减乘除（后面的课会详细讲述）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38740288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位运算实现加减乘除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位运算实现加减乘除</a:t>
            </a:r>
          </a:p>
        </p:txBody>
      </p:sp>
      <p:sp>
        <p:nvSpPr>
          <p:cNvPr id="152" name="前置知识：讲解003-二进制和位运算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前置知识：讲解003-二进制和位运算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特别提醒：Python的同学实现位运算的题目需要特别注意，需要自己去手动处理溢出和符号扩展等问题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比如：(n &lt;&lt; shift_amount) &amp; 0xFFFFFFFF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位运算实现加减乘除，过程中不能出现任何算术运算符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加法：利用每一步无进位相加的结果 + 进位的结果不停计算，直到进位消失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减法：利用加法，和一个数字x相反数就是(~x)+1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乘法：回想小学时候怎么学的乘法，除此之外没别的了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除法：为了防止溢出，让被除数右移，而不是除数左移。从高位尝试到低位。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417256444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链表高频题目和必备技巧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链表高频题目和必备技巧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讲解009~012-链表入门内容、讲解021-归并排序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讲解026-哈希表的使用、讲解029-排序算法的稳定性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链表类题目注意点：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1，如果笔试中空间要求不严格，直接使用容器来解决链表问题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2，如果笔试中空间要求严格、或者在面试中面试官强调空间的优化，需要使用额外空间复杂度O(1)的方法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3，最常用的技巧-快慢指针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4，链表类题目往往都是很简单的算法问题，核心考察点也并不是算法设计，是coding能力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5，这一类问题除了多写多练没有别的应对方法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个人建议：链表类问题既然练的就是coding，那么不要采取空间上讨巧的方式来练习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注意：链表相关的比较难的问题是约瑟夫环问题，会在【扩展】阶段讲解，变形很多会单独出一期视频讲解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5079691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链表高频题目和必备技巧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链表高频题目和必备技巧</a:t>
            </a:r>
          </a:p>
        </p:txBody>
      </p:sp>
      <p:sp>
        <p:nvSpPr>
          <p:cNvPr id="156" name="题目1 : 返回两个无环链表相交的第一个节点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返回两个无环链表相交的第一个节点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每k个节点一组翻转链表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复制带随机指针的链表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判断链表是否是回文结构。这个题的流程设计甚至是考研常用。快慢指针找中点。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返回链表的第一个入环节点。快慢指针找中点。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在链表上排序。要求时间复杂度O(n * log n)，额外空间复杂度O(1)，还要求排序有稳定性。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这些题目往往难度标为“简单”，是因为用容器解决真的很简单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但是不用容器、实现额外空间复杂度O(1)的方法并不轻松，包括很多提交的答案也都没有符合要求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23115443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数据结构设计高频题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数据结构设计高频题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讲解007-动态数组和扩容分析、讲解009~012-链表入门内容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讲解025-堆结构、讲解026-哈希表、有序表、比较器的使用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本节以数据结构设计高频题为主，并不涉及太难的数据结构设计题目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数据结构设计的更难题目，需要学习更多数据结构之后才能解决，如前缀树、并查集、线段树等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后续会更新【必备】、【扩展】、【挺难】视频，包含大量基础和高级数据结构最好懂的原理详解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更多更难的算法、数据结构题目会在“好题解析”系列进行讲解，这个系列将在原理详解系列结束后开始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欢迎持续关注、转发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17543789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结构设计高频题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数据结构设计高频题</a:t>
            </a:r>
          </a:p>
        </p:txBody>
      </p:sp>
      <p:sp>
        <p:nvSpPr>
          <p:cNvPr id="156" name="题目1 : setAll功能的哈希表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setAll功能的哈希表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实现LRU结构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插入、删除和获取随机元素O(1)时间的结构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插入、删除和获取随机元素O(1)时间且允许有重复数字的结构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快速获得数据流的中位数的结构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最大频率栈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 : 全O(1)的数据结构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13035424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二叉树高频题目-上-不含树型dp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二叉树高频题目-上-不含树型dp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讲解013-队列用数组实现、讲解017~018-二叉树入门内容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特别说明：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这一期和下一期视频，会讲解二叉树高频题目，但是不含树型dp的题目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树型dp问题，会放在【必备】课程的动态规划大章节部分讲述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树型dp中的换根dp问题，会放在【扩展】课程的动态规划大章节部分讲述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AVL树的实现，树的左旋、右旋，这些内容也会在【扩展】课程里讲述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19269124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二叉树高频题目-上-不含树型dp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二叉树高频题目-上-不含树型dp</a:t>
            </a:r>
          </a:p>
        </p:txBody>
      </p:sp>
      <p:sp>
        <p:nvSpPr>
          <p:cNvPr id="156" name="题目1 : 二叉树的层序遍历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二叉树的层序遍历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二叉树的锯齿形层序遍历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二叉树的最大特殊宽度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求二叉树的最大深度、求二叉树的最小深度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二叉树先序序列化和反序列化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二叉树按层序列化和反序列化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 : 利用先序与中序遍历序列构造二叉树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题目8 : 验证完全二叉树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题目9 : 求完全二叉树的节点个数，要求时间复杂度低于O(n)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注意：中序遍历无法完成二叉树的序列化和反序列化，代码中给出了说明。后序遍历可以但不再详述。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41422675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二叉树高频题目-下-不含树型dp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二叉树高频题目-下-不含树型dp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讲解013-队列用数组实现、讲解017~018-二叉树入门内容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特别说明：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这一期和上一期视频，会讲解二叉树高频题目，但是不含树型dp的题目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树型dp问题，会放在【必备】课程的动态规划大章节部分讲述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树型dp中的换根dp问题，会放在【扩展】课程的动态规划大章节部分讲述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AVL树的实现，树的左旋、右旋，这些内容也会在【扩展】课程里讲述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20433935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二叉树高频题目-下-不含树型dp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二叉树高频题目-下-不含树型dp</a:t>
            </a:r>
          </a:p>
        </p:txBody>
      </p:sp>
      <p:sp>
        <p:nvSpPr>
          <p:cNvPr id="156" name="题目1 : 普通二叉树上寻找两个节点的最近公共祖先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普通二叉树上寻找两个节点的最近公共祖先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搜索二叉树上寻找两个节点的最近公共祖先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收集累加和等于aim的所有路径(递归恢复现场)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验证平衡二叉树(树型dp沾边)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验证搜索二叉树(树型dp沾边)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修剪搜索二叉树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 : 二叉树打家劫舍问题(树型dp沾边)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 : 问题1又叫lca问题，非常重要的问题！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Tarjan算法解决lca的批量查询、树链剖分算法解决lca的在线查询，会在【扩展】课程讲述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 : 数组的打家劫舍问题变形很多，会在【必备】课程的动态规划大章节部分讲述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 : 再次强调树型dp的整体讲解，会在【必备】课程的动态规划大章节部分讲述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74284487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常见经典递归过程解析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常见经典递归过程解析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讲解017、020、021、023、036、037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这些章节都分析过递归，不熟悉的同学可以先熟悉一下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带路径的递归 vs 不带路径的递归(大部分dp，状态压缩dp认为是路径简化了结构，dp专题后续讲述)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任何递归都是dfs且非常灵活。回溯这个术语并不重要。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返回字符串全部子序列，子序列要求去重。时间复杂度O(2^n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返回数组的所有组合，可以无视元素顺序。时间复杂度O(2^n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返回没有重复值数组的全部排列。时间复杂度O(n!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返回可能有重复值数组的全部排列，排列要求去重。时间复杂度O(n! *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用递归逆序一个栈。时间复杂度O(n^2)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用递归排序一个栈。时间复杂度O(n^2)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 : 打印n层汉诺塔问题的最优移动轨迹。时间复杂度O(2^n)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5878707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建议：会的同学直接跳过</a:t>
            </a:r>
          </a:p>
        </p:txBody>
      </p:sp>
      <p:sp>
        <p:nvSpPr>
          <p:cNvPr id="152" name="选择、冒泡、插入排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选择、冒泡、插入排序</a:t>
            </a:r>
          </a:p>
        </p:txBody>
      </p:sp>
      <p:sp>
        <p:nvSpPr>
          <p:cNvPr id="153" name="本节内容：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选择排序一句话：i~n-1范围上，找到最小值并放在i位置，然后i+1~n-1范围上继续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冒泡排序一句话：0~i范围上，相邻位置较大的数滚下去，最大值最终来到i位置，然后0~i-1范围上继续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插入排序一句话：0~i范围上已经有序，新来的数从右到左滑到不再小的位置插入，然后继续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4564801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嵌套类问题的递归解题套路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嵌套类问题的递归解题套路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讲解017、020、021、023、036、037、038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这些章节都分析过递归，尤其讲解038，不熟悉的同学可以先熟悉一下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嵌套类问题的解题套路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大概过程: </a:t>
            </a:r>
          </a:p>
          <a:p>
            <a:pPr marL="666750" indent="-666750" algn="l" defTabSz="825500">
              <a:buSzPct val="100000"/>
              <a:buAutoNum type="arabicParenR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定义全局变量 int where</a:t>
            </a:r>
          </a:p>
          <a:p>
            <a:pPr marL="666750" indent="-666750" algn="l" defTabSz="825500">
              <a:buSzPct val="100000"/>
              <a:buAutoNum type="arabicParenR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递归函数f(i) : s[i..]，从i位置出发开始解析，遇到 字符串终止 或 嵌套条件终止 就返回</a:t>
            </a:r>
          </a:p>
          <a:p>
            <a:pPr marL="666750" indent="-666750" algn="l" defTabSz="825500">
              <a:buSzPct val="100000"/>
              <a:buAutoNum type="arabicParenR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返回值是f(i)负责这一段的结果</a:t>
            </a:r>
          </a:p>
          <a:p>
            <a:pPr marL="666750" indent="-666750" algn="l" defTabSz="825500">
              <a:buSzPct val="100000"/>
              <a:buAutoNum type="arabicParenR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f(i)在返回前更新全局变量where，让上级函数通过where知道解析到了什么位置，进而继续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执行细节:</a:t>
            </a:r>
          </a:p>
          <a:p>
            <a:pPr marL="666750" indent="-666750" algn="l" defTabSz="825500">
              <a:buSzPct val="100000"/>
              <a:buAutoNum type="arabicParenR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如果f(i)遇到 嵌套条件开始，就调用下级递归去处理嵌套，下级会负责嵌套部分的计算结果</a:t>
            </a:r>
          </a:p>
          <a:p>
            <a:pPr marL="666750" indent="-666750" algn="l" defTabSz="825500">
              <a:buSzPct val="100000"/>
              <a:buAutoNum type="arabicParenR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f(i)下级处理完成后，f(i)可以根据下级更新的全局变量where，知道该从什么位置继续解析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352161333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嵌套类问题的递归解题套路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嵌套类问题的递归解题套路</a:t>
            </a:r>
          </a:p>
        </p:txBody>
      </p:sp>
      <p:sp>
        <p:nvSpPr>
          <p:cNvPr id="156" name="实战一下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实战一下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含有嵌套的表达式求值。时间复杂度O(n)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含有嵌套的字符串解码。时间复杂度O(n)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含有嵌套的分子式求原子数量。时间复杂度O(n)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282749985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皇后问题-重点是位运算的版本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N皇后问题-重点是位运算的版本</a:t>
            </a:r>
          </a:p>
        </p:txBody>
      </p:sp>
      <p:sp>
        <p:nvSpPr>
          <p:cNvPr id="152" name="前置知识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递归相关 : 讲解038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位运算相关 : 讲解003、030、031、032、033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解决N皇后问题的时间复杂度是O(n!)，好的方法可以大量剪枝，大量优化常数时间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用数组表示路径的方法（经典、常数时间慢，不推荐）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记录之前每一行的皇后放在了什么列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来到第i行的时候，可以根据0..i-1行皇后的位置，判断能放哪些列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把能放的列都尝试一遍，每次尝试修改路径数组表示当前的决策，后续返回的答案都累加返回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用位运算的方法（巧妙、常数时间快，推荐）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col   : 0..i-1行皇后放置的位置因为正下方向延伸的原因，哪些列不能再放皇后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left  : 0..i-1行皇后放置的位置因为左下方向延伸的原因，哪些列不能再放皇后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right : 0..i-1行皇后放置的位置因为右下方向延伸的原因，哪些列不能再放皇后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根据col、left、right，用位运算快速判断能放哪些列</a:t>
            </a:r>
          </a:p>
          <a:p>
            <a:pPr marL="553402" indent="-553402" algn="l" defTabSz="685165">
              <a:buSzPct val="100000"/>
              <a:buAutoNum type="arabicParenR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把能放的列都尝试一遍，每次尝试修改3个数字表示当前的决策，后续返回的答案都累加返回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38708032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建议：不要跳过，非常重要的自我验证技巧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914400">
              <a:lnSpc>
                <a:spcPct val="90000"/>
              </a:lnSpc>
              <a:spcBef>
                <a:spcPts val="1000"/>
              </a:spcBef>
              <a:buFont typeface="Arial"/>
              <a:defRPr b="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建议：不要跳过，非常重要的自我验证技巧</a:t>
            </a:r>
          </a:p>
        </p:txBody>
      </p:sp>
      <p:sp>
        <p:nvSpPr>
          <p:cNvPr id="152" name="对数器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对数器</a:t>
            </a:r>
          </a:p>
        </p:txBody>
      </p:sp>
      <p:sp>
        <p:nvSpPr>
          <p:cNvPr id="153" name="对数器的试用场景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对数器的试用场景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你在网上找到了某个公司的面试题，你想了好久，感觉自己会做，但是你找不到在线测试，你好心烦..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你和朋友交流面试题，你想了好久，感觉自己会做，但是你找不到在线测试，你好心烦..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你在网上做笔试，但是前几个测试用例都过了，突然一个巨大无比数据量来了，结果你的代码报错了，如此大的数据量根本看不出哪错了，甚至有的根本不提示哪个例子错了，怎么debug？你好心烦…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353400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对数器的实现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914400">
              <a:lnSpc>
                <a:spcPct val="90000"/>
              </a:lnSpc>
              <a:spcBef>
                <a:spcPts val="1000"/>
              </a:spcBef>
              <a:buFont typeface="Arial"/>
              <a:defRPr b="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对数器的实现</a:t>
            </a:r>
          </a:p>
        </p:txBody>
      </p:sp>
      <p:sp>
        <p:nvSpPr>
          <p:cNvPr id="157" name="对数器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对数器</a:t>
            </a:r>
          </a:p>
        </p:txBody>
      </p:sp>
      <p:sp>
        <p:nvSpPr>
          <p:cNvPr id="158" name="1，你想要测的方法a（最优解）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1，你想要测的方法a（最优解）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2，实现复杂度不好但是容易实现的方法b（暴力解）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3，实现一个随机样本产生器（长度也随机、值也随机）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4，把方法a和方法b跑相同的输入样本，看看得到的结果是否一样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5，如果有一个随机样本使得比对结果不一致，打印这个出错的样本进行人工干预，改对方法a和方法b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6，当样本数量很多时比对测试依然正确，可以确定方法a（最优解）已经正确。 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关键是第5步，找到一个数据量小的错误样本，便于你去带入debug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然后把错误例子带入代码一步一步排查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Print大法、断点技术都可以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对数器的门槛其实是比较高的，因为往往需要在两种不同思路下实现功能相同的两个方法，暴力一个、想象中的最优解是另一个。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以后的很多题目都会用到对数器，几乎可以验证任何方法，尤其在验证贪心、观察规律方面很有用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到时候会丰富很多对数器的实战用法，这里只是一个简单易懂的示例</a:t>
            </a:r>
          </a:p>
        </p:txBody>
      </p:sp>
      <p:sp>
        <p:nvSpPr>
          <p:cNvPr id="15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9646561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建议：1）会的同学可以跳过，2、3、4）不要跳过</a:t>
            </a:r>
          </a:p>
        </p:txBody>
      </p:sp>
      <p:sp>
        <p:nvSpPr>
          <p:cNvPr id="152" name="二分搜索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二分搜索</a:t>
            </a:r>
          </a:p>
        </p:txBody>
      </p:sp>
      <p:sp>
        <p:nvSpPr>
          <p:cNvPr id="153" name="1）在有序数组中确定num存在还是不存在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1）在有序数组中确定num存在还是不存在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2）在有序数组中找&gt;=num的最左位置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3）在有序数组中找&lt;=num的最右位置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4）二分搜索不一定发生在有序数组上（比如寻找峰值问题）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5）“二分答案法”这个非常重要的算法，很秀很厉害，将在【必备】课程里继续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如果数组长度为n，那么二分搜索搜索次数是log n次，以2为底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下节课讲时间复杂度，二分搜索时间复杂度O(log n)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  <p:extLst>
      <p:ext uri="{BB962C8B-B14F-4D97-AF65-F5344CB8AC3E}">
        <p14:creationId xmlns:p14="http://schemas.microsoft.com/office/powerpoint/2010/main" val="19476585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4599</Words>
  <Application>Microsoft Macintosh PowerPoint</Application>
  <PresentationFormat>Custom</PresentationFormat>
  <Paragraphs>841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等线</vt:lpstr>
      <vt:lpstr>TimesNewRomanPSMT</vt:lpstr>
      <vt:lpstr>Arial</vt:lpstr>
      <vt:lpstr>Calibri</vt:lpstr>
      <vt:lpstr>Helvetica Neue</vt:lpstr>
      <vt:lpstr>Helvetica Neue Medium</vt:lpstr>
      <vt:lpstr>Menlo Regular</vt:lpstr>
      <vt:lpstr>Monaco</vt:lpstr>
      <vt:lpstr>21_BasicWhite</vt:lpstr>
      <vt:lpstr>学习算法过程中的语言问题</vt:lpstr>
      <vt:lpstr>学习算法过程中的语言问题</vt:lpstr>
      <vt:lpstr>学习算法入门提醒</vt:lpstr>
      <vt:lpstr>学习算法入门提醒</vt:lpstr>
      <vt:lpstr>二进制和位运算</vt:lpstr>
      <vt:lpstr>选择、冒泡、插入排序</vt:lpstr>
      <vt:lpstr>对数器</vt:lpstr>
      <vt:lpstr>对数器</vt:lpstr>
      <vt:lpstr>二分搜索</vt:lpstr>
      <vt:lpstr>二分搜索</vt:lpstr>
      <vt:lpstr>时间复杂度和空间复杂度</vt:lpstr>
      <vt:lpstr>时间复杂度和空间复杂度</vt:lpstr>
      <vt:lpstr>等差数列求和公式</vt:lpstr>
      <vt:lpstr>算法和数据结构简介</vt:lpstr>
      <vt:lpstr>算法和数据结构简介</vt:lpstr>
      <vt:lpstr>单双链表及其反转-堆栈诠释</vt:lpstr>
      <vt:lpstr>链表入门题目-合并两个有序链表</vt:lpstr>
      <vt:lpstr>链表入门题目-两个链表相加</vt:lpstr>
      <vt:lpstr>链表入门题目-划分链表</vt:lpstr>
      <vt:lpstr>队列和栈-链表、数组实现</vt:lpstr>
      <vt:lpstr>队列和栈入门题目-栈和队列相互实现</vt:lpstr>
      <vt:lpstr>队列和栈入门题目-栈和队列相互实现</vt:lpstr>
      <vt:lpstr>栈的入门题目-最小栈</vt:lpstr>
      <vt:lpstr>双端队列-双链表和固定数组实现</vt:lpstr>
      <vt:lpstr>二叉树及其三种序的递归实现</vt:lpstr>
      <vt:lpstr>二叉树遍历的非递归实现和复杂度分析</vt:lpstr>
      <vt:lpstr>算法笔试中处理输入和输出</vt:lpstr>
      <vt:lpstr>递归和master公式</vt:lpstr>
      <vt:lpstr>归并排序</vt:lpstr>
      <vt:lpstr>归并分治</vt:lpstr>
      <vt:lpstr>归并分治-小和问题</vt:lpstr>
      <vt:lpstr>归并分治-翻转对数量</vt:lpstr>
      <vt:lpstr>随机快速排序</vt:lpstr>
      <vt:lpstr>随机快速排序</vt:lpstr>
      <vt:lpstr>随机选择算法</vt:lpstr>
      <vt:lpstr>堆结构和堆排序</vt:lpstr>
      <vt:lpstr>哈希表、有序表和比较器的用法</vt:lpstr>
      <vt:lpstr>哈希表、有序表和比较器的用法</vt:lpstr>
      <vt:lpstr>堆结构常见题</vt:lpstr>
      <vt:lpstr>基数排序</vt:lpstr>
      <vt:lpstr>重要排序算法的总结</vt:lpstr>
      <vt:lpstr>重要排序算法的总结</vt:lpstr>
      <vt:lpstr>异或运算的骚操作</vt:lpstr>
      <vt:lpstr>异或运算的骚操作</vt:lpstr>
      <vt:lpstr>异或运算的骚操作</vt:lpstr>
      <vt:lpstr>位运算的骚操作</vt:lpstr>
      <vt:lpstr>位运算的骚操作</vt:lpstr>
      <vt:lpstr>位图</vt:lpstr>
      <vt:lpstr>位图</vt:lpstr>
      <vt:lpstr>位运算实现加减乘除</vt:lpstr>
      <vt:lpstr>链表高频题目和必备技巧</vt:lpstr>
      <vt:lpstr>链表高频题目和必备技巧</vt:lpstr>
      <vt:lpstr>数据结构设计高频题</vt:lpstr>
      <vt:lpstr>数据结构设计高频题</vt:lpstr>
      <vt:lpstr>二叉树高频题目-上-不含树型dp</vt:lpstr>
      <vt:lpstr>二叉树高频题目-上-不含树型dp</vt:lpstr>
      <vt:lpstr>二叉树高频题目-下-不含树型dp</vt:lpstr>
      <vt:lpstr>二叉树高频题目-下-不含树型dp</vt:lpstr>
      <vt:lpstr>常见经典递归过程解析</vt:lpstr>
      <vt:lpstr>嵌套类问题的递归解题套路</vt:lpstr>
      <vt:lpstr>嵌套类问题的递归解题套路</vt:lpstr>
      <vt:lpstr>N皇后问题-重点是位运算的版本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学习算法过程中的语言问题</dc:title>
  <cp:lastModifiedBy>HUANG Xiping</cp:lastModifiedBy>
  <cp:revision>1</cp:revision>
  <dcterms:modified xsi:type="dcterms:W3CDTF">2023-08-20T14:21:14Z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2023-08-20T14:21:14Z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7fd3ca47-205f-48ab-8c28-7ce56e7beb1a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21_BasicWhite:6</vt:lpwstr>
  </property>
  <property fmtid="{D5CDD505-2E9C-101B-9397-08002B2CF9AE}" pid="10" name="ClassificationContentMarkingHeaderText">
    <vt:lpwstr>SMU Classification: Restricted</vt:lpwstr>
  </property>
</Properties>
</file>