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3" r:id="rId4"/>
    <p:sldId id="259" r:id="rId5"/>
    <p:sldId id="275" r:id="rId6"/>
    <p:sldId id="277" r:id="rId7"/>
    <p:sldId id="276" r:id="rId8"/>
    <p:sldId id="268" r:id="rId9"/>
    <p:sldId id="278" r:id="rId10"/>
    <p:sldId id="270" r:id="rId11"/>
    <p:sldId id="271" r:id="rId12"/>
    <p:sldId id="272" r:id="rId13"/>
    <p:sldId id="260" r:id="rId14"/>
    <p:sldId id="273" r:id="rId15"/>
    <p:sldId id="280" r:id="rId16"/>
    <p:sldId id="279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4" autoAdjust="0"/>
  </p:normalViewPr>
  <p:slideViewPr>
    <p:cSldViewPr showGuides="1">
      <p:cViewPr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YI\Desktop\Metrics\Schedule_Metrics\G4T7_SLOCA_Schedule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YI\Desktop\Metrics\Schedule_Metrics\G4T7_SLOCA_Schedule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YI\Desktop\Metrics\Schedule_Metrics\G4T7_SLOCA_Schedule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YI\Desktop\Metrics\Schedule_Metrics\G4T7_SLOCA_Schedule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Sheet1!$D$2:$D$3</c:f>
              <c:strCache>
                <c:ptCount val="1"/>
                <c:pt idx="0">
                  <c:v>(In Hours) Planned</c:v>
                </c:pt>
              </c:strCache>
            </c:strRef>
          </c:tx>
          <c:invertIfNegative val="0"/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Sheet1!$D$4:$D$11</c:f>
              <c:numCache>
                <c:formatCode>General</c:formatCode>
                <c:ptCount val="8"/>
                <c:pt idx="0">
                  <c:v>27</c:v>
                </c:pt>
                <c:pt idx="1">
                  <c:v>7</c:v>
                </c:pt>
                <c:pt idx="2">
                  <c:v>17</c:v>
                </c:pt>
                <c:pt idx="3">
                  <c:v>3</c:v>
                </c:pt>
                <c:pt idx="4">
                  <c:v>2.5</c:v>
                </c:pt>
                <c:pt idx="5">
                  <c:v>3</c:v>
                </c:pt>
                <c:pt idx="6">
                  <c:v>10</c:v>
                </c:pt>
                <c:pt idx="7">
                  <c:v>7</c:v>
                </c:pt>
              </c:numCache>
            </c:numRef>
          </c:val>
        </c:ser>
        <c:ser>
          <c:idx val="3"/>
          <c:order val="1"/>
          <c:tx>
            <c:strRef>
              <c:f>Sheet1!$E$2:$E$3</c:f>
              <c:strCache>
                <c:ptCount val="1"/>
                <c:pt idx="0">
                  <c:v>(In Hours) Actual</c:v>
                </c:pt>
              </c:strCache>
            </c:strRef>
          </c:tx>
          <c:invertIfNegative val="0"/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Sheet1!$E$4:$E$11</c:f>
              <c:numCache>
                <c:formatCode>General</c:formatCode>
                <c:ptCount val="8"/>
                <c:pt idx="0">
                  <c:v>27.4</c:v>
                </c:pt>
                <c:pt idx="1">
                  <c:v>7.2</c:v>
                </c:pt>
                <c:pt idx="2">
                  <c:v>18.100000000000001</c:v>
                </c:pt>
                <c:pt idx="3">
                  <c:v>3.2</c:v>
                </c:pt>
                <c:pt idx="4">
                  <c:v>2.2000000000000002</c:v>
                </c:pt>
                <c:pt idx="5">
                  <c:v>3</c:v>
                </c:pt>
                <c:pt idx="6">
                  <c:v>7.1</c:v>
                </c:pt>
                <c:pt idx="7">
                  <c:v>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25504"/>
        <c:axId val="78727040"/>
      </c:barChart>
      <c:catAx>
        <c:axId val="7872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78727040"/>
        <c:crosses val="autoZero"/>
        <c:auto val="1"/>
        <c:lblAlgn val="ctr"/>
        <c:lblOffset val="100"/>
        <c:noMultiLvlLbl val="0"/>
      </c:catAx>
      <c:valAx>
        <c:axId val="7872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25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Sheet1!$B$2:$B$3</c:f>
              <c:strCache>
                <c:ptCount val="1"/>
                <c:pt idx="0">
                  <c:v>(In Days) Planned</c:v>
                </c:pt>
              </c:strCache>
            </c:strRef>
          </c:tx>
          <c:marker>
            <c:symbol val="none"/>
          </c:marker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Sheet1!$C$2:$C$3</c:f>
              <c:strCache>
                <c:ptCount val="1"/>
                <c:pt idx="0">
                  <c:v>(In Days) Actual</c:v>
                </c:pt>
              </c:strCache>
            </c:strRef>
          </c:tx>
          <c:marker>
            <c:symbol val="none"/>
          </c:marker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11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54176"/>
        <c:axId val="78755712"/>
      </c:lineChart>
      <c:catAx>
        <c:axId val="7875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78755712"/>
        <c:crosses val="autoZero"/>
        <c:auto val="1"/>
        <c:lblAlgn val="ctr"/>
        <c:lblOffset val="100"/>
        <c:noMultiLvlLbl val="0"/>
      </c:catAx>
      <c:valAx>
        <c:axId val="7875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54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2"/>
          <c:order val="0"/>
          <c:tx>
            <c:strRef>
              <c:f>Sheet1!$D$2:$D$3</c:f>
              <c:strCache>
                <c:ptCount val="1"/>
                <c:pt idx="0">
                  <c:v>(In Hours) Planned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Sheet1!$D$4:$D$11</c:f>
              <c:numCache>
                <c:formatCode>General</c:formatCode>
                <c:ptCount val="8"/>
                <c:pt idx="0">
                  <c:v>27</c:v>
                </c:pt>
                <c:pt idx="1">
                  <c:v>7</c:v>
                </c:pt>
                <c:pt idx="2">
                  <c:v>17</c:v>
                </c:pt>
                <c:pt idx="3">
                  <c:v>3</c:v>
                </c:pt>
                <c:pt idx="4">
                  <c:v>2.5</c:v>
                </c:pt>
                <c:pt idx="5">
                  <c:v>3</c:v>
                </c:pt>
                <c:pt idx="6">
                  <c:v>10</c:v>
                </c:pt>
                <c:pt idx="7">
                  <c:v>7</c:v>
                </c:pt>
              </c:numCache>
            </c:numRef>
          </c:val>
        </c:ser>
        <c:ser>
          <c:idx val="3"/>
          <c:order val="1"/>
          <c:tx>
            <c:strRef>
              <c:f>Sheet1!$E$2:$E$3</c:f>
              <c:strCache>
                <c:ptCount val="1"/>
                <c:pt idx="0">
                  <c:v>(In Hours) Actual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Sheet1!$E$4:$E$11</c:f>
              <c:numCache>
                <c:formatCode>General</c:formatCode>
                <c:ptCount val="8"/>
                <c:pt idx="0">
                  <c:v>27.4</c:v>
                </c:pt>
                <c:pt idx="1">
                  <c:v>7.2</c:v>
                </c:pt>
                <c:pt idx="2">
                  <c:v>18.100000000000001</c:v>
                </c:pt>
                <c:pt idx="3">
                  <c:v>3.2</c:v>
                </c:pt>
                <c:pt idx="4">
                  <c:v>2.2000000000000002</c:v>
                </c:pt>
                <c:pt idx="5">
                  <c:v>3</c:v>
                </c:pt>
                <c:pt idx="6">
                  <c:v>7.1</c:v>
                </c:pt>
                <c:pt idx="7">
                  <c:v>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3"/>
          <c:order val="0"/>
          <c:tx>
            <c:strRef>
              <c:f>Sheet1!$E$2:$E$3</c:f>
              <c:strCache>
                <c:ptCount val="1"/>
                <c:pt idx="0">
                  <c:v>(In Hours) Actual</c:v>
                </c:pt>
              </c:strCache>
            </c:strRef>
          </c:tx>
          <c:cat>
            <c:strRef>
              <c:f>Sheet1!$A$4:$A$11</c:f>
              <c:strCache>
                <c:ptCount val="8"/>
                <c:pt idx="0">
                  <c:v>Research</c:v>
                </c:pt>
                <c:pt idx="1">
                  <c:v>Design</c:v>
                </c:pt>
                <c:pt idx="2">
                  <c:v>Coding</c:v>
                </c:pt>
                <c:pt idx="3">
                  <c:v>Integration</c:v>
                </c:pt>
                <c:pt idx="4">
                  <c:v>Deployment</c:v>
                </c:pt>
                <c:pt idx="5">
                  <c:v>Testing</c:v>
                </c:pt>
                <c:pt idx="6">
                  <c:v>Debugging</c:v>
                </c:pt>
                <c:pt idx="7">
                  <c:v>Progress Review</c:v>
                </c:pt>
              </c:strCache>
            </c:strRef>
          </c:cat>
          <c:val>
            <c:numRef>
              <c:f>Sheet1!$E$4:$E$11</c:f>
              <c:numCache>
                <c:formatCode>General</c:formatCode>
                <c:ptCount val="8"/>
                <c:pt idx="0">
                  <c:v>27.4</c:v>
                </c:pt>
                <c:pt idx="1">
                  <c:v>7.2</c:v>
                </c:pt>
                <c:pt idx="2">
                  <c:v>18.100000000000001</c:v>
                </c:pt>
                <c:pt idx="3">
                  <c:v>3.2</c:v>
                </c:pt>
                <c:pt idx="4">
                  <c:v>2.2000000000000002</c:v>
                </c:pt>
                <c:pt idx="5">
                  <c:v>3</c:v>
                </c:pt>
                <c:pt idx="6">
                  <c:v>7.1</c:v>
                </c:pt>
                <c:pt idx="7">
                  <c:v>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4A780-795E-4305-8F06-43B98EEB7B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670FD-CC11-4E3E-8F1C-6EC711A1F1D1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Roles &amp; Responsibilities</a:t>
          </a:r>
          <a:endParaRPr lang="en-US" dirty="0">
            <a:solidFill>
              <a:schemeClr val="bg1"/>
            </a:solidFill>
          </a:endParaRPr>
        </a:p>
      </dgm:t>
    </dgm:pt>
    <dgm:pt modelId="{681688C1-F933-4B34-B0F1-8BCA688C05E9}" type="parTrans" cxnId="{1782C48E-0ED2-4593-86A2-B1498A30EBB4}">
      <dgm:prSet/>
      <dgm:spPr/>
      <dgm:t>
        <a:bodyPr/>
        <a:lstStyle/>
        <a:p>
          <a:endParaRPr lang="en-US"/>
        </a:p>
      </dgm:t>
    </dgm:pt>
    <dgm:pt modelId="{8D7180ED-96AF-424C-9BB7-9F31DBD30D09}" type="sibTrans" cxnId="{1782C48E-0ED2-4593-86A2-B1498A30EBB4}">
      <dgm:prSet/>
      <dgm:spPr/>
      <dgm:t>
        <a:bodyPr/>
        <a:lstStyle/>
        <a:p>
          <a:endParaRPr lang="en-US"/>
        </a:p>
      </dgm:t>
    </dgm:pt>
    <dgm:pt modelId="{7E9F0710-91E8-413E-B0FB-1C8D575E1A4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54467864-BFD8-430A-A7EA-DBAE04940561}" type="parTrans" cxnId="{108E02DB-AAD1-424C-A417-D4CD2F504EC0}">
      <dgm:prSet/>
      <dgm:spPr/>
      <dgm:t>
        <a:bodyPr/>
        <a:lstStyle/>
        <a:p>
          <a:endParaRPr lang="en-US"/>
        </a:p>
      </dgm:t>
    </dgm:pt>
    <dgm:pt modelId="{2E616491-4862-4105-9E9F-84C812EBA0A1}" type="sibTrans" cxnId="{108E02DB-AAD1-424C-A417-D4CD2F504EC0}">
      <dgm:prSet/>
      <dgm:spPr/>
      <dgm:t>
        <a:bodyPr/>
        <a:lstStyle/>
        <a:p>
          <a:endParaRPr lang="en-US"/>
        </a:p>
      </dgm:t>
    </dgm:pt>
    <dgm:pt modelId="{D6D9BDEA-94A7-413C-B187-1B954252095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Iteration 1 Progress Review</a:t>
          </a:r>
          <a:endParaRPr lang="en-US" dirty="0">
            <a:solidFill>
              <a:schemeClr val="bg1"/>
            </a:solidFill>
          </a:endParaRPr>
        </a:p>
      </dgm:t>
    </dgm:pt>
    <dgm:pt modelId="{AAFF947E-2381-4811-8B63-11C4C05990BA}" type="parTrans" cxnId="{798B161A-CD36-4BB5-AA77-BFFA339D7CEF}">
      <dgm:prSet/>
      <dgm:spPr/>
      <dgm:t>
        <a:bodyPr/>
        <a:lstStyle/>
        <a:p>
          <a:endParaRPr lang="en-US"/>
        </a:p>
      </dgm:t>
    </dgm:pt>
    <dgm:pt modelId="{F49C343B-D7AA-42B8-883B-D1EFA412A985}" type="sibTrans" cxnId="{798B161A-CD36-4BB5-AA77-BFFA339D7CEF}">
      <dgm:prSet/>
      <dgm:spPr/>
      <dgm:t>
        <a:bodyPr/>
        <a:lstStyle/>
        <a:p>
          <a:endParaRPr lang="en-US"/>
        </a:p>
      </dgm:t>
    </dgm:pt>
    <dgm:pt modelId="{385A2A94-823E-4077-8ABD-9602249DF04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Iteration 2 Updates</a:t>
          </a:r>
          <a:endParaRPr lang="en-US" dirty="0">
            <a:solidFill>
              <a:schemeClr val="bg1"/>
            </a:solidFill>
          </a:endParaRPr>
        </a:p>
      </dgm:t>
    </dgm:pt>
    <dgm:pt modelId="{591FBA7B-F46A-43C1-A179-F76DD1DEB7D6}" type="parTrans" cxnId="{185D68F6-2D11-4BA8-B817-F2680BA12277}">
      <dgm:prSet/>
      <dgm:spPr/>
      <dgm:t>
        <a:bodyPr/>
        <a:lstStyle/>
        <a:p>
          <a:endParaRPr lang="en-US"/>
        </a:p>
      </dgm:t>
    </dgm:pt>
    <dgm:pt modelId="{7429CD7E-7017-4EA0-8FF9-B33F1F9C4229}" type="sibTrans" cxnId="{185D68F6-2D11-4BA8-B817-F2680BA12277}">
      <dgm:prSet/>
      <dgm:spPr/>
      <dgm:t>
        <a:bodyPr/>
        <a:lstStyle/>
        <a:p>
          <a:endParaRPr lang="en-US"/>
        </a:p>
      </dgm:t>
    </dgm:pt>
    <dgm:pt modelId="{2E7B06CA-9EB1-46CE-9885-9720C7389DC6}" type="pres">
      <dgm:prSet presAssocID="{90C4A780-795E-4305-8F06-43B98EEB7B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82C38-1AFB-4A89-BFED-C25373150F31}" type="pres">
      <dgm:prSet presAssocID="{0A7670FD-CC11-4E3E-8F1C-6EC711A1F1D1}" presName="parentText" presStyleLbl="node1" presStyleIdx="0" presStyleCnt="4" custLinFactNeighborY="-842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AC282-A14E-47CA-A70F-0AAB6928E9D2}" type="pres">
      <dgm:prSet presAssocID="{8D7180ED-96AF-424C-9BB7-9F31DBD30D09}" presName="spacer" presStyleCnt="0"/>
      <dgm:spPr/>
    </dgm:pt>
    <dgm:pt modelId="{9F3ACE81-CDD5-40F9-8433-E76E5CE21EE9}" type="pres">
      <dgm:prSet presAssocID="{7E9F0710-91E8-413E-B0FB-1C8D575E1A4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70DA9-60C0-4470-83AA-0E5EB48CE4B1}" type="pres">
      <dgm:prSet presAssocID="{2E616491-4862-4105-9E9F-84C812EBA0A1}" presName="spacer" presStyleCnt="0"/>
      <dgm:spPr/>
    </dgm:pt>
    <dgm:pt modelId="{01C68DDB-6171-4A1C-AFAB-6673614E3B32}" type="pres">
      <dgm:prSet presAssocID="{D6D9BDEA-94A7-413C-B187-1B954252095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45F28-94C0-495B-AACC-CEC978B332D3}" type="pres">
      <dgm:prSet presAssocID="{F49C343B-D7AA-42B8-883B-D1EFA412A985}" presName="spacer" presStyleCnt="0"/>
      <dgm:spPr/>
    </dgm:pt>
    <dgm:pt modelId="{E284B90B-D5D8-495F-8C20-AC842921D365}" type="pres">
      <dgm:prSet presAssocID="{385A2A94-823E-4077-8ABD-9602249DF04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82C48E-0ED2-4593-86A2-B1498A30EBB4}" srcId="{90C4A780-795E-4305-8F06-43B98EEB7B23}" destId="{0A7670FD-CC11-4E3E-8F1C-6EC711A1F1D1}" srcOrd="0" destOrd="0" parTransId="{681688C1-F933-4B34-B0F1-8BCA688C05E9}" sibTransId="{8D7180ED-96AF-424C-9BB7-9F31DBD30D09}"/>
    <dgm:cxn modelId="{0060E703-FE3F-4A4A-AC7E-DD3DF63A723B}" type="presOf" srcId="{90C4A780-795E-4305-8F06-43B98EEB7B23}" destId="{2E7B06CA-9EB1-46CE-9885-9720C7389DC6}" srcOrd="0" destOrd="0" presId="urn:microsoft.com/office/officeart/2005/8/layout/vList2"/>
    <dgm:cxn modelId="{185D68F6-2D11-4BA8-B817-F2680BA12277}" srcId="{90C4A780-795E-4305-8F06-43B98EEB7B23}" destId="{385A2A94-823E-4077-8ABD-9602249DF048}" srcOrd="3" destOrd="0" parTransId="{591FBA7B-F46A-43C1-A179-F76DD1DEB7D6}" sibTransId="{7429CD7E-7017-4EA0-8FF9-B33F1F9C4229}"/>
    <dgm:cxn modelId="{29A38321-8FE3-468D-AC27-C2854FBE0C56}" type="presOf" srcId="{D6D9BDEA-94A7-413C-B187-1B9542520950}" destId="{01C68DDB-6171-4A1C-AFAB-6673614E3B32}" srcOrd="0" destOrd="0" presId="urn:microsoft.com/office/officeart/2005/8/layout/vList2"/>
    <dgm:cxn modelId="{798B161A-CD36-4BB5-AA77-BFFA339D7CEF}" srcId="{90C4A780-795E-4305-8F06-43B98EEB7B23}" destId="{D6D9BDEA-94A7-413C-B187-1B9542520950}" srcOrd="2" destOrd="0" parTransId="{AAFF947E-2381-4811-8B63-11C4C05990BA}" sibTransId="{F49C343B-D7AA-42B8-883B-D1EFA412A985}"/>
    <dgm:cxn modelId="{7549164A-F17C-4FE2-A2EB-BA3C4D8A5E26}" type="presOf" srcId="{0A7670FD-CC11-4E3E-8F1C-6EC711A1F1D1}" destId="{A9882C38-1AFB-4A89-BFED-C25373150F31}" srcOrd="0" destOrd="0" presId="urn:microsoft.com/office/officeart/2005/8/layout/vList2"/>
    <dgm:cxn modelId="{03A1C5C3-D8E4-4F24-9DD5-F4F1C8AA32F6}" type="presOf" srcId="{385A2A94-823E-4077-8ABD-9602249DF048}" destId="{E284B90B-D5D8-495F-8C20-AC842921D365}" srcOrd="0" destOrd="0" presId="urn:microsoft.com/office/officeart/2005/8/layout/vList2"/>
    <dgm:cxn modelId="{108E02DB-AAD1-424C-A417-D4CD2F504EC0}" srcId="{90C4A780-795E-4305-8F06-43B98EEB7B23}" destId="{7E9F0710-91E8-413E-B0FB-1C8D575E1A45}" srcOrd="1" destOrd="0" parTransId="{54467864-BFD8-430A-A7EA-DBAE04940561}" sibTransId="{2E616491-4862-4105-9E9F-84C812EBA0A1}"/>
    <dgm:cxn modelId="{485FD1D5-EB20-40EC-92DF-EB67B7CB9DC8}" type="presOf" srcId="{7E9F0710-91E8-413E-B0FB-1C8D575E1A45}" destId="{9F3ACE81-CDD5-40F9-8433-E76E5CE21EE9}" srcOrd="0" destOrd="0" presId="urn:microsoft.com/office/officeart/2005/8/layout/vList2"/>
    <dgm:cxn modelId="{A2DB5C74-666D-42FA-980B-1AC01EB9B634}" type="presParOf" srcId="{2E7B06CA-9EB1-46CE-9885-9720C7389DC6}" destId="{A9882C38-1AFB-4A89-BFED-C25373150F31}" srcOrd="0" destOrd="0" presId="urn:microsoft.com/office/officeart/2005/8/layout/vList2"/>
    <dgm:cxn modelId="{1F68F5D1-8DDC-416D-8F11-3C3BD6869E90}" type="presParOf" srcId="{2E7B06CA-9EB1-46CE-9885-9720C7389DC6}" destId="{8C0AC282-A14E-47CA-A70F-0AAB6928E9D2}" srcOrd="1" destOrd="0" presId="urn:microsoft.com/office/officeart/2005/8/layout/vList2"/>
    <dgm:cxn modelId="{0E1ED3A5-15C4-47B9-B210-490C1664020E}" type="presParOf" srcId="{2E7B06CA-9EB1-46CE-9885-9720C7389DC6}" destId="{9F3ACE81-CDD5-40F9-8433-E76E5CE21EE9}" srcOrd="2" destOrd="0" presId="urn:microsoft.com/office/officeart/2005/8/layout/vList2"/>
    <dgm:cxn modelId="{7D3BC511-7F28-4D16-9E79-9A7B94508B35}" type="presParOf" srcId="{2E7B06CA-9EB1-46CE-9885-9720C7389DC6}" destId="{80770DA9-60C0-4470-83AA-0E5EB48CE4B1}" srcOrd="3" destOrd="0" presId="urn:microsoft.com/office/officeart/2005/8/layout/vList2"/>
    <dgm:cxn modelId="{04AC070A-557B-4941-9627-A33B416CF795}" type="presParOf" srcId="{2E7B06CA-9EB1-46CE-9885-9720C7389DC6}" destId="{01C68DDB-6171-4A1C-AFAB-6673614E3B32}" srcOrd="4" destOrd="0" presId="urn:microsoft.com/office/officeart/2005/8/layout/vList2"/>
    <dgm:cxn modelId="{5148F616-CB3D-4F3F-9BA6-C8DE8AE56C01}" type="presParOf" srcId="{2E7B06CA-9EB1-46CE-9885-9720C7389DC6}" destId="{A9945F28-94C0-495B-AACC-CEC978B332D3}" srcOrd="5" destOrd="0" presId="urn:microsoft.com/office/officeart/2005/8/layout/vList2"/>
    <dgm:cxn modelId="{E31783ED-E490-4B20-93B4-E1147456B6A0}" type="presParOf" srcId="{2E7B06CA-9EB1-46CE-9885-9720C7389DC6}" destId="{E284B90B-D5D8-495F-8C20-AC842921D3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82C38-1AFB-4A89-BFED-C25373150F31}">
      <dsp:nvSpPr>
        <dsp:cNvPr id="0" name=""/>
        <dsp:cNvSpPr/>
      </dsp:nvSpPr>
      <dsp:spPr>
        <a:xfrm>
          <a:off x="0" y="0"/>
          <a:ext cx="76088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Roles &amp; Responsibilities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45663" y="45663"/>
        <a:ext cx="7517561" cy="844089"/>
      </dsp:txXfrm>
    </dsp:sp>
    <dsp:sp modelId="{9F3ACE81-CDD5-40F9-8433-E76E5CE21EE9}">
      <dsp:nvSpPr>
        <dsp:cNvPr id="0" name=""/>
        <dsp:cNvSpPr/>
      </dsp:nvSpPr>
      <dsp:spPr>
        <a:xfrm>
          <a:off x="0" y="1070587"/>
          <a:ext cx="76088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5663" y="1116250"/>
        <a:ext cx="7517561" cy="844089"/>
      </dsp:txXfrm>
    </dsp:sp>
    <dsp:sp modelId="{01C68DDB-6171-4A1C-AFAB-6673614E3B32}">
      <dsp:nvSpPr>
        <dsp:cNvPr id="0" name=""/>
        <dsp:cNvSpPr/>
      </dsp:nvSpPr>
      <dsp:spPr>
        <a:xfrm>
          <a:off x="0" y="2118322"/>
          <a:ext cx="76088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Iteration 1 Progress Review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45663" y="2163985"/>
        <a:ext cx="7517561" cy="844089"/>
      </dsp:txXfrm>
    </dsp:sp>
    <dsp:sp modelId="{E284B90B-D5D8-495F-8C20-AC842921D365}">
      <dsp:nvSpPr>
        <dsp:cNvPr id="0" name=""/>
        <dsp:cNvSpPr/>
      </dsp:nvSpPr>
      <dsp:spPr>
        <a:xfrm>
          <a:off x="0" y="3166057"/>
          <a:ext cx="76088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Iteration 2 Updates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45663" y="3211720"/>
        <a:ext cx="7517561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5B80-A261-48B4-8FA7-58908906197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AFD9-03A0-424C-A303-911F8A74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Ranon’s</a:t>
            </a:r>
            <a:r>
              <a:rPr lang="en-US" dirty="0" smtClean="0"/>
              <a:t> bug we should fix in </a:t>
            </a:r>
            <a:r>
              <a:rPr lang="en-US" dirty="0" err="1" smtClean="0"/>
              <a:t>interation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22730C-B423-47E6-AB7B-FB825624ECB0}" type="datetimeFigureOut">
              <a:rPr lang="en-SG" smtClean="0"/>
              <a:t>26/9/2014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4632" cy="2593975"/>
          </a:xfrm>
        </p:spPr>
        <p:txBody>
          <a:bodyPr/>
          <a:lstStyle/>
          <a:p>
            <a:r>
              <a:rPr lang="en-US" dirty="0" smtClean="0"/>
              <a:t>Supervisor Meeting 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G4T7</a:t>
            </a:r>
          </a:p>
          <a:p>
            <a:r>
              <a:rPr lang="en-SG" dirty="0" err="1" smtClean="0"/>
              <a:t>Aixin</a:t>
            </a:r>
            <a:r>
              <a:rPr lang="en-SG" dirty="0" smtClean="0"/>
              <a:t>	Benjamin         </a:t>
            </a:r>
            <a:r>
              <a:rPr lang="en-SG" dirty="0" err="1" smtClean="0"/>
              <a:t>Ranon</a:t>
            </a:r>
            <a:r>
              <a:rPr lang="en-SG" dirty="0" smtClean="0"/>
              <a:t>	Shaun	    </a:t>
            </a:r>
            <a:r>
              <a:rPr lang="en-SG" dirty="0" err="1" smtClean="0"/>
              <a:t>Yiyi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999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Metrics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17577"/>
              </p:ext>
            </p:extLst>
          </p:nvPr>
        </p:nvGraphicFramePr>
        <p:xfrm>
          <a:off x="251520" y="1268760"/>
          <a:ext cx="8064896" cy="4394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670"/>
                <a:gridCol w="646670"/>
                <a:gridCol w="2651346"/>
                <a:gridCol w="646670"/>
                <a:gridCol w="1552007"/>
                <a:gridCol w="1274863"/>
                <a:gridCol w="646670"/>
              </a:tblGrid>
              <a:tr h="298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S/N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Iteration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Bug Description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Bug Severity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Function Affected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Mitigation 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User is able to access application pages via direct URL even after logging out.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Medium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Application Login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 be fixed during debugging (14th Sept)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Faulty Admin Page Validation where Admin does not have to validate password before entering the panel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Medium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Access to Admin Panel for Bootstrap / Upload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 be fixed during debugging (14th Sept)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Faulty Admin Panel session management whereby admin booted out of admin panel upon uploading/bootstrapping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Medium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Access to Admin Panel for Bootstrap / Upload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 be fixed during debugging (15-16th Sept)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Application does not reject duplicated </a:t>
                      </a:r>
                      <a:r>
                        <a:rPr lang="en-US" sz="1200" u="none" strike="noStrike" dirty="0" err="1">
                          <a:effectLst/>
                        </a:rPr>
                        <a:t>mac_addresses</a:t>
                      </a:r>
                      <a:r>
                        <a:rPr lang="en-US" sz="1200" u="none" strike="noStrike" dirty="0">
                          <a:effectLst/>
                        </a:rPr>
                        <a:t> when uploaded from demographics.csv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Medium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Bootstrap Data validation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 be fixed during debugging (15-16th Sept)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Application does not currently detect or correct duplicate rows in the location.csv entries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Medium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Bootstrap Data validation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 be fixed during debugging (15-16th Sept)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 displays error on multiple rows for a specific line validated instead of all on the same 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Bootstrap Result Display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 be fixed during debugging (15-16th Sept)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Resolved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6" marR="6546" marT="654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– related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 smtClean="0"/>
              <a:t>Untimely commit of deliverables on Subversion (SVN)</a:t>
            </a:r>
          </a:p>
          <a:p>
            <a:pPr lvl="0"/>
            <a:endParaRPr lang="en-SG" dirty="0" smtClean="0"/>
          </a:p>
          <a:p>
            <a:r>
              <a:rPr lang="en-SG" dirty="0" smtClean="0"/>
              <a:t>Uncertainty on dealing with tasks requiring </a:t>
            </a:r>
            <a:r>
              <a:rPr lang="en-SG" dirty="0" smtClean="0"/>
              <a:t>extensions –e.g. </a:t>
            </a:r>
            <a:r>
              <a:rPr lang="en-SG" smtClean="0"/>
              <a:t>debugging task</a:t>
            </a:r>
            <a:endParaRPr lang="en-SG" dirty="0" smtClean="0"/>
          </a:p>
          <a:p>
            <a:pPr marL="114300" indent="0">
              <a:buNone/>
            </a:pPr>
            <a:endParaRPr lang="en-SG" dirty="0" smtClean="0"/>
          </a:p>
          <a:p>
            <a:pPr lvl="0"/>
            <a:r>
              <a:rPr lang="en-SG" dirty="0" smtClean="0"/>
              <a:t>Others</a:t>
            </a:r>
            <a:endParaRPr lang="en-SG" dirty="0" smtClean="0"/>
          </a:p>
          <a:p>
            <a:pPr lvl="0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– related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Underestimated time required for Bootstrap</a:t>
            </a:r>
          </a:p>
          <a:p>
            <a:pPr lvl="1"/>
            <a:r>
              <a:rPr lang="en-SG" dirty="0" smtClean="0"/>
              <a:t>Unit Testing Data too large</a:t>
            </a:r>
            <a:endParaRPr lang="en-SG" dirty="0"/>
          </a:p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/>
              <a:t>Different Research Materials used</a:t>
            </a:r>
          </a:p>
          <a:p>
            <a:pPr lvl="0"/>
            <a:endParaRPr lang="en-US" b="1" dirty="0"/>
          </a:p>
          <a:p>
            <a:r>
              <a:rPr lang="en-SG" dirty="0"/>
              <a:t>Unstandardized Coding Conventions</a:t>
            </a:r>
          </a:p>
          <a:p>
            <a:pPr lvl="0"/>
            <a:endParaRPr lang="en-US" dirty="0"/>
          </a:p>
          <a:p>
            <a:r>
              <a:rPr lang="en-US" dirty="0" smtClean="0"/>
              <a:t>Uncertainty of the documentation of bugs and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7609656" cy="3989040"/>
          </a:xfrm>
        </p:spPr>
        <p:txBody>
          <a:bodyPr/>
          <a:lstStyle/>
          <a:p>
            <a:r>
              <a:rPr lang="en-SG" dirty="0" smtClean="0"/>
              <a:t>PM to enforce regular and timely commits of deliverables</a:t>
            </a:r>
          </a:p>
          <a:p>
            <a:endParaRPr lang="en-SG" dirty="0"/>
          </a:p>
          <a:p>
            <a:r>
              <a:rPr lang="en-SG" dirty="0" smtClean="0"/>
              <a:t>Everyone to standardize indentation and coding (format)</a:t>
            </a:r>
          </a:p>
          <a:p>
            <a:pPr marL="114300" indent="0">
              <a:buNone/>
            </a:pPr>
            <a:endParaRPr lang="en-SG" dirty="0"/>
          </a:p>
          <a:p>
            <a:r>
              <a:rPr lang="en-SG" dirty="0" smtClean="0"/>
              <a:t>Open communication amongst the team to </a:t>
            </a:r>
            <a:r>
              <a:rPr lang="en-SG" dirty="0"/>
              <a:t>s</a:t>
            </a:r>
            <a:r>
              <a:rPr lang="en-SG" dirty="0" smtClean="0"/>
              <a:t>tandardize </a:t>
            </a:r>
            <a:r>
              <a:rPr lang="en-SG" dirty="0"/>
              <a:t>all resources before </a:t>
            </a:r>
            <a:r>
              <a:rPr lang="en-SG" dirty="0" smtClean="0"/>
              <a:t>coding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92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7681664" cy="3989040"/>
          </a:xfrm>
        </p:spPr>
        <p:txBody>
          <a:bodyPr/>
          <a:lstStyle/>
          <a:p>
            <a:r>
              <a:rPr lang="en-SG" dirty="0" smtClean="0"/>
              <a:t>Conduct team-level design analysis to spot potential bottlenecks</a:t>
            </a:r>
          </a:p>
          <a:p>
            <a:endParaRPr lang="en-SG" dirty="0"/>
          </a:p>
          <a:p>
            <a:r>
              <a:rPr lang="en-SG" dirty="0" smtClean="0"/>
              <a:t>Ensure that coding-related commits happen ONLY during a coding session</a:t>
            </a:r>
          </a:p>
          <a:p>
            <a:endParaRPr lang="en-SG" dirty="0" smtClean="0"/>
          </a:p>
          <a:p>
            <a:r>
              <a:rPr lang="en-SG" dirty="0" smtClean="0"/>
              <a:t>Pair coders is to reflect the need for time extension and inform the PM</a:t>
            </a:r>
          </a:p>
          <a:p>
            <a:endParaRPr lang="en-SG" dirty="0"/>
          </a:p>
          <a:p>
            <a:r>
              <a:rPr lang="en-US" dirty="0" smtClean="0"/>
              <a:t>Both pairs to be responsible to ensure timely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– Iteration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492539"/>
              </p:ext>
            </p:extLst>
          </p:nvPr>
        </p:nvGraphicFramePr>
        <p:xfrm>
          <a:off x="395537" y="2204864"/>
          <a:ext cx="7776864" cy="355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1"/>
                <a:gridCol w="3096345"/>
                <a:gridCol w="2592288"/>
              </a:tblGrid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Task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Pair</a:t>
                      </a:r>
                      <a:r>
                        <a:rPr lang="en-US" sz="2800" b="0" baseline="0" dirty="0" smtClean="0"/>
                        <a:t> Programmers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Project Manager</a:t>
                      </a:r>
                      <a:endParaRPr lang="en-US" sz="2800" b="0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Basic Location Report:</a:t>
                      </a:r>
                      <a:r>
                        <a:rPr lang="en-US" sz="2000" b="1" baseline="0" dirty="0" smtClean="0"/>
                        <a:t> Part 1+4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Benjamin,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err="1" smtClean="0"/>
                        <a:t>Ranon</a:t>
                      </a:r>
                      <a:endParaRPr lang="en-US" sz="2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endParaRPr lang="en-US" sz="2000" b="1" dirty="0" smtClean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err="1" smtClean="0"/>
                        <a:t>Yiyi</a:t>
                      </a:r>
                      <a:endParaRPr lang="en-US" sz="2000" b="1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 smtClean="0"/>
                        <a:t>Heatmap</a:t>
                      </a:r>
                      <a:endParaRPr lang="en-US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Basic</a:t>
                      </a:r>
                      <a:r>
                        <a:rPr lang="en-US" b="1" baseline="0" dirty="0" smtClean="0"/>
                        <a:t> Location Report: Part 2+3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Shaun,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Aixin</a:t>
                      </a: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2-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47792"/>
              </p:ext>
            </p:extLst>
          </p:nvPr>
        </p:nvGraphicFramePr>
        <p:xfrm>
          <a:off x="395536" y="2132858"/>
          <a:ext cx="7704856" cy="365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5743"/>
                <a:gridCol w="1019161"/>
                <a:gridCol w="1019161"/>
                <a:gridCol w="1019161"/>
                <a:gridCol w="1019161"/>
                <a:gridCol w="1372469"/>
              </a:tblGrid>
              <a:tr h="397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Iteration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(In Days)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(In Hours)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Metric Score (Planned/Actual Hours) 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1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Actual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Actual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Design of </a:t>
                      </a:r>
                      <a:r>
                        <a:rPr lang="en-US" sz="1800" u="none" strike="noStrike" dirty="0" err="1">
                          <a:effectLst/>
                        </a:rPr>
                        <a:t>Heatmap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1.146496815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7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Design of Basic Location Report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Heatmap functionality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Develop the basic Breakdown by year and gender and school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15.7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4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2- </a:t>
            </a:r>
            <a:r>
              <a:rPr lang="en-US" dirty="0" err="1" smtClean="0"/>
              <a:t>PPLog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83214"/>
              </p:ext>
            </p:extLst>
          </p:nvPr>
        </p:nvGraphicFramePr>
        <p:xfrm>
          <a:off x="611560" y="2348880"/>
          <a:ext cx="7344816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300"/>
                <a:gridCol w="1106147"/>
                <a:gridCol w="1106147"/>
                <a:gridCol w="1519108"/>
                <a:gridCol w="1460114"/>
              </a:tblGrid>
              <a:tr h="90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Task Description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Planned Hours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Acutual Hours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Planned 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 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Heatmap full functionality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 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 h 3 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23/9/2014-24/9/2014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23/9/2014-24/9/2014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63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Basic Location Report Part 1: Develop the basic Breakdown by year and gender and school</a:t>
                      </a:r>
                      <a:endParaRPr lang="en-US" sz="1600" b="0" i="0" u="none" strike="noStrike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 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 h 13 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23/9/2014-26/9/2014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23/9/2014-24/9/2014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1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Critical task by 1</a:t>
            </a:r>
            <a:r>
              <a:rPr lang="en-US" baseline="30000" dirty="0" smtClean="0"/>
              <a:t>st</a:t>
            </a:r>
            <a:r>
              <a:rPr lang="en-US" dirty="0" smtClean="0"/>
              <a:t> October</a:t>
            </a:r>
          </a:p>
          <a:p>
            <a:pPr lvl="1"/>
            <a:r>
              <a:rPr lang="en-US" dirty="0" smtClean="0"/>
              <a:t>Basic Location Report : Top-k Next </a:t>
            </a:r>
            <a:r>
              <a:rPr lang="en-US" dirty="0" err="1" smtClean="0"/>
              <a:t>Placess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100% </a:t>
            </a:r>
            <a:r>
              <a:rPr lang="en-US" dirty="0" err="1" smtClean="0"/>
              <a:t>PPLog</a:t>
            </a:r>
            <a:r>
              <a:rPr lang="en-US" dirty="0" smtClean="0"/>
              <a:t> matches for Iteration 2</a:t>
            </a:r>
          </a:p>
          <a:p>
            <a:endParaRPr lang="en-US" dirty="0"/>
          </a:p>
          <a:p>
            <a:r>
              <a:rPr lang="en-US" dirty="0" smtClean="0"/>
              <a:t>Match all PP metric scores to be between 0.8 and 1.5</a:t>
            </a:r>
          </a:p>
          <a:p>
            <a:endParaRPr lang="en-US" dirty="0" smtClean="0"/>
          </a:p>
          <a:p>
            <a:r>
              <a:rPr lang="en-US" dirty="0" smtClean="0"/>
              <a:t>Minimal documentation delays (1-2 days)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Path(Total 16 Days)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512" y="3198492"/>
            <a:ext cx="136815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75956" y="3212976"/>
            <a:ext cx="2844316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BLR: Part 4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83548" y="3221352"/>
            <a:ext cx="2040380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BLR: Par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5382" y="4303432"/>
            <a:ext cx="1368152" cy="781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 Meeting Preparation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1988840"/>
            <a:ext cx="1872208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BLR: Part 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83868" y="1973044"/>
            <a:ext cx="972108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BLR: Part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83548" y="1988840"/>
            <a:ext cx="1213220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Heatmap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91680" y="119675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39753"/>
              </p:ext>
            </p:extLst>
          </p:nvPr>
        </p:nvGraphicFramePr>
        <p:xfrm>
          <a:off x="271647" y="5805264"/>
          <a:ext cx="118388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1 Day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1569498" y="3450132"/>
            <a:ext cx="33588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23928" y="3504138"/>
            <a:ext cx="252028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55976" y="2309272"/>
            <a:ext cx="216024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131840" y="2297080"/>
            <a:ext cx="252108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293700">
            <a:off x="1440027" y="2927817"/>
            <a:ext cx="1113564" cy="8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32473">
            <a:off x="1501190" y="3983628"/>
            <a:ext cx="1043332" cy="10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281828" y="4694307"/>
            <a:ext cx="252028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902007" y="4682495"/>
            <a:ext cx="2112029" cy="6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533856" y="4303431"/>
            <a:ext cx="1368152" cy="781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Review Preparation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20272" y="1877426"/>
            <a:ext cx="1368152" cy="781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6444208" y="2297079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614652">
            <a:off x="6861594" y="3069833"/>
            <a:ext cx="9951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14037" y="4357437"/>
            <a:ext cx="1368152" cy="781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7884368" y="2659177"/>
            <a:ext cx="72008" cy="1698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13807"/>
              </p:ext>
            </p:extLst>
          </p:nvPr>
        </p:nvGraphicFramePr>
        <p:xfrm>
          <a:off x="1911053" y="5805264"/>
          <a:ext cx="647113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71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9 Days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56169"/>
              </p:ext>
            </p:extLst>
          </p:nvPr>
        </p:nvGraphicFramePr>
        <p:xfrm>
          <a:off x="323528" y="1556792"/>
          <a:ext cx="7608887" cy="41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8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512" y="3198492"/>
            <a:ext cx="136815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99692" y="119675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23694"/>
              </p:ext>
            </p:extLst>
          </p:nvPr>
        </p:nvGraphicFramePr>
        <p:xfrm>
          <a:off x="271647" y="5805264"/>
          <a:ext cx="118388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1 Day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28748"/>
              </p:ext>
            </p:extLst>
          </p:nvPr>
        </p:nvGraphicFramePr>
        <p:xfrm>
          <a:off x="1981386" y="5805264"/>
          <a:ext cx="234777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77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3 Days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2051720" y="3198492"/>
            <a:ext cx="220711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474856" y="1251604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547664" y="3522528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716016" y="3221351"/>
            <a:ext cx="129614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of documents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4258832" y="3522527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300192" y="1146264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37849"/>
              </p:ext>
            </p:extLst>
          </p:nvPr>
        </p:nvGraphicFramePr>
        <p:xfrm>
          <a:off x="4825598" y="5805264"/>
          <a:ext cx="118388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1 Day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588224" y="3214872"/>
            <a:ext cx="129614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of documents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6012160" y="3568246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82119"/>
              </p:ext>
            </p:extLst>
          </p:nvPr>
        </p:nvGraphicFramePr>
        <p:xfrm>
          <a:off x="6660232" y="5805264"/>
          <a:ext cx="118388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</a:rPr>
                        <a:t>1 Day</a:t>
                      </a:r>
                      <a:endParaRPr lang="en-SG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2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– Iteration 1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86180"/>
              </p:ext>
            </p:extLst>
          </p:nvPr>
        </p:nvGraphicFramePr>
        <p:xfrm>
          <a:off x="395537" y="2204864"/>
          <a:ext cx="7776864" cy="323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1"/>
                <a:gridCol w="3096345"/>
                <a:gridCol w="2592288"/>
              </a:tblGrid>
              <a:tr h="12241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Task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Pair</a:t>
                      </a:r>
                      <a:r>
                        <a:rPr lang="en-US" sz="2800" b="0" baseline="0" dirty="0" smtClean="0"/>
                        <a:t> Programmers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800" b="0" dirty="0" smtClean="0"/>
                        <a:t>Project Manager</a:t>
                      </a:r>
                      <a:endParaRPr lang="en-US" sz="2800" b="0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Log</a:t>
                      </a:r>
                      <a:r>
                        <a:rPr lang="en-US" sz="2000" b="1" baseline="0" dirty="0" smtClean="0"/>
                        <a:t> in/out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smtClean="0"/>
                        <a:t>UI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Benjamin,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err="1" smtClean="0"/>
                        <a:t>Yiyi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endParaRPr lang="en-US" sz="2000" b="1" dirty="0" smtClean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err="1" smtClean="0"/>
                        <a:t>Ranon</a:t>
                      </a:r>
                      <a:endParaRPr lang="en-US" sz="2000" b="1" dirty="0"/>
                    </a:p>
                  </a:txBody>
                  <a:tcPr/>
                </a:tc>
              </a:tr>
              <a:tr h="960107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 smtClean="0"/>
                        <a:t>Bootstrap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Shaun,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Aixin</a:t>
                      </a: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54748"/>
              </p:ext>
            </p:extLst>
          </p:nvPr>
        </p:nvGraphicFramePr>
        <p:xfrm>
          <a:off x="755578" y="1844824"/>
          <a:ext cx="7056782" cy="4628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242"/>
                <a:gridCol w="1096486"/>
                <a:gridCol w="1229864"/>
                <a:gridCol w="1229864"/>
                <a:gridCol w="1229864"/>
                <a:gridCol w="907462"/>
              </a:tblGrid>
              <a:tr h="3331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Iteration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(In 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(In Hours)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Metric Score (Planned/Actual Hours) 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866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Planned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Planned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Research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98.69281046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Design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Coding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Integration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Deployment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Testing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Debugging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Progress Review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NVD3 Library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Postponed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Postponed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TOTAL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76.5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75.5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74696"/>
              </p:ext>
            </p:extLst>
          </p:nvPr>
        </p:nvGraphicFramePr>
        <p:xfrm>
          <a:off x="683568" y="1628800"/>
          <a:ext cx="72008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40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7417"/>
              </p:ext>
            </p:extLst>
          </p:nvPr>
        </p:nvGraphicFramePr>
        <p:xfrm>
          <a:off x="755576" y="1484784"/>
          <a:ext cx="7488831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9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781799"/>
              </p:ext>
            </p:extLst>
          </p:nvPr>
        </p:nvGraphicFramePr>
        <p:xfrm>
          <a:off x="-108520" y="22048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12063"/>
              </p:ext>
            </p:extLst>
          </p:nvPr>
        </p:nvGraphicFramePr>
        <p:xfrm>
          <a:off x="3851920" y="22048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27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 </a:t>
            </a:r>
            <a:r>
              <a:rPr lang="en-US" dirty="0" err="1" smtClean="0"/>
              <a:t>PPLog</a:t>
            </a:r>
            <a:r>
              <a:rPr lang="en-US" dirty="0" smtClean="0"/>
              <a:t> Metrics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69941"/>
              </p:ext>
            </p:extLst>
          </p:nvPr>
        </p:nvGraphicFramePr>
        <p:xfrm>
          <a:off x="251520" y="1556792"/>
          <a:ext cx="8064895" cy="5112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398"/>
                <a:gridCol w="899758"/>
                <a:gridCol w="899758"/>
                <a:gridCol w="899758"/>
                <a:gridCol w="808671"/>
                <a:gridCol w="861992"/>
                <a:gridCol w="817560"/>
              </a:tblGrid>
              <a:tr h="100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Task 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Planned Duration (min)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Actual Duration (min)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Value/Score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Overrun/Underrun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Minutes Overrun/Underrun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Coders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Login module - Full functionality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0.755555556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Underrun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Benjamin + Yiyi</a:t>
                      </a:r>
                      <a:endParaRPr lang="en-US" sz="12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Set up database schema, tables and JDBC connection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0.875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Underrun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Benjamin + Yiyi</a:t>
                      </a:r>
                      <a:endParaRPr lang="en-US" sz="12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Login module - Full functionality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75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0.653333333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Underrun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-26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Benjamin + </a:t>
                      </a:r>
                      <a:r>
                        <a:rPr lang="en-US" sz="1200" u="none" strike="noStrike" dirty="0" err="1">
                          <a:effectLst/>
                        </a:rPr>
                        <a:t>Yiyi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6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UI Framework (Login, Main page, Admin Panel, other links) using Twitter Bootstrap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Underrun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Benjamin + </a:t>
                      </a:r>
                      <a:r>
                        <a:rPr lang="en-US" sz="1200" u="none" strike="noStrike" dirty="0" err="1">
                          <a:effectLst/>
                        </a:rPr>
                        <a:t>Yiyi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Integrate Login and Bootstrap Functionalities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1.055555556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Overrun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Benjamin + </a:t>
                      </a:r>
                      <a:r>
                        <a:rPr lang="en-US" sz="1200" u="none" strike="noStrike" dirty="0" err="1">
                          <a:effectLst/>
                        </a:rPr>
                        <a:t>Yiyi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Debug Login and UI</a:t>
                      </a:r>
                      <a:endParaRPr lang="en-US" sz="12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Underrun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Benjamin + </a:t>
                      </a:r>
                      <a:r>
                        <a:rPr lang="en-US" sz="1200" u="none" strike="noStrike" dirty="0" err="1">
                          <a:effectLst/>
                        </a:rPr>
                        <a:t>Yiyi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 </a:t>
            </a:r>
            <a:r>
              <a:rPr lang="en-US" dirty="0" err="1" smtClean="0"/>
              <a:t>PPLog</a:t>
            </a:r>
            <a:r>
              <a:rPr lang="en-US" dirty="0" smtClean="0"/>
              <a:t> Metrics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9715"/>
              </p:ext>
            </p:extLst>
          </p:nvPr>
        </p:nvGraphicFramePr>
        <p:xfrm>
          <a:off x="107503" y="1556793"/>
          <a:ext cx="8064896" cy="2520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407"/>
                <a:gridCol w="883973"/>
                <a:gridCol w="883973"/>
                <a:gridCol w="883973"/>
                <a:gridCol w="794484"/>
                <a:gridCol w="846870"/>
                <a:gridCol w="803216"/>
              </a:tblGrid>
              <a:tr h="836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Task 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Planned Duration (min)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Actual Duration (min)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Value/Score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Overrun/Underrun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Minutes Overrun/Underrun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Coders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(Individual Uploads, Admin Panel, Validation Servlet)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1.025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Overrun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(Individual Uploads, Admin Panel, Validation Servlet)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1.005555556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Overrun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(Individual Uploads, Admin Panel, Validation Servlet)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1.025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Overrun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253"/>
              </p:ext>
            </p:extLst>
          </p:nvPr>
        </p:nvGraphicFramePr>
        <p:xfrm>
          <a:off x="107504" y="4077072"/>
          <a:ext cx="8064897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407"/>
                <a:gridCol w="883973"/>
                <a:gridCol w="883973"/>
                <a:gridCol w="883973"/>
                <a:gridCol w="794485"/>
                <a:gridCol w="846869"/>
                <a:gridCol w="803217"/>
              </a:tblGrid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(Zip uploads)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1.008333333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Overrun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(Zip uploads)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125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2.083333333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Overrun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65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Bootstrap Module (Zip uploads)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Underrun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5933"/>
              </p:ext>
            </p:extLst>
          </p:nvPr>
        </p:nvGraphicFramePr>
        <p:xfrm>
          <a:off x="107505" y="5373216"/>
          <a:ext cx="8064895" cy="115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408"/>
                <a:gridCol w="883972"/>
                <a:gridCol w="883972"/>
                <a:gridCol w="883972"/>
                <a:gridCol w="794484"/>
                <a:gridCol w="846870"/>
                <a:gridCol w="803217"/>
              </a:tblGrid>
              <a:tr h="3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Debug Bootstrap and Updating Bug Metrics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1.041666667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Overrun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Debug Bootstrap and Updating Bug Metrics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0.966666667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Underrun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Aixin + Shaun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Debug Bootstrap and Updating Bug Metrics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1.083333333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Overrun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Aixin</a:t>
                      </a:r>
                      <a:r>
                        <a:rPr lang="en-US" sz="1200" u="none" strike="noStrike" dirty="0">
                          <a:effectLst/>
                        </a:rPr>
                        <a:t> + Shaun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1" marR="5581" marT="5581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986</TotalTime>
  <Words>991</Words>
  <Application>Microsoft Office PowerPoint</Application>
  <PresentationFormat>On-screen Show (4:3)</PresentationFormat>
  <Paragraphs>391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Supervisor Meeting 1</vt:lpstr>
      <vt:lpstr>Agenda</vt:lpstr>
      <vt:lpstr>Roles – Iteration 1</vt:lpstr>
      <vt:lpstr>Schedule Metrics</vt:lpstr>
      <vt:lpstr>Schedule Metrics</vt:lpstr>
      <vt:lpstr>Schedule Metrics</vt:lpstr>
      <vt:lpstr>Schedule Metrics</vt:lpstr>
      <vt:lpstr>Iteration 1 PPLog Metrics</vt:lpstr>
      <vt:lpstr>Iteration 1 PPLog Metrics</vt:lpstr>
      <vt:lpstr>Bug Metrics</vt:lpstr>
      <vt:lpstr>PM – related Challenges</vt:lpstr>
      <vt:lpstr>Coding – related Challenges</vt:lpstr>
      <vt:lpstr>Action Plan</vt:lpstr>
      <vt:lpstr>Action Plan</vt:lpstr>
      <vt:lpstr>Roles – Iteration 2</vt:lpstr>
      <vt:lpstr>Iteration 2- Schedule</vt:lpstr>
      <vt:lpstr>Iteration 2- PPLog</vt:lpstr>
      <vt:lpstr>Goals and Milestone</vt:lpstr>
      <vt:lpstr>Critical Path(Total 16 Days)</vt:lpstr>
      <vt:lpstr>Critical Path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Interview 1</dc:title>
  <dc:creator>user</dc:creator>
  <cp:lastModifiedBy>YIYI</cp:lastModifiedBy>
  <cp:revision>52</cp:revision>
  <dcterms:created xsi:type="dcterms:W3CDTF">2014-09-21T09:50:06Z</dcterms:created>
  <dcterms:modified xsi:type="dcterms:W3CDTF">2014-09-26T01:08:48Z</dcterms:modified>
</cp:coreProperties>
</file>