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84" r:id="rId4"/>
    <p:sldId id="283" r:id="rId5"/>
    <p:sldId id="263" r:id="rId6"/>
    <p:sldId id="259" r:id="rId7"/>
    <p:sldId id="294" r:id="rId8"/>
    <p:sldId id="296" r:id="rId9"/>
    <p:sldId id="292" r:id="rId10"/>
    <p:sldId id="298" r:id="rId11"/>
    <p:sldId id="291" r:id="rId12"/>
    <p:sldId id="299" r:id="rId13"/>
    <p:sldId id="289" r:id="rId14"/>
    <p:sldId id="29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1798" autoAdjust="0"/>
  </p:normalViewPr>
  <p:slideViewPr>
    <p:cSldViewPr showGuides="1">
      <p:cViewPr>
        <p:scale>
          <a:sx n="80" d="100"/>
          <a:sy n="80" d="100"/>
        </p:scale>
        <p:origin x="-1098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4A780-795E-4305-8F06-43B98EEB7B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9F0710-91E8-413E-B0FB-1C8D575E1A45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Berlin Sans FB" panose="020E0602020502020306" pitchFamily="34" charset="0"/>
            </a:rPr>
            <a:t>Key Metrics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54467864-BFD8-430A-A7EA-DBAE04940561}" type="parTrans" cxnId="{108E02DB-AAD1-424C-A417-D4CD2F504EC0}">
      <dgm:prSet/>
      <dgm:spPr/>
      <dgm:t>
        <a:bodyPr/>
        <a:lstStyle/>
        <a:p>
          <a:endParaRPr lang="en-US"/>
        </a:p>
      </dgm:t>
    </dgm:pt>
    <dgm:pt modelId="{2E616491-4862-4105-9E9F-84C812EBA0A1}" type="sibTrans" cxnId="{108E02DB-AAD1-424C-A417-D4CD2F504EC0}">
      <dgm:prSet/>
      <dgm:spPr/>
      <dgm:t>
        <a:bodyPr/>
        <a:lstStyle/>
        <a:p>
          <a:endParaRPr lang="en-US"/>
        </a:p>
      </dgm:t>
    </dgm:pt>
    <dgm:pt modelId="{94B23226-D875-4077-9F5A-3C2926009142}">
      <dgm:prSet phldrT="[Text]"/>
      <dgm:spPr/>
      <dgm:t>
        <a:bodyPr/>
        <a:lstStyle/>
        <a:p>
          <a:pPr algn="l"/>
          <a:r>
            <a:rPr lang="en-US" dirty="0" smtClean="0">
              <a:latin typeface="Berlin Sans FB" panose="020E0602020502020306" pitchFamily="34" charset="0"/>
            </a:rPr>
            <a:t>Deviations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FE756E2C-447A-4F4D-8A58-F79AB24AAC12}" type="parTrans" cxnId="{30DDF37B-1D64-47FB-85DD-C8A85D893C72}">
      <dgm:prSet/>
      <dgm:spPr/>
      <dgm:t>
        <a:bodyPr/>
        <a:lstStyle/>
        <a:p>
          <a:endParaRPr lang="en-SG"/>
        </a:p>
      </dgm:t>
    </dgm:pt>
    <dgm:pt modelId="{1E155831-8BDD-4680-87B1-EDDC54F97C61}" type="sibTrans" cxnId="{30DDF37B-1D64-47FB-85DD-C8A85D893C72}">
      <dgm:prSet/>
      <dgm:spPr/>
      <dgm:t>
        <a:bodyPr/>
        <a:lstStyle/>
        <a:p>
          <a:endParaRPr lang="en-SG"/>
        </a:p>
      </dgm:t>
    </dgm:pt>
    <dgm:pt modelId="{E28AD63B-E905-4029-A5AE-12427B83F9C5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bg1"/>
              </a:solidFill>
              <a:latin typeface="Berlin Sans FB" panose="020E0602020502020306" pitchFamily="34" charset="0"/>
            </a:rPr>
            <a:t>Progress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8D89351B-A2C5-4EB8-A171-D0D1C91E5169}" type="parTrans" cxnId="{7DCF4FA5-C36D-4644-AA5F-74EEBF148D7D}">
      <dgm:prSet/>
      <dgm:spPr/>
      <dgm:t>
        <a:bodyPr/>
        <a:lstStyle/>
        <a:p>
          <a:endParaRPr lang="en-SG"/>
        </a:p>
      </dgm:t>
    </dgm:pt>
    <dgm:pt modelId="{EC2F4B52-4947-4142-B38C-DF313195FFA6}" type="sibTrans" cxnId="{7DCF4FA5-C36D-4644-AA5F-74EEBF148D7D}">
      <dgm:prSet/>
      <dgm:spPr/>
      <dgm:t>
        <a:bodyPr/>
        <a:lstStyle/>
        <a:p>
          <a:endParaRPr lang="en-SG"/>
        </a:p>
      </dgm:t>
    </dgm:pt>
    <dgm:pt modelId="{8D81EF2A-8C72-4DAF-B120-986C265DA82B}">
      <dgm:prSet phldrT="[Text]"/>
      <dgm:spPr/>
      <dgm:t>
        <a:bodyPr/>
        <a:lstStyle/>
        <a:p>
          <a:pPr algn="l"/>
          <a:r>
            <a:rPr lang="en-US" smtClean="0">
              <a:solidFill>
                <a:schemeClr val="bg1"/>
              </a:solidFill>
              <a:latin typeface="Berlin Sans FB" panose="020E0602020502020306" pitchFamily="34" charset="0"/>
              <a:cs typeface="Aharoni" panose="02010803020104030203" pitchFamily="2" charset="-79"/>
            </a:rPr>
            <a:t>Roles &amp; Responsibilities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FC0B11D2-4D78-49AE-9A59-C469DF874C5C}" type="parTrans" cxnId="{E5FFF759-FD46-4C70-B4D9-6C6BB534972B}">
      <dgm:prSet/>
      <dgm:spPr/>
      <dgm:t>
        <a:bodyPr/>
        <a:lstStyle/>
        <a:p>
          <a:endParaRPr lang="en-SG"/>
        </a:p>
      </dgm:t>
    </dgm:pt>
    <dgm:pt modelId="{2B9265B4-B433-49D1-AB5B-997989DA178F}" type="sibTrans" cxnId="{E5FFF759-FD46-4C70-B4D9-6C6BB534972B}">
      <dgm:prSet/>
      <dgm:spPr/>
      <dgm:t>
        <a:bodyPr/>
        <a:lstStyle/>
        <a:p>
          <a:endParaRPr lang="en-SG"/>
        </a:p>
      </dgm:t>
    </dgm:pt>
    <dgm:pt modelId="{CEF5BB8D-7C83-4028-A452-46278D9D7A8F}">
      <dgm:prSet phldrT="[Text]"/>
      <dgm:spPr/>
      <dgm:t>
        <a:bodyPr/>
        <a:lstStyle/>
        <a:p>
          <a:r>
            <a:rPr lang="en-US" dirty="0" smtClean="0">
              <a:latin typeface="Berlin Sans FB" panose="020E0602020502020306" pitchFamily="34" charset="0"/>
            </a:rPr>
            <a:t>Forging Ahead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10D7AE62-901F-4685-AA8B-42A717E1AE04}" type="parTrans" cxnId="{903EF401-B8A3-45D9-BEEB-E93057C3AA4D}">
      <dgm:prSet/>
      <dgm:spPr/>
      <dgm:t>
        <a:bodyPr/>
        <a:lstStyle/>
        <a:p>
          <a:endParaRPr lang="en-SG"/>
        </a:p>
      </dgm:t>
    </dgm:pt>
    <dgm:pt modelId="{CA6ECC91-8FEA-4C64-AC6D-631561FB6404}" type="sibTrans" cxnId="{903EF401-B8A3-45D9-BEEB-E93057C3AA4D}">
      <dgm:prSet/>
      <dgm:spPr/>
      <dgm:t>
        <a:bodyPr/>
        <a:lstStyle/>
        <a:p>
          <a:endParaRPr lang="en-SG"/>
        </a:p>
      </dgm:t>
    </dgm:pt>
    <dgm:pt modelId="{9B68073C-1BA4-473E-A403-4DB7A1684AE9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Berlin Sans FB" panose="020E0602020502020306" pitchFamily="34" charset="0"/>
            </a:rPr>
            <a:t>Challenges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4B87CBEE-E3E2-4037-A727-83D87ED3EBAF}" type="parTrans" cxnId="{9D3D873E-D83D-4356-8581-136AD6099120}">
      <dgm:prSet/>
      <dgm:spPr/>
      <dgm:t>
        <a:bodyPr/>
        <a:lstStyle/>
        <a:p>
          <a:endParaRPr lang="en-SG"/>
        </a:p>
      </dgm:t>
    </dgm:pt>
    <dgm:pt modelId="{4E35437A-6041-43CD-8C5F-871EE7A01ABB}" type="sibTrans" cxnId="{9D3D873E-D83D-4356-8581-136AD6099120}">
      <dgm:prSet/>
      <dgm:spPr/>
      <dgm:t>
        <a:bodyPr/>
        <a:lstStyle/>
        <a:p>
          <a:endParaRPr lang="en-SG"/>
        </a:p>
      </dgm:t>
    </dgm:pt>
    <dgm:pt modelId="{C70BD778-7E0D-434B-991D-D4EA9D277627}">
      <dgm:prSet/>
      <dgm:spPr/>
      <dgm:t>
        <a:bodyPr/>
        <a:lstStyle/>
        <a:p>
          <a:r>
            <a:rPr lang="en-US" dirty="0" smtClean="0">
              <a:latin typeface="Berlin Sans FB" panose="020E0602020502020306" pitchFamily="34" charset="0"/>
            </a:rPr>
            <a:t>Mitigation Plans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24ED816F-EA6D-4758-B281-B322860DCB58}" type="parTrans" cxnId="{E5BEE73F-3436-493C-BC1F-54D815A22286}">
      <dgm:prSet/>
      <dgm:spPr/>
      <dgm:t>
        <a:bodyPr/>
        <a:lstStyle/>
        <a:p>
          <a:endParaRPr lang="en-SG"/>
        </a:p>
      </dgm:t>
    </dgm:pt>
    <dgm:pt modelId="{A552616B-2BE0-4AE0-8C89-CE32A08C1557}" type="sibTrans" cxnId="{E5BEE73F-3436-493C-BC1F-54D815A22286}">
      <dgm:prSet/>
      <dgm:spPr/>
      <dgm:t>
        <a:bodyPr/>
        <a:lstStyle/>
        <a:p>
          <a:endParaRPr lang="en-SG"/>
        </a:p>
      </dgm:t>
    </dgm:pt>
    <dgm:pt modelId="{573E7E53-DA6B-473C-B918-6F42BF7EFC23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Berlin Sans FB" panose="020E0602020502020306" pitchFamily="34" charset="0"/>
            </a:rPr>
            <a:t>Summary Recap</a:t>
          </a:r>
          <a:endParaRPr lang="en-US" dirty="0">
            <a:solidFill>
              <a:schemeClr val="bg1"/>
            </a:solidFill>
            <a:latin typeface="Berlin Sans FB" panose="020E0602020502020306" pitchFamily="34" charset="0"/>
          </a:endParaRPr>
        </a:p>
      </dgm:t>
    </dgm:pt>
    <dgm:pt modelId="{727CEC54-1B41-40E4-BB6D-E3981D962C86}" type="parTrans" cxnId="{FA98E5AF-9AA5-43BD-ABF6-8A11279C2BCE}">
      <dgm:prSet/>
      <dgm:spPr/>
      <dgm:t>
        <a:bodyPr/>
        <a:lstStyle/>
        <a:p>
          <a:endParaRPr lang="en-SG"/>
        </a:p>
      </dgm:t>
    </dgm:pt>
    <dgm:pt modelId="{45220C73-2980-44D5-AFCE-F2850FC2B921}" type="sibTrans" cxnId="{FA98E5AF-9AA5-43BD-ABF6-8A11279C2BCE}">
      <dgm:prSet/>
      <dgm:spPr/>
      <dgm:t>
        <a:bodyPr/>
        <a:lstStyle/>
        <a:p>
          <a:endParaRPr lang="en-SG"/>
        </a:p>
      </dgm:t>
    </dgm:pt>
    <dgm:pt modelId="{2E7B06CA-9EB1-46CE-9885-9720C7389DC6}" type="pres">
      <dgm:prSet presAssocID="{90C4A780-795E-4305-8F06-43B98EEB7B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686566-FF88-4365-9370-5912D8B8FDF4}" type="pres">
      <dgm:prSet presAssocID="{E28AD63B-E905-4029-A5AE-12427B83F9C5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6D8FC99-7F83-42AB-8E70-E01F1F7461FC}" type="pres">
      <dgm:prSet presAssocID="{EC2F4B52-4947-4142-B38C-DF313195FFA6}" presName="spacer" presStyleCnt="0"/>
      <dgm:spPr/>
    </dgm:pt>
    <dgm:pt modelId="{8922B565-50C0-4913-9DB3-2D8EE3C11ABF}" type="pres">
      <dgm:prSet presAssocID="{94B23226-D875-4077-9F5A-3C2926009142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38060E1-B44F-4E6B-8A13-59F270F805A1}" type="pres">
      <dgm:prSet presAssocID="{1E155831-8BDD-4680-87B1-EDDC54F97C61}" presName="spacer" presStyleCnt="0"/>
      <dgm:spPr/>
    </dgm:pt>
    <dgm:pt modelId="{69E41117-9CC5-46A7-AAFA-5C521B14E982}" type="pres">
      <dgm:prSet presAssocID="{8D81EF2A-8C72-4DAF-B120-986C265DA82B}" presName="parentText" presStyleLbl="node1" presStyleIdx="2" presStyleCnt="8" custLinFactNeighborY="-84213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8888128-F51A-4B7E-91FD-B540A526404F}" type="pres">
      <dgm:prSet presAssocID="{2B9265B4-B433-49D1-AB5B-997989DA178F}" presName="spacer" presStyleCnt="0"/>
      <dgm:spPr/>
    </dgm:pt>
    <dgm:pt modelId="{9F3ACE81-CDD5-40F9-8433-E76E5CE21EE9}" type="pres">
      <dgm:prSet presAssocID="{7E9F0710-91E8-413E-B0FB-1C8D575E1A4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70DA9-60C0-4470-83AA-0E5EB48CE4B1}" type="pres">
      <dgm:prSet presAssocID="{2E616491-4862-4105-9E9F-84C812EBA0A1}" presName="spacer" presStyleCnt="0"/>
      <dgm:spPr/>
    </dgm:pt>
    <dgm:pt modelId="{1D1F89B5-ABE6-4CEB-90D0-F58F7EBEAD47}" type="pres">
      <dgm:prSet presAssocID="{9B68073C-1BA4-473E-A403-4DB7A1684AE9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06E368F-066E-4ACB-94FD-976DF6703954}" type="pres">
      <dgm:prSet presAssocID="{4E35437A-6041-43CD-8C5F-871EE7A01ABB}" presName="spacer" presStyleCnt="0"/>
      <dgm:spPr/>
    </dgm:pt>
    <dgm:pt modelId="{154B511B-2514-4FF5-9E6A-E6C115210FA3}" type="pres">
      <dgm:prSet presAssocID="{C70BD778-7E0D-434B-991D-D4EA9D277627}" presName="parentText" presStyleLbl="node1" presStyleIdx="5" presStyleCnt="8" custLinFactNeighborX="-315" custLinFactNeighborY="-18172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929FD4F-0F51-471C-B46A-3FB0165364E8}" type="pres">
      <dgm:prSet presAssocID="{A552616B-2BE0-4AE0-8C89-CE32A08C1557}" presName="spacer" presStyleCnt="0"/>
      <dgm:spPr/>
    </dgm:pt>
    <dgm:pt modelId="{5CEDF4AA-F4E3-4343-90B7-583CF9F050F0}" type="pres">
      <dgm:prSet presAssocID="{573E7E53-DA6B-473C-B918-6F42BF7EFC23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CEB35B2-2CFC-4651-B4A5-FB72A6214C9B}" type="pres">
      <dgm:prSet presAssocID="{45220C73-2980-44D5-AFCE-F2850FC2B921}" presName="spacer" presStyleCnt="0"/>
      <dgm:spPr/>
    </dgm:pt>
    <dgm:pt modelId="{AEA11956-BD1F-42B6-9425-6ABDD4ABB44B}" type="pres">
      <dgm:prSet presAssocID="{CEF5BB8D-7C83-4028-A452-46278D9D7A8F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FA98E5AF-9AA5-43BD-ABF6-8A11279C2BCE}" srcId="{90C4A780-795E-4305-8F06-43B98EEB7B23}" destId="{573E7E53-DA6B-473C-B918-6F42BF7EFC23}" srcOrd="6" destOrd="0" parTransId="{727CEC54-1B41-40E4-BB6D-E3981D962C86}" sibTransId="{45220C73-2980-44D5-AFCE-F2850FC2B921}"/>
    <dgm:cxn modelId="{89C7802B-536C-4117-B214-9FB749E8949B}" type="presOf" srcId="{CEF5BB8D-7C83-4028-A452-46278D9D7A8F}" destId="{AEA11956-BD1F-42B6-9425-6ABDD4ABB44B}" srcOrd="0" destOrd="0" presId="urn:microsoft.com/office/officeart/2005/8/layout/vList2"/>
    <dgm:cxn modelId="{A13330C4-9023-4F38-A2EC-28985E8E40A8}" type="presOf" srcId="{8D81EF2A-8C72-4DAF-B120-986C265DA82B}" destId="{69E41117-9CC5-46A7-AAFA-5C521B14E982}" srcOrd="0" destOrd="0" presId="urn:microsoft.com/office/officeart/2005/8/layout/vList2"/>
    <dgm:cxn modelId="{7DCF4FA5-C36D-4644-AA5F-74EEBF148D7D}" srcId="{90C4A780-795E-4305-8F06-43B98EEB7B23}" destId="{E28AD63B-E905-4029-A5AE-12427B83F9C5}" srcOrd="0" destOrd="0" parTransId="{8D89351B-A2C5-4EB8-A171-D0D1C91E5169}" sibTransId="{EC2F4B52-4947-4142-B38C-DF313195FFA6}"/>
    <dgm:cxn modelId="{30DDF37B-1D64-47FB-85DD-C8A85D893C72}" srcId="{90C4A780-795E-4305-8F06-43B98EEB7B23}" destId="{94B23226-D875-4077-9F5A-3C2926009142}" srcOrd="1" destOrd="0" parTransId="{FE756E2C-447A-4F4D-8A58-F79AB24AAC12}" sibTransId="{1E155831-8BDD-4680-87B1-EDDC54F97C61}"/>
    <dgm:cxn modelId="{108E02DB-AAD1-424C-A417-D4CD2F504EC0}" srcId="{90C4A780-795E-4305-8F06-43B98EEB7B23}" destId="{7E9F0710-91E8-413E-B0FB-1C8D575E1A45}" srcOrd="3" destOrd="0" parTransId="{54467864-BFD8-430A-A7EA-DBAE04940561}" sibTransId="{2E616491-4862-4105-9E9F-84C812EBA0A1}"/>
    <dgm:cxn modelId="{0060E703-FE3F-4A4A-AC7E-DD3DF63A723B}" type="presOf" srcId="{90C4A780-795E-4305-8F06-43B98EEB7B23}" destId="{2E7B06CA-9EB1-46CE-9885-9720C7389DC6}" srcOrd="0" destOrd="0" presId="urn:microsoft.com/office/officeart/2005/8/layout/vList2"/>
    <dgm:cxn modelId="{19DCC4C4-3143-4179-AA0E-7556128DFB42}" type="presOf" srcId="{573E7E53-DA6B-473C-B918-6F42BF7EFC23}" destId="{5CEDF4AA-F4E3-4343-90B7-583CF9F050F0}" srcOrd="0" destOrd="0" presId="urn:microsoft.com/office/officeart/2005/8/layout/vList2"/>
    <dgm:cxn modelId="{65E116B9-F07F-44B0-8AB6-07CE09D133F4}" type="presOf" srcId="{C70BD778-7E0D-434B-991D-D4EA9D277627}" destId="{154B511B-2514-4FF5-9E6A-E6C115210FA3}" srcOrd="0" destOrd="0" presId="urn:microsoft.com/office/officeart/2005/8/layout/vList2"/>
    <dgm:cxn modelId="{37DCDE6E-F8F0-47D0-AADA-8AFA92B7B7F6}" type="presOf" srcId="{9B68073C-1BA4-473E-A403-4DB7A1684AE9}" destId="{1D1F89B5-ABE6-4CEB-90D0-F58F7EBEAD47}" srcOrd="0" destOrd="0" presId="urn:microsoft.com/office/officeart/2005/8/layout/vList2"/>
    <dgm:cxn modelId="{87BD384A-DF81-4DC0-B43E-66C91F24B737}" type="presOf" srcId="{E28AD63B-E905-4029-A5AE-12427B83F9C5}" destId="{2C686566-FF88-4365-9370-5912D8B8FDF4}" srcOrd="0" destOrd="0" presId="urn:microsoft.com/office/officeart/2005/8/layout/vList2"/>
    <dgm:cxn modelId="{9D3D873E-D83D-4356-8581-136AD6099120}" srcId="{90C4A780-795E-4305-8F06-43B98EEB7B23}" destId="{9B68073C-1BA4-473E-A403-4DB7A1684AE9}" srcOrd="4" destOrd="0" parTransId="{4B87CBEE-E3E2-4037-A727-83D87ED3EBAF}" sibTransId="{4E35437A-6041-43CD-8C5F-871EE7A01ABB}"/>
    <dgm:cxn modelId="{903EF401-B8A3-45D9-BEEB-E93057C3AA4D}" srcId="{90C4A780-795E-4305-8F06-43B98EEB7B23}" destId="{CEF5BB8D-7C83-4028-A452-46278D9D7A8F}" srcOrd="7" destOrd="0" parTransId="{10D7AE62-901F-4685-AA8B-42A717E1AE04}" sibTransId="{CA6ECC91-8FEA-4C64-AC6D-631561FB6404}"/>
    <dgm:cxn modelId="{08C6FA66-D253-4C90-B3AC-E9DBABFABE42}" type="presOf" srcId="{94B23226-D875-4077-9F5A-3C2926009142}" destId="{8922B565-50C0-4913-9DB3-2D8EE3C11ABF}" srcOrd="0" destOrd="0" presId="urn:microsoft.com/office/officeart/2005/8/layout/vList2"/>
    <dgm:cxn modelId="{485FD1D5-EB20-40EC-92DF-EB67B7CB9DC8}" type="presOf" srcId="{7E9F0710-91E8-413E-B0FB-1C8D575E1A45}" destId="{9F3ACE81-CDD5-40F9-8433-E76E5CE21EE9}" srcOrd="0" destOrd="0" presId="urn:microsoft.com/office/officeart/2005/8/layout/vList2"/>
    <dgm:cxn modelId="{E5FFF759-FD46-4C70-B4D9-6C6BB534972B}" srcId="{90C4A780-795E-4305-8F06-43B98EEB7B23}" destId="{8D81EF2A-8C72-4DAF-B120-986C265DA82B}" srcOrd="2" destOrd="0" parTransId="{FC0B11D2-4D78-49AE-9A59-C469DF874C5C}" sibTransId="{2B9265B4-B433-49D1-AB5B-997989DA178F}"/>
    <dgm:cxn modelId="{E5BEE73F-3436-493C-BC1F-54D815A22286}" srcId="{90C4A780-795E-4305-8F06-43B98EEB7B23}" destId="{C70BD778-7E0D-434B-991D-D4EA9D277627}" srcOrd="5" destOrd="0" parTransId="{24ED816F-EA6D-4758-B281-B322860DCB58}" sibTransId="{A552616B-2BE0-4AE0-8C89-CE32A08C1557}"/>
    <dgm:cxn modelId="{54306C9D-BF4A-47D4-B9CA-EB8BFD434C2D}" type="presParOf" srcId="{2E7B06CA-9EB1-46CE-9885-9720C7389DC6}" destId="{2C686566-FF88-4365-9370-5912D8B8FDF4}" srcOrd="0" destOrd="0" presId="urn:microsoft.com/office/officeart/2005/8/layout/vList2"/>
    <dgm:cxn modelId="{31E1A3F3-E254-49B3-835C-322FB690FFED}" type="presParOf" srcId="{2E7B06CA-9EB1-46CE-9885-9720C7389DC6}" destId="{96D8FC99-7F83-42AB-8E70-E01F1F7461FC}" srcOrd="1" destOrd="0" presId="urn:microsoft.com/office/officeart/2005/8/layout/vList2"/>
    <dgm:cxn modelId="{BAAF309C-8121-44FD-A0D3-A594973E5F2B}" type="presParOf" srcId="{2E7B06CA-9EB1-46CE-9885-9720C7389DC6}" destId="{8922B565-50C0-4913-9DB3-2D8EE3C11ABF}" srcOrd="2" destOrd="0" presId="urn:microsoft.com/office/officeart/2005/8/layout/vList2"/>
    <dgm:cxn modelId="{3F5C4385-71CA-49C3-A4A0-CBE7D4EA641B}" type="presParOf" srcId="{2E7B06CA-9EB1-46CE-9885-9720C7389DC6}" destId="{B38060E1-B44F-4E6B-8A13-59F270F805A1}" srcOrd="3" destOrd="0" presId="urn:microsoft.com/office/officeart/2005/8/layout/vList2"/>
    <dgm:cxn modelId="{CADFC0B6-8BE8-4AC0-BB6A-4CD3D40FBDB2}" type="presParOf" srcId="{2E7B06CA-9EB1-46CE-9885-9720C7389DC6}" destId="{69E41117-9CC5-46A7-AAFA-5C521B14E982}" srcOrd="4" destOrd="0" presId="urn:microsoft.com/office/officeart/2005/8/layout/vList2"/>
    <dgm:cxn modelId="{B0CADEBA-46C6-47A5-A30E-97414F579DB0}" type="presParOf" srcId="{2E7B06CA-9EB1-46CE-9885-9720C7389DC6}" destId="{D8888128-F51A-4B7E-91FD-B540A526404F}" srcOrd="5" destOrd="0" presId="urn:microsoft.com/office/officeart/2005/8/layout/vList2"/>
    <dgm:cxn modelId="{0E1ED3A5-15C4-47B9-B210-490C1664020E}" type="presParOf" srcId="{2E7B06CA-9EB1-46CE-9885-9720C7389DC6}" destId="{9F3ACE81-CDD5-40F9-8433-E76E5CE21EE9}" srcOrd="6" destOrd="0" presId="urn:microsoft.com/office/officeart/2005/8/layout/vList2"/>
    <dgm:cxn modelId="{7D3BC511-7F28-4D16-9E79-9A7B94508B35}" type="presParOf" srcId="{2E7B06CA-9EB1-46CE-9885-9720C7389DC6}" destId="{80770DA9-60C0-4470-83AA-0E5EB48CE4B1}" srcOrd="7" destOrd="0" presId="urn:microsoft.com/office/officeart/2005/8/layout/vList2"/>
    <dgm:cxn modelId="{25208C8D-F0CC-4560-829D-1E971254648A}" type="presParOf" srcId="{2E7B06CA-9EB1-46CE-9885-9720C7389DC6}" destId="{1D1F89B5-ABE6-4CEB-90D0-F58F7EBEAD47}" srcOrd="8" destOrd="0" presId="urn:microsoft.com/office/officeart/2005/8/layout/vList2"/>
    <dgm:cxn modelId="{92931932-02B7-4E50-9448-8A186144FFCB}" type="presParOf" srcId="{2E7B06CA-9EB1-46CE-9885-9720C7389DC6}" destId="{D06E368F-066E-4ACB-94FD-976DF6703954}" srcOrd="9" destOrd="0" presId="urn:microsoft.com/office/officeart/2005/8/layout/vList2"/>
    <dgm:cxn modelId="{A57D443B-9CD3-4817-840D-9C46615DFAA4}" type="presParOf" srcId="{2E7B06CA-9EB1-46CE-9885-9720C7389DC6}" destId="{154B511B-2514-4FF5-9E6A-E6C115210FA3}" srcOrd="10" destOrd="0" presId="urn:microsoft.com/office/officeart/2005/8/layout/vList2"/>
    <dgm:cxn modelId="{568916C7-CBD3-4D6E-A0F8-88B1A32A6F98}" type="presParOf" srcId="{2E7B06CA-9EB1-46CE-9885-9720C7389DC6}" destId="{D929FD4F-0F51-471C-B46A-3FB0165364E8}" srcOrd="11" destOrd="0" presId="urn:microsoft.com/office/officeart/2005/8/layout/vList2"/>
    <dgm:cxn modelId="{465EDE55-53B0-4F77-86D2-00DD37C46AE6}" type="presParOf" srcId="{2E7B06CA-9EB1-46CE-9885-9720C7389DC6}" destId="{5CEDF4AA-F4E3-4343-90B7-583CF9F050F0}" srcOrd="12" destOrd="0" presId="urn:microsoft.com/office/officeart/2005/8/layout/vList2"/>
    <dgm:cxn modelId="{AB09942C-1E8F-4178-B763-53BC409675C3}" type="presParOf" srcId="{2E7B06CA-9EB1-46CE-9885-9720C7389DC6}" destId="{BCEB35B2-2CFC-4651-B4A5-FB72A6214C9B}" srcOrd="13" destOrd="0" presId="urn:microsoft.com/office/officeart/2005/8/layout/vList2"/>
    <dgm:cxn modelId="{A4E73282-62B2-4099-BEE0-67B7A7FD0329}" type="presParOf" srcId="{2E7B06CA-9EB1-46CE-9885-9720C7389DC6}" destId="{AEA11956-BD1F-42B6-9425-6ABDD4ABB44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86566-FF88-4365-9370-5912D8B8FDF4}">
      <dsp:nvSpPr>
        <dsp:cNvPr id="0" name=""/>
        <dsp:cNvSpPr/>
      </dsp:nvSpPr>
      <dsp:spPr>
        <a:xfrm>
          <a:off x="0" y="52115"/>
          <a:ext cx="760888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erlin Sans FB" panose="020E0602020502020306" pitchFamily="34" charset="0"/>
            </a:rPr>
            <a:t>Progress</a:t>
          </a:r>
          <a:endParaRPr lang="en-US" sz="24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26730" y="78845"/>
        <a:ext cx="7555427" cy="494099"/>
      </dsp:txXfrm>
    </dsp:sp>
    <dsp:sp modelId="{8922B565-50C0-4913-9DB3-2D8EE3C11ABF}">
      <dsp:nvSpPr>
        <dsp:cNvPr id="0" name=""/>
        <dsp:cNvSpPr/>
      </dsp:nvSpPr>
      <dsp:spPr>
        <a:xfrm>
          <a:off x="0" y="668795"/>
          <a:ext cx="760888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rlin Sans FB" panose="020E0602020502020306" pitchFamily="34" charset="0"/>
            </a:rPr>
            <a:t>Deviations</a:t>
          </a:r>
          <a:endParaRPr lang="en-US" sz="24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26730" y="695525"/>
        <a:ext cx="7555427" cy="494099"/>
      </dsp:txXfrm>
    </dsp:sp>
    <dsp:sp modelId="{69E41117-9CC5-46A7-AAFA-5C521B14E982}">
      <dsp:nvSpPr>
        <dsp:cNvPr id="0" name=""/>
        <dsp:cNvSpPr/>
      </dsp:nvSpPr>
      <dsp:spPr>
        <a:xfrm>
          <a:off x="0" y="1227267"/>
          <a:ext cx="760888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chemeClr val="bg1"/>
              </a:solidFill>
              <a:latin typeface="Berlin Sans FB" panose="020E0602020502020306" pitchFamily="34" charset="0"/>
              <a:cs typeface="Aharoni" panose="02010803020104030203" pitchFamily="2" charset="-79"/>
            </a:rPr>
            <a:t>Roles &amp; Responsibilities</a:t>
          </a:r>
          <a:endParaRPr lang="en-US" sz="24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26730" y="1253997"/>
        <a:ext cx="7555427" cy="494099"/>
      </dsp:txXfrm>
    </dsp:sp>
    <dsp:sp modelId="{9F3ACE81-CDD5-40F9-8433-E76E5CE21EE9}">
      <dsp:nvSpPr>
        <dsp:cNvPr id="0" name=""/>
        <dsp:cNvSpPr/>
      </dsp:nvSpPr>
      <dsp:spPr>
        <a:xfrm>
          <a:off x="0" y="1902155"/>
          <a:ext cx="760888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erlin Sans FB" panose="020E0602020502020306" pitchFamily="34" charset="0"/>
            </a:rPr>
            <a:t>Key Metrics</a:t>
          </a:r>
          <a:endParaRPr lang="en-US" sz="24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26730" y="1928885"/>
        <a:ext cx="7555427" cy="494099"/>
      </dsp:txXfrm>
    </dsp:sp>
    <dsp:sp modelId="{1D1F89B5-ABE6-4CEB-90D0-F58F7EBEAD47}">
      <dsp:nvSpPr>
        <dsp:cNvPr id="0" name=""/>
        <dsp:cNvSpPr/>
      </dsp:nvSpPr>
      <dsp:spPr>
        <a:xfrm>
          <a:off x="0" y="2518835"/>
          <a:ext cx="760888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erlin Sans FB" panose="020E0602020502020306" pitchFamily="34" charset="0"/>
            </a:rPr>
            <a:t>Challenges</a:t>
          </a:r>
          <a:endParaRPr lang="en-US" sz="24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26730" y="2545565"/>
        <a:ext cx="7555427" cy="494099"/>
      </dsp:txXfrm>
    </dsp:sp>
    <dsp:sp modelId="{154B511B-2514-4FF5-9E6A-E6C115210FA3}">
      <dsp:nvSpPr>
        <dsp:cNvPr id="0" name=""/>
        <dsp:cNvSpPr/>
      </dsp:nvSpPr>
      <dsp:spPr>
        <a:xfrm>
          <a:off x="0" y="3122955"/>
          <a:ext cx="760888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rlin Sans FB" panose="020E0602020502020306" pitchFamily="34" charset="0"/>
            </a:rPr>
            <a:t>Mitigation Plans</a:t>
          </a:r>
          <a:endParaRPr lang="en-US" sz="24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26730" y="3149685"/>
        <a:ext cx="7555427" cy="494099"/>
      </dsp:txXfrm>
    </dsp:sp>
    <dsp:sp modelId="{5CEDF4AA-F4E3-4343-90B7-583CF9F050F0}">
      <dsp:nvSpPr>
        <dsp:cNvPr id="0" name=""/>
        <dsp:cNvSpPr/>
      </dsp:nvSpPr>
      <dsp:spPr>
        <a:xfrm>
          <a:off x="0" y="3752195"/>
          <a:ext cx="760888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erlin Sans FB" panose="020E0602020502020306" pitchFamily="34" charset="0"/>
            </a:rPr>
            <a:t>Summary Recap</a:t>
          </a:r>
          <a:endParaRPr lang="en-US" sz="24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26730" y="3778925"/>
        <a:ext cx="7555427" cy="494099"/>
      </dsp:txXfrm>
    </dsp:sp>
    <dsp:sp modelId="{AEA11956-BD1F-42B6-9425-6ABDD4ABB44B}">
      <dsp:nvSpPr>
        <dsp:cNvPr id="0" name=""/>
        <dsp:cNvSpPr/>
      </dsp:nvSpPr>
      <dsp:spPr>
        <a:xfrm>
          <a:off x="0" y="4368875"/>
          <a:ext cx="760888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rlin Sans FB" panose="020E0602020502020306" pitchFamily="34" charset="0"/>
            </a:rPr>
            <a:t>Forging Ahead</a:t>
          </a:r>
          <a:endParaRPr lang="en-US" sz="2400" kern="1200" dirty="0">
            <a:solidFill>
              <a:schemeClr val="bg1"/>
            </a:solidFill>
            <a:latin typeface="Berlin Sans FB" panose="020E0602020502020306" pitchFamily="34" charset="0"/>
          </a:endParaRPr>
        </a:p>
      </dsp:txBody>
      <dsp:txXfrm>
        <a:off x="26730" y="4395605"/>
        <a:ext cx="7555427" cy="494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65B80-A261-48B4-8FA7-589089061970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AFD9-03A0-424C-A303-911F8A74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2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6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2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55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AFD9-03A0-424C-A303-911F8A7406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3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9/10/2014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9/10/2014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9/10/2014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9/10/2014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9/10/2014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9/10/2014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9/10/2014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9/10/2014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9/10/2014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9/10/2014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730C-B423-47E6-AB7B-FB825624ECB0}" type="datetimeFigureOut">
              <a:rPr lang="en-SG" smtClean="0"/>
              <a:t>9/10/2014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D92B8E2-6BCF-467F-9579-EDB526F383E4}" type="slidenum">
              <a:rPr lang="en-SG" smtClean="0"/>
              <a:t>‹#›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C22730C-B423-47E6-AB7B-FB825624ECB0}" type="datetimeFigureOut">
              <a:rPr lang="en-SG" smtClean="0"/>
              <a:t>9/10/2014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4632" cy="2593975"/>
          </a:xfrm>
        </p:spPr>
        <p:txBody>
          <a:bodyPr/>
          <a:lstStyle/>
          <a:p>
            <a:r>
              <a:rPr lang="en-US" dirty="0" smtClean="0"/>
              <a:t>Supervisor Meeting 2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G4T7</a:t>
            </a:r>
          </a:p>
          <a:p>
            <a:r>
              <a:rPr lang="en-SG" dirty="0" err="1" smtClean="0"/>
              <a:t>Aixin</a:t>
            </a:r>
            <a:r>
              <a:rPr lang="en-SG" dirty="0" smtClean="0"/>
              <a:t>	Benjamin         </a:t>
            </a:r>
            <a:r>
              <a:rPr lang="en-SG" dirty="0" err="1" smtClean="0"/>
              <a:t>Ranon</a:t>
            </a:r>
            <a:r>
              <a:rPr lang="en-SG" dirty="0" smtClean="0"/>
              <a:t>	Shaun	    </a:t>
            </a:r>
            <a:r>
              <a:rPr lang="en-SG" dirty="0" err="1" smtClean="0"/>
              <a:t>Yiyi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5999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480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OpenShift</a:t>
            </a:r>
            <a:r>
              <a:rPr lang="en-US" dirty="0" smtClean="0"/>
              <a:t> Limitations</a:t>
            </a:r>
          </a:p>
          <a:p>
            <a:pPr lvl="1"/>
            <a:r>
              <a:rPr lang="en-US" dirty="0" smtClean="0"/>
              <a:t>Bootstrap Functionality Affected</a:t>
            </a:r>
          </a:p>
          <a:p>
            <a:pPr lvl="2"/>
            <a:r>
              <a:rPr lang="en-US" dirty="0" smtClean="0"/>
              <a:t>Communications Links Failure</a:t>
            </a:r>
          </a:p>
          <a:p>
            <a:pPr lvl="2"/>
            <a:r>
              <a:rPr lang="en-US" dirty="0" smtClean="0"/>
              <a:t>Proxy Error</a:t>
            </a:r>
          </a:p>
          <a:p>
            <a:endParaRPr lang="en-US" dirty="0"/>
          </a:p>
          <a:p>
            <a:r>
              <a:rPr lang="en-US" dirty="0" smtClean="0"/>
              <a:t>Corner Cases not identified during Design phase</a:t>
            </a:r>
          </a:p>
          <a:p>
            <a:pPr lvl="1"/>
            <a:r>
              <a:rPr lang="en-US" dirty="0"/>
              <a:t>Delay in schedule and task </a:t>
            </a:r>
            <a:r>
              <a:rPr lang="en-US" dirty="0" smtClean="0"/>
              <a:t>completion</a:t>
            </a:r>
          </a:p>
          <a:p>
            <a:pPr lvl="2"/>
            <a:r>
              <a:rPr lang="en-US" dirty="0" smtClean="0"/>
              <a:t>Top-K Next Places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Changing Wiki requirements</a:t>
            </a:r>
          </a:p>
          <a:p>
            <a:pPr lvl="1"/>
            <a:r>
              <a:rPr lang="en-US" dirty="0" smtClean="0"/>
              <a:t>Delay in schedule and task completion</a:t>
            </a:r>
          </a:p>
          <a:p>
            <a:pPr lvl="2"/>
            <a:r>
              <a:rPr lang="en-US" dirty="0" smtClean="0"/>
              <a:t>Bootstrap and duplicate rows</a:t>
            </a:r>
          </a:p>
        </p:txBody>
      </p:sp>
    </p:spTree>
    <p:extLst>
      <p:ext uri="{BB962C8B-B14F-4D97-AF65-F5344CB8AC3E}">
        <p14:creationId xmlns:p14="http://schemas.microsoft.com/office/powerpoint/2010/main" val="132509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Plans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4800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OpenShift</a:t>
            </a:r>
            <a:r>
              <a:rPr lang="en-US" dirty="0" smtClean="0"/>
              <a:t> Limitations</a:t>
            </a:r>
          </a:p>
          <a:p>
            <a:pPr lvl="1"/>
            <a:r>
              <a:rPr lang="en-US" dirty="0" smtClean="0"/>
              <a:t>Clarify requirements with supervisor during Supervisor Meeting</a:t>
            </a:r>
          </a:p>
          <a:p>
            <a:pPr lvl="1"/>
            <a:r>
              <a:rPr lang="en-US" dirty="0" smtClean="0"/>
              <a:t>PM to research on possible solutions</a:t>
            </a:r>
          </a:p>
          <a:p>
            <a:pPr lvl="1"/>
            <a:endParaRPr lang="en-US" dirty="0" smtClean="0"/>
          </a:p>
          <a:p>
            <a:r>
              <a:rPr lang="en-US" dirty="0"/>
              <a:t>Corner Cases not identified during Design </a:t>
            </a:r>
            <a:r>
              <a:rPr lang="en-US" dirty="0" smtClean="0"/>
              <a:t>phase</a:t>
            </a:r>
          </a:p>
          <a:p>
            <a:pPr lvl="1"/>
            <a:r>
              <a:rPr lang="en-US" dirty="0"/>
              <a:t>Reschedule the task and inform the team to account for additional </a:t>
            </a:r>
            <a:r>
              <a:rPr lang="en-US" dirty="0" smtClean="0"/>
              <a:t>difficulty when corner case is found</a:t>
            </a:r>
            <a:endParaRPr lang="en-US" dirty="0"/>
          </a:p>
          <a:p>
            <a:pPr lvl="1"/>
            <a:r>
              <a:rPr lang="en-US" dirty="0" smtClean="0"/>
              <a:t>Derive additional robust test cases during Design</a:t>
            </a:r>
          </a:p>
          <a:p>
            <a:pPr lvl="2"/>
            <a:r>
              <a:rPr lang="en-US" dirty="0" smtClean="0"/>
              <a:t>Continuation of SQL Backend Test cases</a:t>
            </a:r>
          </a:p>
          <a:p>
            <a:pPr lvl="1"/>
            <a:endParaRPr lang="en-US" dirty="0"/>
          </a:p>
          <a:p>
            <a:r>
              <a:rPr lang="en-US" dirty="0"/>
              <a:t>Changing Wiki requirements</a:t>
            </a:r>
          </a:p>
          <a:p>
            <a:pPr lvl="1"/>
            <a:r>
              <a:rPr lang="en-US" dirty="0" smtClean="0"/>
              <a:t>PM to assign additional tasks to available coders if time and schedule permits</a:t>
            </a:r>
          </a:p>
          <a:p>
            <a:pPr lvl="2"/>
            <a:r>
              <a:rPr lang="en-US" dirty="0" smtClean="0"/>
              <a:t>E.g. Additional validation for Bootstrap (Semantic Place)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Recap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1 &amp; 2</a:t>
            </a:r>
            <a:endParaRPr lang="en-S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6"/>
          <a:stretch/>
        </p:blipFill>
        <p:spPr bwMode="auto">
          <a:xfrm>
            <a:off x="827584" y="2060848"/>
            <a:ext cx="564260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36550"/>
              </p:ext>
            </p:extLst>
          </p:nvPr>
        </p:nvGraphicFramePr>
        <p:xfrm>
          <a:off x="6948264" y="2240866"/>
          <a:ext cx="1224136" cy="2844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4136"/>
              </a:tblGrid>
              <a:tr h="711080">
                <a:tc>
                  <a:txBody>
                    <a:bodyPr/>
                    <a:lstStyle/>
                    <a:p>
                      <a:pPr algn="ctr"/>
                      <a:r>
                        <a:rPr lang="en-SG" sz="4000" b="0" i="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SG" sz="2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711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4000" b="0" i="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SG" sz="28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11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4000" b="0" i="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SG" sz="28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11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4000" b="0" i="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SG" sz="28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92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Forging Ahead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Iteration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Timely end of Iteration 3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Maintain timely administrative documentation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Delve into the accuracy of our functionalities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JSON, Basic Location Reports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sz="2800" dirty="0" smtClean="0"/>
              <a:t>Milestone</a:t>
            </a:r>
          </a:p>
          <a:p>
            <a:pPr lvl="1"/>
            <a:r>
              <a:rPr lang="en-US" dirty="0" smtClean="0"/>
              <a:t>Supervisor Meeting for feedback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 smtClean="0"/>
              <a:t>Heuristic </a:t>
            </a:r>
            <a:r>
              <a:rPr lang="en-SG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3603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Clarifications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08720"/>
            <a:ext cx="8136904" cy="4800600"/>
          </a:xfrm>
        </p:spPr>
        <p:txBody>
          <a:bodyPr/>
          <a:lstStyle/>
          <a:p>
            <a:r>
              <a:rPr lang="en-US" dirty="0" err="1" smtClean="0"/>
              <a:t>OpenShift</a:t>
            </a:r>
            <a:endParaRPr lang="en-US" dirty="0" smtClean="0"/>
          </a:p>
          <a:p>
            <a:pPr lvl="1"/>
            <a:r>
              <a:rPr lang="en-US" dirty="0" smtClean="0"/>
              <a:t>Are we allowed to make adjustments on </a:t>
            </a:r>
            <a:r>
              <a:rPr lang="en-US" dirty="0" err="1" smtClean="0"/>
              <a:t>OpenShift’s</a:t>
            </a:r>
            <a:r>
              <a:rPr lang="en-US" dirty="0" smtClean="0"/>
              <a:t> </a:t>
            </a:r>
            <a:r>
              <a:rPr lang="en-US" dirty="0" err="1" smtClean="0"/>
              <a:t>PHPMyAdmin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is a reasonable expected time for the bootstrapping of the latest file (data v4)?</a:t>
            </a:r>
          </a:p>
          <a:p>
            <a:pPr lvl="1"/>
            <a:endParaRPr lang="en-US" dirty="0"/>
          </a:p>
          <a:p>
            <a:r>
              <a:rPr lang="en-US" dirty="0" smtClean="0"/>
              <a:t>Are we supposed to document our SQL queries for our functionalities?</a:t>
            </a:r>
          </a:p>
          <a:p>
            <a:endParaRPr lang="en-US" dirty="0"/>
          </a:p>
          <a:p>
            <a:r>
              <a:rPr lang="en-US" dirty="0" smtClean="0"/>
              <a:t>What is an appropriate protocol to document our SQL Backend Test Cases?</a:t>
            </a:r>
          </a:p>
        </p:txBody>
      </p:sp>
    </p:spTree>
    <p:extLst>
      <p:ext uri="{BB962C8B-B14F-4D97-AF65-F5344CB8AC3E}">
        <p14:creationId xmlns:p14="http://schemas.microsoft.com/office/powerpoint/2010/main" val="21746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340959"/>
              </p:ext>
            </p:extLst>
          </p:nvPr>
        </p:nvGraphicFramePr>
        <p:xfrm>
          <a:off x="491505" y="1484785"/>
          <a:ext cx="7608887" cy="4968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7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(Past 2 weeks)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endParaRPr lang="en-US" dirty="0" smtClean="0"/>
          </a:p>
          <a:p>
            <a:r>
              <a:rPr lang="en-SG" dirty="0"/>
              <a:t>Basic Location </a:t>
            </a:r>
            <a:r>
              <a:rPr lang="en-SG" dirty="0" smtClean="0"/>
              <a:t>Report:</a:t>
            </a:r>
          </a:p>
          <a:p>
            <a:pPr lvl="1"/>
            <a:r>
              <a:rPr lang="en-SG" dirty="0"/>
              <a:t>Breakdown by year and gender and school</a:t>
            </a:r>
          </a:p>
          <a:p>
            <a:pPr lvl="1"/>
            <a:r>
              <a:rPr lang="en-SG" dirty="0"/>
              <a:t>Top-k popular </a:t>
            </a:r>
            <a:r>
              <a:rPr lang="en-SG" dirty="0" smtClean="0"/>
              <a:t>places</a:t>
            </a:r>
          </a:p>
          <a:p>
            <a:pPr lvl="1"/>
            <a:r>
              <a:rPr lang="en-SG" dirty="0"/>
              <a:t>Top-k </a:t>
            </a:r>
            <a:r>
              <a:rPr lang="en-SG" dirty="0" smtClean="0"/>
              <a:t>companions</a:t>
            </a:r>
          </a:p>
          <a:p>
            <a:pPr lvl="1"/>
            <a:r>
              <a:rPr lang="en-SG" dirty="0"/>
              <a:t>Top-k </a:t>
            </a:r>
            <a:r>
              <a:rPr lang="en-SG" dirty="0" smtClean="0"/>
              <a:t>next places</a:t>
            </a:r>
          </a:p>
          <a:p>
            <a:r>
              <a:rPr lang="en-US" dirty="0" smtClean="0"/>
              <a:t>Reverting of codes for task 68</a:t>
            </a:r>
          </a:p>
          <a:p>
            <a:r>
              <a:rPr lang="en-US" dirty="0" smtClean="0"/>
              <a:t>PM Review</a:t>
            </a:r>
            <a:endParaRPr lang="en-SG" dirty="0" smtClean="0"/>
          </a:p>
          <a:p>
            <a:r>
              <a:rPr lang="en-US" dirty="0" smtClean="0"/>
              <a:t>Technical Documentation</a:t>
            </a:r>
          </a:p>
          <a:p>
            <a:r>
              <a:rPr lang="en-US" dirty="0" smtClean="0"/>
              <a:t>UI – Navigation Bar on Basic Location Report</a:t>
            </a:r>
          </a:p>
          <a:p>
            <a:r>
              <a:rPr lang="en-US" dirty="0" smtClean="0"/>
              <a:t>Debugging of bugs left over from iteration 1 and iteration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 from the planned schedule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4256"/>
            <a:ext cx="7620000" cy="3701008"/>
          </a:xfrm>
        </p:spPr>
        <p:txBody>
          <a:bodyPr/>
          <a:lstStyle/>
          <a:p>
            <a:r>
              <a:rPr lang="en-US" dirty="0" smtClean="0"/>
              <a:t>PM Review Preparation </a:t>
            </a:r>
          </a:p>
          <a:p>
            <a:endParaRPr lang="en-US" dirty="0" smtClean="0"/>
          </a:p>
          <a:p>
            <a:r>
              <a:rPr lang="en-US" dirty="0"/>
              <a:t>Coding </a:t>
            </a:r>
            <a:r>
              <a:rPr lang="en-US" dirty="0" smtClean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7669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881080"/>
              </p:ext>
            </p:extLst>
          </p:nvPr>
        </p:nvGraphicFramePr>
        <p:xfrm>
          <a:off x="395536" y="1412776"/>
          <a:ext cx="7776864" cy="4464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2592288"/>
                <a:gridCol w="2376264"/>
              </a:tblGrid>
              <a:tr h="13705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2800" b="0" dirty="0" smtClean="0"/>
                        <a:t>Task</a:t>
                      </a:r>
                      <a:endParaRPr lang="en-US" sz="2800" b="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2800" b="0" dirty="0" smtClean="0"/>
                        <a:t>Pair</a:t>
                      </a:r>
                      <a:r>
                        <a:rPr lang="en-US" sz="2800" b="0" baseline="0" dirty="0" smtClean="0"/>
                        <a:t> Programmers</a:t>
                      </a:r>
                      <a:endParaRPr lang="en-US" sz="2800" b="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en-US" sz="2800" b="0" dirty="0" smtClean="0"/>
                        <a:t>Project Manager</a:t>
                      </a:r>
                      <a:endParaRPr lang="en-US" sz="2800" b="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1546990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S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Location Report: </a:t>
                      </a:r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Top-k next places</a:t>
                      </a:r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 Breakdown by year and gender and school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Benjamin,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baseline="0" dirty="0" smtClean="0"/>
                        <a:t>Ranon</a:t>
                      </a:r>
                      <a:endParaRPr lang="en-US" sz="20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 err="1" smtClean="0"/>
                        <a:t>YiYi</a:t>
                      </a:r>
                      <a:endParaRPr lang="en-US" sz="2000" b="1" dirty="0"/>
                    </a:p>
                  </a:txBody>
                  <a:tcPr/>
                </a:tc>
              </a:tr>
              <a:tr h="154699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b="0" dirty="0" err="1" smtClean="0"/>
                        <a:t>Heatmap</a:t>
                      </a:r>
                      <a:endParaRPr lang="en-SG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S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Location Report: </a:t>
                      </a:r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Top-k companions</a:t>
                      </a:r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Top-k Popular Places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Shaun,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/>
                        <a:t>Aixin</a:t>
                      </a:r>
                      <a:endParaRPr lang="en-US" sz="20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8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 Metrics</a:t>
            </a:r>
            <a:endParaRPr lang="en-S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50587"/>
              </p:ext>
            </p:extLst>
          </p:nvPr>
        </p:nvGraphicFramePr>
        <p:xfrm>
          <a:off x="539552" y="1916832"/>
          <a:ext cx="7416825" cy="314867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200819"/>
                <a:gridCol w="1200819"/>
                <a:gridCol w="965845"/>
                <a:gridCol w="1083333"/>
                <a:gridCol w="1083333"/>
                <a:gridCol w="1083333"/>
                <a:gridCol w="799343"/>
              </a:tblGrid>
              <a:tr h="556385">
                <a:tc rowSpan="2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Iterations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(In Days)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(In Hours)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Metric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Score </a:t>
                      </a:r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(Days) </a:t>
                      </a:r>
                      <a:endParaRPr lang="en-US" sz="1800" u="none" strike="noStrike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</a:tr>
              <a:tr h="147951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Planned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Planned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63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Iteration 1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556385">
                <a:tc vMerge="1"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Iteration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none" strike="noStrike" dirty="0" smtClean="0">
                          <a:solidFill>
                            <a:srgbClr val="007E39"/>
                          </a:solidFill>
                          <a:effectLst/>
                        </a:rPr>
                        <a:t>16</a:t>
                      </a:r>
                      <a:endParaRPr lang="en-US" sz="2400" b="0" i="0" u="none" strike="noStrike" dirty="0">
                        <a:solidFill>
                          <a:srgbClr val="007E39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none" strike="noStrike" dirty="0" smtClean="0">
                          <a:solidFill>
                            <a:srgbClr val="007E39"/>
                          </a:solidFill>
                          <a:effectLst/>
                        </a:rPr>
                        <a:t>16</a:t>
                      </a:r>
                      <a:endParaRPr lang="en-US" sz="2400" b="0" i="0" u="none" strike="noStrike" dirty="0">
                        <a:solidFill>
                          <a:srgbClr val="007E39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70.3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75.8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51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PPLog</a:t>
            </a:r>
            <a:r>
              <a:rPr lang="en-US" dirty="0" smtClean="0"/>
              <a:t> Metric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541312"/>
              </p:ext>
            </p:extLst>
          </p:nvPr>
        </p:nvGraphicFramePr>
        <p:xfrm>
          <a:off x="323528" y="1448756"/>
          <a:ext cx="7917783" cy="495466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312368"/>
                <a:gridCol w="1442612"/>
                <a:gridCol w="1091086"/>
                <a:gridCol w="1091086"/>
                <a:gridCol w="980631"/>
              </a:tblGrid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Task </a:t>
                      </a:r>
                      <a:r>
                        <a:rPr lang="en-SG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SG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Planned Duration (min)</a:t>
                      </a:r>
                      <a:endParaRPr lang="en-SG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 Duration (min)</a:t>
                      </a:r>
                      <a:endParaRPr lang="en-SG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  <a:endParaRPr lang="en-SG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SG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SG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</a:tr>
              <a:tr h="3952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 err="1">
                          <a:effectLst/>
                        </a:rPr>
                        <a:t>Heatmap</a:t>
                      </a:r>
                      <a:r>
                        <a:rPr lang="en-SG" sz="1600" u="none" strike="noStrike" dirty="0">
                          <a:effectLst/>
                        </a:rPr>
                        <a:t> full functionality</a:t>
                      </a:r>
                      <a:endParaRPr lang="en-SG" sz="16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240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smtClean="0">
                          <a:effectLst/>
                        </a:rPr>
                        <a:t>1.01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Okay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45353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</a:rPr>
                        <a:t>Basic Location </a:t>
                      </a:r>
                      <a:r>
                        <a:rPr lang="en-SG" sz="1600" u="none" strike="noStrike" dirty="0" smtClean="0">
                          <a:effectLst/>
                        </a:rPr>
                        <a:t>Report:</a:t>
                      </a:r>
                      <a:r>
                        <a:rPr lang="en-SG" sz="1600" u="none" strike="noStrike" baseline="0" dirty="0" smtClean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SG" sz="1800" u="none" strike="noStrike" kern="1200" baseline="0" dirty="0" smtClean="0">
                          <a:effectLst/>
                        </a:rPr>
                        <a:t>B</a:t>
                      </a:r>
                      <a:r>
                        <a:rPr lang="en-SG" sz="1800" kern="1200" dirty="0" smtClean="0">
                          <a:effectLst/>
                        </a:rPr>
                        <a:t>asic Breakdown by year and gender and school</a:t>
                      </a:r>
                      <a:endParaRPr lang="en-SG" sz="16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480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1.07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Okay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45353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</a:rPr>
                        <a:t>Basic Location </a:t>
                      </a:r>
                      <a:r>
                        <a:rPr lang="en-SG" sz="1600" u="none" strike="noStrike" dirty="0" smtClean="0">
                          <a:effectLst/>
                        </a:rPr>
                        <a:t>Report:</a:t>
                      </a:r>
                      <a:r>
                        <a:rPr lang="en-SG" sz="1600" u="none" strike="noStrike" baseline="0" dirty="0" smtClean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SG" sz="1800" kern="1200" dirty="0" smtClean="0">
                          <a:effectLst/>
                        </a:rPr>
                        <a:t>Top-k popular places</a:t>
                      </a:r>
                      <a:endParaRPr lang="en-SG" sz="16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244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1.02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Okay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45353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</a:rPr>
                        <a:t>Basic Location </a:t>
                      </a:r>
                      <a:r>
                        <a:rPr lang="en-SG" sz="1600" u="none" strike="noStrike" dirty="0" smtClean="0">
                          <a:effectLst/>
                        </a:rPr>
                        <a:t>Report:</a:t>
                      </a:r>
                      <a:r>
                        <a:rPr lang="en-SG" sz="1600" u="none" strike="noStrike" baseline="0" dirty="0" smtClean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SG" sz="1800" kern="1200" dirty="0" smtClean="0">
                          <a:effectLst/>
                        </a:rPr>
                        <a:t>Top-k companions</a:t>
                      </a:r>
                      <a:endParaRPr lang="en-SG" sz="16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525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545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1.04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Okay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45353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</a:rPr>
                        <a:t>Basic Location </a:t>
                      </a:r>
                      <a:r>
                        <a:rPr lang="en-SG" sz="1600" u="none" strike="noStrike" dirty="0" smtClean="0">
                          <a:effectLst/>
                        </a:rPr>
                        <a:t>Report:</a:t>
                      </a:r>
                      <a:r>
                        <a:rPr lang="en-SG" sz="1600" u="none" strike="noStrike" baseline="0" dirty="0" smtClean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SG" sz="1800" kern="1200" dirty="0" smtClean="0">
                          <a:effectLst/>
                        </a:rPr>
                        <a:t>Top-k next places</a:t>
                      </a:r>
                      <a:endParaRPr lang="en-SG" sz="16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480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682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1.42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Overrun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45353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</a:rPr>
                        <a:t>Integrate with earlier functionalities</a:t>
                      </a:r>
                      <a:endParaRPr lang="en-SG" sz="16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135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146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1.08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Okay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3952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</a:rPr>
                        <a:t>Debugging pair 1 functionality</a:t>
                      </a:r>
                      <a:endParaRPr lang="en-SG" sz="16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 </a:t>
                      </a:r>
                      <a:r>
                        <a:rPr lang="en-SG" sz="1600" u="none" strike="noStrike" dirty="0" smtClean="0">
                          <a:effectLst/>
                        </a:rPr>
                        <a:t>180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161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0.89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Okay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3952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</a:rPr>
                        <a:t>Debugging pair 2 functionality</a:t>
                      </a:r>
                      <a:endParaRPr lang="en-SG" sz="16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330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340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1.03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Okay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0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PPLog</a:t>
            </a:r>
            <a:r>
              <a:rPr lang="en-US" dirty="0"/>
              <a:t> Metric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313232"/>
              </p:ext>
            </p:extLst>
          </p:nvPr>
        </p:nvGraphicFramePr>
        <p:xfrm>
          <a:off x="323528" y="1448756"/>
          <a:ext cx="7917783" cy="495466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312368"/>
                <a:gridCol w="1442612"/>
                <a:gridCol w="1091086"/>
                <a:gridCol w="1091086"/>
                <a:gridCol w="980631"/>
              </a:tblGrid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Task </a:t>
                      </a:r>
                      <a:r>
                        <a:rPr lang="en-SG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SG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Planned Duration (min)</a:t>
                      </a:r>
                      <a:endParaRPr lang="en-SG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Actual Duration (min)</a:t>
                      </a:r>
                      <a:endParaRPr lang="en-SG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  <a:endParaRPr lang="en-SG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SG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SG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002060"/>
                    </a:solidFill>
                  </a:tcPr>
                </a:tc>
              </a:tr>
              <a:tr h="3952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 err="1">
                          <a:effectLst/>
                        </a:rPr>
                        <a:t>Heatmap</a:t>
                      </a:r>
                      <a:r>
                        <a:rPr lang="en-SG" sz="1600" u="none" strike="noStrike" dirty="0">
                          <a:effectLst/>
                        </a:rPr>
                        <a:t> full functionality</a:t>
                      </a:r>
                      <a:endParaRPr lang="en-SG" sz="16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240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1.01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Okay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45353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</a:rPr>
                        <a:t>Basic Location </a:t>
                      </a:r>
                      <a:r>
                        <a:rPr lang="en-SG" sz="1600" u="none" strike="noStrike" dirty="0" smtClean="0">
                          <a:effectLst/>
                        </a:rPr>
                        <a:t>Report:</a:t>
                      </a:r>
                      <a:r>
                        <a:rPr lang="en-SG" sz="1600" u="none" strike="noStrike" baseline="0" dirty="0" smtClean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SG" sz="1800" u="none" strike="noStrike" kern="1200" baseline="0" dirty="0" smtClean="0">
                          <a:effectLst/>
                        </a:rPr>
                        <a:t>B</a:t>
                      </a:r>
                      <a:r>
                        <a:rPr lang="en-SG" sz="1800" kern="1200" dirty="0" smtClean="0">
                          <a:effectLst/>
                        </a:rPr>
                        <a:t>asic Breakdown by year and gender and school</a:t>
                      </a:r>
                      <a:endParaRPr lang="en-SG" sz="16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480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1.07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Okay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45353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</a:rPr>
                        <a:t>Basic Location </a:t>
                      </a:r>
                      <a:r>
                        <a:rPr lang="en-SG" sz="1600" u="none" strike="noStrike" dirty="0" smtClean="0">
                          <a:effectLst/>
                        </a:rPr>
                        <a:t>Report:</a:t>
                      </a:r>
                      <a:r>
                        <a:rPr lang="en-SG" sz="1600" u="none" strike="noStrike" baseline="0" dirty="0" smtClean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SG" sz="1800" kern="1200" dirty="0" smtClean="0">
                          <a:effectLst/>
                        </a:rPr>
                        <a:t>Top-k popular places</a:t>
                      </a:r>
                      <a:endParaRPr lang="en-SG" sz="16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240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244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1.02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Okay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45353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</a:rPr>
                        <a:t>Basic Location </a:t>
                      </a:r>
                      <a:r>
                        <a:rPr lang="en-SG" sz="1600" u="none" strike="noStrike" dirty="0" smtClean="0">
                          <a:effectLst/>
                        </a:rPr>
                        <a:t>Report:</a:t>
                      </a:r>
                      <a:r>
                        <a:rPr lang="en-SG" sz="1600" u="none" strike="noStrike" baseline="0" dirty="0" smtClean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SG" sz="1800" kern="1200" dirty="0" smtClean="0">
                          <a:effectLst/>
                        </a:rPr>
                        <a:t>Top-k companions</a:t>
                      </a:r>
                      <a:endParaRPr lang="en-SG" sz="16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525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545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1.04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Okay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45353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</a:rPr>
                        <a:t>Basic Location </a:t>
                      </a:r>
                      <a:r>
                        <a:rPr lang="en-SG" sz="1600" u="none" strike="noStrike" dirty="0" smtClean="0">
                          <a:effectLst/>
                        </a:rPr>
                        <a:t>Report:</a:t>
                      </a:r>
                      <a:r>
                        <a:rPr lang="en-SG" sz="1600" u="none" strike="noStrike" baseline="0" dirty="0" smtClean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SG" sz="1800" kern="1200" dirty="0" smtClean="0">
                          <a:effectLst/>
                        </a:rPr>
                        <a:t>Top-k next places</a:t>
                      </a:r>
                      <a:endParaRPr lang="en-SG" sz="16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480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682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smtClean="0">
                          <a:effectLst/>
                        </a:rPr>
                        <a:t>1.42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Overrun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>
                    <a:solidFill>
                      <a:srgbClr val="FF0000"/>
                    </a:solidFill>
                  </a:tcPr>
                </a:tc>
              </a:tr>
              <a:tr h="45353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</a:rPr>
                        <a:t>Integrate with earlier functionalities</a:t>
                      </a:r>
                      <a:endParaRPr lang="en-SG" sz="16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135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146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1.08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Okay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3952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</a:rPr>
                        <a:t>Debugging pair 1 functionality</a:t>
                      </a:r>
                      <a:endParaRPr lang="en-SG" sz="16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 </a:t>
                      </a:r>
                      <a:r>
                        <a:rPr lang="en-SG" sz="1600" u="none" strike="noStrike" dirty="0" smtClean="0">
                          <a:effectLst/>
                        </a:rPr>
                        <a:t>180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161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0.89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Okay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  <a:tr h="3952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u="none" strike="noStrike" dirty="0">
                          <a:effectLst/>
                        </a:rPr>
                        <a:t>Debugging pair 2 functionality</a:t>
                      </a:r>
                      <a:endParaRPr lang="en-SG" sz="1600" b="0" i="0" u="none" strike="noStrike" dirty="0">
                        <a:solidFill>
                          <a:srgbClr val="222222"/>
                        </a:solidFill>
                        <a:effectLst/>
                        <a:latin typeface="Tahoma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330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340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1.03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smtClean="0">
                          <a:effectLst/>
                        </a:rPr>
                        <a:t>Okay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89" marR="8089" marT="808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0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Bug Metrics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888232" y="2682205"/>
            <a:ext cx="6901539" cy="15388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BUG SCORE = 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33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>
              <a:defRPr/>
            </a:pP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8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low, 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5 medium)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-684584" y="4077072"/>
            <a:ext cx="100393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Palatino" charset="0"/>
                <a:sym typeface="Palatino" charset="0"/>
              </a:rPr>
              <a:t>Bugs were resolved immediately</a:t>
            </a:r>
            <a:endParaRPr lang="en-US" altLang="en-US" dirty="0">
              <a:solidFill>
                <a:schemeClr val="tx1"/>
              </a:solidFill>
              <a:latin typeface="Palatino" charset="0"/>
              <a:sym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8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3402</TotalTime>
  <Words>591</Words>
  <Application>Microsoft Office PowerPoint</Application>
  <PresentationFormat>On-screen Show (4:3)</PresentationFormat>
  <Paragraphs>232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Supervisor Meeting 2</vt:lpstr>
      <vt:lpstr>Agenda</vt:lpstr>
      <vt:lpstr>Progress (Past 2 weeks)</vt:lpstr>
      <vt:lpstr>Deviation from the planned schedule</vt:lpstr>
      <vt:lpstr>Roles and Responsibilities</vt:lpstr>
      <vt:lpstr>Schedule Metrics</vt:lpstr>
      <vt:lpstr>PPLog Metric</vt:lpstr>
      <vt:lpstr>PPLog Metric</vt:lpstr>
      <vt:lpstr>Bug Metrics</vt:lpstr>
      <vt:lpstr>Challenges</vt:lpstr>
      <vt:lpstr>Mitigation Plans</vt:lpstr>
      <vt:lpstr>Summary Recap</vt:lpstr>
      <vt:lpstr>Forging Ahead</vt:lpstr>
      <vt:lpstr>Clarifications</vt:lpstr>
    </vt:vector>
  </TitlesOfParts>
  <Company>Singapore Management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Interview 1</dc:title>
  <dc:creator>user</dc:creator>
  <cp:lastModifiedBy>user</cp:lastModifiedBy>
  <cp:revision>257</cp:revision>
  <dcterms:created xsi:type="dcterms:W3CDTF">2014-09-21T09:50:06Z</dcterms:created>
  <dcterms:modified xsi:type="dcterms:W3CDTF">2014-10-09T15:06:07Z</dcterms:modified>
</cp:coreProperties>
</file>