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300" r:id="rId4"/>
    <p:sldId id="301" r:id="rId5"/>
    <p:sldId id="284" r:id="rId6"/>
    <p:sldId id="263" r:id="rId7"/>
    <p:sldId id="259" r:id="rId8"/>
    <p:sldId id="294" r:id="rId9"/>
    <p:sldId id="305" r:id="rId10"/>
    <p:sldId id="292" r:id="rId11"/>
    <p:sldId id="298" r:id="rId12"/>
    <p:sldId id="291" r:id="rId13"/>
    <p:sldId id="303" r:id="rId14"/>
    <p:sldId id="299" r:id="rId15"/>
    <p:sldId id="289" r:id="rId16"/>
    <p:sldId id="29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emp" initials="t" lastIdx="1" clrIdx="0"/>
  <p:cmAuthor id="1" name="Windows User" initials="W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7E3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1798" autoAdjust="0"/>
  </p:normalViewPr>
  <p:slideViewPr>
    <p:cSldViewPr showGuides="1">
      <p:cViewPr>
        <p:scale>
          <a:sx n="70" d="100"/>
          <a:sy n="70" d="100"/>
        </p:scale>
        <p:origin x="-1398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C4A780-795E-4305-8F06-43B98EEB7B2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9F0710-91E8-413E-B0FB-1C8D575E1A45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Berlin Sans FB" panose="020E0602020502020306" pitchFamily="34" charset="0"/>
            </a:rPr>
            <a:t>Key Metrics</a:t>
          </a:r>
          <a:endParaRPr lang="en-US" dirty="0">
            <a:solidFill>
              <a:schemeClr val="bg1"/>
            </a:solidFill>
            <a:latin typeface="Berlin Sans FB" panose="020E0602020502020306" pitchFamily="34" charset="0"/>
          </a:endParaRPr>
        </a:p>
      </dgm:t>
    </dgm:pt>
    <dgm:pt modelId="{54467864-BFD8-430A-A7EA-DBAE04940561}" type="parTrans" cxnId="{108E02DB-AAD1-424C-A417-D4CD2F504EC0}">
      <dgm:prSet/>
      <dgm:spPr/>
      <dgm:t>
        <a:bodyPr/>
        <a:lstStyle/>
        <a:p>
          <a:endParaRPr lang="en-US"/>
        </a:p>
      </dgm:t>
    </dgm:pt>
    <dgm:pt modelId="{2E616491-4862-4105-9E9F-84C812EBA0A1}" type="sibTrans" cxnId="{108E02DB-AAD1-424C-A417-D4CD2F504EC0}">
      <dgm:prSet/>
      <dgm:spPr/>
      <dgm:t>
        <a:bodyPr/>
        <a:lstStyle/>
        <a:p>
          <a:endParaRPr lang="en-US"/>
        </a:p>
      </dgm:t>
    </dgm:pt>
    <dgm:pt modelId="{94B23226-D875-4077-9F5A-3C2926009142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bg1"/>
              </a:solidFill>
              <a:latin typeface="Berlin Sans FB" panose="020E0602020502020306" pitchFamily="34" charset="0"/>
            </a:rPr>
            <a:t>Progress Update</a:t>
          </a:r>
          <a:endParaRPr lang="en-US" dirty="0">
            <a:solidFill>
              <a:schemeClr val="bg1"/>
            </a:solidFill>
            <a:latin typeface="Berlin Sans FB" panose="020E0602020502020306" pitchFamily="34" charset="0"/>
          </a:endParaRPr>
        </a:p>
      </dgm:t>
    </dgm:pt>
    <dgm:pt modelId="{FE756E2C-447A-4F4D-8A58-F79AB24AAC12}" type="parTrans" cxnId="{30DDF37B-1D64-47FB-85DD-C8A85D893C72}">
      <dgm:prSet/>
      <dgm:spPr/>
      <dgm:t>
        <a:bodyPr/>
        <a:lstStyle/>
        <a:p>
          <a:endParaRPr lang="en-SG"/>
        </a:p>
      </dgm:t>
    </dgm:pt>
    <dgm:pt modelId="{1E155831-8BDD-4680-87B1-EDDC54F97C61}" type="sibTrans" cxnId="{30DDF37B-1D64-47FB-85DD-C8A85D893C72}">
      <dgm:prSet/>
      <dgm:spPr/>
      <dgm:t>
        <a:bodyPr/>
        <a:lstStyle/>
        <a:p>
          <a:endParaRPr lang="en-SG"/>
        </a:p>
      </dgm:t>
    </dgm:pt>
    <dgm:pt modelId="{CEF5BB8D-7C83-4028-A452-46278D9D7A8F}">
      <dgm:prSet phldrT="[Text]"/>
      <dgm:spPr/>
      <dgm:t>
        <a:bodyPr/>
        <a:lstStyle/>
        <a:p>
          <a:r>
            <a:rPr lang="en-US" dirty="0" smtClean="0">
              <a:latin typeface="Berlin Sans FB" panose="020E0602020502020306" pitchFamily="34" charset="0"/>
            </a:rPr>
            <a:t>Forging Ahead</a:t>
          </a:r>
          <a:endParaRPr lang="en-US" dirty="0">
            <a:solidFill>
              <a:schemeClr val="bg1"/>
            </a:solidFill>
            <a:latin typeface="Berlin Sans FB" panose="020E0602020502020306" pitchFamily="34" charset="0"/>
          </a:endParaRPr>
        </a:p>
      </dgm:t>
    </dgm:pt>
    <dgm:pt modelId="{10D7AE62-901F-4685-AA8B-42A717E1AE04}" type="parTrans" cxnId="{903EF401-B8A3-45D9-BEEB-E93057C3AA4D}">
      <dgm:prSet/>
      <dgm:spPr/>
      <dgm:t>
        <a:bodyPr/>
        <a:lstStyle/>
        <a:p>
          <a:endParaRPr lang="en-SG"/>
        </a:p>
      </dgm:t>
    </dgm:pt>
    <dgm:pt modelId="{CA6ECC91-8FEA-4C64-AC6D-631561FB6404}" type="sibTrans" cxnId="{903EF401-B8A3-45D9-BEEB-E93057C3AA4D}">
      <dgm:prSet/>
      <dgm:spPr/>
      <dgm:t>
        <a:bodyPr/>
        <a:lstStyle/>
        <a:p>
          <a:endParaRPr lang="en-SG"/>
        </a:p>
      </dgm:t>
    </dgm:pt>
    <dgm:pt modelId="{9B68073C-1BA4-473E-A403-4DB7A1684AE9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Berlin Sans FB" panose="020E0602020502020306" pitchFamily="34" charset="0"/>
            </a:rPr>
            <a:t>Challenges</a:t>
          </a:r>
          <a:endParaRPr lang="en-US" dirty="0">
            <a:solidFill>
              <a:schemeClr val="bg1"/>
            </a:solidFill>
            <a:latin typeface="Berlin Sans FB" panose="020E0602020502020306" pitchFamily="34" charset="0"/>
          </a:endParaRPr>
        </a:p>
      </dgm:t>
    </dgm:pt>
    <dgm:pt modelId="{4B87CBEE-E3E2-4037-A727-83D87ED3EBAF}" type="parTrans" cxnId="{9D3D873E-D83D-4356-8581-136AD6099120}">
      <dgm:prSet/>
      <dgm:spPr/>
      <dgm:t>
        <a:bodyPr/>
        <a:lstStyle/>
        <a:p>
          <a:endParaRPr lang="en-SG"/>
        </a:p>
      </dgm:t>
    </dgm:pt>
    <dgm:pt modelId="{4E35437A-6041-43CD-8C5F-871EE7A01ABB}" type="sibTrans" cxnId="{9D3D873E-D83D-4356-8581-136AD6099120}">
      <dgm:prSet/>
      <dgm:spPr/>
      <dgm:t>
        <a:bodyPr/>
        <a:lstStyle/>
        <a:p>
          <a:endParaRPr lang="en-SG"/>
        </a:p>
      </dgm:t>
    </dgm:pt>
    <dgm:pt modelId="{C70BD778-7E0D-434B-991D-D4EA9D277627}">
      <dgm:prSet/>
      <dgm:spPr/>
      <dgm:t>
        <a:bodyPr/>
        <a:lstStyle/>
        <a:p>
          <a:r>
            <a:rPr lang="en-US" dirty="0" smtClean="0">
              <a:latin typeface="Berlin Sans FB" panose="020E0602020502020306" pitchFamily="34" charset="0"/>
            </a:rPr>
            <a:t>Mitigation Plans</a:t>
          </a:r>
          <a:endParaRPr lang="en-US" dirty="0">
            <a:solidFill>
              <a:schemeClr val="bg1"/>
            </a:solidFill>
            <a:latin typeface="Berlin Sans FB" panose="020E0602020502020306" pitchFamily="34" charset="0"/>
          </a:endParaRPr>
        </a:p>
      </dgm:t>
    </dgm:pt>
    <dgm:pt modelId="{24ED816F-EA6D-4758-B281-B322860DCB58}" type="parTrans" cxnId="{E5BEE73F-3436-493C-BC1F-54D815A22286}">
      <dgm:prSet/>
      <dgm:spPr/>
      <dgm:t>
        <a:bodyPr/>
        <a:lstStyle/>
        <a:p>
          <a:endParaRPr lang="en-SG"/>
        </a:p>
      </dgm:t>
    </dgm:pt>
    <dgm:pt modelId="{A552616B-2BE0-4AE0-8C89-CE32A08C1557}" type="sibTrans" cxnId="{E5BEE73F-3436-493C-BC1F-54D815A22286}">
      <dgm:prSet/>
      <dgm:spPr/>
      <dgm:t>
        <a:bodyPr/>
        <a:lstStyle/>
        <a:p>
          <a:endParaRPr lang="en-SG"/>
        </a:p>
      </dgm:t>
    </dgm:pt>
    <dgm:pt modelId="{573E7E53-DA6B-473C-B918-6F42BF7EFC23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Berlin Sans FB" panose="020E0602020502020306" pitchFamily="34" charset="0"/>
            </a:rPr>
            <a:t>Summary Recap</a:t>
          </a:r>
          <a:endParaRPr lang="en-US" dirty="0">
            <a:solidFill>
              <a:schemeClr val="bg1"/>
            </a:solidFill>
            <a:latin typeface="Berlin Sans FB" panose="020E0602020502020306" pitchFamily="34" charset="0"/>
          </a:endParaRPr>
        </a:p>
      </dgm:t>
    </dgm:pt>
    <dgm:pt modelId="{727CEC54-1B41-40E4-BB6D-E3981D962C86}" type="parTrans" cxnId="{FA98E5AF-9AA5-43BD-ABF6-8A11279C2BCE}">
      <dgm:prSet/>
      <dgm:spPr/>
      <dgm:t>
        <a:bodyPr/>
        <a:lstStyle/>
        <a:p>
          <a:endParaRPr lang="en-SG"/>
        </a:p>
      </dgm:t>
    </dgm:pt>
    <dgm:pt modelId="{45220C73-2980-44D5-AFCE-F2850FC2B921}" type="sibTrans" cxnId="{FA98E5AF-9AA5-43BD-ABF6-8A11279C2BCE}">
      <dgm:prSet/>
      <dgm:spPr/>
      <dgm:t>
        <a:bodyPr/>
        <a:lstStyle/>
        <a:p>
          <a:endParaRPr lang="en-SG"/>
        </a:p>
      </dgm:t>
    </dgm:pt>
    <dgm:pt modelId="{FBB0D6C2-9CF6-4866-A132-EBF29E1A3E42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bg1"/>
              </a:solidFill>
              <a:latin typeface="Berlin Sans FB" panose="020E0602020502020306" pitchFamily="34" charset="0"/>
            </a:rPr>
            <a:t>Updates from Supervisor Meeting 2</a:t>
          </a:r>
          <a:endParaRPr lang="en-US" dirty="0">
            <a:solidFill>
              <a:schemeClr val="bg1"/>
            </a:solidFill>
            <a:latin typeface="Berlin Sans FB" panose="020E0602020502020306" pitchFamily="34" charset="0"/>
          </a:endParaRPr>
        </a:p>
      </dgm:t>
    </dgm:pt>
    <dgm:pt modelId="{7C55B26B-D03C-4ADD-823F-AB923DC9AD42}" type="parTrans" cxnId="{0C5FBA38-192D-4EAC-89FB-458CC7F50CB4}">
      <dgm:prSet/>
      <dgm:spPr/>
      <dgm:t>
        <a:bodyPr/>
        <a:lstStyle/>
        <a:p>
          <a:endParaRPr lang="en-SG"/>
        </a:p>
      </dgm:t>
    </dgm:pt>
    <dgm:pt modelId="{1CC6126D-8014-4B5A-A40F-14861E905998}" type="sibTrans" cxnId="{0C5FBA38-192D-4EAC-89FB-458CC7F50CB4}">
      <dgm:prSet/>
      <dgm:spPr/>
      <dgm:t>
        <a:bodyPr/>
        <a:lstStyle/>
        <a:p>
          <a:endParaRPr lang="en-SG"/>
        </a:p>
      </dgm:t>
    </dgm:pt>
    <dgm:pt modelId="{2E7B06CA-9EB1-46CE-9885-9720C7389DC6}" type="pres">
      <dgm:prSet presAssocID="{90C4A780-795E-4305-8F06-43B98EEB7B2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8EB401-31A6-4CE8-913D-98D6908B59C2}" type="pres">
      <dgm:prSet presAssocID="{FBB0D6C2-9CF6-4866-A132-EBF29E1A3E42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81A3BE-E23D-479F-9011-C4ED8D2C21F9}" type="pres">
      <dgm:prSet presAssocID="{1CC6126D-8014-4B5A-A40F-14861E905998}" presName="spacer" presStyleCnt="0"/>
      <dgm:spPr/>
    </dgm:pt>
    <dgm:pt modelId="{8922B565-50C0-4913-9DB3-2D8EE3C11ABF}" type="pres">
      <dgm:prSet presAssocID="{94B23226-D875-4077-9F5A-3C2926009142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38060E1-B44F-4E6B-8A13-59F270F805A1}" type="pres">
      <dgm:prSet presAssocID="{1E155831-8BDD-4680-87B1-EDDC54F97C61}" presName="spacer" presStyleCnt="0"/>
      <dgm:spPr/>
    </dgm:pt>
    <dgm:pt modelId="{9F3ACE81-CDD5-40F9-8433-E76E5CE21EE9}" type="pres">
      <dgm:prSet presAssocID="{7E9F0710-91E8-413E-B0FB-1C8D575E1A4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70DA9-60C0-4470-83AA-0E5EB48CE4B1}" type="pres">
      <dgm:prSet presAssocID="{2E616491-4862-4105-9E9F-84C812EBA0A1}" presName="spacer" presStyleCnt="0"/>
      <dgm:spPr/>
    </dgm:pt>
    <dgm:pt modelId="{1D1F89B5-ABE6-4CEB-90D0-F58F7EBEAD47}" type="pres">
      <dgm:prSet presAssocID="{9B68073C-1BA4-473E-A403-4DB7A1684AE9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06E368F-066E-4ACB-94FD-976DF6703954}" type="pres">
      <dgm:prSet presAssocID="{4E35437A-6041-43CD-8C5F-871EE7A01ABB}" presName="spacer" presStyleCnt="0"/>
      <dgm:spPr/>
    </dgm:pt>
    <dgm:pt modelId="{154B511B-2514-4FF5-9E6A-E6C115210FA3}" type="pres">
      <dgm:prSet presAssocID="{C70BD778-7E0D-434B-991D-D4EA9D277627}" presName="parentText" presStyleLbl="node1" presStyleIdx="4" presStyleCnt="7" custLinFactNeighborX="-315" custLinFactNeighborY="-18172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929FD4F-0F51-471C-B46A-3FB0165364E8}" type="pres">
      <dgm:prSet presAssocID="{A552616B-2BE0-4AE0-8C89-CE32A08C1557}" presName="spacer" presStyleCnt="0"/>
      <dgm:spPr/>
    </dgm:pt>
    <dgm:pt modelId="{5CEDF4AA-F4E3-4343-90B7-583CF9F050F0}" type="pres">
      <dgm:prSet presAssocID="{573E7E53-DA6B-473C-B918-6F42BF7EFC23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CEB35B2-2CFC-4651-B4A5-FB72A6214C9B}" type="pres">
      <dgm:prSet presAssocID="{45220C73-2980-44D5-AFCE-F2850FC2B921}" presName="spacer" presStyleCnt="0"/>
      <dgm:spPr/>
    </dgm:pt>
    <dgm:pt modelId="{AEA11956-BD1F-42B6-9425-6ABDD4ABB44B}" type="pres">
      <dgm:prSet presAssocID="{CEF5BB8D-7C83-4028-A452-46278D9D7A8F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30DDF37B-1D64-47FB-85DD-C8A85D893C72}" srcId="{90C4A780-795E-4305-8F06-43B98EEB7B23}" destId="{94B23226-D875-4077-9F5A-3C2926009142}" srcOrd="1" destOrd="0" parTransId="{FE756E2C-447A-4F4D-8A58-F79AB24AAC12}" sibTransId="{1E155831-8BDD-4680-87B1-EDDC54F97C61}"/>
    <dgm:cxn modelId="{65E116B9-F07F-44B0-8AB6-07CE09D133F4}" type="presOf" srcId="{C70BD778-7E0D-434B-991D-D4EA9D277627}" destId="{154B511B-2514-4FF5-9E6A-E6C115210FA3}" srcOrd="0" destOrd="0" presId="urn:microsoft.com/office/officeart/2005/8/layout/vList2"/>
    <dgm:cxn modelId="{89C7802B-536C-4117-B214-9FB749E8949B}" type="presOf" srcId="{CEF5BB8D-7C83-4028-A452-46278D9D7A8F}" destId="{AEA11956-BD1F-42B6-9425-6ABDD4ABB44B}" srcOrd="0" destOrd="0" presId="urn:microsoft.com/office/officeart/2005/8/layout/vList2"/>
    <dgm:cxn modelId="{0C5FBA38-192D-4EAC-89FB-458CC7F50CB4}" srcId="{90C4A780-795E-4305-8F06-43B98EEB7B23}" destId="{FBB0D6C2-9CF6-4866-A132-EBF29E1A3E42}" srcOrd="0" destOrd="0" parTransId="{7C55B26B-D03C-4ADD-823F-AB923DC9AD42}" sibTransId="{1CC6126D-8014-4B5A-A40F-14861E905998}"/>
    <dgm:cxn modelId="{108E02DB-AAD1-424C-A417-D4CD2F504EC0}" srcId="{90C4A780-795E-4305-8F06-43B98EEB7B23}" destId="{7E9F0710-91E8-413E-B0FB-1C8D575E1A45}" srcOrd="2" destOrd="0" parTransId="{54467864-BFD8-430A-A7EA-DBAE04940561}" sibTransId="{2E616491-4862-4105-9E9F-84C812EBA0A1}"/>
    <dgm:cxn modelId="{CB2A5434-B365-4C81-8874-46360F005461}" type="presOf" srcId="{FBB0D6C2-9CF6-4866-A132-EBF29E1A3E42}" destId="{B68EB401-31A6-4CE8-913D-98D6908B59C2}" srcOrd="0" destOrd="0" presId="urn:microsoft.com/office/officeart/2005/8/layout/vList2"/>
    <dgm:cxn modelId="{FA98E5AF-9AA5-43BD-ABF6-8A11279C2BCE}" srcId="{90C4A780-795E-4305-8F06-43B98EEB7B23}" destId="{573E7E53-DA6B-473C-B918-6F42BF7EFC23}" srcOrd="5" destOrd="0" parTransId="{727CEC54-1B41-40E4-BB6D-E3981D962C86}" sibTransId="{45220C73-2980-44D5-AFCE-F2850FC2B921}"/>
    <dgm:cxn modelId="{9D3D873E-D83D-4356-8581-136AD6099120}" srcId="{90C4A780-795E-4305-8F06-43B98EEB7B23}" destId="{9B68073C-1BA4-473E-A403-4DB7A1684AE9}" srcOrd="3" destOrd="0" parTransId="{4B87CBEE-E3E2-4037-A727-83D87ED3EBAF}" sibTransId="{4E35437A-6041-43CD-8C5F-871EE7A01ABB}"/>
    <dgm:cxn modelId="{08C6FA66-D253-4C90-B3AC-E9DBABFABE42}" type="presOf" srcId="{94B23226-D875-4077-9F5A-3C2926009142}" destId="{8922B565-50C0-4913-9DB3-2D8EE3C11ABF}" srcOrd="0" destOrd="0" presId="urn:microsoft.com/office/officeart/2005/8/layout/vList2"/>
    <dgm:cxn modelId="{0060E703-FE3F-4A4A-AC7E-DD3DF63A723B}" type="presOf" srcId="{90C4A780-795E-4305-8F06-43B98EEB7B23}" destId="{2E7B06CA-9EB1-46CE-9885-9720C7389DC6}" srcOrd="0" destOrd="0" presId="urn:microsoft.com/office/officeart/2005/8/layout/vList2"/>
    <dgm:cxn modelId="{E5BEE73F-3436-493C-BC1F-54D815A22286}" srcId="{90C4A780-795E-4305-8F06-43B98EEB7B23}" destId="{C70BD778-7E0D-434B-991D-D4EA9D277627}" srcOrd="4" destOrd="0" parTransId="{24ED816F-EA6D-4758-B281-B322860DCB58}" sibTransId="{A552616B-2BE0-4AE0-8C89-CE32A08C1557}"/>
    <dgm:cxn modelId="{37DCDE6E-F8F0-47D0-AADA-8AFA92B7B7F6}" type="presOf" srcId="{9B68073C-1BA4-473E-A403-4DB7A1684AE9}" destId="{1D1F89B5-ABE6-4CEB-90D0-F58F7EBEAD47}" srcOrd="0" destOrd="0" presId="urn:microsoft.com/office/officeart/2005/8/layout/vList2"/>
    <dgm:cxn modelId="{19DCC4C4-3143-4179-AA0E-7556128DFB42}" type="presOf" srcId="{573E7E53-DA6B-473C-B918-6F42BF7EFC23}" destId="{5CEDF4AA-F4E3-4343-90B7-583CF9F050F0}" srcOrd="0" destOrd="0" presId="urn:microsoft.com/office/officeart/2005/8/layout/vList2"/>
    <dgm:cxn modelId="{903EF401-B8A3-45D9-BEEB-E93057C3AA4D}" srcId="{90C4A780-795E-4305-8F06-43B98EEB7B23}" destId="{CEF5BB8D-7C83-4028-A452-46278D9D7A8F}" srcOrd="6" destOrd="0" parTransId="{10D7AE62-901F-4685-AA8B-42A717E1AE04}" sibTransId="{CA6ECC91-8FEA-4C64-AC6D-631561FB6404}"/>
    <dgm:cxn modelId="{485FD1D5-EB20-40EC-92DF-EB67B7CB9DC8}" type="presOf" srcId="{7E9F0710-91E8-413E-B0FB-1C8D575E1A45}" destId="{9F3ACE81-CDD5-40F9-8433-E76E5CE21EE9}" srcOrd="0" destOrd="0" presId="urn:microsoft.com/office/officeart/2005/8/layout/vList2"/>
    <dgm:cxn modelId="{11A1DC42-F1D2-4CEC-B720-38227419CA09}" type="presParOf" srcId="{2E7B06CA-9EB1-46CE-9885-9720C7389DC6}" destId="{B68EB401-31A6-4CE8-913D-98D6908B59C2}" srcOrd="0" destOrd="0" presId="urn:microsoft.com/office/officeart/2005/8/layout/vList2"/>
    <dgm:cxn modelId="{83025B75-4C7E-49D0-B912-AEA0182BACF1}" type="presParOf" srcId="{2E7B06CA-9EB1-46CE-9885-9720C7389DC6}" destId="{C781A3BE-E23D-479F-9011-C4ED8D2C21F9}" srcOrd="1" destOrd="0" presId="urn:microsoft.com/office/officeart/2005/8/layout/vList2"/>
    <dgm:cxn modelId="{BAAF309C-8121-44FD-A0D3-A594973E5F2B}" type="presParOf" srcId="{2E7B06CA-9EB1-46CE-9885-9720C7389DC6}" destId="{8922B565-50C0-4913-9DB3-2D8EE3C11ABF}" srcOrd="2" destOrd="0" presId="urn:microsoft.com/office/officeart/2005/8/layout/vList2"/>
    <dgm:cxn modelId="{3F5C4385-71CA-49C3-A4A0-CBE7D4EA641B}" type="presParOf" srcId="{2E7B06CA-9EB1-46CE-9885-9720C7389DC6}" destId="{B38060E1-B44F-4E6B-8A13-59F270F805A1}" srcOrd="3" destOrd="0" presId="urn:microsoft.com/office/officeart/2005/8/layout/vList2"/>
    <dgm:cxn modelId="{0E1ED3A5-15C4-47B9-B210-490C1664020E}" type="presParOf" srcId="{2E7B06CA-9EB1-46CE-9885-9720C7389DC6}" destId="{9F3ACE81-CDD5-40F9-8433-E76E5CE21EE9}" srcOrd="4" destOrd="0" presId="urn:microsoft.com/office/officeart/2005/8/layout/vList2"/>
    <dgm:cxn modelId="{7D3BC511-7F28-4D16-9E79-9A7B94508B35}" type="presParOf" srcId="{2E7B06CA-9EB1-46CE-9885-9720C7389DC6}" destId="{80770DA9-60C0-4470-83AA-0E5EB48CE4B1}" srcOrd="5" destOrd="0" presId="urn:microsoft.com/office/officeart/2005/8/layout/vList2"/>
    <dgm:cxn modelId="{25208C8D-F0CC-4560-829D-1E971254648A}" type="presParOf" srcId="{2E7B06CA-9EB1-46CE-9885-9720C7389DC6}" destId="{1D1F89B5-ABE6-4CEB-90D0-F58F7EBEAD47}" srcOrd="6" destOrd="0" presId="urn:microsoft.com/office/officeart/2005/8/layout/vList2"/>
    <dgm:cxn modelId="{92931932-02B7-4E50-9448-8A186144FFCB}" type="presParOf" srcId="{2E7B06CA-9EB1-46CE-9885-9720C7389DC6}" destId="{D06E368F-066E-4ACB-94FD-976DF6703954}" srcOrd="7" destOrd="0" presId="urn:microsoft.com/office/officeart/2005/8/layout/vList2"/>
    <dgm:cxn modelId="{A57D443B-9CD3-4817-840D-9C46615DFAA4}" type="presParOf" srcId="{2E7B06CA-9EB1-46CE-9885-9720C7389DC6}" destId="{154B511B-2514-4FF5-9E6A-E6C115210FA3}" srcOrd="8" destOrd="0" presId="urn:microsoft.com/office/officeart/2005/8/layout/vList2"/>
    <dgm:cxn modelId="{568916C7-CBD3-4D6E-A0F8-88B1A32A6F98}" type="presParOf" srcId="{2E7B06CA-9EB1-46CE-9885-9720C7389DC6}" destId="{D929FD4F-0F51-471C-B46A-3FB0165364E8}" srcOrd="9" destOrd="0" presId="urn:microsoft.com/office/officeart/2005/8/layout/vList2"/>
    <dgm:cxn modelId="{465EDE55-53B0-4F77-86D2-00DD37C46AE6}" type="presParOf" srcId="{2E7B06CA-9EB1-46CE-9885-9720C7389DC6}" destId="{5CEDF4AA-F4E3-4343-90B7-583CF9F050F0}" srcOrd="10" destOrd="0" presId="urn:microsoft.com/office/officeart/2005/8/layout/vList2"/>
    <dgm:cxn modelId="{AB09942C-1E8F-4178-B763-53BC409675C3}" type="presParOf" srcId="{2E7B06CA-9EB1-46CE-9885-9720C7389DC6}" destId="{BCEB35B2-2CFC-4651-B4A5-FB72A6214C9B}" srcOrd="11" destOrd="0" presId="urn:microsoft.com/office/officeart/2005/8/layout/vList2"/>
    <dgm:cxn modelId="{A4E73282-62B2-4099-BEE0-67B7A7FD0329}" type="presParOf" srcId="{2E7B06CA-9EB1-46CE-9885-9720C7389DC6}" destId="{AEA11956-BD1F-42B6-9425-6ABDD4ABB44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68EB401-31A6-4CE8-913D-98D6908B59C2}">
      <dsp:nvSpPr>
        <dsp:cNvPr id="0" name=""/>
        <dsp:cNvSpPr/>
      </dsp:nvSpPr>
      <dsp:spPr>
        <a:xfrm>
          <a:off x="0" y="39695"/>
          <a:ext cx="7608887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bg1"/>
              </a:solidFill>
              <a:latin typeface="Berlin Sans FB" panose="020E0602020502020306" pitchFamily="34" charset="0"/>
            </a:rPr>
            <a:t>Updates from Supervisor Meeting 2</a:t>
          </a:r>
          <a:endParaRPr lang="en-US" sz="2700" kern="1200" dirty="0">
            <a:solidFill>
              <a:schemeClr val="bg1"/>
            </a:solidFill>
            <a:latin typeface="Berlin Sans FB" panose="020E0602020502020306" pitchFamily="34" charset="0"/>
          </a:endParaRPr>
        </a:p>
      </dsp:txBody>
      <dsp:txXfrm>
        <a:off x="0" y="39695"/>
        <a:ext cx="7608887" cy="631800"/>
      </dsp:txXfrm>
    </dsp:sp>
    <dsp:sp modelId="{8922B565-50C0-4913-9DB3-2D8EE3C11ABF}">
      <dsp:nvSpPr>
        <dsp:cNvPr id="0" name=""/>
        <dsp:cNvSpPr/>
      </dsp:nvSpPr>
      <dsp:spPr>
        <a:xfrm>
          <a:off x="0" y="749255"/>
          <a:ext cx="7608887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bg1"/>
              </a:solidFill>
              <a:latin typeface="Berlin Sans FB" panose="020E0602020502020306" pitchFamily="34" charset="0"/>
            </a:rPr>
            <a:t>Progress Update</a:t>
          </a:r>
          <a:endParaRPr lang="en-US" sz="2700" kern="1200" dirty="0">
            <a:solidFill>
              <a:schemeClr val="bg1"/>
            </a:solidFill>
            <a:latin typeface="Berlin Sans FB" panose="020E0602020502020306" pitchFamily="34" charset="0"/>
          </a:endParaRPr>
        </a:p>
      </dsp:txBody>
      <dsp:txXfrm>
        <a:off x="0" y="749255"/>
        <a:ext cx="7608887" cy="631800"/>
      </dsp:txXfrm>
    </dsp:sp>
    <dsp:sp modelId="{9F3ACE81-CDD5-40F9-8433-E76E5CE21EE9}">
      <dsp:nvSpPr>
        <dsp:cNvPr id="0" name=""/>
        <dsp:cNvSpPr/>
      </dsp:nvSpPr>
      <dsp:spPr>
        <a:xfrm>
          <a:off x="0" y="1458815"/>
          <a:ext cx="7608887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bg1"/>
              </a:solidFill>
              <a:latin typeface="Berlin Sans FB" panose="020E0602020502020306" pitchFamily="34" charset="0"/>
            </a:rPr>
            <a:t>Key Metrics</a:t>
          </a:r>
          <a:endParaRPr lang="en-US" sz="2700" kern="1200" dirty="0">
            <a:solidFill>
              <a:schemeClr val="bg1"/>
            </a:solidFill>
            <a:latin typeface="Berlin Sans FB" panose="020E0602020502020306" pitchFamily="34" charset="0"/>
          </a:endParaRPr>
        </a:p>
      </dsp:txBody>
      <dsp:txXfrm>
        <a:off x="0" y="1458815"/>
        <a:ext cx="7608887" cy="631800"/>
      </dsp:txXfrm>
    </dsp:sp>
    <dsp:sp modelId="{1D1F89B5-ABE6-4CEB-90D0-F58F7EBEAD47}">
      <dsp:nvSpPr>
        <dsp:cNvPr id="0" name=""/>
        <dsp:cNvSpPr/>
      </dsp:nvSpPr>
      <dsp:spPr>
        <a:xfrm>
          <a:off x="0" y="2168375"/>
          <a:ext cx="7608887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bg1"/>
              </a:solidFill>
              <a:latin typeface="Berlin Sans FB" panose="020E0602020502020306" pitchFamily="34" charset="0"/>
            </a:rPr>
            <a:t>Challenges</a:t>
          </a:r>
          <a:endParaRPr lang="en-US" sz="2700" kern="1200" dirty="0">
            <a:solidFill>
              <a:schemeClr val="bg1"/>
            </a:solidFill>
            <a:latin typeface="Berlin Sans FB" panose="020E0602020502020306" pitchFamily="34" charset="0"/>
          </a:endParaRPr>
        </a:p>
      </dsp:txBody>
      <dsp:txXfrm>
        <a:off x="0" y="2168375"/>
        <a:ext cx="7608887" cy="631800"/>
      </dsp:txXfrm>
    </dsp:sp>
    <dsp:sp modelId="{154B511B-2514-4FF5-9E6A-E6C115210FA3}">
      <dsp:nvSpPr>
        <dsp:cNvPr id="0" name=""/>
        <dsp:cNvSpPr/>
      </dsp:nvSpPr>
      <dsp:spPr>
        <a:xfrm>
          <a:off x="0" y="2863804"/>
          <a:ext cx="7608887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latin typeface="Berlin Sans FB" panose="020E0602020502020306" pitchFamily="34" charset="0"/>
            </a:rPr>
            <a:t>Mitigation Plans</a:t>
          </a:r>
          <a:endParaRPr lang="en-US" sz="2700" kern="1200" dirty="0">
            <a:solidFill>
              <a:schemeClr val="bg1"/>
            </a:solidFill>
            <a:latin typeface="Berlin Sans FB" panose="020E0602020502020306" pitchFamily="34" charset="0"/>
          </a:endParaRPr>
        </a:p>
      </dsp:txBody>
      <dsp:txXfrm>
        <a:off x="0" y="2863804"/>
        <a:ext cx="7608887" cy="631800"/>
      </dsp:txXfrm>
    </dsp:sp>
    <dsp:sp modelId="{5CEDF4AA-F4E3-4343-90B7-583CF9F050F0}">
      <dsp:nvSpPr>
        <dsp:cNvPr id="0" name=""/>
        <dsp:cNvSpPr/>
      </dsp:nvSpPr>
      <dsp:spPr>
        <a:xfrm>
          <a:off x="0" y="3587495"/>
          <a:ext cx="7608887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bg1"/>
              </a:solidFill>
              <a:latin typeface="Berlin Sans FB" panose="020E0602020502020306" pitchFamily="34" charset="0"/>
            </a:rPr>
            <a:t>Summary Recap</a:t>
          </a:r>
          <a:endParaRPr lang="en-US" sz="2700" kern="1200" dirty="0">
            <a:solidFill>
              <a:schemeClr val="bg1"/>
            </a:solidFill>
            <a:latin typeface="Berlin Sans FB" panose="020E0602020502020306" pitchFamily="34" charset="0"/>
          </a:endParaRPr>
        </a:p>
      </dsp:txBody>
      <dsp:txXfrm>
        <a:off x="0" y="3587495"/>
        <a:ext cx="7608887" cy="631800"/>
      </dsp:txXfrm>
    </dsp:sp>
    <dsp:sp modelId="{AEA11956-BD1F-42B6-9425-6ABDD4ABB44B}">
      <dsp:nvSpPr>
        <dsp:cNvPr id="0" name=""/>
        <dsp:cNvSpPr/>
      </dsp:nvSpPr>
      <dsp:spPr>
        <a:xfrm>
          <a:off x="0" y="4297055"/>
          <a:ext cx="7608887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latin typeface="Berlin Sans FB" panose="020E0602020502020306" pitchFamily="34" charset="0"/>
            </a:rPr>
            <a:t>Forging Ahead</a:t>
          </a:r>
          <a:endParaRPr lang="en-US" sz="2700" kern="1200" dirty="0">
            <a:solidFill>
              <a:schemeClr val="bg1"/>
            </a:solidFill>
            <a:latin typeface="Berlin Sans FB" panose="020E0602020502020306" pitchFamily="34" charset="0"/>
          </a:endParaRPr>
        </a:p>
      </dsp:txBody>
      <dsp:txXfrm>
        <a:off x="0" y="4297055"/>
        <a:ext cx="7608887" cy="631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65B80-A261-48B4-8FA7-589089061970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0AFD9-03A0-424C-A303-911F8A7406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499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AFD9-03A0-424C-A303-911F8A74066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7823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AFD9-03A0-424C-A303-911F8A74066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9452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Highlighted</a:t>
            </a:r>
            <a:r>
              <a:rPr lang="en-US" baseline="0" dirty="0" smtClean="0"/>
              <a:t> as the cause for the schedule overrun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AFD9-03A0-424C-A303-911F8A74066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9391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AFD9-03A0-424C-A303-911F8A74066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9452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AFD9-03A0-424C-A303-911F8A74066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0655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AFD9-03A0-424C-A303-911F8A74066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0655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AFD9-03A0-424C-A303-911F8A74066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423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pPr/>
              <a:t>23/10/2014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pPr/>
              <a:t>23/10/2014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pPr/>
              <a:t>23/10/2014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pPr/>
              <a:t>23/10/2014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pPr/>
              <a:t>23/10/2014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pPr/>
              <a:t>23/10/2014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pPr/>
              <a:t>23/10/2014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pPr/>
              <a:t>23/10/2014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pPr/>
              <a:t>23/10/2014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pPr/>
              <a:t>23/10/2014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pPr/>
              <a:t>23/10/2014</a:t>
            </a:fld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D92B8E2-6BCF-467F-9579-EDB526F383E4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C22730C-B423-47E6-AB7B-FB825624ECB0}" type="datetimeFigureOut">
              <a:rPr lang="en-SG" smtClean="0"/>
              <a:pPr/>
              <a:t>23/10/2014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4632" cy="2593975"/>
          </a:xfrm>
        </p:spPr>
        <p:txBody>
          <a:bodyPr/>
          <a:lstStyle/>
          <a:p>
            <a:r>
              <a:rPr lang="en-US" dirty="0" smtClean="0"/>
              <a:t>Supervisor Meeting 3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G4T7</a:t>
            </a:r>
          </a:p>
          <a:p>
            <a:r>
              <a:rPr lang="en-SG" dirty="0" err="1" smtClean="0"/>
              <a:t>Aixin</a:t>
            </a:r>
            <a:r>
              <a:rPr lang="en-SG" dirty="0" smtClean="0"/>
              <a:t>	Benjamin         </a:t>
            </a:r>
            <a:r>
              <a:rPr lang="en-SG" dirty="0" err="1" smtClean="0"/>
              <a:t>Ranon</a:t>
            </a:r>
            <a:r>
              <a:rPr lang="en-SG" dirty="0" smtClean="0"/>
              <a:t>	Shaun	    </a:t>
            </a:r>
            <a:r>
              <a:rPr lang="en-SG" dirty="0" err="1" smtClean="0"/>
              <a:t>Yiyi</a:t>
            </a:r>
            <a:endParaRPr lang="en-SG" dirty="0" smtClean="0"/>
          </a:p>
        </p:txBody>
      </p:sp>
    </p:spTree>
    <p:extLst>
      <p:ext uri="{BB962C8B-B14F-4D97-AF65-F5344CB8AC3E}">
        <p14:creationId xmlns="" xmlns:p14="http://schemas.microsoft.com/office/powerpoint/2010/main" val="35999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Bug Metrics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888232" y="2682205"/>
            <a:ext cx="6901539" cy="153888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BUG SCORE = </a:t>
            </a:r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34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>
              <a:defRPr/>
            </a:pP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4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low, 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6 medium)</a:t>
            </a: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-684584" y="4077072"/>
            <a:ext cx="1003935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Palatino" charset="0"/>
                <a:sym typeface="Palatino" charset="0"/>
              </a:rPr>
              <a:t>Bugs were resolved immediately</a:t>
            </a:r>
            <a:endParaRPr lang="en-US" altLang="en-US" dirty="0">
              <a:solidFill>
                <a:schemeClr val="tx1"/>
              </a:solidFill>
              <a:latin typeface="Palatino" charset="0"/>
              <a:sym typeface="Palatino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85832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Pressure to adhere to the schedule without full knowledge of what is expected of the functionality</a:t>
            </a:r>
          </a:p>
          <a:p>
            <a:pPr lvl="1"/>
            <a:r>
              <a:rPr lang="en-US" dirty="0" smtClean="0"/>
              <a:t>AGD affected, consuming 2 more days than expected</a:t>
            </a:r>
          </a:p>
          <a:p>
            <a:pPr lvl="1"/>
            <a:endParaRPr lang="en-US" dirty="0"/>
          </a:p>
          <a:p>
            <a:r>
              <a:rPr lang="en-US" dirty="0" smtClean="0"/>
              <a:t>Unclear feedback given during Heuristics Evaluation </a:t>
            </a:r>
          </a:p>
          <a:p>
            <a:pPr lvl="1"/>
            <a:r>
              <a:rPr lang="en-US" dirty="0" smtClean="0"/>
              <a:t>Team could not get a full picture of the feedback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Uncertainty on when to deal with feedback given from Heuristics Evaluation</a:t>
            </a:r>
          </a:p>
        </p:txBody>
      </p:sp>
    </p:spTree>
    <p:extLst>
      <p:ext uri="{BB962C8B-B14F-4D97-AF65-F5344CB8AC3E}">
        <p14:creationId xmlns="" xmlns:p14="http://schemas.microsoft.com/office/powerpoint/2010/main" val="132509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 Plans</a:t>
            </a:r>
            <a:endParaRPr lang="en-S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7544" y="1412776"/>
            <a:ext cx="7620000" cy="4800600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340768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Lacking full knowledge of what is expected of the functionality</a:t>
            </a:r>
          </a:p>
          <a:p>
            <a:pPr lvl="1"/>
            <a:r>
              <a:rPr lang="en-US" dirty="0" smtClean="0"/>
              <a:t>Decided on one working approach and data structure</a:t>
            </a:r>
          </a:p>
          <a:p>
            <a:pPr lvl="1"/>
            <a:r>
              <a:rPr lang="en-US" dirty="0" smtClean="0"/>
              <a:t>Seek clarifications from Professor </a:t>
            </a:r>
            <a:r>
              <a:rPr lang="en-US" dirty="0" err="1" smtClean="0"/>
              <a:t>Yeow</a:t>
            </a:r>
            <a:r>
              <a:rPr lang="en-US" dirty="0" smtClean="0"/>
              <a:t> Leong and peers</a:t>
            </a:r>
          </a:p>
          <a:p>
            <a:pPr lvl="1"/>
            <a:r>
              <a:rPr lang="en-US" dirty="0" smtClean="0"/>
              <a:t>Sound off to PM of possible overrun of the task &amp; emailed Supervisor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Unclear feedback given during Heuristics Evaluation </a:t>
            </a:r>
          </a:p>
          <a:p>
            <a:pPr lvl="1"/>
            <a:r>
              <a:rPr lang="en-US" dirty="0" smtClean="0"/>
              <a:t>Clarified doubts with peers</a:t>
            </a:r>
          </a:p>
          <a:p>
            <a:pPr lvl="1"/>
            <a:r>
              <a:rPr lang="en-US" dirty="0" smtClean="0"/>
              <a:t>Debated the </a:t>
            </a:r>
            <a:r>
              <a:rPr lang="en-US" dirty="0" smtClean="0"/>
              <a:t>importance </a:t>
            </a:r>
            <a:r>
              <a:rPr lang="en-US" dirty="0" smtClean="0"/>
              <a:t>or relevance of the various feedback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Uncertainty on when to deal with feedback given from Heuristics Evaluation</a:t>
            </a:r>
          </a:p>
          <a:p>
            <a:pPr lvl="1"/>
            <a:r>
              <a:rPr lang="en-US" dirty="0" smtClean="0"/>
              <a:t>Asked for advice from Professor </a:t>
            </a:r>
            <a:r>
              <a:rPr lang="en-US" dirty="0" err="1" smtClean="0"/>
              <a:t>Yeow</a:t>
            </a:r>
            <a:r>
              <a:rPr lang="en-US" dirty="0" smtClean="0"/>
              <a:t> Leong </a:t>
            </a:r>
          </a:p>
          <a:p>
            <a:pPr lvl="2"/>
            <a:r>
              <a:rPr lang="en-US" i="1" dirty="0" smtClean="0"/>
              <a:t>Minutes -&gt; Supervisor -&gt; Minutes 5 (17102014)</a:t>
            </a:r>
          </a:p>
        </p:txBody>
      </p:sp>
    </p:spTree>
    <p:extLst>
      <p:ext uri="{BB962C8B-B14F-4D97-AF65-F5344CB8AC3E}">
        <p14:creationId xmlns="" xmlns:p14="http://schemas.microsoft.com/office/powerpoint/2010/main" val="25886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 Plans</a:t>
            </a:r>
            <a:endParaRPr lang="en-S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23528" y="1196752"/>
            <a:ext cx="7620000" cy="4800600"/>
          </a:xfrm>
        </p:spPr>
        <p:txBody>
          <a:bodyPr>
            <a:normAutofit fontScale="92500" lnSpcReduction="10000"/>
          </a:bodyPr>
          <a:lstStyle/>
          <a:p>
            <a:pPr lvl="1"/>
            <a:endParaRPr lang="en-US" dirty="0" smtClean="0"/>
          </a:p>
          <a:p>
            <a:r>
              <a:rPr lang="en-US" sz="2400" dirty="0" smtClean="0"/>
              <a:t>Action plan to deal with schedule overrun</a:t>
            </a:r>
          </a:p>
          <a:p>
            <a:pPr lvl="1"/>
            <a:r>
              <a:rPr lang="en-US" sz="2400" dirty="0" smtClean="0"/>
              <a:t>Request for 1 day extension of this iteration with the possibility of additional days as required from our supervisor .</a:t>
            </a:r>
          </a:p>
          <a:p>
            <a:pPr lvl="1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Once the task was finished, adjusted schedule according to the number of additional days taken by drawing from buffer period (2 days)</a:t>
            </a:r>
          </a:p>
          <a:p>
            <a:pPr lvl="1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Used the mistakes made from iteration 3 to plan the </a:t>
            </a:r>
            <a:r>
              <a:rPr lang="en-US" sz="2400" dirty="0" err="1" smtClean="0"/>
              <a:t>pplogs</a:t>
            </a:r>
            <a:r>
              <a:rPr lang="en-US" sz="2400" dirty="0" smtClean="0"/>
              <a:t> and schedule for the future iterations more carefully. In particular, looked at and ensured coding tasks are spread out over enough time.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886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Recap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3</a:t>
            </a:r>
          </a:p>
          <a:p>
            <a:pPr lvl="1"/>
            <a:r>
              <a:rPr lang="en-US" dirty="0" smtClean="0"/>
              <a:t>100% </a:t>
            </a:r>
            <a:r>
              <a:rPr lang="en-US" dirty="0" err="1" smtClean="0"/>
              <a:t>PPLog</a:t>
            </a:r>
            <a:r>
              <a:rPr lang="en-US" dirty="0" smtClean="0"/>
              <a:t> matches for Iteration 3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Minimal documentation delays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Keep PP metric scores between 0.8 and 1.5</a:t>
            </a:r>
          </a:p>
          <a:p>
            <a:pPr lvl="1"/>
            <a:endParaRPr lang="en-US" dirty="0"/>
          </a:p>
          <a:p>
            <a:pPr lvl="1"/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68274310"/>
              </p:ext>
            </p:extLst>
          </p:nvPr>
        </p:nvGraphicFramePr>
        <p:xfrm>
          <a:off x="6516216" y="1916832"/>
          <a:ext cx="1224136" cy="2133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4136"/>
              </a:tblGrid>
              <a:tr h="711080">
                <a:tc>
                  <a:txBody>
                    <a:bodyPr/>
                    <a:lstStyle/>
                    <a:p>
                      <a:pPr algn="ctr"/>
                      <a:r>
                        <a:rPr lang="en-SG" sz="4000" b="0" i="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SG" sz="2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711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4000" b="0" i="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SG" sz="28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11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DEDEDE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kumimoji="0" lang="en-SG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DEDEDE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3692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Forging Ahead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Milestones</a:t>
            </a:r>
          </a:p>
          <a:p>
            <a:pPr lvl="1"/>
            <a:r>
              <a:rPr lang="en-US" dirty="0" smtClean="0"/>
              <a:t>User Acceptance Test</a:t>
            </a:r>
          </a:p>
          <a:p>
            <a:pPr lvl="2"/>
            <a:r>
              <a:rPr lang="en-US" dirty="0" smtClean="0"/>
              <a:t>Dedicated Test Cases Phase</a:t>
            </a:r>
          </a:p>
          <a:p>
            <a:pPr lvl="1"/>
            <a:r>
              <a:rPr lang="en-US" dirty="0" smtClean="0"/>
              <a:t>Final Presentation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Iteration 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Timely end of Iteration 4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Maintain timely administrative documentation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Rigorous testing and confirmation of functionalities expected output, particularly with regards to JSON output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3603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Clarifications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388" y="1508125"/>
            <a:ext cx="8137525" cy="4800600"/>
          </a:xfrm>
        </p:spPr>
        <p:txBody>
          <a:bodyPr/>
          <a:lstStyle/>
          <a:p>
            <a:r>
              <a:rPr lang="en-US" sz="2800" dirty="0" smtClean="0"/>
              <a:t>Consistency of PP scores VS </a:t>
            </a:r>
            <a:r>
              <a:rPr lang="en-US" sz="2800" dirty="0" err="1" smtClean="0"/>
              <a:t>PPLog</a:t>
            </a:r>
            <a:r>
              <a:rPr lang="en-US" sz="2800" dirty="0" smtClean="0"/>
              <a:t> metric scores</a:t>
            </a:r>
          </a:p>
          <a:p>
            <a:endParaRPr lang="en-US" sz="2800" dirty="0"/>
          </a:p>
          <a:p>
            <a:r>
              <a:rPr lang="en-US" sz="2800" dirty="0" smtClean="0"/>
              <a:t>Updating of the Heuristics Evaluation feedback</a:t>
            </a:r>
          </a:p>
          <a:p>
            <a:endParaRPr lang="en-US" sz="2800" dirty="0"/>
          </a:p>
          <a:p>
            <a:r>
              <a:rPr lang="en-US" sz="2800" dirty="0" smtClean="0"/>
              <a:t>Feedback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17461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055605626"/>
              </p:ext>
            </p:extLst>
          </p:nvPr>
        </p:nvGraphicFramePr>
        <p:xfrm>
          <a:off x="491505" y="1484785"/>
          <a:ext cx="7608887" cy="4968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04178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to Supervisor Feedback from Meeting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SG" dirty="0" smtClean="0"/>
              <a:t>Specific hours for tasks in schedule metrics is unnecessary</a:t>
            </a:r>
          </a:p>
          <a:p>
            <a:pPr lvl="1">
              <a:buFont typeface="Wingdings" pitchFamily="2" charset="2"/>
              <a:buChar char="ü"/>
            </a:pPr>
            <a:r>
              <a:rPr lang="en-SG" dirty="0" smtClean="0"/>
              <a:t>Included only days SM scores into meeting slides</a:t>
            </a:r>
          </a:p>
          <a:p>
            <a:pPr lvl="1">
              <a:buNone/>
            </a:pPr>
            <a:endParaRPr lang="en-SG" dirty="0" smtClean="0"/>
          </a:p>
          <a:p>
            <a:r>
              <a:rPr lang="en-SG" dirty="0" smtClean="0"/>
              <a:t>Subversion app directory should not contain auto-generated directories</a:t>
            </a:r>
          </a:p>
          <a:p>
            <a:pPr lvl="1">
              <a:buFont typeface="Wingdings" pitchFamily="2" charset="2"/>
              <a:buChar char="ü"/>
            </a:pPr>
            <a:r>
              <a:rPr lang="en-SG" dirty="0" smtClean="0"/>
              <a:t>Removed “build” and “dist” from app directory</a:t>
            </a:r>
          </a:p>
          <a:p>
            <a:pPr lvl="1">
              <a:buFont typeface="Wingdings" pitchFamily="2" charset="2"/>
              <a:buChar char="ü"/>
            </a:pPr>
            <a:endParaRPr lang="en-SG" dirty="0"/>
          </a:p>
          <a:p>
            <a:r>
              <a:rPr lang="en-SG" dirty="0"/>
              <a:t>Ordering of UI elements should be lexicographic</a:t>
            </a:r>
          </a:p>
          <a:p>
            <a:pPr lvl="1">
              <a:buFont typeface="Wingdings" pitchFamily="2" charset="2"/>
              <a:buChar char="ü"/>
            </a:pPr>
            <a:r>
              <a:rPr lang="en-SG" dirty="0"/>
              <a:t>Adapted feedback on </a:t>
            </a:r>
            <a:r>
              <a:rPr lang="en-SG" dirty="0" err="1"/>
              <a:t>PPLog</a:t>
            </a:r>
            <a:r>
              <a:rPr lang="en-SG" dirty="0"/>
              <a:t> Task 45</a:t>
            </a:r>
          </a:p>
          <a:p>
            <a:pPr lvl="1">
              <a:buFont typeface="Wingdings" pitchFamily="2" charset="2"/>
              <a:buChar char="ü"/>
            </a:pPr>
            <a:endParaRPr lang="en-SG" dirty="0" smtClean="0"/>
          </a:p>
          <a:p>
            <a:pPr lvl="1">
              <a:buNone/>
            </a:pPr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38131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to Supervisor Feedback from Meeting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endParaRPr lang="en-SG" dirty="0" smtClean="0"/>
          </a:p>
          <a:p>
            <a:pPr lvl="0"/>
            <a:r>
              <a:rPr lang="en-SG" dirty="0" smtClean="0"/>
              <a:t>Usage of .zip files for backend test data for each functionality</a:t>
            </a:r>
          </a:p>
          <a:p>
            <a:pPr lvl="1">
              <a:buFont typeface="Wingdings" pitchFamily="2" charset="2"/>
              <a:buChar char="ü"/>
            </a:pPr>
            <a:r>
              <a:rPr lang="en-SG" dirty="0" smtClean="0"/>
              <a:t>Combined .zip file has been created and will be maintained</a:t>
            </a:r>
          </a:p>
          <a:p>
            <a:pPr lvl="1">
              <a:buFont typeface="Wingdings" pitchFamily="2" charset="2"/>
              <a:buChar char="ü"/>
            </a:pPr>
            <a:r>
              <a:rPr lang="en-SG" dirty="0" smtClean="0"/>
              <a:t>Committed on SVN Log Task 190</a:t>
            </a:r>
          </a:p>
          <a:p>
            <a:pPr lvl="1">
              <a:buFont typeface="Wingdings" pitchFamily="2" charset="2"/>
              <a:buChar char="ü"/>
            </a:pPr>
            <a:r>
              <a:rPr lang="en-SG" dirty="0"/>
              <a:t>Located at:</a:t>
            </a:r>
          </a:p>
          <a:p>
            <a:pPr lvl="2">
              <a:buFont typeface="Wingdings" pitchFamily="2" charset="2"/>
              <a:buChar char="Ø"/>
            </a:pPr>
            <a:r>
              <a:rPr lang="en-SG" dirty="0"/>
              <a:t> testing\Test Cases\backend-</a:t>
            </a:r>
            <a:r>
              <a:rPr lang="en-SG" dirty="0" err="1"/>
              <a:t>testCases</a:t>
            </a:r>
            <a:r>
              <a:rPr lang="en-SG" dirty="0"/>
              <a:t>\backend_merged_SQL.zip</a:t>
            </a:r>
          </a:p>
          <a:p>
            <a:pPr lvl="1"/>
            <a:endParaRPr lang="en-SG" dirty="0" smtClean="0"/>
          </a:p>
          <a:p>
            <a:pPr lvl="1"/>
            <a:endParaRPr lang="en-SG" b="1" dirty="0" smtClean="0"/>
          </a:p>
          <a:p>
            <a:pPr>
              <a:buFont typeface="Wingdings" pitchFamily="2" charset="2"/>
              <a:buChar char="ü"/>
            </a:pPr>
            <a:endParaRPr lang="en-SG" dirty="0" smtClean="0"/>
          </a:p>
        </p:txBody>
      </p:sp>
    </p:spTree>
    <p:extLst>
      <p:ext uri="{BB962C8B-B14F-4D97-AF65-F5344CB8AC3E}">
        <p14:creationId xmlns="" xmlns:p14="http://schemas.microsoft.com/office/powerpoint/2010/main" val="38131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Progress(Past 2 weeks)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Heuristics </a:t>
            </a:r>
            <a:r>
              <a:rPr lang="en-US" dirty="0"/>
              <a:t>Evaluation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Automatic Group Detection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JSON for: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Bootstrap</a:t>
            </a:r>
          </a:p>
          <a:p>
            <a:pPr lvl="1"/>
            <a:r>
              <a:rPr lang="en-US" dirty="0" err="1" smtClean="0"/>
              <a:t>Heatmap</a:t>
            </a:r>
            <a:endParaRPr lang="en-US" dirty="0"/>
          </a:p>
          <a:p>
            <a:pPr lvl="1"/>
            <a:r>
              <a:rPr lang="en-SG" dirty="0" smtClean="0"/>
              <a:t>Basic </a:t>
            </a:r>
            <a:r>
              <a:rPr lang="en-SG" dirty="0"/>
              <a:t>Location </a:t>
            </a:r>
            <a:r>
              <a:rPr lang="en-SG" dirty="0" smtClean="0"/>
              <a:t>Report:</a:t>
            </a:r>
          </a:p>
          <a:p>
            <a:pPr lvl="2"/>
            <a:r>
              <a:rPr lang="en-SG" dirty="0"/>
              <a:t>Breakdown by </a:t>
            </a:r>
            <a:r>
              <a:rPr lang="en-SG" dirty="0" smtClean="0"/>
              <a:t>Gender, School, Year</a:t>
            </a:r>
            <a:endParaRPr lang="en-SG" dirty="0"/>
          </a:p>
          <a:p>
            <a:pPr lvl="2"/>
            <a:r>
              <a:rPr lang="en-SG" dirty="0" smtClean="0"/>
              <a:t>Top-K Popular Places</a:t>
            </a:r>
          </a:p>
          <a:p>
            <a:pPr lvl="2"/>
            <a:r>
              <a:rPr lang="en-SG" dirty="0" smtClean="0"/>
              <a:t>Top-K </a:t>
            </a:r>
            <a:r>
              <a:rPr lang="en-SG" dirty="0"/>
              <a:t>C</a:t>
            </a:r>
            <a:r>
              <a:rPr lang="en-SG" dirty="0" smtClean="0"/>
              <a:t>ompanions</a:t>
            </a:r>
          </a:p>
          <a:p>
            <a:pPr lvl="2"/>
            <a:r>
              <a:rPr lang="en-SG" dirty="0" smtClean="0"/>
              <a:t>Top-K </a:t>
            </a:r>
            <a:r>
              <a:rPr lang="en-SG" dirty="0"/>
              <a:t>N</a:t>
            </a:r>
            <a:r>
              <a:rPr lang="en-SG" dirty="0" smtClean="0"/>
              <a:t>ext Places</a:t>
            </a:r>
          </a:p>
          <a:p>
            <a:pPr lvl="2"/>
            <a:endParaRPr lang="en-US" dirty="0"/>
          </a:p>
          <a:p>
            <a:pPr lvl="2"/>
            <a:endParaRPr lang="en-SG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7178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609026119"/>
              </p:ext>
            </p:extLst>
          </p:nvPr>
        </p:nvGraphicFramePr>
        <p:xfrm>
          <a:off x="395536" y="1412776"/>
          <a:ext cx="7776864" cy="4654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2592288"/>
                <a:gridCol w="2376264"/>
              </a:tblGrid>
              <a:tr h="13705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2800" b="0" dirty="0" smtClean="0"/>
                        <a:t>Task</a:t>
                      </a:r>
                      <a:endParaRPr lang="en-US" sz="2800" b="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2800" b="0" dirty="0" smtClean="0"/>
                        <a:t>Pair</a:t>
                      </a:r>
                      <a:r>
                        <a:rPr lang="en-US" sz="2800" b="0" baseline="0" dirty="0" smtClean="0"/>
                        <a:t> Programmers</a:t>
                      </a:r>
                      <a:endParaRPr lang="en-US" sz="2800" b="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2800" b="0" dirty="0" smtClean="0"/>
                        <a:t>Project Manager</a:t>
                      </a:r>
                      <a:endParaRPr lang="en-US" sz="2800" b="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1546990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SG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SG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for: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Authentication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Bootstrap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dirty="0" err="1" smtClean="0"/>
                        <a:t>Heatmap</a:t>
                      </a:r>
                      <a:endParaRPr lang="en-US" dirty="0" smtClean="0"/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SG" dirty="0" smtClean="0"/>
                        <a:t>Basic Location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Shaun,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baseline="0" dirty="0" smtClean="0"/>
                        <a:t>Ranon</a:t>
                      </a:r>
                      <a:endParaRPr lang="en-US" sz="20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 smtClean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 smtClean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 smtClean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 smtClean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 smtClean="0"/>
                        <a:t>Ai Xin</a:t>
                      </a:r>
                      <a:endParaRPr lang="en-US" sz="2000" b="1" dirty="0"/>
                    </a:p>
                  </a:txBody>
                  <a:tcPr/>
                </a:tc>
              </a:tr>
              <a:tr h="154699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b="0" dirty="0" smtClean="0"/>
                        <a:t>Automatic</a:t>
                      </a:r>
                      <a:r>
                        <a:rPr lang="en-US" b="0" baseline="0" dirty="0" smtClean="0"/>
                        <a:t> Group Detection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Benjamin,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Yiyi</a:t>
                      </a:r>
                      <a:endParaRPr lang="en-US" sz="20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7387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Schedule Metrics</a:t>
            </a:r>
            <a:endParaRPr lang="en-S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42919817"/>
              </p:ext>
            </p:extLst>
          </p:nvPr>
        </p:nvGraphicFramePr>
        <p:xfrm>
          <a:off x="539552" y="1916832"/>
          <a:ext cx="7560840" cy="3705058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729319"/>
                <a:gridCol w="1729319"/>
                <a:gridCol w="1390929"/>
                <a:gridCol w="1560126"/>
                <a:gridCol w="1151147"/>
              </a:tblGrid>
              <a:tr h="556385">
                <a:tc rowSpan="2"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Iterations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(In Days)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Metric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Score (Days) </a:t>
                      </a:r>
                    </a:p>
                    <a:p>
                      <a:pPr algn="ctr" fontAlgn="ctr"/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</a:tr>
              <a:tr h="147951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Planned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Actual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638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Iteration 1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7E39"/>
                          </a:solidFill>
                          <a:effectLst/>
                          <a:latin typeface="Calibri"/>
                        </a:rPr>
                        <a:t>28</a:t>
                      </a:r>
                      <a:endParaRPr lang="en-US" sz="2400" b="0" i="0" u="none" strike="noStrike" dirty="0">
                        <a:solidFill>
                          <a:srgbClr val="007E39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7E39"/>
                          </a:solidFill>
                          <a:effectLst/>
                          <a:latin typeface="Calibri"/>
                        </a:rPr>
                        <a:t>1.04</a:t>
                      </a:r>
                      <a:endParaRPr lang="en-US" sz="2400" b="0" i="0" u="none" strike="noStrike" dirty="0">
                        <a:solidFill>
                          <a:srgbClr val="007E39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556385">
                <a:tc vMerge="1"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Iteration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u="none" strike="noStrike" dirty="0" smtClean="0">
                          <a:solidFill>
                            <a:srgbClr val="007E39"/>
                          </a:solidFill>
                          <a:effectLst/>
                        </a:rPr>
                        <a:t>16</a:t>
                      </a:r>
                      <a:endParaRPr lang="en-US" sz="2400" b="0" i="0" u="none" strike="noStrike" dirty="0">
                        <a:solidFill>
                          <a:srgbClr val="007E39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7E39"/>
                          </a:solidFill>
                          <a:effectLst/>
                          <a:latin typeface="+mn-lt"/>
                        </a:rPr>
                        <a:t>1.00</a:t>
                      </a:r>
                      <a:endParaRPr lang="en-US" sz="2400" b="0" i="0" u="none" strike="noStrike" dirty="0">
                        <a:solidFill>
                          <a:srgbClr val="007E39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556385">
                <a:tc vMerge="1"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Iteration 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0.87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125167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PPLog</a:t>
            </a:r>
            <a:r>
              <a:rPr lang="en-US" dirty="0" smtClean="0"/>
              <a:t> Metric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859392844"/>
              </p:ext>
            </p:extLst>
          </p:nvPr>
        </p:nvGraphicFramePr>
        <p:xfrm>
          <a:off x="323528" y="1448756"/>
          <a:ext cx="7917783" cy="478855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312368"/>
                <a:gridCol w="1442612"/>
                <a:gridCol w="1091086"/>
                <a:gridCol w="1091086"/>
                <a:gridCol w="980631"/>
              </a:tblGrid>
              <a:tr h="106712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Task </a:t>
                      </a:r>
                      <a:r>
                        <a:rPr lang="en-SG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Planned Duration </a:t>
                      </a:r>
                      <a:r>
                        <a:rPr lang="en-SG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(hrs)</a:t>
                      </a:r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Actual Duration </a:t>
                      </a:r>
                      <a:r>
                        <a:rPr lang="en-SG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(hrs)</a:t>
                      </a:r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Score</a:t>
                      </a:r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SG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Status</a:t>
                      </a:r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002060"/>
                    </a:solidFill>
                  </a:tcPr>
                </a:tc>
              </a:tr>
              <a:tr h="6346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JSON for Authentication + </a:t>
                      </a:r>
                      <a:r>
                        <a:rPr lang="en-US" sz="2000" u="none" strike="noStrike" dirty="0" err="1" smtClean="0">
                          <a:effectLst/>
                        </a:rPr>
                        <a:t>Heatmap</a:t>
                      </a:r>
                      <a:endParaRPr lang="en-SG" sz="20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2.2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1.10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smtClean="0">
                          <a:effectLst/>
                        </a:rPr>
                        <a:t>Okay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  <a:tr h="517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JSON for Basic Location Report</a:t>
                      </a:r>
                      <a:endParaRPr lang="en-SG" sz="20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4.0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4.1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1.03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smtClean="0">
                          <a:effectLst/>
                        </a:rPr>
                        <a:t>Okay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  <a:tr h="517007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u="none" strike="noStrike" dirty="0" smtClean="0">
                          <a:effectLst/>
                        </a:rPr>
                        <a:t>JSON for Bootstrap</a:t>
                      </a:r>
                      <a:endParaRPr lang="en-SG" sz="20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4.0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4.6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1.14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smtClean="0">
                          <a:effectLst/>
                        </a:rPr>
                        <a:t>Okay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  <a:tr h="517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Automatic Group Detection</a:t>
                      </a:r>
                      <a:endParaRPr lang="en-SG" sz="20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13.0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16.5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1.27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Okay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  <a:tr h="63464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u="none" strike="noStrike" dirty="0" smtClean="0">
                          <a:effectLst/>
                        </a:rPr>
                        <a:t>Integrate with earlier functionalities</a:t>
                      </a:r>
                      <a:endParaRPr lang="en-SG" sz="20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1.01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 smtClean="0">
                          <a:effectLst/>
                        </a:rPr>
                        <a:t>Okay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  <a:tr h="450557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u="none" strike="noStrike" dirty="0" smtClean="0">
                          <a:effectLst/>
                        </a:rPr>
                        <a:t>Debugging JSON errors</a:t>
                      </a:r>
                      <a:endParaRPr lang="en-SG" sz="20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 smtClean="0">
                          <a:effectLst/>
                        </a:rPr>
                        <a:t> 3.0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3.2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1.06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smtClean="0">
                          <a:effectLst/>
                        </a:rPr>
                        <a:t>Okay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  <a:tr h="450557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u="none" strike="noStrike" dirty="0" smtClean="0">
                          <a:effectLst/>
                        </a:rPr>
                        <a:t>Debugging AGD</a:t>
                      </a:r>
                      <a:endParaRPr lang="en-SG" sz="20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 smtClean="0">
                          <a:effectLst/>
                        </a:rPr>
                        <a:t>3.0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3.1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1.03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 smtClean="0">
                          <a:effectLst/>
                        </a:rPr>
                        <a:t>Okay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910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PPLog</a:t>
            </a:r>
            <a:r>
              <a:rPr lang="en-US" dirty="0" smtClean="0"/>
              <a:t> Metric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244189463"/>
              </p:ext>
            </p:extLst>
          </p:nvPr>
        </p:nvGraphicFramePr>
        <p:xfrm>
          <a:off x="323528" y="1448756"/>
          <a:ext cx="7917783" cy="478855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312368"/>
                <a:gridCol w="1442612"/>
                <a:gridCol w="1091086"/>
                <a:gridCol w="1091086"/>
                <a:gridCol w="980631"/>
              </a:tblGrid>
              <a:tr h="106712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Task </a:t>
                      </a:r>
                      <a:r>
                        <a:rPr lang="en-SG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Planned Duration </a:t>
                      </a:r>
                      <a:r>
                        <a:rPr lang="en-SG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(hrs)</a:t>
                      </a:r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Actual Duration </a:t>
                      </a:r>
                      <a:r>
                        <a:rPr lang="en-SG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(hrs)</a:t>
                      </a:r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Score</a:t>
                      </a:r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SG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Status</a:t>
                      </a:r>
                      <a:endParaRPr lang="en-SG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002060"/>
                    </a:solidFill>
                  </a:tcPr>
                </a:tc>
              </a:tr>
              <a:tr h="6346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JSON for Authentication + </a:t>
                      </a:r>
                      <a:r>
                        <a:rPr lang="en-US" sz="2000" u="none" strike="noStrike" dirty="0" err="1" smtClean="0">
                          <a:effectLst/>
                        </a:rPr>
                        <a:t>Heatmap</a:t>
                      </a:r>
                      <a:endParaRPr lang="en-SG" sz="20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2.2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1.10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smtClean="0">
                          <a:effectLst/>
                        </a:rPr>
                        <a:t>Okay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  <a:tr h="517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JSON for Basic Location Report</a:t>
                      </a:r>
                      <a:endParaRPr lang="en-SG" sz="20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4.0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4.1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1.03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smtClean="0">
                          <a:effectLst/>
                        </a:rPr>
                        <a:t>Okay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  <a:tr h="517007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u="none" strike="noStrike" dirty="0" smtClean="0">
                          <a:effectLst/>
                        </a:rPr>
                        <a:t>JSON for Bootstrap</a:t>
                      </a:r>
                      <a:endParaRPr lang="en-SG" sz="20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4.0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4.6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1.14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smtClean="0">
                          <a:effectLst/>
                        </a:rPr>
                        <a:t>Okay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  <a:tr h="517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Automatic Group Detection</a:t>
                      </a:r>
                      <a:endParaRPr lang="en-SG" sz="20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13.0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16.5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1.27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Okay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FF0000"/>
                    </a:solidFill>
                  </a:tcPr>
                </a:tc>
              </a:tr>
              <a:tr h="63464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u="none" strike="noStrike" dirty="0" smtClean="0">
                          <a:effectLst/>
                        </a:rPr>
                        <a:t>Integrate with earlier functionalities</a:t>
                      </a:r>
                      <a:endParaRPr lang="en-SG" sz="20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1.01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 smtClean="0">
                          <a:effectLst/>
                        </a:rPr>
                        <a:t>Okay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  <a:tr h="450557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u="none" strike="noStrike" dirty="0" smtClean="0">
                          <a:effectLst/>
                        </a:rPr>
                        <a:t>Debugging JSON errors</a:t>
                      </a:r>
                      <a:endParaRPr lang="en-SG" sz="20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 smtClean="0">
                          <a:effectLst/>
                        </a:rPr>
                        <a:t> 3.0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3.2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1.06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smtClean="0">
                          <a:effectLst/>
                        </a:rPr>
                        <a:t>Okay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  <a:tr h="450557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u="none" strike="noStrike" dirty="0" smtClean="0">
                          <a:effectLst/>
                        </a:rPr>
                        <a:t>Debugging AGD</a:t>
                      </a:r>
                      <a:endParaRPr lang="en-SG" sz="20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 smtClean="0">
                          <a:effectLst/>
                        </a:rPr>
                        <a:t>3.0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3.1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1.03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 smtClean="0">
                          <a:effectLst/>
                        </a:rPr>
                        <a:t>Okay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910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3851</TotalTime>
  <Words>692</Words>
  <Application>Microsoft Office PowerPoint</Application>
  <PresentationFormat>On-screen Show (4:3)</PresentationFormat>
  <Paragraphs>236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Supervisor Meeting 3</vt:lpstr>
      <vt:lpstr>Agenda</vt:lpstr>
      <vt:lpstr>Response to Supervisor Feedback from Meeting 2</vt:lpstr>
      <vt:lpstr>Response to Supervisor Feedback from Meeting 2</vt:lpstr>
      <vt:lpstr>Progress(Past 2 weeks)</vt:lpstr>
      <vt:lpstr>Roles and Responsibilities</vt:lpstr>
      <vt:lpstr>Schedule Metrics</vt:lpstr>
      <vt:lpstr>PPLog Metric</vt:lpstr>
      <vt:lpstr>PPLog Metric</vt:lpstr>
      <vt:lpstr>Bug Metrics</vt:lpstr>
      <vt:lpstr>Challenges</vt:lpstr>
      <vt:lpstr>Mitigation Plans</vt:lpstr>
      <vt:lpstr>Mitigation Plans</vt:lpstr>
      <vt:lpstr>Summary Recap</vt:lpstr>
      <vt:lpstr>Forging Ahead</vt:lpstr>
      <vt:lpstr>Clarifications</vt:lpstr>
    </vt:vector>
  </TitlesOfParts>
  <Company>Singapore Management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 Interview 1</dc:title>
  <dc:creator>user</dc:creator>
  <cp:lastModifiedBy>DLRevan</cp:lastModifiedBy>
  <cp:revision>339</cp:revision>
  <dcterms:created xsi:type="dcterms:W3CDTF">2014-09-21T09:50:06Z</dcterms:created>
  <dcterms:modified xsi:type="dcterms:W3CDTF">2014-10-23T14:41:45Z</dcterms:modified>
</cp:coreProperties>
</file>