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sldIdLst>
    <p:sldId id="256" r:id="rId2"/>
    <p:sldId id="257" r:id="rId3"/>
    <p:sldId id="300" r:id="rId4"/>
    <p:sldId id="284" r:id="rId5"/>
    <p:sldId id="263" r:id="rId6"/>
    <p:sldId id="259" r:id="rId7"/>
    <p:sldId id="292" r:id="rId8"/>
    <p:sldId id="294" r:id="rId9"/>
    <p:sldId id="306" r:id="rId10"/>
    <p:sldId id="298" r:id="rId11"/>
    <p:sldId id="307" r:id="rId12"/>
    <p:sldId id="28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emp" initials="t" lastIdx="1" clrIdx="0"/>
  <p:cmAuthor id="1" name="Windows User" initials="WU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E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1798" autoAdjust="0"/>
  </p:normalViewPr>
  <p:slideViewPr>
    <p:cSldViewPr showGuides="1">
      <p:cViewPr>
        <p:scale>
          <a:sx n="66" d="100"/>
          <a:sy n="66" d="100"/>
        </p:scale>
        <p:origin x="-1506" y="-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C4A780-795E-4305-8F06-43B98EEB7B2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9F0710-91E8-413E-B0FB-1C8D575E1A45}">
      <dgm:prSet/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Berlin Sans FB" panose="020E0602020502020306" pitchFamily="34" charset="0"/>
            </a:rPr>
            <a:t>Key Metrics</a:t>
          </a:r>
          <a:endParaRPr lang="en-US" dirty="0">
            <a:solidFill>
              <a:schemeClr val="bg1"/>
            </a:solidFill>
            <a:latin typeface="Berlin Sans FB" panose="020E0602020502020306" pitchFamily="34" charset="0"/>
          </a:endParaRPr>
        </a:p>
      </dgm:t>
    </dgm:pt>
    <dgm:pt modelId="{54467864-BFD8-430A-A7EA-DBAE04940561}" type="parTrans" cxnId="{108E02DB-AAD1-424C-A417-D4CD2F504EC0}">
      <dgm:prSet/>
      <dgm:spPr/>
      <dgm:t>
        <a:bodyPr/>
        <a:lstStyle/>
        <a:p>
          <a:endParaRPr lang="en-US"/>
        </a:p>
      </dgm:t>
    </dgm:pt>
    <dgm:pt modelId="{2E616491-4862-4105-9E9F-84C812EBA0A1}" type="sibTrans" cxnId="{108E02DB-AAD1-424C-A417-D4CD2F504EC0}">
      <dgm:prSet/>
      <dgm:spPr/>
      <dgm:t>
        <a:bodyPr/>
        <a:lstStyle/>
        <a:p>
          <a:endParaRPr lang="en-US"/>
        </a:p>
      </dgm:t>
    </dgm:pt>
    <dgm:pt modelId="{94B23226-D875-4077-9F5A-3C2926009142}">
      <dgm:prSet phldrT="[Text]"/>
      <dgm:spPr/>
      <dgm:t>
        <a:bodyPr/>
        <a:lstStyle/>
        <a:p>
          <a:pPr algn="l"/>
          <a:r>
            <a:rPr lang="en-US" dirty="0" smtClean="0">
              <a:solidFill>
                <a:schemeClr val="bg1"/>
              </a:solidFill>
              <a:latin typeface="Berlin Sans FB" panose="020E0602020502020306" pitchFamily="34" charset="0"/>
            </a:rPr>
            <a:t>Progress Update</a:t>
          </a:r>
          <a:endParaRPr lang="en-US" dirty="0">
            <a:solidFill>
              <a:schemeClr val="bg1"/>
            </a:solidFill>
            <a:latin typeface="Berlin Sans FB" panose="020E0602020502020306" pitchFamily="34" charset="0"/>
          </a:endParaRPr>
        </a:p>
      </dgm:t>
    </dgm:pt>
    <dgm:pt modelId="{FE756E2C-447A-4F4D-8A58-F79AB24AAC12}" type="parTrans" cxnId="{30DDF37B-1D64-47FB-85DD-C8A85D893C72}">
      <dgm:prSet/>
      <dgm:spPr/>
      <dgm:t>
        <a:bodyPr/>
        <a:lstStyle/>
        <a:p>
          <a:endParaRPr lang="en-SG"/>
        </a:p>
      </dgm:t>
    </dgm:pt>
    <dgm:pt modelId="{1E155831-8BDD-4680-87B1-EDDC54F97C61}" type="sibTrans" cxnId="{30DDF37B-1D64-47FB-85DD-C8A85D893C72}">
      <dgm:prSet/>
      <dgm:spPr/>
      <dgm:t>
        <a:bodyPr/>
        <a:lstStyle/>
        <a:p>
          <a:endParaRPr lang="en-SG"/>
        </a:p>
      </dgm:t>
    </dgm:pt>
    <dgm:pt modelId="{CEF5BB8D-7C83-4028-A452-46278D9D7A8F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Berlin Sans FB" panose="020E0602020502020306" pitchFamily="34" charset="0"/>
            </a:rPr>
            <a:t>Review</a:t>
          </a:r>
          <a:endParaRPr lang="en-US" dirty="0">
            <a:solidFill>
              <a:schemeClr val="bg1"/>
            </a:solidFill>
            <a:latin typeface="Berlin Sans FB" panose="020E0602020502020306" pitchFamily="34" charset="0"/>
          </a:endParaRPr>
        </a:p>
      </dgm:t>
    </dgm:pt>
    <dgm:pt modelId="{10D7AE62-901F-4685-AA8B-42A717E1AE04}" type="parTrans" cxnId="{903EF401-B8A3-45D9-BEEB-E93057C3AA4D}">
      <dgm:prSet/>
      <dgm:spPr/>
      <dgm:t>
        <a:bodyPr/>
        <a:lstStyle/>
        <a:p>
          <a:endParaRPr lang="en-SG"/>
        </a:p>
      </dgm:t>
    </dgm:pt>
    <dgm:pt modelId="{CA6ECC91-8FEA-4C64-AC6D-631561FB6404}" type="sibTrans" cxnId="{903EF401-B8A3-45D9-BEEB-E93057C3AA4D}">
      <dgm:prSet/>
      <dgm:spPr/>
      <dgm:t>
        <a:bodyPr/>
        <a:lstStyle/>
        <a:p>
          <a:endParaRPr lang="en-SG"/>
        </a:p>
      </dgm:t>
    </dgm:pt>
    <dgm:pt modelId="{9B68073C-1BA4-473E-A403-4DB7A1684AE9}">
      <dgm:prSet/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Berlin Sans FB" panose="020E0602020502020306" pitchFamily="34" charset="0"/>
            </a:rPr>
            <a:t>Challenges</a:t>
          </a:r>
          <a:endParaRPr lang="en-US" dirty="0">
            <a:solidFill>
              <a:schemeClr val="bg1"/>
            </a:solidFill>
            <a:latin typeface="Berlin Sans FB" panose="020E0602020502020306" pitchFamily="34" charset="0"/>
          </a:endParaRPr>
        </a:p>
      </dgm:t>
    </dgm:pt>
    <dgm:pt modelId="{4B87CBEE-E3E2-4037-A727-83D87ED3EBAF}" type="parTrans" cxnId="{9D3D873E-D83D-4356-8581-136AD6099120}">
      <dgm:prSet/>
      <dgm:spPr/>
      <dgm:t>
        <a:bodyPr/>
        <a:lstStyle/>
        <a:p>
          <a:endParaRPr lang="en-SG"/>
        </a:p>
      </dgm:t>
    </dgm:pt>
    <dgm:pt modelId="{4E35437A-6041-43CD-8C5F-871EE7A01ABB}" type="sibTrans" cxnId="{9D3D873E-D83D-4356-8581-136AD6099120}">
      <dgm:prSet/>
      <dgm:spPr/>
      <dgm:t>
        <a:bodyPr/>
        <a:lstStyle/>
        <a:p>
          <a:endParaRPr lang="en-SG"/>
        </a:p>
      </dgm:t>
    </dgm:pt>
    <dgm:pt modelId="{FBB0D6C2-9CF6-4866-A132-EBF29E1A3E42}">
      <dgm:prSet phldrT="[Text]"/>
      <dgm:spPr/>
      <dgm:t>
        <a:bodyPr/>
        <a:lstStyle/>
        <a:p>
          <a:pPr algn="l"/>
          <a:r>
            <a:rPr lang="en-US" dirty="0" smtClean="0">
              <a:solidFill>
                <a:schemeClr val="bg1"/>
              </a:solidFill>
              <a:latin typeface="Berlin Sans FB" panose="020E0602020502020306" pitchFamily="34" charset="0"/>
            </a:rPr>
            <a:t>Updates from Supervisor Meeting 3</a:t>
          </a:r>
          <a:endParaRPr lang="en-US" dirty="0">
            <a:solidFill>
              <a:schemeClr val="bg1"/>
            </a:solidFill>
            <a:latin typeface="Berlin Sans FB" panose="020E0602020502020306" pitchFamily="34" charset="0"/>
          </a:endParaRPr>
        </a:p>
      </dgm:t>
    </dgm:pt>
    <dgm:pt modelId="{7C55B26B-D03C-4ADD-823F-AB923DC9AD42}" type="parTrans" cxnId="{0C5FBA38-192D-4EAC-89FB-458CC7F50CB4}">
      <dgm:prSet/>
      <dgm:spPr/>
      <dgm:t>
        <a:bodyPr/>
        <a:lstStyle/>
        <a:p>
          <a:endParaRPr lang="en-SG"/>
        </a:p>
      </dgm:t>
    </dgm:pt>
    <dgm:pt modelId="{1CC6126D-8014-4B5A-A40F-14861E905998}" type="sibTrans" cxnId="{0C5FBA38-192D-4EAC-89FB-458CC7F50CB4}">
      <dgm:prSet/>
      <dgm:spPr/>
      <dgm:t>
        <a:bodyPr/>
        <a:lstStyle/>
        <a:p>
          <a:endParaRPr lang="en-SG"/>
        </a:p>
      </dgm:t>
    </dgm:pt>
    <dgm:pt modelId="{2E7B06CA-9EB1-46CE-9885-9720C7389DC6}" type="pres">
      <dgm:prSet presAssocID="{90C4A780-795E-4305-8F06-43B98EEB7B2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68EB401-31A6-4CE8-913D-98D6908B59C2}" type="pres">
      <dgm:prSet presAssocID="{FBB0D6C2-9CF6-4866-A132-EBF29E1A3E42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781A3BE-E23D-479F-9011-C4ED8D2C21F9}" type="pres">
      <dgm:prSet presAssocID="{1CC6126D-8014-4B5A-A40F-14861E905998}" presName="spacer" presStyleCnt="0"/>
      <dgm:spPr/>
    </dgm:pt>
    <dgm:pt modelId="{8922B565-50C0-4913-9DB3-2D8EE3C11ABF}" type="pres">
      <dgm:prSet presAssocID="{94B23226-D875-4077-9F5A-3C2926009142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B38060E1-B44F-4E6B-8A13-59F270F805A1}" type="pres">
      <dgm:prSet presAssocID="{1E155831-8BDD-4680-87B1-EDDC54F97C61}" presName="spacer" presStyleCnt="0"/>
      <dgm:spPr/>
    </dgm:pt>
    <dgm:pt modelId="{9F3ACE81-CDD5-40F9-8433-E76E5CE21EE9}" type="pres">
      <dgm:prSet presAssocID="{7E9F0710-91E8-413E-B0FB-1C8D575E1A45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770DA9-60C0-4470-83AA-0E5EB48CE4B1}" type="pres">
      <dgm:prSet presAssocID="{2E616491-4862-4105-9E9F-84C812EBA0A1}" presName="spacer" presStyleCnt="0"/>
      <dgm:spPr/>
    </dgm:pt>
    <dgm:pt modelId="{1D1F89B5-ABE6-4CEB-90D0-F58F7EBEAD47}" type="pres">
      <dgm:prSet presAssocID="{9B68073C-1BA4-473E-A403-4DB7A1684AE9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D06E368F-066E-4ACB-94FD-976DF6703954}" type="pres">
      <dgm:prSet presAssocID="{4E35437A-6041-43CD-8C5F-871EE7A01ABB}" presName="spacer" presStyleCnt="0"/>
      <dgm:spPr/>
    </dgm:pt>
    <dgm:pt modelId="{AEA11956-BD1F-42B6-9425-6ABDD4ABB44B}" type="pres">
      <dgm:prSet presAssocID="{CEF5BB8D-7C83-4028-A452-46278D9D7A8F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89C7802B-536C-4117-B214-9FB749E8949B}" type="presOf" srcId="{CEF5BB8D-7C83-4028-A452-46278D9D7A8F}" destId="{AEA11956-BD1F-42B6-9425-6ABDD4ABB44B}" srcOrd="0" destOrd="0" presId="urn:microsoft.com/office/officeart/2005/8/layout/vList2"/>
    <dgm:cxn modelId="{30DDF37B-1D64-47FB-85DD-C8A85D893C72}" srcId="{90C4A780-795E-4305-8F06-43B98EEB7B23}" destId="{94B23226-D875-4077-9F5A-3C2926009142}" srcOrd="1" destOrd="0" parTransId="{FE756E2C-447A-4F4D-8A58-F79AB24AAC12}" sibTransId="{1E155831-8BDD-4680-87B1-EDDC54F97C61}"/>
    <dgm:cxn modelId="{108E02DB-AAD1-424C-A417-D4CD2F504EC0}" srcId="{90C4A780-795E-4305-8F06-43B98EEB7B23}" destId="{7E9F0710-91E8-413E-B0FB-1C8D575E1A45}" srcOrd="2" destOrd="0" parTransId="{54467864-BFD8-430A-A7EA-DBAE04940561}" sibTransId="{2E616491-4862-4105-9E9F-84C812EBA0A1}"/>
    <dgm:cxn modelId="{0C5FBA38-192D-4EAC-89FB-458CC7F50CB4}" srcId="{90C4A780-795E-4305-8F06-43B98EEB7B23}" destId="{FBB0D6C2-9CF6-4866-A132-EBF29E1A3E42}" srcOrd="0" destOrd="0" parTransId="{7C55B26B-D03C-4ADD-823F-AB923DC9AD42}" sibTransId="{1CC6126D-8014-4B5A-A40F-14861E905998}"/>
    <dgm:cxn modelId="{0060E703-FE3F-4A4A-AC7E-DD3DF63A723B}" type="presOf" srcId="{90C4A780-795E-4305-8F06-43B98EEB7B23}" destId="{2E7B06CA-9EB1-46CE-9885-9720C7389DC6}" srcOrd="0" destOrd="0" presId="urn:microsoft.com/office/officeart/2005/8/layout/vList2"/>
    <dgm:cxn modelId="{CB2A5434-B365-4C81-8874-46360F005461}" type="presOf" srcId="{FBB0D6C2-9CF6-4866-A132-EBF29E1A3E42}" destId="{B68EB401-31A6-4CE8-913D-98D6908B59C2}" srcOrd="0" destOrd="0" presId="urn:microsoft.com/office/officeart/2005/8/layout/vList2"/>
    <dgm:cxn modelId="{37DCDE6E-F8F0-47D0-AADA-8AFA92B7B7F6}" type="presOf" srcId="{9B68073C-1BA4-473E-A403-4DB7A1684AE9}" destId="{1D1F89B5-ABE6-4CEB-90D0-F58F7EBEAD47}" srcOrd="0" destOrd="0" presId="urn:microsoft.com/office/officeart/2005/8/layout/vList2"/>
    <dgm:cxn modelId="{9D3D873E-D83D-4356-8581-136AD6099120}" srcId="{90C4A780-795E-4305-8F06-43B98EEB7B23}" destId="{9B68073C-1BA4-473E-A403-4DB7A1684AE9}" srcOrd="3" destOrd="0" parTransId="{4B87CBEE-E3E2-4037-A727-83D87ED3EBAF}" sibTransId="{4E35437A-6041-43CD-8C5F-871EE7A01ABB}"/>
    <dgm:cxn modelId="{903EF401-B8A3-45D9-BEEB-E93057C3AA4D}" srcId="{90C4A780-795E-4305-8F06-43B98EEB7B23}" destId="{CEF5BB8D-7C83-4028-A452-46278D9D7A8F}" srcOrd="4" destOrd="0" parTransId="{10D7AE62-901F-4685-AA8B-42A717E1AE04}" sibTransId="{CA6ECC91-8FEA-4C64-AC6D-631561FB6404}"/>
    <dgm:cxn modelId="{08C6FA66-D253-4C90-B3AC-E9DBABFABE42}" type="presOf" srcId="{94B23226-D875-4077-9F5A-3C2926009142}" destId="{8922B565-50C0-4913-9DB3-2D8EE3C11ABF}" srcOrd="0" destOrd="0" presId="urn:microsoft.com/office/officeart/2005/8/layout/vList2"/>
    <dgm:cxn modelId="{485FD1D5-EB20-40EC-92DF-EB67B7CB9DC8}" type="presOf" srcId="{7E9F0710-91E8-413E-B0FB-1C8D575E1A45}" destId="{9F3ACE81-CDD5-40F9-8433-E76E5CE21EE9}" srcOrd="0" destOrd="0" presId="urn:microsoft.com/office/officeart/2005/8/layout/vList2"/>
    <dgm:cxn modelId="{11A1DC42-F1D2-4CEC-B720-38227419CA09}" type="presParOf" srcId="{2E7B06CA-9EB1-46CE-9885-9720C7389DC6}" destId="{B68EB401-31A6-4CE8-913D-98D6908B59C2}" srcOrd="0" destOrd="0" presId="urn:microsoft.com/office/officeart/2005/8/layout/vList2"/>
    <dgm:cxn modelId="{83025B75-4C7E-49D0-B912-AEA0182BACF1}" type="presParOf" srcId="{2E7B06CA-9EB1-46CE-9885-9720C7389DC6}" destId="{C781A3BE-E23D-479F-9011-C4ED8D2C21F9}" srcOrd="1" destOrd="0" presId="urn:microsoft.com/office/officeart/2005/8/layout/vList2"/>
    <dgm:cxn modelId="{BAAF309C-8121-44FD-A0D3-A594973E5F2B}" type="presParOf" srcId="{2E7B06CA-9EB1-46CE-9885-9720C7389DC6}" destId="{8922B565-50C0-4913-9DB3-2D8EE3C11ABF}" srcOrd="2" destOrd="0" presId="urn:microsoft.com/office/officeart/2005/8/layout/vList2"/>
    <dgm:cxn modelId="{3F5C4385-71CA-49C3-A4A0-CBE7D4EA641B}" type="presParOf" srcId="{2E7B06CA-9EB1-46CE-9885-9720C7389DC6}" destId="{B38060E1-B44F-4E6B-8A13-59F270F805A1}" srcOrd="3" destOrd="0" presId="urn:microsoft.com/office/officeart/2005/8/layout/vList2"/>
    <dgm:cxn modelId="{0E1ED3A5-15C4-47B9-B210-490C1664020E}" type="presParOf" srcId="{2E7B06CA-9EB1-46CE-9885-9720C7389DC6}" destId="{9F3ACE81-CDD5-40F9-8433-E76E5CE21EE9}" srcOrd="4" destOrd="0" presId="urn:microsoft.com/office/officeart/2005/8/layout/vList2"/>
    <dgm:cxn modelId="{7D3BC511-7F28-4D16-9E79-9A7B94508B35}" type="presParOf" srcId="{2E7B06CA-9EB1-46CE-9885-9720C7389DC6}" destId="{80770DA9-60C0-4470-83AA-0E5EB48CE4B1}" srcOrd="5" destOrd="0" presId="urn:microsoft.com/office/officeart/2005/8/layout/vList2"/>
    <dgm:cxn modelId="{25208C8D-F0CC-4560-829D-1E971254648A}" type="presParOf" srcId="{2E7B06CA-9EB1-46CE-9885-9720C7389DC6}" destId="{1D1F89B5-ABE6-4CEB-90D0-F58F7EBEAD47}" srcOrd="6" destOrd="0" presId="urn:microsoft.com/office/officeart/2005/8/layout/vList2"/>
    <dgm:cxn modelId="{92931932-02B7-4E50-9448-8A186144FFCB}" type="presParOf" srcId="{2E7B06CA-9EB1-46CE-9885-9720C7389DC6}" destId="{D06E368F-066E-4ACB-94FD-976DF6703954}" srcOrd="7" destOrd="0" presId="urn:microsoft.com/office/officeart/2005/8/layout/vList2"/>
    <dgm:cxn modelId="{A4E73282-62B2-4099-BEE0-67B7A7FD0329}" type="presParOf" srcId="{2E7B06CA-9EB1-46CE-9885-9720C7389DC6}" destId="{AEA11956-BD1F-42B6-9425-6ABDD4ABB44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8EB401-31A6-4CE8-913D-98D6908B59C2}">
      <dsp:nvSpPr>
        <dsp:cNvPr id="0" name=""/>
        <dsp:cNvSpPr/>
      </dsp:nvSpPr>
      <dsp:spPr>
        <a:xfrm>
          <a:off x="0" y="35172"/>
          <a:ext cx="7608887" cy="8897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>
              <a:solidFill>
                <a:schemeClr val="bg1"/>
              </a:solidFill>
              <a:latin typeface="Berlin Sans FB" panose="020E0602020502020306" pitchFamily="34" charset="0"/>
            </a:rPr>
            <a:t>Updates from Supervisor Meeting 3</a:t>
          </a:r>
          <a:endParaRPr lang="en-US" sz="3900" kern="1200" dirty="0">
            <a:solidFill>
              <a:schemeClr val="bg1"/>
            </a:solidFill>
            <a:latin typeface="Berlin Sans FB" panose="020E0602020502020306" pitchFamily="34" charset="0"/>
          </a:endParaRPr>
        </a:p>
      </dsp:txBody>
      <dsp:txXfrm>
        <a:off x="43436" y="78608"/>
        <a:ext cx="7522015" cy="802913"/>
      </dsp:txXfrm>
    </dsp:sp>
    <dsp:sp modelId="{8922B565-50C0-4913-9DB3-2D8EE3C11ABF}">
      <dsp:nvSpPr>
        <dsp:cNvPr id="0" name=""/>
        <dsp:cNvSpPr/>
      </dsp:nvSpPr>
      <dsp:spPr>
        <a:xfrm>
          <a:off x="0" y="1037277"/>
          <a:ext cx="7608887" cy="8897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>
              <a:solidFill>
                <a:schemeClr val="bg1"/>
              </a:solidFill>
              <a:latin typeface="Berlin Sans FB" panose="020E0602020502020306" pitchFamily="34" charset="0"/>
            </a:rPr>
            <a:t>Progress Update</a:t>
          </a:r>
          <a:endParaRPr lang="en-US" sz="3900" kern="1200" dirty="0">
            <a:solidFill>
              <a:schemeClr val="bg1"/>
            </a:solidFill>
            <a:latin typeface="Berlin Sans FB" panose="020E0602020502020306" pitchFamily="34" charset="0"/>
          </a:endParaRPr>
        </a:p>
      </dsp:txBody>
      <dsp:txXfrm>
        <a:off x="43436" y="1080713"/>
        <a:ext cx="7522015" cy="802913"/>
      </dsp:txXfrm>
    </dsp:sp>
    <dsp:sp modelId="{9F3ACE81-CDD5-40F9-8433-E76E5CE21EE9}">
      <dsp:nvSpPr>
        <dsp:cNvPr id="0" name=""/>
        <dsp:cNvSpPr/>
      </dsp:nvSpPr>
      <dsp:spPr>
        <a:xfrm>
          <a:off x="0" y="2039382"/>
          <a:ext cx="7608887" cy="8897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>
              <a:solidFill>
                <a:schemeClr val="bg1"/>
              </a:solidFill>
              <a:latin typeface="Berlin Sans FB" panose="020E0602020502020306" pitchFamily="34" charset="0"/>
            </a:rPr>
            <a:t>Key Metrics</a:t>
          </a:r>
          <a:endParaRPr lang="en-US" sz="3900" kern="1200" dirty="0">
            <a:solidFill>
              <a:schemeClr val="bg1"/>
            </a:solidFill>
            <a:latin typeface="Berlin Sans FB" panose="020E0602020502020306" pitchFamily="34" charset="0"/>
          </a:endParaRPr>
        </a:p>
      </dsp:txBody>
      <dsp:txXfrm>
        <a:off x="43436" y="2082818"/>
        <a:ext cx="7522015" cy="802913"/>
      </dsp:txXfrm>
    </dsp:sp>
    <dsp:sp modelId="{1D1F89B5-ABE6-4CEB-90D0-F58F7EBEAD47}">
      <dsp:nvSpPr>
        <dsp:cNvPr id="0" name=""/>
        <dsp:cNvSpPr/>
      </dsp:nvSpPr>
      <dsp:spPr>
        <a:xfrm>
          <a:off x="0" y="3041488"/>
          <a:ext cx="7608887" cy="8897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>
              <a:solidFill>
                <a:schemeClr val="bg1"/>
              </a:solidFill>
              <a:latin typeface="Berlin Sans FB" panose="020E0602020502020306" pitchFamily="34" charset="0"/>
            </a:rPr>
            <a:t>Challenges</a:t>
          </a:r>
          <a:endParaRPr lang="en-US" sz="3900" kern="1200" dirty="0">
            <a:solidFill>
              <a:schemeClr val="bg1"/>
            </a:solidFill>
            <a:latin typeface="Berlin Sans FB" panose="020E0602020502020306" pitchFamily="34" charset="0"/>
          </a:endParaRPr>
        </a:p>
      </dsp:txBody>
      <dsp:txXfrm>
        <a:off x="43436" y="3084924"/>
        <a:ext cx="7522015" cy="802913"/>
      </dsp:txXfrm>
    </dsp:sp>
    <dsp:sp modelId="{AEA11956-BD1F-42B6-9425-6ABDD4ABB44B}">
      <dsp:nvSpPr>
        <dsp:cNvPr id="0" name=""/>
        <dsp:cNvSpPr/>
      </dsp:nvSpPr>
      <dsp:spPr>
        <a:xfrm>
          <a:off x="0" y="4043593"/>
          <a:ext cx="7608887" cy="8897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>
              <a:solidFill>
                <a:schemeClr val="bg1"/>
              </a:solidFill>
              <a:latin typeface="Berlin Sans FB" panose="020E0602020502020306" pitchFamily="34" charset="0"/>
            </a:rPr>
            <a:t>Review</a:t>
          </a:r>
          <a:endParaRPr lang="en-US" sz="3900" kern="1200" dirty="0">
            <a:solidFill>
              <a:schemeClr val="bg1"/>
            </a:solidFill>
            <a:latin typeface="Berlin Sans FB" panose="020E0602020502020306" pitchFamily="34" charset="0"/>
          </a:endParaRPr>
        </a:p>
      </dsp:txBody>
      <dsp:txXfrm>
        <a:off x="43436" y="4087029"/>
        <a:ext cx="7522015" cy="8029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65B80-A261-48B4-8FA7-589089061970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0AFD9-03A0-424C-A303-911F8A7406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93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0AFD9-03A0-424C-A303-911F8A74066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23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0AFD9-03A0-424C-A303-911F8A74066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52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0AFD9-03A0-424C-A303-911F8A74066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52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0AFD9-03A0-424C-A303-911F8A74066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33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30C-B423-47E6-AB7B-FB825624ECB0}" type="datetimeFigureOut">
              <a:rPr lang="en-SG" smtClean="0"/>
              <a:pPr/>
              <a:t>7/11/2014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B8E2-6BCF-467F-9579-EDB526F383E4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30C-B423-47E6-AB7B-FB825624ECB0}" type="datetimeFigureOut">
              <a:rPr lang="en-SG" smtClean="0"/>
              <a:pPr/>
              <a:t>7/11/2014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B8E2-6BCF-467F-9579-EDB526F383E4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30C-B423-47E6-AB7B-FB825624ECB0}" type="datetimeFigureOut">
              <a:rPr lang="en-SG" smtClean="0"/>
              <a:pPr/>
              <a:t>7/11/2014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B8E2-6BCF-467F-9579-EDB526F383E4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30C-B423-47E6-AB7B-FB825624ECB0}" type="datetimeFigureOut">
              <a:rPr lang="en-SG" smtClean="0"/>
              <a:pPr/>
              <a:t>7/11/2014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B8E2-6BCF-467F-9579-EDB526F383E4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30C-B423-47E6-AB7B-FB825624ECB0}" type="datetimeFigureOut">
              <a:rPr lang="en-SG" smtClean="0"/>
              <a:pPr/>
              <a:t>7/11/2014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B8E2-6BCF-467F-9579-EDB526F383E4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30C-B423-47E6-AB7B-FB825624ECB0}" type="datetimeFigureOut">
              <a:rPr lang="en-SG" smtClean="0"/>
              <a:pPr/>
              <a:t>7/11/2014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B8E2-6BCF-467F-9579-EDB526F383E4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30C-B423-47E6-AB7B-FB825624ECB0}" type="datetimeFigureOut">
              <a:rPr lang="en-SG" smtClean="0"/>
              <a:pPr/>
              <a:t>7/11/2014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B8E2-6BCF-467F-9579-EDB526F383E4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30C-B423-47E6-AB7B-FB825624ECB0}" type="datetimeFigureOut">
              <a:rPr lang="en-SG" smtClean="0"/>
              <a:pPr/>
              <a:t>7/11/2014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B8E2-6BCF-467F-9579-EDB526F383E4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30C-B423-47E6-AB7B-FB825624ECB0}" type="datetimeFigureOut">
              <a:rPr lang="en-SG" smtClean="0"/>
              <a:pPr/>
              <a:t>7/11/2014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B8E2-6BCF-467F-9579-EDB526F383E4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30C-B423-47E6-AB7B-FB825624ECB0}" type="datetimeFigureOut">
              <a:rPr lang="en-SG" smtClean="0"/>
              <a:pPr/>
              <a:t>7/11/2014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B8E2-6BCF-467F-9579-EDB526F383E4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30C-B423-47E6-AB7B-FB825624ECB0}" type="datetimeFigureOut">
              <a:rPr lang="en-SG" smtClean="0"/>
              <a:pPr/>
              <a:t>7/11/2014</a:t>
            </a:fld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92B8E2-6BCF-467F-9579-EDB526F383E4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D92B8E2-6BCF-467F-9579-EDB526F383E4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C22730C-B423-47E6-AB7B-FB825624ECB0}" type="datetimeFigureOut">
              <a:rPr lang="en-SG" smtClean="0"/>
              <a:pPr/>
              <a:t>7/11/2014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4632" cy="2593975"/>
          </a:xfrm>
        </p:spPr>
        <p:txBody>
          <a:bodyPr/>
          <a:lstStyle/>
          <a:p>
            <a:r>
              <a:rPr lang="en-US" dirty="0" smtClean="0"/>
              <a:t>Supervisor Meeting 4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/>
              <a:t>G4T7</a:t>
            </a:r>
          </a:p>
          <a:p>
            <a:r>
              <a:rPr lang="en-SG" dirty="0" err="1" smtClean="0"/>
              <a:t>Aixin</a:t>
            </a:r>
            <a:r>
              <a:rPr lang="en-SG" dirty="0" smtClean="0"/>
              <a:t>	Benjamin         </a:t>
            </a:r>
            <a:r>
              <a:rPr lang="en-SG" dirty="0" err="1" smtClean="0"/>
              <a:t>Ranon</a:t>
            </a:r>
            <a:r>
              <a:rPr lang="en-SG" dirty="0" smtClean="0"/>
              <a:t>	Shaun	    </a:t>
            </a:r>
            <a:r>
              <a:rPr lang="en-SG" dirty="0" err="1" smtClean="0"/>
              <a:t>Yiyi</a:t>
            </a:r>
            <a:endParaRPr lang="en-SG" dirty="0" smtClean="0"/>
          </a:p>
        </p:txBody>
      </p:sp>
    </p:spTree>
    <p:extLst>
      <p:ext uri="{BB962C8B-B14F-4D97-AF65-F5344CB8AC3E}">
        <p14:creationId xmlns:p14="http://schemas.microsoft.com/office/powerpoint/2010/main" val="359992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76200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Pressure working under deadline (2</a:t>
            </a:r>
            <a:r>
              <a:rPr lang="en-US" baseline="30000" dirty="0" smtClean="0"/>
              <a:t>nd</a:t>
            </a:r>
            <a:r>
              <a:rPr lang="en-US" dirty="0" smtClean="0"/>
              <a:t> November instead of 4</a:t>
            </a:r>
            <a:r>
              <a:rPr lang="en-US" baseline="30000" dirty="0" smtClean="0"/>
              <a:t>th</a:t>
            </a:r>
            <a:r>
              <a:rPr lang="en-US" dirty="0"/>
              <a:t> </a:t>
            </a:r>
            <a:r>
              <a:rPr lang="en-US" dirty="0" smtClean="0"/>
              <a:t>November)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Working within buffer days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Lack of prior expertise in Design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09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Review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functionalities have been developed</a:t>
            </a:r>
          </a:p>
          <a:p>
            <a:pPr lvl="1"/>
            <a:r>
              <a:rPr lang="en-US" dirty="0" smtClean="0"/>
              <a:t>Minor bug fixes to be done by end of Iteration 5</a:t>
            </a:r>
          </a:p>
          <a:p>
            <a:endParaRPr lang="en-US" dirty="0" smtClean="0"/>
          </a:p>
          <a:p>
            <a:r>
              <a:rPr lang="en-US" dirty="0" smtClean="0"/>
              <a:t>Implemented all of Supervisor’s feedback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Implemented </a:t>
            </a:r>
            <a:r>
              <a:rPr lang="en-US" dirty="0" smtClean="0"/>
              <a:t>7 out </a:t>
            </a:r>
            <a:r>
              <a:rPr lang="en-US" dirty="0" smtClean="0"/>
              <a:t>of 14 feedback from Heuristics Evaluation</a:t>
            </a:r>
          </a:p>
          <a:p>
            <a:endParaRPr lang="en-US" dirty="0"/>
          </a:p>
          <a:p>
            <a:r>
              <a:rPr lang="en-US" dirty="0" smtClean="0"/>
              <a:t>UAT Bugs (7 low, 1 medium)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Core design functions are under development</a:t>
            </a:r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3034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Focus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Administrative Clean Up</a:t>
            </a:r>
          </a:p>
          <a:p>
            <a:pPr lvl="1"/>
            <a:r>
              <a:rPr lang="en-US" sz="2600" dirty="0" smtClean="0"/>
              <a:t>Final Presentation</a:t>
            </a:r>
            <a:endParaRPr lang="en-US" sz="2600" dirty="0" smtClean="0"/>
          </a:p>
          <a:p>
            <a:pPr lvl="1"/>
            <a:r>
              <a:rPr lang="en-US" sz="2600" dirty="0" smtClean="0"/>
              <a:t>Technical Documentation</a:t>
            </a:r>
          </a:p>
          <a:p>
            <a:pPr lvl="1"/>
            <a:r>
              <a:rPr lang="en-US" sz="2600" dirty="0" smtClean="0"/>
              <a:t>Test Cases</a:t>
            </a:r>
            <a:endParaRPr lang="en-US" sz="2600" dirty="0" smtClean="0"/>
          </a:p>
          <a:p>
            <a:pPr marL="114300" indent="0">
              <a:buNone/>
            </a:pPr>
            <a:endParaRPr lang="en-US" sz="2800" dirty="0"/>
          </a:p>
          <a:p>
            <a:r>
              <a:rPr lang="en-US" sz="2800" dirty="0" smtClean="0"/>
              <a:t>Design Implementation</a:t>
            </a:r>
            <a:endParaRPr lang="en-US" sz="2800" dirty="0" smtClean="0"/>
          </a:p>
          <a:p>
            <a:pPr lvl="1"/>
            <a:r>
              <a:rPr lang="en-US" sz="2600" dirty="0" smtClean="0"/>
              <a:t>Overall layout</a:t>
            </a:r>
          </a:p>
          <a:p>
            <a:pPr lvl="1"/>
            <a:r>
              <a:rPr lang="en-US" sz="2600" dirty="0" smtClean="0"/>
              <a:t>Graphical Components</a:t>
            </a:r>
            <a:endParaRPr lang="en-US" sz="2600" dirty="0" smtClean="0"/>
          </a:p>
          <a:p>
            <a:endParaRPr lang="en-US" sz="2800" dirty="0"/>
          </a:p>
          <a:p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03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4001848"/>
              </p:ext>
            </p:extLst>
          </p:nvPr>
        </p:nvGraphicFramePr>
        <p:xfrm>
          <a:off x="491505" y="1484785"/>
          <a:ext cx="7608887" cy="49685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178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to Supervisor Feedback from Meeting 3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SG" dirty="0" smtClean="0"/>
              <a:t>Amended Pair Programming Scores to use same calculation method as that on </a:t>
            </a:r>
            <a:r>
              <a:rPr lang="en-SG" dirty="0" err="1" smtClean="0"/>
              <a:t>PPLog</a:t>
            </a:r>
            <a:endParaRPr lang="en-SG" dirty="0" smtClean="0"/>
          </a:p>
          <a:p>
            <a:pPr lvl="0"/>
            <a:endParaRPr lang="en-SG" dirty="0" smtClean="0"/>
          </a:p>
          <a:p>
            <a:r>
              <a:rPr lang="en-US" dirty="0" smtClean="0"/>
              <a:t>Implemented a more comprehensive bug metrics from Iteration 4 onwards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Revamped bug metrics to reflect per-iteration testing instead of per-functionality testing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1314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Progress(Past 2 weeks)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Acceptance Test</a:t>
            </a:r>
          </a:p>
          <a:p>
            <a:endParaRPr lang="en-US" dirty="0"/>
          </a:p>
          <a:p>
            <a:r>
              <a:rPr lang="en-US" dirty="0" smtClean="0"/>
              <a:t>Group-Aware Location Reports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JSON</a:t>
            </a:r>
          </a:p>
          <a:p>
            <a:pPr lvl="1"/>
            <a:r>
              <a:rPr lang="en-US" dirty="0" smtClean="0"/>
              <a:t>Automatic Group Detection</a:t>
            </a:r>
          </a:p>
          <a:p>
            <a:pPr lvl="1"/>
            <a:r>
              <a:rPr lang="en-US" dirty="0" smtClean="0"/>
              <a:t>Group-Aware Location Reports</a:t>
            </a:r>
          </a:p>
          <a:p>
            <a:pPr lvl="1"/>
            <a:endParaRPr lang="en-US" dirty="0"/>
          </a:p>
          <a:p>
            <a:r>
              <a:rPr lang="en-US" dirty="0" smtClean="0"/>
              <a:t>Extensive Testing</a:t>
            </a:r>
            <a:endParaRPr lang="en-US" dirty="0"/>
          </a:p>
          <a:p>
            <a:pPr lvl="2"/>
            <a:endParaRPr lang="en-SG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784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and Responsibilities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3480988"/>
              </p:ext>
            </p:extLst>
          </p:nvPr>
        </p:nvGraphicFramePr>
        <p:xfrm>
          <a:off x="395536" y="1412776"/>
          <a:ext cx="7776864" cy="4464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/>
                <a:gridCol w="2592288"/>
                <a:gridCol w="2376264"/>
              </a:tblGrid>
              <a:tr h="13705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lang="en-US" sz="2800" b="0" dirty="0" smtClean="0"/>
                        <a:t>Task</a:t>
                      </a:r>
                      <a:endParaRPr lang="en-US" sz="2800" b="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lang="en-US" sz="2800" b="0" dirty="0" smtClean="0"/>
                        <a:t>Pair</a:t>
                      </a:r>
                      <a:r>
                        <a:rPr lang="en-US" sz="2800" b="0" baseline="0" dirty="0" smtClean="0"/>
                        <a:t> Programmers</a:t>
                      </a:r>
                      <a:endParaRPr lang="en-US" sz="2800" b="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lang="en-US" sz="2800" b="0" dirty="0" smtClean="0"/>
                        <a:t>Project Manager</a:t>
                      </a:r>
                      <a:endParaRPr lang="en-US" sz="2800" b="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  <a:tr h="1546990"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0000"/>
                        </a:lnSpc>
                        <a:buFont typeface="Courier New" panose="02070309020205020404" pitchFamily="49" charset="0"/>
                        <a:buChar char="o"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Group-Aware Next Places + JSON</a:t>
                      </a:r>
                      <a:endParaRPr lang="en-US" sz="1800" b="1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lnSpc>
                          <a:spcPct val="100000"/>
                        </a:lnSpc>
                        <a:buFont typeface="Courier New" panose="02070309020205020404" pitchFamily="49" charset="0"/>
                        <a:buChar char="o"/>
                      </a:pPr>
                      <a:endParaRPr lang="en-S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smtClean="0"/>
                        <a:t>Shaun,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baseline="0" dirty="0" err="1" smtClean="0"/>
                        <a:t>Ranon</a:t>
                      </a:r>
                      <a:endParaRPr lang="en-US" sz="20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000" b="1" dirty="0" smtClean="0"/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2000" b="1" dirty="0" smtClean="0"/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2000" b="1" dirty="0" smtClean="0"/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2000" b="1" dirty="0" smtClean="0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dirty="0" smtClean="0"/>
                        <a:t>Benjamin</a:t>
                      </a:r>
                      <a:endParaRPr lang="en-US" sz="2000" b="1" dirty="0"/>
                    </a:p>
                  </a:txBody>
                  <a:tcPr/>
                </a:tc>
              </a:tr>
              <a:tr h="154699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b="1" dirty="0" smtClean="0"/>
                        <a:t>Group-Aware</a:t>
                      </a:r>
                      <a:r>
                        <a:rPr lang="en-US" b="1" baseline="0" dirty="0" smtClean="0"/>
                        <a:t> Popular Places + JSON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endParaRPr lang="en-US" b="1" baseline="0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b="1" baseline="0" dirty="0" smtClean="0"/>
                        <a:t>Automatic Group Detection JSON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err="1" smtClean="0"/>
                        <a:t>Aixin</a:t>
                      </a:r>
                      <a:r>
                        <a:rPr lang="en-US" sz="2000" b="1" dirty="0" smtClean="0"/>
                        <a:t>,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smtClean="0"/>
                        <a:t>Yiyi</a:t>
                      </a:r>
                      <a:endParaRPr lang="en-US" sz="20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387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Schedule Metrics</a:t>
            </a:r>
            <a:endParaRPr lang="en-SG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043724"/>
              </p:ext>
            </p:extLst>
          </p:nvPr>
        </p:nvGraphicFramePr>
        <p:xfrm>
          <a:off x="539552" y="1916832"/>
          <a:ext cx="7560840" cy="4261443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729319"/>
                <a:gridCol w="1729319"/>
                <a:gridCol w="1390929"/>
                <a:gridCol w="1560126"/>
                <a:gridCol w="1151147"/>
              </a:tblGrid>
              <a:tr h="556385">
                <a:tc rowSpan="2"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Iterations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(In Days)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Metric 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Score (Days) </a:t>
                      </a:r>
                    </a:p>
                    <a:p>
                      <a:pPr algn="ctr" fontAlgn="ctr"/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%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002060"/>
                    </a:solidFill>
                  </a:tcPr>
                </a:tc>
              </a:tr>
              <a:tr h="1479518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Planned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Actual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5638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 smtClean="0">
                          <a:effectLst/>
                        </a:rPr>
                        <a:t>Iteration 1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7E39"/>
                          </a:solidFill>
                          <a:effectLst/>
                          <a:latin typeface="Calibri"/>
                        </a:rPr>
                        <a:t>28</a:t>
                      </a:r>
                      <a:endParaRPr lang="en-US" sz="2400" b="0" i="0" u="none" strike="noStrike" dirty="0">
                        <a:solidFill>
                          <a:srgbClr val="007E39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7E39"/>
                          </a:solidFill>
                          <a:effectLst/>
                          <a:latin typeface="Calibri"/>
                        </a:rPr>
                        <a:t>1.04</a:t>
                      </a:r>
                      <a:endParaRPr lang="en-US" sz="2400" b="0" i="0" u="none" strike="noStrike" dirty="0">
                        <a:solidFill>
                          <a:srgbClr val="007E39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556385">
                <a:tc vMerge="1"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</a:rPr>
                        <a:t>Iteration 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u="none" strike="noStrike" dirty="0" smtClean="0">
                          <a:solidFill>
                            <a:srgbClr val="007E39"/>
                          </a:solidFill>
                          <a:effectLst/>
                        </a:rPr>
                        <a:t>16</a:t>
                      </a:r>
                      <a:endParaRPr lang="en-US" sz="2400" b="0" i="0" u="none" strike="noStrike" dirty="0">
                        <a:solidFill>
                          <a:srgbClr val="007E39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7E39"/>
                          </a:solidFill>
                          <a:effectLst/>
                          <a:latin typeface="+mn-lt"/>
                        </a:rPr>
                        <a:t>1.00</a:t>
                      </a:r>
                      <a:endParaRPr lang="en-US" sz="2400" b="0" i="0" u="none" strike="noStrike" dirty="0">
                        <a:solidFill>
                          <a:srgbClr val="007E39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556385">
                <a:tc vMerge="1"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Iteration 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15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0.87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556385">
                <a:tc vMerge="1"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Iteration 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12 (11)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0.85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251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Bug Metrics</a:t>
            </a:r>
            <a:endParaRPr lang="en-SG" dirty="0"/>
          </a:p>
        </p:txBody>
      </p:sp>
      <p:sp>
        <p:nvSpPr>
          <p:cNvPr id="4" name="Rectangle 3"/>
          <p:cNvSpPr/>
          <p:nvPr/>
        </p:nvSpPr>
        <p:spPr>
          <a:xfrm>
            <a:off x="888232" y="2682205"/>
            <a:ext cx="6901539" cy="153888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BUG SCORE = </a:t>
            </a:r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51</a:t>
            </a:r>
            <a:endParaRPr 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algn="ctr">
              <a:defRPr/>
            </a:pPr>
            <a:r>
              <a:rPr lang="en-US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(6 </a:t>
            </a:r>
            <a:r>
              <a:rPr lang="en-US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low, </a:t>
            </a:r>
            <a:r>
              <a:rPr lang="en-US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9 medium)</a:t>
            </a:r>
            <a:endParaRPr lang="en-US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5" name="Rectangle 2"/>
          <p:cNvSpPr>
            <a:spLocks/>
          </p:cNvSpPr>
          <p:nvPr/>
        </p:nvSpPr>
        <p:spPr bwMode="auto">
          <a:xfrm>
            <a:off x="-684584" y="4077072"/>
            <a:ext cx="10039350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 smtClean="0">
                <a:solidFill>
                  <a:schemeClr val="tx1"/>
                </a:solidFill>
                <a:latin typeface="Palatino" charset="0"/>
                <a:sym typeface="Palatino" charset="0"/>
              </a:rPr>
              <a:t>Bugs were resolved immediately</a:t>
            </a:r>
            <a:endParaRPr lang="en-US" altLang="en-US" dirty="0">
              <a:solidFill>
                <a:schemeClr val="tx1"/>
              </a:solidFill>
              <a:latin typeface="Palatino" charset="0"/>
              <a:sym typeface="Palati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58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PPLog</a:t>
            </a:r>
            <a:r>
              <a:rPr lang="en-US" dirty="0" smtClean="0"/>
              <a:t> Metric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3011545"/>
              </p:ext>
            </p:extLst>
          </p:nvPr>
        </p:nvGraphicFramePr>
        <p:xfrm>
          <a:off x="323528" y="1268760"/>
          <a:ext cx="8136904" cy="546198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3404036"/>
                <a:gridCol w="1482536"/>
                <a:gridCol w="1121281"/>
                <a:gridCol w="904915"/>
                <a:gridCol w="1224136"/>
              </a:tblGrid>
              <a:tr h="900124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Task </a:t>
                      </a:r>
                      <a:r>
                        <a:rPr lang="en-SG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en-SG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Planned Duration </a:t>
                      </a:r>
                      <a:r>
                        <a:rPr lang="en-SG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(hrs)</a:t>
                      </a:r>
                      <a:endParaRPr lang="en-SG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Actual Duration </a:t>
                      </a:r>
                      <a:r>
                        <a:rPr lang="en-SG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(hrs)</a:t>
                      </a:r>
                      <a:endParaRPr lang="en-SG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Score</a:t>
                      </a:r>
                      <a:endParaRPr lang="en-SG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SG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Status</a:t>
                      </a:r>
                      <a:endParaRPr lang="en-SG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>
                    <a:solidFill>
                      <a:srgbClr val="002060"/>
                    </a:solidFill>
                  </a:tcPr>
                </a:tc>
              </a:tr>
              <a:tr h="6346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222222"/>
                          </a:solidFill>
                          <a:effectLst/>
                          <a:latin typeface="Tahoma"/>
                        </a:rPr>
                        <a:t>JSON for Automatic Group</a:t>
                      </a:r>
                      <a:r>
                        <a:rPr lang="en-US" sz="2000" b="0" i="0" u="none" strike="noStrike" baseline="0" dirty="0" smtClean="0">
                          <a:solidFill>
                            <a:srgbClr val="222222"/>
                          </a:solidFill>
                          <a:effectLst/>
                          <a:latin typeface="Tahoma"/>
                        </a:rPr>
                        <a:t> Detection </a:t>
                      </a:r>
                      <a:endParaRPr lang="en-SG" sz="2000" b="0" i="0" u="none" strike="noStrike" dirty="0">
                        <a:solidFill>
                          <a:srgbClr val="222222"/>
                        </a:solidFill>
                        <a:effectLst/>
                        <a:latin typeface="Tahoma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Okay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</a:tr>
              <a:tr h="5170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222222"/>
                          </a:solidFill>
                          <a:effectLst/>
                          <a:latin typeface="Tahoma"/>
                        </a:rPr>
                        <a:t>Group-Aware</a:t>
                      </a:r>
                      <a:r>
                        <a:rPr lang="en-US" sz="2000" b="0" i="0" u="none" strike="noStrike" baseline="0" dirty="0" smtClean="0">
                          <a:solidFill>
                            <a:srgbClr val="222222"/>
                          </a:solidFill>
                          <a:effectLst/>
                          <a:latin typeface="Tahoma"/>
                        </a:rPr>
                        <a:t> Top K Popular Places Report</a:t>
                      </a:r>
                      <a:endParaRPr lang="en-SG" sz="2000" b="0" i="0" u="none" strike="noStrike" dirty="0">
                        <a:solidFill>
                          <a:srgbClr val="222222"/>
                        </a:solidFill>
                        <a:effectLst/>
                        <a:latin typeface="Tahoma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8.0</a:t>
                      </a:r>
                      <a:endParaRPr lang="en-SG" sz="2000" dirty="0"/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7.9</a:t>
                      </a:r>
                      <a:endParaRPr lang="en-SG" sz="2000" dirty="0"/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0.99</a:t>
                      </a:r>
                      <a:endParaRPr lang="en-SG" sz="2000" dirty="0"/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Okay</a:t>
                      </a:r>
                      <a:endParaRPr lang="en-SG" sz="2000" dirty="0"/>
                    </a:p>
                  </a:txBody>
                  <a:tcPr marL="8089" marR="8089" marT="8089" marB="0" anchor="ctr"/>
                </a:tc>
              </a:tr>
              <a:tr h="5170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222222"/>
                          </a:solidFill>
                          <a:effectLst/>
                          <a:latin typeface="Tahoma"/>
                        </a:rPr>
                        <a:t>Group-Aware</a:t>
                      </a:r>
                      <a:r>
                        <a:rPr lang="en-US" sz="2000" b="0" i="0" u="none" strike="noStrike" baseline="0" dirty="0" smtClean="0">
                          <a:solidFill>
                            <a:srgbClr val="222222"/>
                          </a:solidFill>
                          <a:effectLst/>
                          <a:latin typeface="Tahoma"/>
                        </a:rPr>
                        <a:t> Top K Next Places Report</a:t>
                      </a:r>
                      <a:endParaRPr lang="en-SG" sz="2000" b="0" i="0" u="none" strike="noStrike" dirty="0">
                        <a:solidFill>
                          <a:srgbClr val="222222"/>
                        </a:solidFill>
                        <a:effectLst/>
                        <a:latin typeface="Tahoma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11.0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10.6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1.04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Okay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</a:tr>
              <a:tr h="5170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222222"/>
                          </a:solidFill>
                          <a:effectLst/>
                          <a:latin typeface="Tahoma"/>
                        </a:rPr>
                        <a:t>Integration</a:t>
                      </a: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0.98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Okay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</a:tr>
              <a:tr h="6346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222222"/>
                          </a:solidFill>
                          <a:effectLst/>
                          <a:latin typeface="Tahoma"/>
                        </a:rPr>
                        <a:t>Make</a:t>
                      </a:r>
                      <a:r>
                        <a:rPr lang="en-US" sz="2000" b="0" i="0" u="none" strike="noStrike" baseline="0" dirty="0" smtClean="0">
                          <a:solidFill>
                            <a:srgbClr val="222222"/>
                          </a:solidFill>
                          <a:effectLst/>
                          <a:latin typeface="Tahoma"/>
                        </a:rPr>
                        <a:t> minor changes based on Heuristics Evaluation feedback</a:t>
                      </a:r>
                      <a:endParaRPr lang="en-SG" sz="2000" b="0" i="0" u="none" strike="noStrike" dirty="0">
                        <a:solidFill>
                          <a:srgbClr val="222222"/>
                        </a:solidFill>
                        <a:effectLst/>
                        <a:latin typeface="Tahoma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1.22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Okay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</a:tr>
              <a:tr h="6346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222222"/>
                          </a:solidFill>
                          <a:effectLst/>
                          <a:latin typeface="Tahoma"/>
                        </a:rPr>
                        <a:t>Debugging</a:t>
                      </a:r>
                      <a:r>
                        <a:rPr lang="en-US" sz="2000" b="0" i="0" u="none" strike="noStrike" baseline="0" dirty="0" smtClean="0">
                          <a:solidFill>
                            <a:srgbClr val="222222"/>
                          </a:solidFill>
                          <a:effectLst/>
                          <a:latin typeface="Tahoma"/>
                        </a:rPr>
                        <a:t> Pair 1 Functionality</a:t>
                      </a:r>
                      <a:endParaRPr lang="en-SG" sz="2000" b="0" i="0" u="none" strike="noStrike" dirty="0">
                        <a:solidFill>
                          <a:srgbClr val="222222"/>
                        </a:solidFill>
                        <a:effectLst/>
                        <a:latin typeface="Tahoma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1.98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Underrun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</a:tr>
              <a:tr h="4505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222222"/>
                          </a:solidFill>
                          <a:effectLst/>
                          <a:latin typeface="Tahoma"/>
                        </a:rPr>
                        <a:t>Debugging Pair 2</a:t>
                      </a:r>
                      <a:r>
                        <a:rPr lang="en-US" sz="2000" b="0" i="0" u="none" strike="noStrike" baseline="0" dirty="0" smtClean="0">
                          <a:solidFill>
                            <a:srgbClr val="222222"/>
                          </a:solidFill>
                          <a:effectLst/>
                          <a:latin typeface="Tahoma"/>
                        </a:rPr>
                        <a:t> Functionality</a:t>
                      </a:r>
                      <a:endParaRPr lang="en-SG" sz="2000" b="0" i="0" u="none" strike="noStrike" dirty="0">
                        <a:solidFill>
                          <a:srgbClr val="222222"/>
                        </a:solidFill>
                        <a:effectLst/>
                        <a:latin typeface="Tahoma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7.3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0.55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Okay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104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PPLog</a:t>
            </a:r>
            <a:r>
              <a:rPr lang="en-US" dirty="0" smtClean="0"/>
              <a:t> Metric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315176"/>
              </p:ext>
            </p:extLst>
          </p:nvPr>
        </p:nvGraphicFramePr>
        <p:xfrm>
          <a:off x="179512" y="1268760"/>
          <a:ext cx="8136904" cy="546198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3404036"/>
                <a:gridCol w="1482536"/>
                <a:gridCol w="1121281"/>
                <a:gridCol w="904915"/>
                <a:gridCol w="1224136"/>
              </a:tblGrid>
              <a:tr h="900124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Task </a:t>
                      </a:r>
                      <a:r>
                        <a:rPr lang="en-SG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en-SG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Planned Duration </a:t>
                      </a:r>
                      <a:r>
                        <a:rPr lang="en-SG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(hrs)</a:t>
                      </a:r>
                      <a:endParaRPr lang="en-SG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Actual Duration </a:t>
                      </a:r>
                      <a:r>
                        <a:rPr lang="en-SG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(hrs)</a:t>
                      </a:r>
                      <a:endParaRPr lang="en-SG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Score</a:t>
                      </a:r>
                      <a:endParaRPr lang="en-SG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SG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Status</a:t>
                      </a:r>
                      <a:endParaRPr lang="en-SG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>
                    <a:solidFill>
                      <a:srgbClr val="002060"/>
                    </a:solidFill>
                  </a:tcPr>
                </a:tc>
              </a:tr>
              <a:tr h="6346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222222"/>
                          </a:solidFill>
                          <a:effectLst/>
                          <a:latin typeface="Tahoma"/>
                        </a:rPr>
                        <a:t>JSON for Automatic Group</a:t>
                      </a:r>
                      <a:r>
                        <a:rPr lang="en-US" sz="2000" b="0" i="0" u="none" strike="noStrike" baseline="0" dirty="0" smtClean="0">
                          <a:solidFill>
                            <a:srgbClr val="222222"/>
                          </a:solidFill>
                          <a:effectLst/>
                          <a:latin typeface="Tahoma"/>
                        </a:rPr>
                        <a:t> Detection </a:t>
                      </a:r>
                      <a:endParaRPr lang="en-SG" sz="2000" b="0" i="0" u="none" strike="noStrike" dirty="0">
                        <a:solidFill>
                          <a:srgbClr val="222222"/>
                        </a:solidFill>
                        <a:effectLst/>
                        <a:latin typeface="Tahoma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Okay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</a:tr>
              <a:tr h="5170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222222"/>
                          </a:solidFill>
                          <a:effectLst/>
                          <a:latin typeface="Tahoma"/>
                        </a:rPr>
                        <a:t>Group-Aware</a:t>
                      </a:r>
                      <a:r>
                        <a:rPr lang="en-US" sz="2000" b="0" i="0" u="none" strike="noStrike" baseline="0" dirty="0" smtClean="0">
                          <a:solidFill>
                            <a:srgbClr val="222222"/>
                          </a:solidFill>
                          <a:effectLst/>
                          <a:latin typeface="Tahoma"/>
                        </a:rPr>
                        <a:t> Top K Popular Places Report</a:t>
                      </a:r>
                      <a:endParaRPr lang="en-SG" sz="2000" b="0" i="0" u="none" strike="noStrike" dirty="0">
                        <a:solidFill>
                          <a:srgbClr val="222222"/>
                        </a:solidFill>
                        <a:effectLst/>
                        <a:latin typeface="Tahoma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8.0</a:t>
                      </a:r>
                      <a:endParaRPr lang="en-SG" sz="2000" dirty="0"/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7.9</a:t>
                      </a:r>
                      <a:endParaRPr lang="en-SG" sz="2000" dirty="0"/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0.99</a:t>
                      </a:r>
                      <a:endParaRPr lang="en-SG" sz="2000" dirty="0"/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Okay</a:t>
                      </a:r>
                      <a:endParaRPr lang="en-SG" sz="2000" dirty="0"/>
                    </a:p>
                  </a:txBody>
                  <a:tcPr marL="8089" marR="8089" marT="8089" marB="0" anchor="ctr"/>
                </a:tc>
              </a:tr>
              <a:tr h="5170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222222"/>
                          </a:solidFill>
                          <a:effectLst/>
                          <a:latin typeface="Tahoma"/>
                        </a:rPr>
                        <a:t>Group-Aware</a:t>
                      </a:r>
                      <a:r>
                        <a:rPr lang="en-US" sz="2000" b="0" i="0" u="none" strike="noStrike" baseline="0" dirty="0" smtClean="0">
                          <a:solidFill>
                            <a:srgbClr val="222222"/>
                          </a:solidFill>
                          <a:effectLst/>
                          <a:latin typeface="Tahoma"/>
                        </a:rPr>
                        <a:t> Top K Next Places Report</a:t>
                      </a:r>
                      <a:endParaRPr lang="en-SG" sz="2000" b="0" i="0" u="none" strike="noStrike" dirty="0">
                        <a:solidFill>
                          <a:srgbClr val="222222"/>
                        </a:solidFill>
                        <a:effectLst/>
                        <a:latin typeface="Tahoma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11.0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10.6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1.04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Okay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</a:tr>
              <a:tr h="5170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222222"/>
                          </a:solidFill>
                          <a:effectLst/>
                          <a:latin typeface="Tahoma"/>
                        </a:rPr>
                        <a:t>Integration</a:t>
                      </a: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0.98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Okay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</a:tr>
              <a:tr h="6346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222222"/>
                          </a:solidFill>
                          <a:effectLst/>
                          <a:latin typeface="Tahoma"/>
                        </a:rPr>
                        <a:t>Make</a:t>
                      </a:r>
                      <a:r>
                        <a:rPr lang="en-US" sz="2000" b="0" i="0" u="none" strike="noStrike" baseline="0" dirty="0" smtClean="0">
                          <a:solidFill>
                            <a:srgbClr val="222222"/>
                          </a:solidFill>
                          <a:effectLst/>
                          <a:latin typeface="Tahoma"/>
                        </a:rPr>
                        <a:t> minor changes based on Heuristics Evaluation feedback</a:t>
                      </a:r>
                      <a:endParaRPr lang="en-SG" sz="2000" b="0" i="0" u="none" strike="noStrike" dirty="0">
                        <a:solidFill>
                          <a:srgbClr val="222222"/>
                        </a:solidFill>
                        <a:effectLst/>
                        <a:latin typeface="Tahoma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1.22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Okay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</a:tr>
              <a:tr h="6346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222222"/>
                          </a:solidFill>
                          <a:effectLst/>
                          <a:latin typeface="Tahoma"/>
                        </a:rPr>
                        <a:t>Debugging</a:t>
                      </a:r>
                      <a:r>
                        <a:rPr lang="en-US" sz="2000" b="0" i="0" u="none" strike="noStrike" baseline="0" dirty="0" smtClean="0">
                          <a:solidFill>
                            <a:srgbClr val="222222"/>
                          </a:solidFill>
                          <a:effectLst/>
                          <a:latin typeface="Tahoma"/>
                        </a:rPr>
                        <a:t> Pair 1 Functionality</a:t>
                      </a:r>
                      <a:endParaRPr lang="en-SG" sz="2000" b="0" i="0" u="none" strike="noStrike" dirty="0">
                        <a:solidFill>
                          <a:srgbClr val="222222"/>
                        </a:solidFill>
                        <a:effectLst/>
                        <a:latin typeface="Tahoma"/>
                      </a:endParaRPr>
                    </a:p>
                  </a:txBody>
                  <a:tcPr marL="8089" marR="8089" marT="8089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1.98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Underrun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>
                    <a:solidFill>
                      <a:srgbClr val="FF0000"/>
                    </a:solidFill>
                  </a:tcPr>
                </a:tc>
              </a:tr>
              <a:tr h="4505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222222"/>
                          </a:solidFill>
                          <a:effectLst/>
                          <a:latin typeface="Tahoma"/>
                        </a:rPr>
                        <a:t>Debugging Pair 2</a:t>
                      </a:r>
                      <a:r>
                        <a:rPr lang="en-US" sz="2000" b="0" i="0" u="none" strike="noStrike" baseline="0" dirty="0" smtClean="0">
                          <a:solidFill>
                            <a:srgbClr val="222222"/>
                          </a:solidFill>
                          <a:effectLst/>
                          <a:latin typeface="Tahoma"/>
                        </a:rPr>
                        <a:t> Functionality</a:t>
                      </a:r>
                      <a:endParaRPr lang="en-SG" sz="2000" b="0" i="0" u="none" strike="noStrike" dirty="0">
                        <a:solidFill>
                          <a:srgbClr val="222222"/>
                        </a:solidFill>
                        <a:effectLst/>
                        <a:latin typeface="Tahoma"/>
                      </a:endParaRPr>
                    </a:p>
                  </a:txBody>
                  <a:tcPr marL="8089" marR="8089" marT="8089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7.3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0.55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Okay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67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4012</TotalTime>
  <Words>411</Words>
  <Application>Microsoft Office PowerPoint</Application>
  <PresentationFormat>On-screen Show (4:3)</PresentationFormat>
  <Paragraphs>183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Adjacency</vt:lpstr>
      <vt:lpstr>Supervisor Meeting 4</vt:lpstr>
      <vt:lpstr>Agenda</vt:lpstr>
      <vt:lpstr>Response to Supervisor Feedback from Meeting 3</vt:lpstr>
      <vt:lpstr>Progress(Past 2 weeks)</vt:lpstr>
      <vt:lpstr>Roles and Responsibilities</vt:lpstr>
      <vt:lpstr>Schedule Metrics</vt:lpstr>
      <vt:lpstr>Bug Metrics</vt:lpstr>
      <vt:lpstr>PPLog Metric</vt:lpstr>
      <vt:lpstr>PPLog Metric</vt:lpstr>
      <vt:lpstr>Challenges</vt:lpstr>
      <vt:lpstr>Progress Review</vt:lpstr>
      <vt:lpstr>Core Focus</vt:lpstr>
    </vt:vector>
  </TitlesOfParts>
  <Company>Singapore Management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Supervisor Interview 1</dc:title>
  <dc:creator>user</dc:creator>
  <cp:lastModifiedBy>Shaun Teh</cp:lastModifiedBy>
  <cp:revision>403</cp:revision>
  <dcterms:created xsi:type="dcterms:W3CDTF">2014-09-21T09:50:06Z</dcterms:created>
  <dcterms:modified xsi:type="dcterms:W3CDTF">2014-11-06T17:22:07Z</dcterms:modified>
</cp:coreProperties>
</file>