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199" y="795599"/>
            <a:ext cx="3872911" cy="434790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sz="800" dirty="0">
                <a:solidFill>
                  <a:schemeClr val="tx1"/>
                </a:solidFill>
                <a:latin typeface="Open Sans"/>
                <a:ea typeface="Open Sans"/>
                <a:cs typeface="Open Sans"/>
                <a:sym typeface="Open Sans"/>
              </a:rPr>
              <a:t>Clustered column showing the comparison of revenue generated from  outsourcing Data Processing firm in comparison to IT outsourcing firms.</a:t>
            </a:r>
          </a:p>
          <a:p>
            <a:pPr marL="285750" lvl="0" indent="-285750" algn="l" rtl="0">
              <a:spcBef>
                <a:spcPts val="0"/>
              </a:spcBef>
              <a:spcAft>
                <a:spcPts val="1600"/>
              </a:spcAft>
              <a:buFont typeface="Wingdings" panose="05000000000000000000" pitchFamily="2" charset="2"/>
              <a:buChar char="v"/>
            </a:pPr>
            <a:r>
              <a:rPr lang="en-US" sz="800" dirty="0">
                <a:solidFill>
                  <a:schemeClr val="tx1"/>
                </a:solidFill>
                <a:latin typeface="Open Sans"/>
                <a:ea typeface="Open Sans"/>
                <a:cs typeface="Open Sans"/>
                <a:sym typeface="Open Sans"/>
              </a:rPr>
              <a:t>We see that year by year IT outsourcing generates at least 600% more income than Data outsourcing.</a:t>
            </a:r>
          </a:p>
          <a:p>
            <a:pPr marL="285750" lvl="0" indent="-285750" algn="l" rtl="0">
              <a:spcBef>
                <a:spcPts val="0"/>
              </a:spcBef>
              <a:spcAft>
                <a:spcPts val="1600"/>
              </a:spcAft>
              <a:buFont typeface="Wingdings" panose="05000000000000000000" pitchFamily="2" charset="2"/>
              <a:buChar char="v"/>
            </a:pPr>
            <a:r>
              <a:rPr lang="en-US" sz="800" dirty="0">
                <a:solidFill>
                  <a:schemeClr val="tx1"/>
                </a:solidFill>
                <a:latin typeface="Open Sans"/>
                <a:ea typeface="Open Sans"/>
                <a:cs typeface="Open Sans"/>
                <a:sym typeface="Open Sans"/>
              </a:rPr>
              <a:t>The Total mean revenue for It consulting is $125,243,891,250 whilst the Total mean revenue for data Processing is  7,576,291,500. This shows that the average revenue generated by IT consulting is over 10X that of Data Processing.</a:t>
            </a:r>
          </a:p>
          <a:p>
            <a:pPr marL="285750" lvl="0" indent="-285750" algn="l" rtl="0">
              <a:spcBef>
                <a:spcPts val="0"/>
              </a:spcBef>
              <a:spcAft>
                <a:spcPts val="1600"/>
              </a:spcAft>
              <a:buFont typeface="Wingdings" panose="05000000000000000000" pitchFamily="2" charset="2"/>
              <a:buChar char="v"/>
            </a:pPr>
            <a:r>
              <a:rPr lang="en-US" sz="800" dirty="0">
                <a:solidFill>
                  <a:schemeClr val="tx1"/>
                </a:solidFill>
                <a:latin typeface="Open Sans"/>
                <a:ea typeface="Open Sans"/>
                <a:cs typeface="Open Sans"/>
                <a:sym typeface="Open Sans"/>
              </a:rPr>
              <a:t>Total Median Revenue for IT consulting is $</a:t>
            </a:r>
            <a:r>
              <a:rPr lang="en-US" sz="800" i="0" u="none" strike="noStrike" dirty="0">
                <a:solidFill>
                  <a:schemeClr val="tx1"/>
                </a:solidFill>
                <a:effectLst/>
                <a:latin typeface="Calibri" panose="020F0502020204030204" pitchFamily="34" charset="0"/>
              </a:rPr>
              <a:t>127,031,173,500.00 in</a:t>
            </a:r>
            <a:br>
              <a:rPr lang="en-US" sz="800" i="0" u="none" strike="noStrike" dirty="0">
                <a:solidFill>
                  <a:schemeClr val="tx1"/>
                </a:solidFill>
                <a:effectLst/>
                <a:latin typeface="Calibri" panose="020F0502020204030204" pitchFamily="34" charset="0"/>
              </a:rPr>
            </a:br>
            <a:r>
              <a:rPr lang="en-US" sz="800" i="0" u="none" strike="noStrike" dirty="0">
                <a:solidFill>
                  <a:schemeClr val="tx1"/>
                </a:solidFill>
                <a:effectLst/>
                <a:latin typeface="Calibri" panose="020F0502020204030204" pitchFamily="34" charset="0"/>
              </a:rPr>
              <a:t>comparison to Data processing which is $7,474,978,500.00. This shows that at least 50% of the companies in It consulting generate far more revenue than those of Data Processing.</a:t>
            </a:r>
          </a:p>
          <a:p>
            <a:pPr marL="285750" lvl="0" indent="-285750" rtl="0">
              <a:lnSpc>
                <a:spcPct val="100000"/>
              </a:lnSpc>
              <a:spcBef>
                <a:spcPts val="0"/>
              </a:spcBef>
              <a:spcAft>
                <a:spcPts val="1600"/>
              </a:spcAft>
              <a:buFont typeface="Wingdings" panose="05000000000000000000" pitchFamily="2" charset="2"/>
              <a:buChar char="v"/>
            </a:pPr>
            <a:r>
              <a:rPr lang="en-US" sz="800" dirty="0">
                <a:solidFill>
                  <a:schemeClr val="tx1"/>
                </a:solidFill>
                <a:latin typeface="Calibri" panose="020F0502020204030204" pitchFamily="34" charset="0"/>
              </a:rPr>
              <a:t>Total Standard deviation for IT consulting is </a:t>
            </a:r>
            <a:r>
              <a:rPr lang="en-US" sz="800" i="0" u="none" strike="noStrike" dirty="0">
                <a:solidFill>
                  <a:schemeClr val="tx1"/>
                </a:solidFill>
                <a:effectLst/>
                <a:latin typeface="Calibri" panose="020F0502020204030204" pitchFamily="34" charset="0"/>
              </a:rPr>
              <a:t> 10,090,536,972.62 comparison to Data Processing  1,446,631,658.63  this shows</a:t>
            </a:r>
            <a:r>
              <a:rPr lang="en-US" sz="800" dirty="0">
                <a:solidFill>
                  <a:schemeClr val="tx1"/>
                </a:solidFill>
                <a:latin typeface="Calibri" panose="020F0502020204030204" pitchFamily="34" charset="0"/>
              </a:rPr>
              <a:t> that the data is more accurate to the Total median in data processing than that of IT consulting .</a:t>
            </a:r>
          </a:p>
          <a:p>
            <a:pPr marL="285750" lvl="0" indent="-285750" rtl="0">
              <a:lnSpc>
                <a:spcPct val="100000"/>
              </a:lnSpc>
              <a:spcBef>
                <a:spcPts val="0"/>
              </a:spcBef>
              <a:spcAft>
                <a:spcPts val="1600"/>
              </a:spcAft>
              <a:buFont typeface="Wingdings" panose="05000000000000000000" pitchFamily="2" charset="2"/>
              <a:buChar char="v"/>
            </a:pPr>
            <a:r>
              <a:rPr lang="en-US" sz="800" dirty="0">
                <a:solidFill>
                  <a:schemeClr val="tx1"/>
                </a:solidFill>
                <a:latin typeface="Calibri" panose="020F0502020204030204" pitchFamily="34" charset="0"/>
              </a:rPr>
              <a:t>Total range for It consulting is 22,509,218,000.00 and Data is 3,320,583,000 this shows that the data in IT consulting is more spread out in terms of the revenue than that of data processing.</a:t>
            </a:r>
            <a:endParaRPr lang="en-US" sz="800" dirty="0">
              <a:solidFill>
                <a:schemeClr val="tx1"/>
              </a:solidFill>
              <a:latin typeface="Open Sans"/>
              <a:ea typeface="Open Sans"/>
              <a:cs typeface="Open Sans"/>
              <a:sym typeface="Open Sans"/>
            </a:endParaRPr>
          </a:p>
          <a:p>
            <a:pPr marL="285750" lvl="0" indent="-285750" algn="l" rtl="0">
              <a:spcBef>
                <a:spcPts val="0"/>
              </a:spcBef>
              <a:spcAft>
                <a:spcPts val="1600"/>
              </a:spcAft>
              <a:buFont typeface="Wingdings" panose="05000000000000000000" pitchFamily="2" charset="2"/>
              <a:buChar char="v"/>
            </a:pPr>
            <a:r>
              <a:rPr lang="en-US" sz="800" dirty="0">
                <a:solidFill>
                  <a:schemeClr val="tx1"/>
                </a:solidFill>
                <a:latin typeface="Open Sans"/>
                <a:ea typeface="Open Sans"/>
                <a:cs typeface="Open Sans"/>
                <a:sym typeface="Open Sans"/>
              </a:rPr>
              <a:t>If you are looking at the  Tech Outsourcing field we can conclude that the skills of those in It Outsourcing generates more financial gains that those of data.</a:t>
            </a:r>
          </a:p>
          <a:p>
            <a:pPr marL="285750" lvl="0" indent="-285750" algn="l" rtl="0">
              <a:spcBef>
                <a:spcPts val="0"/>
              </a:spcBef>
              <a:spcAft>
                <a:spcPts val="1600"/>
              </a:spcAft>
              <a:buFont typeface="Wingdings" panose="05000000000000000000" pitchFamily="2" charset="2"/>
              <a:buChar char="v"/>
            </a:pPr>
            <a:endParaRPr sz="1000" dirty="0">
              <a:solidFill>
                <a:schemeClr val="tx1"/>
              </a:solidFill>
              <a:latin typeface="Open Sans"/>
              <a:ea typeface="Open Sans"/>
              <a:cs typeface="Open Sans"/>
              <a:sym typeface="Open Sans"/>
            </a:endParaRPr>
          </a:p>
        </p:txBody>
      </p:sp>
      <p:sp>
        <p:nvSpPr>
          <p:cNvPr id="60" name="Google Shape;60;p14"/>
          <p:cNvSpPr/>
          <p:nvPr/>
        </p:nvSpPr>
        <p:spPr>
          <a:xfrm>
            <a:off x="354300" y="1418450"/>
            <a:ext cx="4550700" cy="29436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IT Outsourcing generates favourable revenue in comparison to data outsourcing</a:t>
            </a:r>
            <a:endParaRPr dirty="0">
              <a:solidFill>
                <a:srgbClr val="FFFFFF"/>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6EC42E3E-A017-925A-1E8C-453AC21A8DDE}"/>
              </a:ext>
            </a:extLst>
          </p:cNvPr>
          <p:cNvPicPr>
            <a:picLocks noChangeAspect="1"/>
          </p:cNvPicPr>
          <p:nvPr/>
        </p:nvPicPr>
        <p:blipFill>
          <a:blip r:embed="rId3"/>
          <a:stretch>
            <a:fillRect/>
          </a:stretch>
        </p:blipFill>
        <p:spPr>
          <a:xfrm>
            <a:off x="354300" y="1418450"/>
            <a:ext cx="4550700" cy="294369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229</Words>
  <Application>Microsoft Office PowerPoint</Application>
  <PresentationFormat>On-screen Show (16:9)</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Open Sans</vt:lpstr>
      <vt:lpstr>Arial</vt:lpstr>
      <vt:lpstr>Wingdings</vt:lpstr>
      <vt:lpstr>Calibri</vt:lpstr>
      <vt:lpstr>Simple Light</vt:lpstr>
      <vt:lpstr>  IT Outsourcing generates favourable revenue in comparison to data outsourcing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Sheldon Thomas</dc:creator>
  <cp:lastModifiedBy>Sheldon Thomas</cp:lastModifiedBy>
  <cp:revision>9</cp:revision>
  <dcterms:modified xsi:type="dcterms:W3CDTF">2023-10-10T03:16:45Z</dcterms:modified>
</cp:coreProperties>
</file>