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5" r:id="rId7"/>
    <p:sldId id="261" r:id="rId8"/>
    <p:sldId id="266" r:id="rId9"/>
    <p:sldId id="267" r:id="rId10"/>
    <p:sldId id="268" r:id="rId11"/>
    <p:sldId id="269" r:id="rId12"/>
    <p:sldId id="270" r:id="rId13"/>
    <p:sldId id="271" r:id="rId14"/>
    <p:sldId id="272" r:id="rId15"/>
    <p:sldId id="274" r:id="rId16"/>
    <p:sldId id="278"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9" autoAdjust="0"/>
    <p:restoredTop sz="94660"/>
  </p:normalViewPr>
  <p:slideViewPr>
    <p:cSldViewPr snapToGrid="0">
      <p:cViewPr varScale="1">
        <p:scale>
          <a:sx n="85" d="100"/>
          <a:sy n="85" d="100"/>
        </p:scale>
        <p:origin x="45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039086-4672-4F6F-B80D-38A2F669F817}"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30256-0193-434D-8FB6-69FA512A24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40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39086-4672-4F6F-B80D-38A2F669F817}"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30256-0193-434D-8FB6-69FA512A24D8}" type="slidenum">
              <a:rPr lang="en-US" smtClean="0"/>
              <a:t>‹#›</a:t>
            </a:fld>
            <a:endParaRPr lang="en-US"/>
          </a:p>
        </p:txBody>
      </p:sp>
    </p:spTree>
    <p:extLst>
      <p:ext uri="{BB962C8B-B14F-4D97-AF65-F5344CB8AC3E}">
        <p14:creationId xmlns:p14="http://schemas.microsoft.com/office/powerpoint/2010/main" val="392098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39086-4672-4F6F-B80D-38A2F669F817}"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30256-0193-434D-8FB6-69FA512A24D8}" type="slidenum">
              <a:rPr lang="en-US" smtClean="0"/>
              <a:t>‹#›</a:t>
            </a:fld>
            <a:endParaRPr lang="en-US"/>
          </a:p>
        </p:txBody>
      </p:sp>
    </p:spTree>
    <p:extLst>
      <p:ext uri="{BB962C8B-B14F-4D97-AF65-F5344CB8AC3E}">
        <p14:creationId xmlns:p14="http://schemas.microsoft.com/office/powerpoint/2010/main" val="405953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39086-4672-4F6F-B80D-38A2F669F817}"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30256-0193-434D-8FB6-69FA512A24D8}" type="slidenum">
              <a:rPr lang="en-US" smtClean="0"/>
              <a:t>‹#›</a:t>
            </a:fld>
            <a:endParaRPr lang="en-US"/>
          </a:p>
        </p:txBody>
      </p:sp>
    </p:spTree>
    <p:extLst>
      <p:ext uri="{BB962C8B-B14F-4D97-AF65-F5344CB8AC3E}">
        <p14:creationId xmlns:p14="http://schemas.microsoft.com/office/powerpoint/2010/main" val="7739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39086-4672-4F6F-B80D-38A2F669F817}"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30256-0193-434D-8FB6-69FA512A24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13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039086-4672-4F6F-B80D-38A2F669F817}"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30256-0193-434D-8FB6-69FA512A24D8}" type="slidenum">
              <a:rPr lang="en-US" smtClean="0"/>
              <a:t>‹#›</a:t>
            </a:fld>
            <a:endParaRPr lang="en-US"/>
          </a:p>
        </p:txBody>
      </p:sp>
    </p:spTree>
    <p:extLst>
      <p:ext uri="{BB962C8B-B14F-4D97-AF65-F5344CB8AC3E}">
        <p14:creationId xmlns:p14="http://schemas.microsoft.com/office/powerpoint/2010/main" val="160113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039086-4672-4F6F-B80D-38A2F669F817}"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30256-0193-434D-8FB6-69FA512A24D8}" type="slidenum">
              <a:rPr lang="en-US" smtClean="0"/>
              <a:t>‹#›</a:t>
            </a:fld>
            <a:endParaRPr lang="en-US"/>
          </a:p>
        </p:txBody>
      </p:sp>
    </p:spTree>
    <p:extLst>
      <p:ext uri="{BB962C8B-B14F-4D97-AF65-F5344CB8AC3E}">
        <p14:creationId xmlns:p14="http://schemas.microsoft.com/office/powerpoint/2010/main" val="32229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039086-4672-4F6F-B80D-38A2F669F817}"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30256-0193-434D-8FB6-69FA512A24D8}" type="slidenum">
              <a:rPr lang="en-US" smtClean="0"/>
              <a:t>‹#›</a:t>
            </a:fld>
            <a:endParaRPr lang="en-US"/>
          </a:p>
        </p:txBody>
      </p:sp>
    </p:spTree>
    <p:extLst>
      <p:ext uri="{BB962C8B-B14F-4D97-AF65-F5344CB8AC3E}">
        <p14:creationId xmlns:p14="http://schemas.microsoft.com/office/powerpoint/2010/main" val="128933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039086-4672-4F6F-B80D-38A2F669F817}" type="datetimeFigureOut">
              <a:rPr lang="en-US" smtClean="0"/>
              <a:t>10/19/2022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F30256-0193-434D-8FB6-69FA512A24D8}" type="slidenum">
              <a:rPr lang="en-US" smtClean="0"/>
              <a:t>‹#›</a:t>
            </a:fld>
            <a:endParaRPr lang="en-US"/>
          </a:p>
        </p:txBody>
      </p:sp>
    </p:spTree>
    <p:extLst>
      <p:ext uri="{BB962C8B-B14F-4D97-AF65-F5344CB8AC3E}">
        <p14:creationId xmlns:p14="http://schemas.microsoft.com/office/powerpoint/2010/main" val="200291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039086-4672-4F6F-B80D-38A2F669F817}" type="datetimeFigureOut">
              <a:rPr lang="en-US" smtClean="0"/>
              <a:t>10/19/2022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F30256-0193-434D-8FB6-69FA512A24D8}" type="slidenum">
              <a:rPr lang="en-US" smtClean="0"/>
              <a:t>‹#›</a:t>
            </a:fld>
            <a:endParaRPr lang="en-US"/>
          </a:p>
        </p:txBody>
      </p:sp>
    </p:spTree>
    <p:extLst>
      <p:ext uri="{BB962C8B-B14F-4D97-AF65-F5344CB8AC3E}">
        <p14:creationId xmlns:p14="http://schemas.microsoft.com/office/powerpoint/2010/main" val="405498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039086-4672-4F6F-B80D-38A2F669F817}"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30256-0193-434D-8FB6-69FA512A24D8}" type="slidenum">
              <a:rPr lang="en-US" smtClean="0"/>
              <a:t>‹#›</a:t>
            </a:fld>
            <a:endParaRPr lang="en-US"/>
          </a:p>
        </p:txBody>
      </p:sp>
    </p:spTree>
    <p:extLst>
      <p:ext uri="{BB962C8B-B14F-4D97-AF65-F5344CB8AC3E}">
        <p14:creationId xmlns:p14="http://schemas.microsoft.com/office/powerpoint/2010/main" val="108072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039086-4672-4F6F-B80D-38A2F669F817}" type="datetimeFigureOut">
              <a:rPr lang="en-US" smtClean="0"/>
              <a:t>10/19/2022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F30256-0193-434D-8FB6-69FA512A24D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312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2CE0-D16A-410A-B062-9F9A91E4FF02}"/>
              </a:ext>
            </a:extLst>
          </p:cNvPr>
          <p:cNvSpPr>
            <a:spLocks noGrp="1"/>
          </p:cNvSpPr>
          <p:nvPr>
            <p:ph type="ctrTitle"/>
          </p:nvPr>
        </p:nvSpPr>
        <p:spPr>
          <a:xfrm>
            <a:off x="874815" y="798703"/>
            <a:ext cx="5221185" cy="3072015"/>
          </a:xfrm>
        </p:spPr>
        <p:txBody>
          <a:bodyPr anchor="b">
            <a:normAutofit/>
          </a:bodyPr>
          <a:lstStyle/>
          <a:p>
            <a:r>
              <a:rPr lang="en-US" sz="5600" dirty="0"/>
              <a:t>ADIDAS GROUP:IT MULTI-SOURCING</a:t>
            </a:r>
          </a:p>
        </p:txBody>
      </p:sp>
      <p:sp>
        <p:nvSpPr>
          <p:cNvPr id="3" name="Subtitle 2">
            <a:extLst>
              <a:ext uri="{FF2B5EF4-FFF2-40B4-BE49-F238E27FC236}">
                <a16:creationId xmlns:a16="http://schemas.microsoft.com/office/drawing/2014/main" id="{8726631B-0DA6-4BBB-BCEF-4812A684F30B}"/>
              </a:ext>
            </a:extLst>
          </p:cNvPr>
          <p:cNvSpPr>
            <a:spLocks noGrp="1"/>
          </p:cNvSpPr>
          <p:nvPr>
            <p:ph type="subTitle" idx="1"/>
          </p:nvPr>
        </p:nvSpPr>
        <p:spPr>
          <a:xfrm>
            <a:off x="1013012" y="3962792"/>
            <a:ext cx="5078321" cy="1989773"/>
          </a:xfrm>
        </p:spPr>
        <p:txBody>
          <a:bodyPr anchor="t">
            <a:normAutofit lnSpcReduction="10000"/>
          </a:bodyPr>
          <a:lstStyle/>
          <a:p>
            <a:r>
              <a:rPr lang="en-US" sz="2200" dirty="0"/>
              <a:t>		BY</a:t>
            </a:r>
          </a:p>
          <a:p>
            <a:r>
              <a:rPr lang="en-US" sz="2200" dirty="0"/>
              <a:t>  PRATHIMA SUNDAR RAMAN        	(1001909438)</a:t>
            </a:r>
          </a:p>
          <a:p>
            <a:r>
              <a:rPr lang="en-US" sz="2200" dirty="0"/>
              <a:t>  MUKESH JAISANKAR (1001909439)</a:t>
            </a:r>
          </a:p>
          <a:p>
            <a:r>
              <a:rPr lang="en-US" sz="2200" dirty="0"/>
              <a:t>  SHELDON LOBO (1001950423)</a:t>
            </a:r>
          </a:p>
        </p:txBody>
      </p:sp>
      <p:pic>
        <p:nvPicPr>
          <p:cNvPr id="1026" name="Picture 2" descr="Adidas SVG Vector Logos - Vector Logo Zone">
            <a:extLst>
              <a:ext uri="{FF2B5EF4-FFF2-40B4-BE49-F238E27FC236}">
                <a16:creationId xmlns:a16="http://schemas.microsoft.com/office/drawing/2014/main" id="{2BED6904-9BD2-47E1-A10B-576B1D83E1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40826" y="1911894"/>
            <a:ext cx="5681652" cy="2840826"/>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5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9ED6-ECB6-4174-9E51-CE6B2C2B223B}"/>
              </a:ext>
            </a:extLst>
          </p:cNvPr>
          <p:cNvSpPr>
            <a:spLocks noGrp="1"/>
          </p:cNvSpPr>
          <p:nvPr>
            <p:ph type="title"/>
          </p:nvPr>
        </p:nvSpPr>
        <p:spPr/>
        <p:txBody>
          <a:bodyPr/>
          <a:lstStyle/>
          <a:p>
            <a:r>
              <a:rPr lang="en-US" dirty="0"/>
              <a:t>Multi-Sourcing</a:t>
            </a:r>
          </a:p>
        </p:txBody>
      </p:sp>
      <p:sp>
        <p:nvSpPr>
          <p:cNvPr id="3" name="Text Placeholder 2">
            <a:extLst>
              <a:ext uri="{FF2B5EF4-FFF2-40B4-BE49-F238E27FC236}">
                <a16:creationId xmlns:a16="http://schemas.microsoft.com/office/drawing/2014/main" id="{EC69208A-616A-43A3-94F9-7B6F5A8D5363}"/>
              </a:ext>
            </a:extLst>
          </p:cNvPr>
          <p:cNvSpPr>
            <a:spLocks noGrp="1"/>
          </p:cNvSpPr>
          <p:nvPr>
            <p:ph type="body" idx="1"/>
          </p:nvPr>
        </p:nvSpPr>
        <p:spPr/>
        <p:txBody>
          <a:bodyPr/>
          <a:lstStyle/>
          <a:p>
            <a:r>
              <a:rPr lang="en-US" dirty="0"/>
              <a:t>		PROS</a:t>
            </a:r>
          </a:p>
        </p:txBody>
      </p:sp>
      <p:sp>
        <p:nvSpPr>
          <p:cNvPr id="4" name="Content Placeholder 3">
            <a:extLst>
              <a:ext uri="{FF2B5EF4-FFF2-40B4-BE49-F238E27FC236}">
                <a16:creationId xmlns:a16="http://schemas.microsoft.com/office/drawing/2014/main" id="{D5362716-C0A7-4CAC-9D96-DA533CD65726}"/>
              </a:ext>
            </a:extLst>
          </p:cNvPr>
          <p:cNvSpPr>
            <a:spLocks noGrp="1"/>
          </p:cNvSpPr>
          <p:nvPr>
            <p:ph sz="half" idx="2"/>
          </p:nvPr>
        </p:nvSpPr>
        <p:spPr>
          <a:xfrm>
            <a:off x="896471" y="2393576"/>
            <a:ext cx="5138569" cy="3566958"/>
          </a:xfrm>
        </p:spPr>
        <p:txBody>
          <a:bodyPr>
            <a:normAutofit fontScale="77500" lnSpcReduction="20000"/>
          </a:bodyPr>
          <a:lstStyle/>
          <a:p>
            <a:pPr>
              <a:buFont typeface="Arial" panose="020B0604020202020204" pitchFamily="34" charset="0"/>
              <a:buChar char="•"/>
            </a:pPr>
            <a:r>
              <a:rPr lang="en-US" dirty="0"/>
              <a:t> </a:t>
            </a:r>
            <a:r>
              <a:rPr lang="en-US" sz="2300" dirty="0"/>
              <a:t>Save Costs - Best possible product/service for least cost</a:t>
            </a:r>
          </a:p>
          <a:p>
            <a:pPr>
              <a:buFont typeface="Arial" panose="020B0604020202020204" pitchFamily="34" charset="0"/>
              <a:buChar char="•"/>
            </a:pPr>
            <a:r>
              <a:rPr lang="en-US" sz="2300" dirty="0"/>
              <a:t> Promotes Innovation - differentiating themselves from their competitors</a:t>
            </a:r>
          </a:p>
          <a:p>
            <a:pPr>
              <a:buFont typeface="Arial" panose="020B0604020202020204" pitchFamily="34" charset="0"/>
              <a:buChar char="•"/>
            </a:pPr>
            <a:r>
              <a:rPr lang="en-US" sz="2300" dirty="0"/>
              <a:t> Increased control and visibility</a:t>
            </a:r>
          </a:p>
          <a:p>
            <a:pPr>
              <a:buFont typeface="Arial" panose="020B0604020202020204" pitchFamily="34" charset="0"/>
              <a:buChar char="•"/>
            </a:pPr>
            <a:r>
              <a:rPr lang="en-US" sz="2300" dirty="0"/>
              <a:t>Reduce Overall IT costs and Indirect costs</a:t>
            </a:r>
          </a:p>
          <a:p>
            <a:pPr>
              <a:buFont typeface="Arial" panose="020B0604020202020204" pitchFamily="34" charset="0"/>
              <a:buChar char="•"/>
            </a:pPr>
            <a:r>
              <a:rPr lang="en-US" sz="2300" dirty="0"/>
              <a:t> Flexible</a:t>
            </a:r>
          </a:p>
          <a:p>
            <a:pPr>
              <a:buFont typeface="Arial" panose="020B0604020202020204" pitchFamily="34" charset="0"/>
              <a:buChar char="•"/>
            </a:pPr>
            <a:r>
              <a:rPr lang="en-US" sz="2300" dirty="0"/>
              <a:t> Transfer risk, accountability to vendors</a:t>
            </a:r>
          </a:p>
          <a:p>
            <a:pPr>
              <a:buFont typeface="Arial" panose="020B0604020202020204" pitchFamily="34" charset="0"/>
              <a:buChar char="•"/>
            </a:pPr>
            <a:r>
              <a:rPr lang="en-US" sz="2300" dirty="0"/>
              <a:t>Increased learning opportunities; diverse set of unique vendor resources and skills</a:t>
            </a:r>
          </a:p>
          <a:p>
            <a:pPr>
              <a:buFont typeface="Arial" panose="020B0604020202020204" pitchFamily="34" charset="0"/>
              <a:buChar char="•"/>
            </a:pPr>
            <a:r>
              <a:rPr lang="en-US" sz="2300" dirty="0"/>
              <a:t>Improved service quality and time to market</a:t>
            </a:r>
          </a:p>
        </p:txBody>
      </p:sp>
      <p:sp>
        <p:nvSpPr>
          <p:cNvPr id="5" name="Text Placeholder 4">
            <a:extLst>
              <a:ext uri="{FF2B5EF4-FFF2-40B4-BE49-F238E27FC236}">
                <a16:creationId xmlns:a16="http://schemas.microsoft.com/office/drawing/2014/main" id="{370DAA8D-9F74-45CD-B011-9F7043466C9B}"/>
              </a:ext>
            </a:extLst>
          </p:cNvPr>
          <p:cNvSpPr>
            <a:spLocks noGrp="1"/>
          </p:cNvSpPr>
          <p:nvPr>
            <p:ph type="body" sz="quarter" idx="3"/>
          </p:nvPr>
        </p:nvSpPr>
        <p:spPr/>
        <p:txBody>
          <a:bodyPr/>
          <a:lstStyle/>
          <a:p>
            <a:r>
              <a:rPr lang="en-US" dirty="0"/>
              <a:t>		cons</a:t>
            </a:r>
          </a:p>
        </p:txBody>
      </p:sp>
      <p:sp>
        <p:nvSpPr>
          <p:cNvPr id="6" name="Content Placeholder 5">
            <a:extLst>
              <a:ext uri="{FF2B5EF4-FFF2-40B4-BE49-F238E27FC236}">
                <a16:creationId xmlns:a16="http://schemas.microsoft.com/office/drawing/2014/main" id="{1E047CE9-5A37-4A05-81E9-BC729088BC46}"/>
              </a:ext>
            </a:extLst>
          </p:cNvPr>
          <p:cNvSpPr>
            <a:spLocks noGrp="1"/>
          </p:cNvSpPr>
          <p:nvPr>
            <p:ph sz="quarter" idx="4"/>
          </p:nvPr>
        </p:nvSpPr>
        <p:spPr>
          <a:xfrm>
            <a:off x="6096000" y="2393576"/>
            <a:ext cx="5059680" cy="3566958"/>
          </a:xfrm>
        </p:spPr>
        <p:txBody>
          <a:bodyPr>
            <a:normAutofit fontScale="77500" lnSpcReduction="20000"/>
          </a:bodyPr>
          <a:lstStyle/>
          <a:p>
            <a:pPr>
              <a:buFont typeface="Arial" panose="020B0604020202020204" pitchFamily="34" charset="0"/>
              <a:buChar char="•"/>
            </a:pPr>
            <a:r>
              <a:rPr lang="en-US" dirty="0"/>
              <a:t> </a:t>
            </a:r>
            <a:r>
              <a:rPr lang="en-US" sz="2300" dirty="0"/>
              <a:t>Require far more monitoring and management time and effort</a:t>
            </a:r>
          </a:p>
          <a:p>
            <a:pPr>
              <a:buFont typeface="Arial" panose="020B0604020202020204" pitchFamily="34" charset="0"/>
              <a:buChar char="•"/>
            </a:pPr>
            <a:r>
              <a:rPr lang="en-US" sz="2300" dirty="0"/>
              <a:t> Standardizing governance across multiple vendors can be tough, given they all have their own models and processes</a:t>
            </a:r>
          </a:p>
          <a:p>
            <a:pPr>
              <a:buFont typeface="Arial" panose="020B0604020202020204" pitchFamily="34" charset="0"/>
              <a:buChar char="•"/>
            </a:pPr>
            <a:r>
              <a:rPr lang="en-US" sz="2300" dirty="0"/>
              <a:t>Employees hesitant to change from one vendor to multiple vendors</a:t>
            </a:r>
          </a:p>
          <a:p>
            <a:pPr>
              <a:buFont typeface="Arial" panose="020B0604020202020204" pitchFamily="34" charset="0"/>
              <a:buChar char="•"/>
            </a:pPr>
            <a:r>
              <a:rPr lang="en-US" sz="2300" dirty="0"/>
              <a:t> Dysfunctional vendor competition</a:t>
            </a:r>
          </a:p>
          <a:p>
            <a:pPr>
              <a:buFont typeface="Arial" panose="020B0604020202020204" pitchFamily="34" charset="0"/>
              <a:buChar char="•"/>
            </a:pPr>
            <a:r>
              <a:rPr lang="en-US" sz="2300" dirty="0"/>
              <a:t> Reduced profit margin</a:t>
            </a:r>
          </a:p>
        </p:txBody>
      </p:sp>
    </p:spTree>
    <p:extLst>
      <p:ext uri="{BB962C8B-B14F-4D97-AF65-F5344CB8AC3E}">
        <p14:creationId xmlns:p14="http://schemas.microsoft.com/office/powerpoint/2010/main" val="74333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59B-FB47-4EDA-A4ED-3314BC7537AF}"/>
              </a:ext>
            </a:extLst>
          </p:cNvPr>
          <p:cNvSpPr>
            <a:spLocks noGrp="1"/>
          </p:cNvSpPr>
          <p:nvPr>
            <p:ph type="title"/>
          </p:nvPr>
        </p:nvSpPr>
        <p:spPr/>
        <p:txBody>
          <a:bodyPr/>
          <a:lstStyle/>
          <a:p>
            <a:r>
              <a:rPr lang="en-US" dirty="0"/>
              <a:t>ADIDAS GROUP : CASE QUESTIONS</a:t>
            </a:r>
          </a:p>
        </p:txBody>
      </p:sp>
      <p:sp>
        <p:nvSpPr>
          <p:cNvPr id="3" name="Content Placeholder 2">
            <a:extLst>
              <a:ext uri="{FF2B5EF4-FFF2-40B4-BE49-F238E27FC236}">
                <a16:creationId xmlns:a16="http://schemas.microsoft.com/office/drawing/2014/main" id="{C2980CD6-E9D7-4DB6-82E8-B72BE31A8576}"/>
              </a:ext>
            </a:extLst>
          </p:cNvPr>
          <p:cNvSpPr>
            <a:spLocks noGrp="1"/>
          </p:cNvSpPr>
          <p:nvPr>
            <p:ph idx="1"/>
          </p:nvPr>
        </p:nvSpPr>
        <p:spPr/>
        <p:txBody>
          <a:bodyPr>
            <a:normAutofit/>
          </a:bodyPr>
          <a:lstStyle/>
          <a:p>
            <a:pPr>
              <a:buFont typeface="Wingdings" panose="05000000000000000000" pitchFamily="2" charset="2"/>
              <a:buChar char="q"/>
            </a:pPr>
            <a:r>
              <a:rPr lang="en-US" sz="1900" dirty="0"/>
              <a:t> </a:t>
            </a:r>
            <a:r>
              <a:rPr lang="en-US" sz="1800" b="1" dirty="0"/>
              <a:t>What should adidas’ management do to increase the likelihood of having a long-term success with their multi-sourcing strategy?</a:t>
            </a:r>
          </a:p>
          <a:p>
            <a:pPr marL="0" indent="0">
              <a:buNone/>
            </a:pPr>
            <a:r>
              <a:rPr lang="en-US" sz="1800" dirty="0"/>
              <a:t> 	- Adidas should keep the vendors motivated, by improving the internal management  structures and processes to achieve long term success. </a:t>
            </a:r>
          </a:p>
          <a:p>
            <a:pPr marL="0" indent="0">
              <a:buNone/>
            </a:pPr>
            <a:r>
              <a:rPr lang="en-US" sz="1800" dirty="0"/>
              <a:t>	</a:t>
            </a:r>
            <a:r>
              <a:rPr lang="en-US" sz="1800" b="1" dirty="0"/>
              <a:t>What might happen if they do not go ahead with some of the options to “shake-up” the existing multi-sourcing arrangements?</a:t>
            </a:r>
          </a:p>
          <a:p>
            <a:pPr algn="l"/>
            <a:r>
              <a:rPr lang="en-US" sz="1800" b="1" dirty="0"/>
              <a:t>	- </a:t>
            </a:r>
            <a:r>
              <a:rPr lang="en-US" sz="1800" dirty="0"/>
              <a:t>The </a:t>
            </a:r>
            <a:r>
              <a:rPr lang="en-US" sz="1800" b="0" i="0" dirty="0">
                <a:solidFill>
                  <a:srgbClr val="222222"/>
                </a:solidFill>
                <a:effectLst/>
              </a:rPr>
              <a:t>current vertical units will continue to break down IT projects into smaller pieces and conduct RfPs with three vendors.</a:t>
            </a:r>
            <a:br>
              <a:rPr lang="en-US" sz="1800" b="0" i="0" dirty="0">
                <a:solidFill>
                  <a:srgbClr val="222222"/>
                </a:solidFill>
                <a:effectLst/>
              </a:rPr>
            </a:br>
            <a:r>
              <a:rPr lang="en-US" sz="1800" b="0" i="0" dirty="0">
                <a:solidFill>
                  <a:srgbClr val="222222"/>
                </a:solidFill>
                <a:effectLst/>
              </a:rPr>
              <a:t>	- Individual RfPs frequently had business volumes as low as 10,000 pounds.</a:t>
            </a:r>
            <a:br>
              <a:rPr lang="en-US" sz="1800" b="0" i="0" dirty="0">
                <a:solidFill>
                  <a:srgbClr val="222222"/>
                </a:solidFill>
                <a:effectLst/>
              </a:rPr>
            </a:br>
            <a:r>
              <a:rPr lang="en-US" sz="1800" b="0" i="0" dirty="0">
                <a:solidFill>
                  <a:srgbClr val="222222"/>
                </a:solidFill>
                <a:effectLst/>
              </a:rPr>
              <a:t>	- This is a concern since it makes working with Adidas undesirable to suppliers. They lack the cooperation needed for the transaction</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201491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95F6-D011-47AD-AE7C-4AAD142B289A}"/>
              </a:ext>
            </a:extLst>
          </p:cNvPr>
          <p:cNvSpPr>
            <a:spLocks noGrp="1"/>
          </p:cNvSpPr>
          <p:nvPr>
            <p:ph type="title"/>
          </p:nvPr>
        </p:nvSpPr>
        <p:spPr>
          <a:xfrm>
            <a:off x="1097280" y="286603"/>
            <a:ext cx="10058400" cy="1450757"/>
          </a:xfrm>
        </p:spPr>
        <p:txBody>
          <a:bodyPr>
            <a:normAutofit/>
          </a:bodyPr>
          <a:lstStyle/>
          <a:p>
            <a:r>
              <a:rPr lang="en-US" dirty="0"/>
              <a:t>ADIDAS GROUP : CASE QUESTIONS</a:t>
            </a:r>
          </a:p>
        </p:txBody>
      </p:sp>
      <p:sp>
        <p:nvSpPr>
          <p:cNvPr id="3" name="Content Placeholder 2">
            <a:extLst>
              <a:ext uri="{FF2B5EF4-FFF2-40B4-BE49-F238E27FC236}">
                <a16:creationId xmlns:a16="http://schemas.microsoft.com/office/drawing/2014/main" id="{FCFB4922-15F8-4DF2-8964-1FC00E0D0561}"/>
              </a:ext>
            </a:extLst>
          </p:cNvPr>
          <p:cNvSpPr>
            <a:spLocks noGrp="1"/>
          </p:cNvSpPr>
          <p:nvPr>
            <p:ph idx="1"/>
          </p:nvPr>
        </p:nvSpPr>
        <p:spPr>
          <a:xfrm>
            <a:off x="1097279" y="1845734"/>
            <a:ext cx="6454987" cy="4023360"/>
          </a:xfrm>
        </p:spPr>
        <p:txBody>
          <a:bodyPr>
            <a:normAutofit/>
          </a:bodyPr>
          <a:lstStyle/>
          <a:p>
            <a:pPr>
              <a:buFont typeface="Wingdings" panose="05000000000000000000" pitchFamily="2" charset="2"/>
              <a:buChar char="q"/>
            </a:pPr>
            <a:r>
              <a:rPr lang="en-US" sz="1800" dirty="0"/>
              <a:t> Does it make sense for adidas to establish a captive IT service center? </a:t>
            </a:r>
          </a:p>
          <a:p>
            <a:pPr marL="0" indent="0">
              <a:buNone/>
            </a:pPr>
            <a:r>
              <a:rPr lang="en-US" sz="1800" dirty="0"/>
              <a:t>	- Captive centers are client-owned and operated service delivery centers. They are typically situated in a low-cost location that provides services directly to the parent organization.</a:t>
            </a:r>
          </a:p>
          <a:p>
            <a:pPr marL="0" indent="0">
              <a:buNone/>
            </a:pPr>
            <a:r>
              <a:rPr lang="en-US" sz="1800" b="1" dirty="0"/>
              <a:t>     ‘Captive IT centers are owned by the company and not the vendor’</a:t>
            </a:r>
          </a:p>
          <a:p>
            <a:r>
              <a:rPr lang="en-US" sz="1800" dirty="0"/>
              <a:t>Advantages of a captive IT center </a:t>
            </a:r>
          </a:p>
          <a:p>
            <a:pPr marL="457200" indent="-457200">
              <a:buAutoNum type="arabicPeriod"/>
            </a:pPr>
            <a:r>
              <a:rPr lang="en-US" sz="1800" dirty="0"/>
              <a:t>Cost effective </a:t>
            </a:r>
          </a:p>
          <a:p>
            <a:pPr marL="457200" indent="-457200">
              <a:buAutoNum type="arabicPeriod"/>
            </a:pPr>
            <a:r>
              <a:rPr lang="en-US" sz="1800" dirty="0"/>
              <a:t>Full operational control and monitoring </a:t>
            </a:r>
          </a:p>
          <a:p>
            <a:pPr marL="457200" indent="-457200">
              <a:buAutoNum type="arabicPeriod"/>
            </a:pPr>
            <a:r>
              <a:rPr lang="en-US" sz="1800" dirty="0"/>
              <a:t>Minimize intellectual and data security risk </a:t>
            </a:r>
          </a:p>
          <a:p>
            <a:pPr marL="0" indent="0">
              <a:buNone/>
            </a:pPr>
            <a:endParaRPr lang="en-US" sz="1700" dirty="0"/>
          </a:p>
        </p:txBody>
      </p:sp>
      <p:pic>
        <p:nvPicPr>
          <p:cNvPr id="1026" name="Picture 2" descr="TaskUs vs Teleperformance? Which is the Better Enterprise Call Center?">
            <a:extLst>
              <a:ext uri="{FF2B5EF4-FFF2-40B4-BE49-F238E27FC236}">
                <a16:creationId xmlns:a16="http://schemas.microsoft.com/office/drawing/2014/main" id="{02C150EA-5BB1-4247-8931-81266F4DAE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364" r="28738"/>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27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07B1-A564-4F68-8CB5-0ADC52F56832}"/>
              </a:ext>
            </a:extLst>
          </p:cNvPr>
          <p:cNvSpPr>
            <a:spLocks noGrp="1"/>
          </p:cNvSpPr>
          <p:nvPr>
            <p:ph type="title"/>
          </p:nvPr>
        </p:nvSpPr>
        <p:spPr>
          <a:xfrm>
            <a:off x="1097280" y="286603"/>
            <a:ext cx="10058400" cy="1450757"/>
          </a:xfrm>
        </p:spPr>
        <p:txBody>
          <a:bodyPr>
            <a:normAutofit/>
          </a:bodyPr>
          <a:lstStyle/>
          <a:p>
            <a:r>
              <a:rPr lang="en-US" dirty="0"/>
              <a:t>ADIDAS GROUP : CASE QUESTIONS</a:t>
            </a:r>
          </a:p>
        </p:txBody>
      </p:sp>
      <p:pic>
        <p:nvPicPr>
          <p:cNvPr id="9" name="Picture 8">
            <a:extLst>
              <a:ext uri="{FF2B5EF4-FFF2-40B4-BE49-F238E27FC236}">
                <a16:creationId xmlns:a16="http://schemas.microsoft.com/office/drawing/2014/main" id="{D2EE3611-4F48-4B34-B154-2DF0032FDC43}"/>
              </a:ext>
            </a:extLst>
          </p:cNvPr>
          <p:cNvPicPr>
            <a:picLocks noChangeAspect="1"/>
          </p:cNvPicPr>
          <p:nvPr/>
        </p:nvPicPr>
        <p:blipFill>
          <a:blip r:embed="rId2"/>
          <a:stretch>
            <a:fillRect/>
          </a:stretch>
        </p:blipFill>
        <p:spPr>
          <a:xfrm>
            <a:off x="1076432" y="2878075"/>
            <a:ext cx="3094997" cy="1547498"/>
          </a:xfrm>
          <a:prstGeom prst="rect">
            <a:avLst/>
          </a:prstGeom>
        </p:spPr>
      </p:pic>
      <p:sp>
        <p:nvSpPr>
          <p:cNvPr id="3" name="Content Placeholder 2">
            <a:extLst>
              <a:ext uri="{FF2B5EF4-FFF2-40B4-BE49-F238E27FC236}">
                <a16:creationId xmlns:a16="http://schemas.microsoft.com/office/drawing/2014/main" id="{189B9268-8D70-40BB-A83D-8F51AD042598}"/>
              </a:ext>
            </a:extLst>
          </p:cNvPr>
          <p:cNvSpPr>
            <a:spLocks noGrp="1"/>
          </p:cNvSpPr>
          <p:nvPr>
            <p:ph idx="1"/>
          </p:nvPr>
        </p:nvSpPr>
        <p:spPr>
          <a:xfrm>
            <a:off x="4639733" y="1845734"/>
            <a:ext cx="6515947" cy="4023360"/>
          </a:xfrm>
        </p:spPr>
        <p:txBody>
          <a:bodyPr>
            <a:normAutofit/>
          </a:bodyPr>
          <a:lstStyle/>
          <a:p>
            <a:r>
              <a:rPr lang="en-US" sz="1800" dirty="0"/>
              <a:t>Why should adidas NOT establish its own captive IT center?</a:t>
            </a:r>
          </a:p>
          <a:p>
            <a:r>
              <a:rPr lang="en-US" sz="1800" b="1" dirty="0"/>
              <a:t>No !!!!! Why?</a:t>
            </a:r>
          </a:p>
          <a:p>
            <a:pPr marL="342900" indent="-342900">
              <a:buFont typeface="Arial" panose="020B0604020202020204" pitchFamily="34" charset="0"/>
              <a:buChar char="•"/>
            </a:pPr>
            <a:r>
              <a:rPr lang="en-US" sz="1800" dirty="0"/>
              <a:t>Adidas is not  an information system but a product-based company </a:t>
            </a:r>
          </a:p>
          <a:p>
            <a:pPr marL="342900" indent="-342900">
              <a:buFont typeface="Arial" panose="020B0604020202020204" pitchFamily="34" charset="0"/>
              <a:buChar char="•"/>
            </a:pPr>
            <a:r>
              <a:rPr lang="en-US" sz="1800" dirty="0"/>
              <a:t>The focus should be more on marketing and product development </a:t>
            </a:r>
          </a:p>
          <a:p>
            <a:pPr marL="342900" indent="-342900">
              <a:buFont typeface="Arial" panose="020B0604020202020204" pitchFamily="34" charset="0"/>
              <a:buChar char="•"/>
            </a:pPr>
            <a:r>
              <a:rPr lang="en-US" sz="1800" dirty="0"/>
              <a:t>21 %  of total global sales come through E-Commerce</a:t>
            </a:r>
          </a:p>
          <a:p>
            <a:pPr marL="342900" indent="-342900">
              <a:buFont typeface="Arial" panose="020B0604020202020204" pitchFamily="34" charset="0"/>
              <a:buChar char="•"/>
            </a:pPr>
            <a:r>
              <a:rPr lang="en-US" sz="1800" dirty="0"/>
              <a:t>Expensive to build infrastructure, hire and train staff </a:t>
            </a:r>
          </a:p>
          <a:p>
            <a:pPr marL="342900" indent="-342900">
              <a:buFont typeface="Arial" panose="020B0604020202020204" pitchFamily="34" charset="0"/>
              <a:buChar char="•"/>
            </a:pPr>
            <a:r>
              <a:rPr lang="en-US" sz="1800" dirty="0"/>
              <a:t>Difficult to attract top professional </a:t>
            </a:r>
          </a:p>
          <a:p>
            <a:r>
              <a:rPr lang="en-US" sz="1900" dirty="0"/>
              <a:t> </a:t>
            </a:r>
          </a:p>
          <a:p>
            <a:endParaRPr lang="en-US" sz="1900" dirty="0"/>
          </a:p>
        </p:txBody>
      </p:sp>
    </p:spTree>
    <p:extLst>
      <p:ext uri="{BB962C8B-B14F-4D97-AF65-F5344CB8AC3E}">
        <p14:creationId xmlns:p14="http://schemas.microsoft.com/office/powerpoint/2010/main" val="189237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0E5D-7801-4710-817F-E9D66711B318}"/>
              </a:ext>
            </a:extLst>
          </p:cNvPr>
          <p:cNvSpPr>
            <a:spLocks noGrp="1"/>
          </p:cNvSpPr>
          <p:nvPr>
            <p:ph type="title"/>
          </p:nvPr>
        </p:nvSpPr>
        <p:spPr>
          <a:xfrm>
            <a:off x="1097280" y="286603"/>
            <a:ext cx="10058400" cy="1450757"/>
          </a:xfrm>
        </p:spPr>
        <p:txBody>
          <a:bodyPr>
            <a:normAutofit/>
          </a:bodyPr>
          <a:lstStyle/>
          <a:p>
            <a:r>
              <a:rPr lang="en-US" dirty="0"/>
              <a:t>ADIDAS GROUP : CASE QUESTIONS</a:t>
            </a:r>
          </a:p>
        </p:txBody>
      </p:sp>
      <p:sp>
        <p:nvSpPr>
          <p:cNvPr id="3" name="Content Placeholder 2">
            <a:extLst>
              <a:ext uri="{FF2B5EF4-FFF2-40B4-BE49-F238E27FC236}">
                <a16:creationId xmlns:a16="http://schemas.microsoft.com/office/drawing/2014/main" id="{26AA2AF1-7FF8-4B83-B89B-66965C54A073}"/>
              </a:ext>
            </a:extLst>
          </p:cNvPr>
          <p:cNvSpPr>
            <a:spLocks noGrp="1"/>
          </p:cNvSpPr>
          <p:nvPr>
            <p:ph idx="1"/>
          </p:nvPr>
        </p:nvSpPr>
        <p:spPr>
          <a:xfrm>
            <a:off x="690282" y="1845734"/>
            <a:ext cx="6965576" cy="4375772"/>
          </a:xfrm>
        </p:spPr>
        <p:txBody>
          <a:bodyPr>
            <a:normAutofit fontScale="92500" lnSpcReduction="10000"/>
          </a:bodyPr>
          <a:lstStyle/>
          <a:p>
            <a:pPr>
              <a:buFont typeface="Wingdings" panose="05000000000000000000" pitchFamily="2" charset="2"/>
              <a:buChar char="q"/>
            </a:pPr>
            <a:r>
              <a:rPr lang="en-US" sz="1800" dirty="0"/>
              <a:t> </a:t>
            </a:r>
            <a:r>
              <a:rPr lang="en-US" sz="2100" b="1" dirty="0"/>
              <a:t>What are the pros and cons of nearshoring (e.g., Spain) vs. far shoring (e.g., India)?</a:t>
            </a:r>
          </a:p>
          <a:p>
            <a:pPr marL="0" indent="0">
              <a:buNone/>
            </a:pPr>
            <a:r>
              <a:rPr lang="en-US" sz="2100" b="0" i="0" dirty="0">
                <a:effectLst/>
                <a:cs typeface="Arial" panose="020B0604020202020204" pitchFamily="34" charset="0"/>
              </a:rPr>
              <a:t>	</a:t>
            </a:r>
            <a:r>
              <a:rPr lang="en-US" sz="1900" b="0" i="0" dirty="0">
                <a:effectLst/>
                <a:cs typeface="Arial" panose="020B0604020202020204" pitchFamily="34" charset="0"/>
              </a:rPr>
              <a:t>- Outsourcing is the business practice of hiring a party outside a company to perform services or create goods traditionally performed in-house by the company's employees and staff. Outsourcing is a practice usually undertaken by companies as a cost-cutting measure. </a:t>
            </a:r>
          </a:p>
          <a:p>
            <a:pPr marL="0" indent="0">
              <a:buNone/>
            </a:pPr>
            <a:r>
              <a:rPr lang="en-US" sz="1900" b="1" dirty="0">
                <a:cs typeface="Arial" panose="020B0604020202020204" pitchFamily="34" charset="0"/>
              </a:rPr>
              <a:t>Far shoring- </a:t>
            </a:r>
            <a:r>
              <a:rPr lang="en-US" sz="1900" dirty="0">
                <a:cs typeface="Arial" panose="020B0604020202020204" pitchFamily="34" charset="0"/>
              </a:rPr>
              <a:t>It</a:t>
            </a:r>
            <a:r>
              <a:rPr lang="en-US" sz="1900" dirty="0">
                <a:effectLst/>
                <a:cs typeface="Arial" panose="020B0604020202020204" pitchFamily="34" charset="0"/>
              </a:rPr>
              <a:t> is also known as offshoring or offshore outsourcing. It is a business practic</a:t>
            </a:r>
            <a:r>
              <a:rPr lang="en-US" sz="1900" dirty="0">
                <a:cs typeface="Arial" panose="020B0604020202020204" pitchFamily="34" charset="0"/>
              </a:rPr>
              <a:t>e of hiring vendors </a:t>
            </a:r>
            <a:r>
              <a:rPr lang="en-US" sz="1900" b="0" i="0" dirty="0">
                <a:effectLst/>
                <a:cs typeface="Arial" panose="020B0604020202020204" pitchFamily="34" charset="0"/>
              </a:rPr>
              <a:t>in the search for the best price for the service, companies often decide to source their software development requirements to the far-flung location, hiring remote employees from the Middle East, India or China.</a:t>
            </a:r>
            <a:endParaRPr lang="en-US" sz="1900" dirty="0">
              <a:cs typeface="Arial" panose="020B0604020202020204" pitchFamily="34" charset="0"/>
            </a:endParaRPr>
          </a:p>
          <a:p>
            <a:r>
              <a:rPr lang="en-US" sz="1900" b="1" dirty="0">
                <a:cs typeface="Arial" panose="020B0604020202020204" pitchFamily="34" charset="0"/>
              </a:rPr>
              <a:t>Nearshoring-</a:t>
            </a:r>
            <a:r>
              <a:rPr lang="en-US" sz="1900" dirty="0">
                <a:cs typeface="Arial" panose="020B0604020202020204" pitchFamily="34" charset="0"/>
              </a:rPr>
              <a:t> </a:t>
            </a:r>
            <a:r>
              <a:rPr lang="en-US" sz="1900" b="0" i="0" dirty="0">
                <a:effectLst/>
              </a:rPr>
              <a:t>nearshoring means ‘near’ to your location. It refers to moving your operations or hiring a team in a location that’s different, but still in the same region. This includes neighboring countries in the same or similar time zones.</a:t>
            </a:r>
            <a:endParaRPr lang="en-US" sz="1900" dirty="0">
              <a:cs typeface="Arial" panose="020B0604020202020204" pitchFamily="34" charset="0"/>
            </a:endParaRPr>
          </a:p>
          <a:p>
            <a:pPr marL="0" indent="0">
              <a:buNone/>
            </a:pPr>
            <a:endParaRPr lang="en-US" sz="1400" b="0" i="0" dirty="0">
              <a:effectLst/>
              <a:cs typeface="Arial" panose="020B0604020202020204" pitchFamily="34" charset="0"/>
            </a:endParaRPr>
          </a:p>
          <a:p>
            <a:pPr marL="0" indent="0">
              <a:buNone/>
            </a:pPr>
            <a:endParaRPr lang="en-US" sz="1400" dirty="0"/>
          </a:p>
        </p:txBody>
      </p:sp>
      <p:pic>
        <p:nvPicPr>
          <p:cNvPr id="3074" name="Picture 2" descr="Outsourcing Animation to The Philippines">
            <a:extLst>
              <a:ext uri="{FF2B5EF4-FFF2-40B4-BE49-F238E27FC236}">
                <a16:creationId xmlns:a16="http://schemas.microsoft.com/office/drawing/2014/main" id="{51CEFC33-38C0-4A60-B674-8150CBF04D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5858" y="3067585"/>
            <a:ext cx="4147889" cy="1193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94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52D5F-EB50-454E-A09D-82B0BA888BAD}"/>
              </a:ext>
            </a:extLst>
          </p:cNvPr>
          <p:cNvSpPr>
            <a:spLocks noGrp="1"/>
          </p:cNvSpPr>
          <p:nvPr>
            <p:ph type="title"/>
          </p:nvPr>
        </p:nvSpPr>
        <p:spPr>
          <a:xfrm>
            <a:off x="642256" y="642257"/>
            <a:ext cx="3417677" cy="5226837"/>
          </a:xfrm>
        </p:spPr>
        <p:txBody>
          <a:bodyPr anchor="t">
            <a:normAutofit/>
          </a:bodyPr>
          <a:lstStyle/>
          <a:p>
            <a:r>
              <a:rPr lang="en-US" dirty="0"/>
              <a:t>ADIDAS GROUP : CASE QUESTIONS</a:t>
            </a:r>
          </a:p>
        </p:txBody>
      </p:sp>
      <p:sp>
        <p:nvSpPr>
          <p:cNvPr id="3" name="Content Placeholder 2">
            <a:extLst>
              <a:ext uri="{FF2B5EF4-FFF2-40B4-BE49-F238E27FC236}">
                <a16:creationId xmlns:a16="http://schemas.microsoft.com/office/drawing/2014/main" id="{F40BDAE6-C494-45B9-833D-1B9B07E86075}"/>
              </a:ext>
            </a:extLst>
          </p:cNvPr>
          <p:cNvSpPr>
            <a:spLocks noGrp="1"/>
          </p:cNvSpPr>
          <p:nvPr>
            <p:ph idx="1"/>
          </p:nvPr>
        </p:nvSpPr>
        <p:spPr>
          <a:xfrm>
            <a:off x="4713511" y="642258"/>
            <a:ext cx="7087963" cy="2684316"/>
          </a:xfrm>
        </p:spPr>
        <p:txBody>
          <a:bodyPr>
            <a:normAutofit fontScale="92500" lnSpcReduction="20000"/>
          </a:bodyPr>
          <a:lstStyle/>
          <a:p>
            <a:endParaRPr lang="en-US" sz="1900" dirty="0">
              <a:latin typeface="Arial" panose="020B0604020202020204" pitchFamily="34" charset="0"/>
              <a:cs typeface="Arial" panose="020B0604020202020204" pitchFamily="34" charset="0"/>
            </a:endParaRPr>
          </a:p>
          <a:p>
            <a:r>
              <a:rPr lang="en-US" sz="1900" dirty="0">
                <a:cs typeface="Arial" panose="020B0604020202020204" pitchFamily="34" charset="0"/>
              </a:rPr>
              <a:t>In the case of the Adidas group, it is more feasible to opt for far shoring than nearshoring as outsourcing is opted by companies to minimize the cost and focus on more critically aspects like design marketing and production which can be successfully accomplished by far shoring  IT processes.</a:t>
            </a:r>
          </a:p>
          <a:p>
            <a:br>
              <a:rPr lang="en-US" sz="1900" dirty="0">
                <a:cs typeface="Arial" panose="020B0604020202020204" pitchFamily="34" charset="0"/>
              </a:rPr>
            </a:br>
            <a:r>
              <a:rPr lang="en-US" sz="1900" dirty="0">
                <a:cs typeface="Arial" panose="020B0604020202020204" pitchFamily="34" charset="0"/>
              </a:rPr>
              <a:t>Secondly, due to the location of Adidas headquarters in Germany, it will be more expensive to nearshore because of the high hourly rate and limited talent pool.</a:t>
            </a:r>
            <a:br>
              <a:rPr lang="en-US" sz="1900" dirty="0">
                <a:cs typeface="Arial" panose="020B0604020202020204" pitchFamily="34" charset="0"/>
              </a:rPr>
            </a:br>
            <a:endParaRPr lang="en-US" sz="1900" dirty="0"/>
          </a:p>
        </p:txBody>
      </p:sp>
      <p:pic>
        <p:nvPicPr>
          <p:cNvPr id="4" name="Content Placeholder 4">
            <a:extLst>
              <a:ext uri="{FF2B5EF4-FFF2-40B4-BE49-F238E27FC236}">
                <a16:creationId xmlns:a16="http://schemas.microsoft.com/office/drawing/2014/main" id="{6D7A2AD8-7173-4546-B3EF-505CC8D31B8C}"/>
              </a:ext>
            </a:extLst>
          </p:cNvPr>
          <p:cNvPicPr>
            <a:picLocks noChangeAspect="1"/>
          </p:cNvPicPr>
          <p:nvPr/>
        </p:nvPicPr>
        <p:blipFill>
          <a:blip r:embed="rId2"/>
          <a:stretch>
            <a:fillRect/>
          </a:stretch>
        </p:blipFill>
        <p:spPr>
          <a:xfrm>
            <a:off x="4377408" y="3393058"/>
            <a:ext cx="7509321" cy="2571942"/>
          </a:xfrm>
          <a:prstGeom prst="rect">
            <a:avLst/>
          </a:prstGeom>
        </p:spPr>
      </p:pic>
      <p:sp>
        <p:nvSpPr>
          <p:cNvPr id="11" name="Rectangle 10">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664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57024-8F1D-4392-98A2-27D003C979A0}"/>
              </a:ext>
            </a:extLst>
          </p:cNvPr>
          <p:cNvSpPr>
            <a:spLocks noGrp="1"/>
          </p:cNvSpPr>
          <p:nvPr>
            <p:ph type="title"/>
          </p:nvPr>
        </p:nvSpPr>
        <p:spPr>
          <a:xfrm>
            <a:off x="6411685" y="634946"/>
            <a:ext cx="5127171" cy="1450757"/>
          </a:xfrm>
        </p:spPr>
        <p:txBody>
          <a:bodyPr>
            <a:normAutofit/>
          </a:bodyPr>
          <a:lstStyle/>
          <a:p>
            <a:r>
              <a:rPr lang="en-US" dirty="0"/>
              <a:t>ADIDAS GROUP : CASE QUESTIONS</a:t>
            </a:r>
          </a:p>
        </p:txBody>
      </p:sp>
      <p:pic>
        <p:nvPicPr>
          <p:cNvPr id="1026" name="Picture 2" descr="Vertical And Horizontal Structure Of An Organization | Graphics  Presentation | Background for PowerPoint | PPT Designs | Slide Designs">
            <a:extLst>
              <a:ext uri="{FF2B5EF4-FFF2-40B4-BE49-F238E27FC236}">
                <a16:creationId xmlns:a16="http://schemas.microsoft.com/office/drawing/2014/main" id="{E5C148C6-4FD5-44CA-8D46-B5C3AE5516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224619"/>
            <a:ext cx="5451627" cy="4088720"/>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9B7169-06F5-446E-9460-D20F13964699}"/>
              </a:ext>
            </a:extLst>
          </p:cNvPr>
          <p:cNvSpPr>
            <a:spLocks noGrp="1"/>
          </p:cNvSpPr>
          <p:nvPr>
            <p:ph idx="1"/>
          </p:nvPr>
        </p:nvSpPr>
        <p:spPr>
          <a:xfrm>
            <a:off x="6411684" y="2198914"/>
            <a:ext cx="5127172" cy="3670180"/>
          </a:xfrm>
        </p:spPr>
        <p:txBody>
          <a:bodyPr>
            <a:normAutofit lnSpcReduction="10000"/>
          </a:bodyPr>
          <a:lstStyle/>
          <a:p>
            <a:pPr>
              <a:buFont typeface="Wingdings" panose="05000000000000000000" pitchFamily="2" charset="2"/>
              <a:buChar char="q"/>
            </a:pPr>
            <a:r>
              <a:rPr lang="en-US" sz="1800" b="1" dirty="0"/>
              <a:t>VERTICAL ORGANIZATION</a:t>
            </a:r>
          </a:p>
          <a:p>
            <a:pPr marL="0" indent="0">
              <a:buNone/>
            </a:pPr>
            <a:r>
              <a:rPr lang="en-US" sz="1800" dirty="0"/>
              <a:t>Business with a large of employees often choose vertical </a:t>
            </a:r>
            <a:r>
              <a:rPr lang="en-US" sz="1800" b="1" dirty="0"/>
              <a:t>[top-down management] </a:t>
            </a:r>
            <a:r>
              <a:rPr lang="en-US" sz="1800" dirty="0"/>
              <a:t>, which is structed like a pyramid – with executives at the top , midlevel managers in the middle, and low-level managers and employees at the bottom. </a:t>
            </a:r>
          </a:p>
          <a:p>
            <a:pPr marL="0" indent="0">
              <a:buNone/>
            </a:pPr>
            <a:endParaRPr lang="en-US" sz="1600" dirty="0"/>
          </a:p>
          <a:p>
            <a:pPr>
              <a:buFont typeface="Wingdings" panose="05000000000000000000" pitchFamily="2" charset="2"/>
              <a:buChar char="q"/>
            </a:pPr>
            <a:r>
              <a:rPr lang="en-US" sz="1600" dirty="0"/>
              <a:t> </a:t>
            </a:r>
            <a:r>
              <a:rPr lang="en-US" sz="1800" b="1" dirty="0"/>
              <a:t>HORIZONTAL  ORGANIZATION</a:t>
            </a:r>
          </a:p>
          <a:p>
            <a:pPr marL="0" indent="0">
              <a:buNone/>
            </a:pPr>
            <a:r>
              <a:rPr lang="en-US" sz="1800" dirty="0"/>
              <a:t>While business with a smaller number of employees often choose horizontal </a:t>
            </a:r>
            <a:r>
              <a:rPr lang="en-US" sz="1800" b="1" dirty="0"/>
              <a:t>[ flat management] </a:t>
            </a:r>
            <a:r>
              <a:rPr lang="en-US" sz="1800" dirty="0"/>
              <a:t>, as a CEO with industry experience might directly work with a software development team. There are fewer divisions exist between executives in senior positions and staffs.</a:t>
            </a:r>
          </a:p>
          <a:p>
            <a:endParaRPr lang="en-US" sz="1600" dirty="0"/>
          </a:p>
        </p:txBody>
      </p:sp>
      <p:sp>
        <p:nvSpPr>
          <p:cNvPr id="1035" name="Rectangle 103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7" name="Rectangle 103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4451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FE23-C461-429C-9F5D-49081AAB8BEF}"/>
              </a:ext>
            </a:extLst>
          </p:cNvPr>
          <p:cNvSpPr>
            <a:spLocks noGrp="1"/>
          </p:cNvSpPr>
          <p:nvPr>
            <p:ph type="title"/>
          </p:nvPr>
        </p:nvSpPr>
        <p:spPr/>
        <p:txBody>
          <a:bodyPr/>
          <a:lstStyle/>
          <a:p>
            <a:r>
              <a:rPr lang="en-US" dirty="0"/>
              <a:t>ADIDAS GROUP : CASE QUESTIONS</a:t>
            </a:r>
          </a:p>
        </p:txBody>
      </p:sp>
      <p:sp>
        <p:nvSpPr>
          <p:cNvPr id="3" name="Content Placeholder 2">
            <a:extLst>
              <a:ext uri="{FF2B5EF4-FFF2-40B4-BE49-F238E27FC236}">
                <a16:creationId xmlns:a16="http://schemas.microsoft.com/office/drawing/2014/main" id="{86994ECD-9F18-4410-9321-DA59E61A60B8}"/>
              </a:ext>
            </a:extLst>
          </p:cNvPr>
          <p:cNvSpPr>
            <a:spLocks noGrp="1"/>
          </p:cNvSpPr>
          <p:nvPr>
            <p:ph idx="1"/>
          </p:nvPr>
        </p:nvSpPr>
        <p:spPr>
          <a:xfrm>
            <a:off x="1097280" y="1845734"/>
            <a:ext cx="10664414" cy="4223372"/>
          </a:xfrm>
        </p:spPr>
        <p:txBody>
          <a:bodyPr>
            <a:normAutofit fontScale="92500" lnSpcReduction="10000"/>
          </a:bodyPr>
          <a:lstStyle/>
          <a:p>
            <a:pPr>
              <a:buFont typeface="Wingdings" panose="05000000000000000000" pitchFamily="2" charset="2"/>
              <a:buChar char="q"/>
            </a:pPr>
            <a:r>
              <a:rPr lang="en-US" dirty="0"/>
              <a:t> </a:t>
            </a:r>
            <a:r>
              <a:rPr lang="en-US" sz="1900" b="1" dirty="0"/>
              <a:t>How might  horizontal structuring help the adidas’ IT group ? In what ways would it be an improvement over vertical structuring?</a:t>
            </a:r>
          </a:p>
          <a:p>
            <a:pPr marL="0" indent="0">
              <a:buNone/>
            </a:pPr>
            <a:r>
              <a:rPr lang="en-US" sz="1900" dirty="0"/>
              <a:t> 	- According to Brecht’s idea of inserting the horizontal structure into vertical, will create a matrix structure, proceeding the vertical units to mirror the organization on the business side and horizontal units  (application development, testing and support) will pool resources across the vertical units.</a:t>
            </a:r>
          </a:p>
          <a:p>
            <a:pPr marL="0" indent="0">
              <a:buNone/>
            </a:pPr>
            <a:r>
              <a:rPr lang="en-US" sz="1900" b="1" dirty="0"/>
              <a:t>Benefits from horizontal structure</a:t>
            </a:r>
          </a:p>
          <a:p>
            <a:pPr marL="0" indent="0">
              <a:buNone/>
            </a:pPr>
            <a:r>
              <a:rPr lang="en-US" sz="1900" dirty="0"/>
              <a:t>	- Reduce redundancy across verticals</a:t>
            </a:r>
          </a:p>
          <a:p>
            <a:pPr marL="0" indent="0">
              <a:buNone/>
            </a:pPr>
            <a:r>
              <a:rPr lang="en-US" sz="1900" dirty="0"/>
              <a:t>	- Able to act quickly without having to wait for supervisors' approval (less bureaucracy)</a:t>
            </a:r>
          </a:p>
          <a:p>
            <a:pPr marL="0" indent="0">
              <a:buNone/>
            </a:pPr>
            <a:r>
              <a:rPr lang="en-US" sz="1900" dirty="0"/>
              <a:t>	- Empowering employees to take decisions leaving them feel much more satisfied (Greater job 	  satisfaction) and more creativity.</a:t>
            </a:r>
          </a:p>
          <a:p>
            <a:pPr marL="0" indent="0">
              <a:buNone/>
            </a:pPr>
            <a:r>
              <a:rPr lang="en-US" sz="1900" dirty="0"/>
              <a:t> 	- Easier to share information among team members and that creates a team environment</a:t>
            </a:r>
          </a:p>
          <a:p>
            <a:pPr marL="0" indent="0">
              <a:buNone/>
            </a:pPr>
            <a:r>
              <a:rPr lang="en-US" sz="1900" dirty="0"/>
              <a:t>	- Gives vendors good business growth opportunities by leveraging economies of scale on vendor’s side</a:t>
            </a:r>
          </a:p>
          <a:p>
            <a:pPr>
              <a:buFontTx/>
              <a:buChar char="-"/>
            </a:pPr>
            <a:endParaRPr lang="en-US" dirty="0"/>
          </a:p>
        </p:txBody>
      </p:sp>
    </p:spTree>
    <p:extLst>
      <p:ext uri="{BB962C8B-B14F-4D97-AF65-F5344CB8AC3E}">
        <p14:creationId xmlns:p14="http://schemas.microsoft.com/office/powerpoint/2010/main" val="1788377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A1BD-DF39-4C3F-8197-F59C470AAAD2}"/>
              </a:ext>
            </a:extLst>
          </p:cNvPr>
          <p:cNvSpPr>
            <a:spLocks noGrp="1"/>
          </p:cNvSpPr>
          <p:nvPr>
            <p:ph type="title"/>
          </p:nvPr>
        </p:nvSpPr>
        <p:spPr/>
        <p:txBody>
          <a:bodyPr/>
          <a:lstStyle/>
          <a:p>
            <a:r>
              <a:rPr lang="en-US" dirty="0"/>
              <a:t>ADIDAS GROUP : CASE QUESTIONS</a:t>
            </a:r>
          </a:p>
        </p:txBody>
      </p:sp>
      <p:sp>
        <p:nvSpPr>
          <p:cNvPr id="3" name="Content Placeholder 2">
            <a:extLst>
              <a:ext uri="{FF2B5EF4-FFF2-40B4-BE49-F238E27FC236}">
                <a16:creationId xmlns:a16="http://schemas.microsoft.com/office/drawing/2014/main" id="{3CA2E942-D805-4C02-91E6-7225E62075E6}"/>
              </a:ext>
            </a:extLst>
          </p:cNvPr>
          <p:cNvSpPr>
            <a:spLocks noGrp="1"/>
          </p:cNvSpPr>
          <p:nvPr>
            <p:ph idx="1"/>
          </p:nvPr>
        </p:nvSpPr>
        <p:spPr>
          <a:xfrm>
            <a:off x="1097280" y="1845733"/>
            <a:ext cx="6418509" cy="4438525"/>
          </a:xfrm>
        </p:spPr>
        <p:txBody>
          <a:bodyPr>
            <a:normAutofit lnSpcReduction="10000"/>
          </a:bodyPr>
          <a:lstStyle/>
          <a:p>
            <a:pPr>
              <a:buFont typeface="Wingdings" panose="05000000000000000000" pitchFamily="2" charset="2"/>
              <a:buChar char="q"/>
            </a:pPr>
            <a:r>
              <a:rPr lang="en-US" dirty="0"/>
              <a:t> </a:t>
            </a:r>
            <a:r>
              <a:rPr lang="en-US" sz="1800" b="1" dirty="0"/>
              <a:t>In what ways would it be worse than vertical structure? How should adidas’ IT Group change its structure, if at all?</a:t>
            </a:r>
          </a:p>
          <a:p>
            <a:pPr marL="0" indent="0">
              <a:buNone/>
            </a:pPr>
            <a:r>
              <a:rPr lang="en-US" sz="1800" dirty="0"/>
              <a:t> Horizontal Structure has its own disadvantages on a long run,</a:t>
            </a:r>
          </a:p>
          <a:p>
            <a:pPr marL="0" indent="0">
              <a:buNone/>
            </a:pPr>
            <a:r>
              <a:rPr lang="en-US" sz="1800" dirty="0"/>
              <a:t>		- As the business grows horizontal structure will not be able to foster a culture of teamwork.</a:t>
            </a:r>
          </a:p>
          <a:p>
            <a:pPr marL="0" indent="0">
              <a:buNone/>
            </a:pPr>
            <a:r>
              <a:rPr lang="en-US" sz="1800" dirty="0"/>
              <a:t>		- Also leads to employees being less sure of their role and responsibilities within an organization.</a:t>
            </a:r>
          </a:p>
          <a:p>
            <a:pPr marL="0" indent="0">
              <a:buNone/>
            </a:pPr>
            <a:r>
              <a:rPr lang="en-US" sz="1800" dirty="0"/>
              <a:t>If Adidas decides to change its structure, it cannot be horizontal or vertical structure rather it could be the best from both. </a:t>
            </a:r>
          </a:p>
          <a:p>
            <a:pPr marL="0" indent="0">
              <a:buNone/>
            </a:pPr>
            <a:r>
              <a:rPr lang="en-US" sz="1800" dirty="0"/>
              <a:t>The </a:t>
            </a:r>
            <a:r>
              <a:rPr lang="en-US" sz="1800" b="1" dirty="0"/>
              <a:t>Matrix structure </a:t>
            </a:r>
            <a:r>
              <a:rPr lang="en-US" sz="1800" dirty="0"/>
              <a:t>helps the management to decide upon staff lining along functional, geographic and product lines too with the inclusion of both Functional Manager and Product Line Manager, where the former helps the employees to improve their skills and prioritize work and the latter sets the direction on product offerings by the company.</a:t>
            </a:r>
          </a:p>
        </p:txBody>
      </p:sp>
      <p:pic>
        <p:nvPicPr>
          <p:cNvPr id="5" name="Picture 4">
            <a:extLst>
              <a:ext uri="{FF2B5EF4-FFF2-40B4-BE49-F238E27FC236}">
                <a16:creationId xmlns:a16="http://schemas.microsoft.com/office/drawing/2014/main" id="{AF75B8FA-A0E0-410F-BD67-983CE73838F3}"/>
              </a:ext>
            </a:extLst>
          </p:cNvPr>
          <p:cNvPicPr>
            <a:picLocks noChangeAspect="1"/>
          </p:cNvPicPr>
          <p:nvPr/>
        </p:nvPicPr>
        <p:blipFill>
          <a:blip r:embed="rId2"/>
          <a:stretch>
            <a:fillRect/>
          </a:stretch>
        </p:blipFill>
        <p:spPr>
          <a:xfrm>
            <a:off x="10022144" y="2105710"/>
            <a:ext cx="1133536" cy="1450757"/>
          </a:xfrm>
          <a:prstGeom prst="rect">
            <a:avLst/>
          </a:prstGeom>
        </p:spPr>
      </p:pic>
      <p:pic>
        <p:nvPicPr>
          <p:cNvPr id="7" name="Picture 6">
            <a:extLst>
              <a:ext uri="{FF2B5EF4-FFF2-40B4-BE49-F238E27FC236}">
                <a16:creationId xmlns:a16="http://schemas.microsoft.com/office/drawing/2014/main" id="{6DFB8F85-BE4E-4D03-B556-4CCB409B0DA7}"/>
              </a:ext>
            </a:extLst>
          </p:cNvPr>
          <p:cNvPicPr>
            <a:picLocks noChangeAspect="1"/>
          </p:cNvPicPr>
          <p:nvPr/>
        </p:nvPicPr>
        <p:blipFill>
          <a:blip r:embed="rId3"/>
          <a:stretch>
            <a:fillRect/>
          </a:stretch>
        </p:blipFill>
        <p:spPr>
          <a:xfrm>
            <a:off x="8296340" y="2105710"/>
            <a:ext cx="945253" cy="1450757"/>
          </a:xfrm>
          <a:prstGeom prst="rect">
            <a:avLst/>
          </a:prstGeom>
        </p:spPr>
      </p:pic>
      <p:sp>
        <p:nvSpPr>
          <p:cNvPr id="8" name="TextBox 7">
            <a:extLst>
              <a:ext uri="{FF2B5EF4-FFF2-40B4-BE49-F238E27FC236}">
                <a16:creationId xmlns:a16="http://schemas.microsoft.com/office/drawing/2014/main" id="{E4CBA02A-5BA8-4A0F-B05D-87A4AD5DC85D}"/>
              </a:ext>
            </a:extLst>
          </p:cNvPr>
          <p:cNvSpPr txBox="1"/>
          <p:nvPr/>
        </p:nvSpPr>
        <p:spPr>
          <a:xfrm>
            <a:off x="8170312" y="1783035"/>
            <a:ext cx="1493641" cy="276999"/>
          </a:xfrm>
          <a:prstGeom prst="rect">
            <a:avLst/>
          </a:prstGeom>
          <a:noFill/>
        </p:spPr>
        <p:txBody>
          <a:bodyPr wrap="square" rtlCol="0">
            <a:spAutoFit/>
          </a:bodyPr>
          <a:lstStyle/>
          <a:p>
            <a:r>
              <a:rPr lang="en-US" sz="1200" dirty="0"/>
              <a:t>Functional Manager</a:t>
            </a:r>
          </a:p>
        </p:txBody>
      </p:sp>
      <p:sp>
        <p:nvSpPr>
          <p:cNvPr id="13" name="TextBox 12">
            <a:extLst>
              <a:ext uri="{FF2B5EF4-FFF2-40B4-BE49-F238E27FC236}">
                <a16:creationId xmlns:a16="http://schemas.microsoft.com/office/drawing/2014/main" id="{71AF15E0-7D8D-4289-9CE6-FD44FC2691FB}"/>
              </a:ext>
            </a:extLst>
          </p:cNvPr>
          <p:cNvSpPr txBox="1"/>
          <p:nvPr/>
        </p:nvSpPr>
        <p:spPr>
          <a:xfrm>
            <a:off x="9757065" y="1783035"/>
            <a:ext cx="1717759" cy="276999"/>
          </a:xfrm>
          <a:prstGeom prst="rect">
            <a:avLst/>
          </a:prstGeom>
          <a:noFill/>
        </p:spPr>
        <p:txBody>
          <a:bodyPr wrap="square" rtlCol="0">
            <a:spAutoFit/>
          </a:bodyPr>
          <a:lstStyle/>
          <a:p>
            <a:r>
              <a:rPr lang="en-US" sz="1200" dirty="0"/>
              <a:t>Product Line Manager</a:t>
            </a:r>
          </a:p>
        </p:txBody>
      </p:sp>
      <p:pic>
        <p:nvPicPr>
          <p:cNvPr id="4102" name="Picture 6" descr="Employee Cartoon Images – Browse 268,667 Stock Photos, Vectors, and Video |  Adobe Stock">
            <a:extLst>
              <a:ext uri="{FF2B5EF4-FFF2-40B4-BE49-F238E27FC236}">
                <a16:creationId xmlns:a16="http://schemas.microsoft.com/office/drawing/2014/main" id="{79F55A89-BC4C-407B-AE88-E2C013E02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817" y="3955677"/>
            <a:ext cx="2494496" cy="145075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8A0CE99-AD2A-4E62-B7C6-4D65B6216F76}"/>
              </a:ext>
            </a:extLst>
          </p:cNvPr>
          <p:cNvSpPr txBox="1"/>
          <p:nvPr/>
        </p:nvSpPr>
        <p:spPr>
          <a:xfrm>
            <a:off x="9010244" y="5636284"/>
            <a:ext cx="1493641" cy="276999"/>
          </a:xfrm>
          <a:prstGeom prst="rect">
            <a:avLst/>
          </a:prstGeom>
          <a:noFill/>
        </p:spPr>
        <p:txBody>
          <a:bodyPr wrap="square" rtlCol="0">
            <a:spAutoFit/>
          </a:bodyPr>
          <a:lstStyle/>
          <a:p>
            <a:r>
              <a:rPr lang="en-US" sz="1200" dirty="0"/>
              <a:t>	Employees</a:t>
            </a:r>
          </a:p>
        </p:txBody>
      </p:sp>
    </p:spTree>
    <p:extLst>
      <p:ext uri="{BB962C8B-B14F-4D97-AF65-F5344CB8AC3E}">
        <p14:creationId xmlns:p14="http://schemas.microsoft.com/office/powerpoint/2010/main" val="3977029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BB71AB-A90D-43F1-BE82-04904458BCCE}"/>
              </a:ext>
            </a:extLst>
          </p:cNvPr>
          <p:cNvSpPr>
            <a:spLocks noGrp="1"/>
          </p:cNvSpPr>
          <p:nvPr>
            <p:ph idx="1"/>
          </p:nvPr>
        </p:nvSpPr>
        <p:spPr>
          <a:xfrm>
            <a:off x="1044204" y="2023962"/>
            <a:ext cx="6697715" cy="3845131"/>
          </a:xfrm>
        </p:spPr>
        <p:txBody>
          <a:bodyPr>
            <a:normAutofit/>
          </a:bodyPr>
          <a:lstStyle/>
          <a:p>
            <a:r>
              <a:rPr lang="en-US" sz="7200" dirty="0"/>
              <a:t>THANK YOU ! </a:t>
            </a:r>
          </a:p>
          <a:p>
            <a:endParaRPr lang="en-US" sz="5400" dirty="0"/>
          </a:p>
          <a:p>
            <a:pPr marL="1471400" lvl="8" indent="0">
              <a:buNone/>
            </a:pPr>
            <a:r>
              <a:rPr lang="en-US" sz="4800" dirty="0"/>
              <a:t>	ANY QUESTIONS?</a:t>
            </a: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840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05EC-26B1-498E-9B5A-92A9B6FB164F}"/>
              </a:ext>
            </a:extLst>
          </p:cNvPr>
          <p:cNvSpPr>
            <a:spLocks noGrp="1"/>
          </p:cNvSpPr>
          <p:nvPr>
            <p:ph type="title"/>
          </p:nvPr>
        </p:nvSpPr>
        <p:spPr/>
        <p:txBody>
          <a:bodyPr/>
          <a:lstStyle/>
          <a:p>
            <a:r>
              <a:rPr lang="en-US" dirty="0"/>
              <a:t>COMPANY HISTORY</a:t>
            </a:r>
          </a:p>
        </p:txBody>
      </p:sp>
      <p:sp>
        <p:nvSpPr>
          <p:cNvPr id="4" name="Rectangle: Rounded Corners 3">
            <a:extLst>
              <a:ext uri="{FF2B5EF4-FFF2-40B4-BE49-F238E27FC236}">
                <a16:creationId xmlns:a16="http://schemas.microsoft.com/office/drawing/2014/main" id="{CB3B341F-8080-4C73-A2A0-978A316C30F1}"/>
              </a:ext>
            </a:extLst>
          </p:cNvPr>
          <p:cNvSpPr/>
          <p:nvPr/>
        </p:nvSpPr>
        <p:spPr>
          <a:xfrm>
            <a:off x="3473452" y="3267624"/>
            <a:ext cx="1171433" cy="546848"/>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1924</a:t>
            </a:r>
          </a:p>
        </p:txBody>
      </p:sp>
      <p:sp>
        <p:nvSpPr>
          <p:cNvPr id="6" name="Rectangle: Rounded Corners 5">
            <a:extLst>
              <a:ext uri="{FF2B5EF4-FFF2-40B4-BE49-F238E27FC236}">
                <a16:creationId xmlns:a16="http://schemas.microsoft.com/office/drawing/2014/main" id="{6D31C4CF-7547-436E-A858-3C31692C071A}"/>
              </a:ext>
            </a:extLst>
          </p:cNvPr>
          <p:cNvSpPr/>
          <p:nvPr/>
        </p:nvSpPr>
        <p:spPr>
          <a:xfrm>
            <a:off x="9144879" y="3265689"/>
            <a:ext cx="1171433" cy="54684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1949</a:t>
            </a:r>
          </a:p>
        </p:txBody>
      </p:sp>
      <p:sp>
        <p:nvSpPr>
          <p:cNvPr id="7" name="Rectangle: Rounded Corners 6">
            <a:extLst>
              <a:ext uri="{FF2B5EF4-FFF2-40B4-BE49-F238E27FC236}">
                <a16:creationId xmlns:a16="http://schemas.microsoft.com/office/drawing/2014/main" id="{350CCC17-A086-4507-81E1-E4B5628A6458}"/>
              </a:ext>
            </a:extLst>
          </p:cNvPr>
          <p:cNvSpPr/>
          <p:nvPr/>
        </p:nvSpPr>
        <p:spPr>
          <a:xfrm>
            <a:off x="1510373" y="3242138"/>
            <a:ext cx="1171433" cy="54684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1918</a:t>
            </a:r>
          </a:p>
        </p:txBody>
      </p:sp>
      <p:sp>
        <p:nvSpPr>
          <p:cNvPr id="36" name="Rectangle: Rounded Corners 35">
            <a:extLst>
              <a:ext uri="{FF2B5EF4-FFF2-40B4-BE49-F238E27FC236}">
                <a16:creationId xmlns:a16="http://schemas.microsoft.com/office/drawing/2014/main" id="{9E8B2DF7-F556-447F-9E81-B8F77403C96D}"/>
              </a:ext>
            </a:extLst>
          </p:cNvPr>
          <p:cNvSpPr/>
          <p:nvPr/>
        </p:nvSpPr>
        <p:spPr>
          <a:xfrm>
            <a:off x="7337805" y="3265690"/>
            <a:ext cx="1171433" cy="54684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1947</a:t>
            </a:r>
          </a:p>
        </p:txBody>
      </p:sp>
      <p:sp>
        <p:nvSpPr>
          <p:cNvPr id="39" name="Rectangle: Rounded Corners 38">
            <a:extLst>
              <a:ext uri="{FF2B5EF4-FFF2-40B4-BE49-F238E27FC236}">
                <a16:creationId xmlns:a16="http://schemas.microsoft.com/office/drawing/2014/main" id="{84E67B3D-6AC0-4DDC-A502-E523BDA7B85B}"/>
              </a:ext>
            </a:extLst>
          </p:cNvPr>
          <p:cNvSpPr/>
          <p:nvPr/>
        </p:nvSpPr>
        <p:spPr>
          <a:xfrm>
            <a:off x="5374726" y="3267617"/>
            <a:ext cx="1171433" cy="54684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1936</a:t>
            </a:r>
          </a:p>
        </p:txBody>
      </p:sp>
      <p:cxnSp>
        <p:nvCxnSpPr>
          <p:cNvPr id="44" name="Straight Connector 43">
            <a:extLst>
              <a:ext uri="{FF2B5EF4-FFF2-40B4-BE49-F238E27FC236}">
                <a16:creationId xmlns:a16="http://schemas.microsoft.com/office/drawing/2014/main" id="{56828026-E2B9-4651-A5EB-DADB65992AB9}"/>
              </a:ext>
            </a:extLst>
          </p:cNvPr>
          <p:cNvCxnSpPr>
            <a:stCxn id="7" idx="3"/>
            <a:endCxn id="4" idx="1"/>
          </p:cNvCxnSpPr>
          <p:nvPr/>
        </p:nvCxnSpPr>
        <p:spPr>
          <a:xfrm>
            <a:off x="2681806" y="3515563"/>
            <a:ext cx="791646" cy="25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406AC5-F5F6-416A-B695-E297BF6F7C6C}"/>
              </a:ext>
            </a:extLst>
          </p:cNvPr>
          <p:cNvCxnSpPr>
            <a:cxnSpLocks/>
            <a:stCxn id="36" idx="3"/>
            <a:endCxn id="6" idx="1"/>
          </p:cNvCxnSpPr>
          <p:nvPr/>
        </p:nvCxnSpPr>
        <p:spPr>
          <a:xfrm flipV="1">
            <a:off x="8509238" y="3539114"/>
            <a:ext cx="6356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3B71AEF-6147-4B7E-BE93-22DA69D4A6C1}"/>
              </a:ext>
            </a:extLst>
          </p:cNvPr>
          <p:cNvCxnSpPr>
            <a:cxnSpLocks/>
            <a:stCxn id="39" idx="3"/>
            <a:endCxn id="36" idx="1"/>
          </p:cNvCxnSpPr>
          <p:nvPr/>
        </p:nvCxnSpPr>
        <p:spPr>
          <a:xfrm flipV="1">
            <a:off x="6546159" y="3539115"/>
            <a:ext cx="791646" cy="1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3E81DE-9AF8-4FBE-89E7-FC58CA3487B6}"/>
              </a:ext>
            </a:extLst>
          </p:cNvPr>
          <p:cNvCxnSpPr>
            <a:cxnSpLocks/>
            <a:stCxn id="4" idx="3"/>
            <a:endCxn id="39" idx="1"/>
          </p:cNvCxnSpPr>
          <p:nvPr/>
        </p:nvCxnSpPr>
        <p:spPr>
          <a:xfrm flipV="1">
            <a:off x="4644885" y="3541042"/>
            <a:ext cx="729841" cy="6"/>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Rudolf Dassler - Wikipedia">
            <a:extLst>
              <a:ext uri="{FF2B5EF4-FFF2-40B4-BE49-F238E27FC236}">
                <a16:creationId xmlns:a16="http://schemas.microsoft.com/office/drawing/2014/main" id="{0A7C902E-60D1-4D48-9354-94C007D57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67" y="2123777"/>
            <a:ext cx="974006" cy="10978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olf 'Adi' Dassler | Adolf dassler, Sports marketing, Most popular sports">
            <a:extLst>
              <a:ext uri="{FF2B5EF4-FFF2-40B4-BE49-F238E27FC236}">
                <a16:creationId xmlns:a16="http://schemas.microsoft.com/office/drawing/2014/main" id="{486FF83B-2184-4324-BA1A-BFE244878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692" y="3839439"/>
            <a:ext cx="858291" cy="11567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uma Logo History And Meaning: Celebrating The Puma Symbol">
            <a:extLst>
              <a:ext uri="{FF2B5EF4-FFF2-40B4-BE49-F238E27FC236}">
                <a16:creationId xmlns:a16="http://schemas.microsoft.com/office/drawing/2014/main" id="{4DF68E8B-4CE7-437A-B5E4-2A2A97226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9280" y="2149285"/>
            <a:ext cx="1199040" cy="67446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F02CBA38-6A74-4386-B6BD-14AA3B496FD4}"/>
              </a:ext>
            </a:extLst>
          </p:cNvPr>
          <p:cNvSpPr txBox="1"/>
          <p:nvPr/>
        </p:nvSpPr>
        <p:spPr>
          <a:xfrm>
            <a:off x="137121" y="1772836"/>
            <a:ext cx="1945341" cy="307777"/>
          </a:xfrm>
          <a:prstGeom prst="rect">
            <a:avLst/>
          </a:prstGeom>
          <a:noFill/>
        </p:spPr>
        <p:txBody>
          <a:bodyPr wrap="square" rtlCol="0">
            <a:spAutoFit/>
          </a:bodyPr>
          <a:lstStyle/>
          <a:p>
            <a:r>
              <a:rPr lang="en-US" sz="1400" dirty="0"/>
              <a:t>Rudolf ‘Rudi’ </a:t>
            </a:r>
            <a:r>
              <a:rPr lang="en-US" sz="1400" dirty="0" err="1"/>
              <a:t>Dassler</a:t>
            </a:r>
            <a:endParaRPr lang="en-US" sz="1400" dirty="0"/>
          </a:p>
        </p:txBody>
      </p:sp>
      <p:sp>
        <p:nvSpPr>
          <p:cNvPr id="65" name="TextBox 64">
            <a:extLst>
              <a:ext uri="{FF2B5EF4-FFF2-40B4-BE49-F238E27FC236}">
                <a16:creationId xmlns:a16="http://schemas.microsoft.com/office/drawing/2014/main" id="{87C59141-EECA-41AB-810B-710BFF5B9365}"/>
              </a:ext>
            </a:extLst>
          </p:cNvPr>
          <p:cNvSpPr txBox="1"/>
          <p:nvPr/>
        </p:nvSpPr>
        <p:spPr>
          <a:xfrm>
            <a:off x="124609" y="5063780"/>
            <a:ext cx="1945341" cy="307777"/>
          </a:xfrm>
          <a:prstGeom prst="rect">
            <a:avLst/>
          </a:prstGeom>
          <a:noFill/>
        </p:spPr>
        <p:txBody>
          <a:bodyPr wrap="square" rtlCol="0">
            <a:spAutoFit/>
          </a:bodyPr>
          <a:lstStyle/>
          <a:p>
            <a:r>
              <a:rPr lang="en-US" sz="1400" dirty="0"/>
              <a:t>Adolf ‘Adi’ </a:t>
            </a:r>
            <a:r>
              <a:rPr lang="en-US" sz="1400" dirty="0" err="1"/>
              <a:t>Dassler</a:t>
            </a:r>
            <a:endParaRPr lang="en-US" sz="1400" dirty="0"/>
          </a:p>
        </p:txBody>
      </p:sp>
      <p:sp>
        <p:nvSpPr>
          <p:cNvPr id="59" name="Scroll: Horizontal 58">
            <a:extLst>
              <a:ext uri="{FF2B5EF4-FFF2-40B4-BE49-F238E27FC236}">
                <a16:creationId xmlns:a16="http://schemas.microsoft.com/office/drawing/2014/main" id="{A310F7BC-6978-4CF0-B553-3F98833C0926}"/>
              </a:ext>
            </a:extLst>
          </p:cNvPr>
          <p:cNvSpPr/>
          <p:nvPr/>
        </p:nvSpPr>
        <p:spPr>
          <a:xfrm>
            <a:off x="1836899" y="4136752"/>
            <a:ext cx="2142565" cy="554760"/>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Production of Sport Shoes</a:t>
            </a:r>
          </a:p>
        </p:txBody>
      </p:sp>
      <p:sp>
        <p:nvSpPr>
          <p:cNvPr id="67" name="Scroll: Horizontal 66">
            <a:extLst>
              <a:ext uri="{FF2B5EF4-FFF2-40B4-BE49-F238E27FC236}">
                <a16:creationId xmlns:a16="http://schemas.microsoft.com/office/drawing/2014/main" id="{B23D136E-6F17-4223-99D8-AC3B219D2912}"/>
              </a:ext>
            </a:extLst>
          </p:cNvPr>
          <p:cNvSpPr/>
          <p:nvPr/>
        </p:nvSpPr>
        <p:spPr>
          <a:xfrm>
            <a:off x="3187722" y="2356080"/>
            <a:ext cx="2158037" cy="602969"/>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1">
                  <a:lumMod val="75000"/>
                </a:schemeClr>
              </a:solidFill>
            </a:endParaRPr>
          </a:p>
          <a:p>
            <a:pPr algn="ctr"/>
            <a:r>
              <a:rPr lang="en-US" sz="1200" dirty="0">
                <a:solidFill>
                  <a:schemeClr val="accent1">
                    <a:lumMod val="75000"/>
                  </a:schemeClr>
                </a:solidFill>
              </a:rPr>
              <a:t>Introduction of </a:t>
            </a:r>
          </a:p>
          <a:p>
            <a:pPr algn="ctr"/>
            <a:r>
              <a:rPr lang="en-US" sz="1200" dirty="0" err="1">
                <a:solidFill>
                  <a:schemeClr val="accent1">
                    <a:lumMod val="75000"/>
                  </a:schemeClr>
                </a:solidFill>
              </a:rPr>
              <a:t>Dassler</a:t>
            </a:r>
            <a:r>
              <a:rPr lang="en-US" sz="1200" dirty="0">
                <a:solidFill>
                  <a:schemeClr val="accent1">
                    <a:lumMod val="75000"/>
                  </a:schemeClr>
                </a:solidFill>
              </a:rPr>
              <a:t> Brothers Shoe Factory </a:t>
            </a:r>
          </a:p>
          <a:p>
            <a:pPr algn="ctr"/>
            <a:endParaRPr lang="en-US" sz="1200" dirty="0">
              <a:solidFill>
                <a:schemeClr val="accent1">
                  <a:lumMod val="75000"/>
                </a:schemeClr>
              </a:solidFill>
            </a:endParaRPr>
          </a:p>
        </p:txBody>
      </p:sp>
      <p:sp>
        <p:nvSpPr>
          <p:cNvPr id="68" name="Scroll: Horizontal 67">
            <a:extLst>
              <a:ext uri="{FF2B5EF4-FFF2-40B4-BE49-F238E27FC236}">
                <a16:creationId xmlns:a16="http://schemas.microsoft.com/office/drawing/2014/main" id="{706EC5AE-6983-4667-9197-374893626788}"/>
              </a:ext>
            </a:extLst>
          </p:cNvPr>
          <p:cNvSpPr/>
          <p:nvPr/>
        </p:nvSpPr>
        <p:spPr>
          <a:xfrm>
            <a:off x="6567117" y="2357883"/>
            <a:ext cx="2395159" cy="578957"/>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Dassler</a:t>
            </a:r>
            <a:r>
              <a:rPr lang="en-US" sz="1200" dirty="0">
                <a:solidFill>
                  <a:schemeClr val="accent1">
                    <a:lumMod val="75000"/>
                  </a:schemeClr>
                </a:solidFill>
              </a:rPr>
              <a:t> Brothers Shoe Factory gets split.</a:t>
            </a:r>
          </a:p>
        </p:txBody>
      </p:sp>
      <p:sp>
        <p:nvSpPr>
          <p:cNvPr id="69" name="Scroll: Horizontal 68">
            <a:extLst>
              <a:ext uri="{FF2B5EF4-FFF2-40B4-BE49-F238E27FC236}">
                <a16:creationId xmlns:a16="http://schemas.microsoft.com/office/drawing/2014/main" id="{631D5AA8-3183-40AB-B60B-0BF97D8E6CE9}"/>
              </a:ext>
            </a:extLst>
          </p:cNvPr>
          <p:cNvSpPr/>
          <p:nvPr/>
        </p:nvSpPr>
        <p:spPr>
          <a:xfrm>
            <a:off x="4841026" y="4113382"/>
            <a:ext cx="2042544" cy="594626"/>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Dassler</a:t>
            </a:r>
            <a:r>
              <a:rPr lang="en-US" sz="1200" dirty="0">
                <a:solidFill>
                  <a:schemeClr val="accent1">
                    <a:lumMod val="75000"/>
                  </a:schemeClr>
                </a:solidFill>
              </a:rPr>
              <a:t> Shoes’ were featured in Olympics</a:t>
            </a:r>
          </a:p>
        </p:txBody>
      </p:sp>
      <p:sp>
        <p:nvSpPr>
          <p:cNvPr id="70" name="Scroll: Horizontal 69">
            <a:extLst>
              <a:ext uri="{FF2B5EF4-FFF2-40B4-BE49-F238E27FC236}">
                <a16:creationId xmlns:a16="http://schemas.microsoft.com/office/drawing/2014/main" id="{11235F65-8BB5-4739-AE7B-A178EED67D99}"/>
              </a:ext>
            </a:extLst>
          </p:cNvPr>
          <p:cNvSpPr/>
          <p:nvPr/>
        </p:nvSpPr>
        <p:spPr>
          <a:xfrm>
            <a:off x="7610812" y="4096886"/>
            <a:ext cx="2249263" cy="594626"/>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Adi registered ‘adidas’ and Rudi </a:t>
            </a:r>
          </a:p>
          <a:p>
            <a:pPr algn="ctr"/>
            <a:r>
              <a:rPr lang="en-US" sz="1200" dirty="0">
                <a:solidFill>
                  <a:schemeClr val="accent1">
                    <a:lumMod val="75000"/>
                  </a:schemeClr>
                </a:solidFill>
              </a:rPr>
              <a:t>Established </a:t>
            </a:r>
            <a:r>
              <a:rPr lang="en-US" sz="1200" dirty="0" err="1">
                <a:solidFill>
                  <a:schemeClr val="accent1">
                    <a:lumMod val="75000"/>
                  </a:schemeClr>
                </a:solidFill>
              </a:rPr>
              <a:t>Ruda</a:t>
            </a:r>
            <a:r>
              <a:rPr lang="en-US" sz="1200" dirty="0">
                <a:solidFill>
                  <a:schemeClr val="accent1">
                    <a:lumMod val="75000"/>
                  </a:schemeClr>
                </a:solidFill>
              </a:rPr>
              <a:t> (now Puma)</a:t>
            </a:r>
          </a:p>
        </p:txBody>
      </p:sp>
      <p:cxnSp>
        <p:nvCxnSpPr>
          <p:cNvPr id="76" name="Straight Arrow Connector 75">
            <a:extLst>
              <a:ext uri="{FF2B5EF4-FFF2-40B4-BE49-F238E27FC236}">
                <a16:creationId xmlns:a16="http://schemas.microsoft.com/office/drawing/2014/main" id="{CA39BF2D-D3AD-435E-A22F-F513BFAA9C35}"/>
              </a:ext>
            </a:extLst>
          </p:cNvPr>
          <p:cNvCxnSpPr>
            <a:stCxn id="2052" idx="3"/>
            <a:endCxn id="7" idx="2"/>
          </p:cNvCxnSpPr>
          <p:nvPr/>
        </p:nvCxnSpPr>
        <p:spPr>
          <a:xfrm flipV="1">
            <a:off x="1204983" y="3788987"/>
            <a:ext cx="891107" cy="62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640034-7646-44C2-A49B-FEC3FBD694B5}"/>
              </a:ext>
            </a:extLst>
          </p:cNvPr>
          <p:cNvCxnSpPr>
            <a:cxnSpLocks/>
            <a:stCxn id="6" idx="0"/>
          </p:cNvCxnSpPr>
          <p:nvPr/>
        </p:nvCxnSpPr>
        <p:spPr>
          <a:xfrm flipV="1">
            <a:off x="9730596" y="2657564"/>
            <a:ext cx="811898" cy="60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2" name="Picture 14" descr="Adidas Logo History And Meaning: Exploring The Adidas Symbol">
            <a:extLst>
              <a:ext uri="{FF2B5EF4-FFF2-40B4-BE49-F238E27FC236}">
                <a16:creationId xmlns:a16="http://schemas.microsoft.com/office/drawing/2014/main" id="{4365753B-13F9-4765-BE41-1D456ACB2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1347" y="4033607"/>
            <a:ext cx="1199040" cy="674460"/>
          </a:xfrm>
          <a:prstGeom prst="rect">
            <a:avLst/>
          </a:prstGeom>
          <a:noFill/>
          <a:extLst>
            <a:ext uri="{909E8E84-426E-40DD-AFC4-6F175D3DCCD1}">
              <a14:hiddenFill xmlns:a14="http://schemas.microsoft.com/office/drawing/2010/main">
                <a:solidFill>
                  <a:srgbClr val="FFFFFF"/>
                </a:solidFill>
              </a14:hiddenFill>
            </a:ext>
          </a:extLst>
        </p:spPr>
      </p:pic>
      <p:cxnSp>
        <p:nvCxnSpPr>
          <p:cNvPr id="111" name="Straight Arrow Connector 110">
            <a:extLst>
              <a:ext uri="{FF2B5EF4-FFF2-40B4-BE49-F238E27FC236}">
                <a16:creationId xmlns:a16="http://schemas.microsoft.com/office/drawing/2014/main" id="{6E2EB2EC-A16B-4F11-B2BF-E84C5255CB0C}"/>
              </a:ext>
            </a:extLst>
          </p:cNvPr>
          <p:cNvCxnSpPr>
            <a:cxnSpLocks/>
            <a:stCxn id="6" idx="2"/>
            <a:endCxn id="2062" idx="1"/>
          </p:cNvCxnSpPr>
          <p:nvPr/>
        </p:nvCxnSpPr>
        <p:spPr>
          <a:xfrm>
            <a:off x="9730596" y="3812538"/>
            <a:ext cx="930751" cy="558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11A3376-374E-42A8-BCD7-19876246829A}"/>
              </a:ext>
            </a:extLst>
          </p:cNvPr>
          <p:cNvCxnSpPr>
            <a:stCxn id="2050" idx="3"/>
            <a:endCxn id="4" idx="0"/>
          </p:cNvCxnSpPr>
          <p:nvPr/>
        </p:nvCxnSpPr>
        <p:spPr>
          <a:xfrm>
            <a:off x="1240773" y="2672724"/>
            <a:ext cx="2818396" cy="594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3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5DAE-AC21-47D8-AADA-597A6DC328FE}"/>
              </a:ext>
            </a:extLst>
          </p:cNvPr>
          <p:cNvSpPr>
            <a:spLocks noGrp="1"/>
          </p:cNvSpPr>
          <p:nvPr>
            <p:ph type="title"/>
          </p:nvPr>
        </p:nvSpPr>
        <p:spPr>
          <a:xfrm>
            <a:off x="6411685" y="634946"/>
            <a:ext cx="5127171" cy="1450757"/>
          </a:xfrm>
        </p:spPr>
        <p:txBody>
          <a:bodyPr>
            <a:normAutofit/>
          </a:bodyPr>
          <a:lstStyle/>
          <a:p>
            <a:r>
              <a:rPr lang="en-US" dirty="0"/>
              <a:t>GOALS OF ROUTE 2015</a:t>
            </a:r>
          </a:p>
        </p:txBody>
      </p:sp>
      <p:pic>
        <p:nvPicPr>
          <p:cNvPr id="4098" name="Picture 2" descr="The importance of stop motion animation in marketing strategy">
            <a:extLst>
              <a:ext uri="{FF2B5EF4-FFF2-40B4-BE49-F238E27FC236}">
                <a16:creationId xmlns:a16="http://schemas.microsoft.com/office/drawing/2014/main" id="{8E153575-4150-483D-AC9F-9B696C4C2C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170103"/>
            <a:ext cx="5451627" cy="4197752"/>
          </a:xfrm>
          <a:prstGeom prst="rect">
            <a:avLst/>
          </a:prstGeom>
          <a:noFill/>
          <a:extLst>
            <a:ext uri="{909E8E84-426E-40DD-AFC4-6F175D3DCCD1}">
              <a14:hiddenFill xmlns:a14="http://schemas.microsoft.com/office/drawing/2010/main">
                <a:solidFill>
                  <a:srgbClr val="FFFFFF"/>
                </a:solidFill>
              </a14:hiddenFill>
            </a:ext>
          </a:extLst>
        </p:spPr>
      </p:pic>
      <p:cxnSp>
        <p:nvCxnSpPr>
          <p:cNvPr id="4105" name="Straight Connector 410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05FBE9-97D9-4BCB-8488-AEB4C801D7CF}"/>
              </a:ext>
            </a:extLst>
          </p:cNvPr>
          <p:cNvSpPr>
            <a:spLocks noGrp="1"/>
          </p:cNvSpPr>
          <p:nvPr>
            <p:ph idx="1"/>
          </p:nvPr>
        </p:nvSpPr>
        <p:spPr>
          <a:xfrm>
            <a:off x="6411684" y="2198914"/>
            <a:ext cx="5127172" cy="3670180"/>
          </a:xfrm>
        </p:spPr>
        <p:txBody>
          <a:bodyPr>
            <a:normAutofit/>
          </a:bodyPr>
          <a:lstStyle/>
          <a:p>
            <a:r>
              <a:rPr lang="en-US" dirty="0"/>
              <a:t>THE FIVE-YEAR STRATEGY (2010 – 2015)</a:t>
            </a:r>
          </a:p>
          <a:p>
            <a:pPr>
              <a:buFont typeface="Wingdings" panose="05000000000000000000" pitchFamily="2" charset="2"/>
              <a:buChar char="q"/>
            </a:pPr>
            <a:r>
              <a:rPr lang="en-US" dirty="0"/>
              <a:t> </a:t>
            </a:r>
            <a:r>
              <a:rPr lang="en-US" sz="1800" dirty="0"/>
              <a:t>Achieve $17 Billion Euros in Net Sales by 2015</a:t>
            </a:r>
          </a:p>
          <a:p>
            <a:pPr>
              <a:buFont typeface="Wingdings" panose="05000000000000000000" pitchFamily="2" charset="2"/>
              <a:buChar char="q"/>
            </a:pPr>
            <a:r>
              <a:rPr lang="en-US" sz="1800" dirty="0"/>
              <a:t> Grow profits faster than net sales, by achieving five years earnings CAGR of 15%</a:t>
            </a:r>
          </a:p>
          <a:p>
            <a:pPr>
              <a:buFont typeface="Wingdings" panose="05000000000000000000" pitchFamily="2" charset="2"/>
              <a:buChar char="q"/>
            </a:pPr>
            <a:r>
              <a:rPr lang="en-US" sz="1800" dirty="0"/>
              <a:t> Achieve a sustainable operating margin of 11%  </a:t>
            </a:r>
          </a:p>
        </p:txBody>
      </p:sp>
      <p:sp>
        <p:nvSpPr>
          <p:cNvPr id="4107" name="Rectangle 410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9" name="Rectangle 410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491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018D-5167-4DE8-B38A-7F98E235E318}"/>
              </a:ext>
            </a:extLst>
          </p:cNvPr>
          <p:cNvSpPr>
            <a:spLocks noGrp="1"/>
          </p:cNvSpPr>
          <p:nvPr>
            <p:ph type="title"/>
          </p:nvPr>
        </p:nvSpPr>
        <p:spPr>
          <a:xfrm>
            <a:off x="1097280" y="263527"/>
            <a:ext cx="10058400" cy="1450757"/>
          </a:xfrm>
        </p:spPr>
        <p:txBody>
          <a:bodyPr/>
          <a:lstStyle/>
          <a:p>
            <a:r>
              <a:rPr lang="en-US" dirty="0"/>
              <a:t>GROWTH OVER THE YEARS</a:t>
            </a:r>
          </a:p>
        </p:txBody>
      </p:sp>
      <p:sp>
        <p:nvSpPr>
          <p:cNvPr id="3" name="Content Placeholder 2">
            <a:extLst>
              <a:ext uri="{FF2B5EF4-FFF2-40B4-BE49-F238E27FC236}">
                <a16:creationId xmlns:a16="http://schemas.microsoft.com/office/drawing/2014/main" id="{002A4354-A00B-421D-85F3-6E834E13A793}"/>
              </a:ext>
            </a:extLst>
          </p:cNvPr>
          <p:cNvSpPr>
            <a:spLocks noGrp="1"/>
          </p:cNvSpPr>
          <p:nvPr>
            <p:ph idx="1"/>
          </p:nvPr>
        </p:nvSpPr>
        <p:spPr>
          <a:xfrm>
            <a:off x="1097280" y="1845734"/>
            <a:ext cx="2793402" cy="4023360"/>
          </a:xfrm>
        </p:spPr>
        <p:txBody>
          <a:bodyPr/>
          <a:lstStyle/>
          <a:p>
            <a:pPr>
              <a:buFont typeface="Wingdings" panose="05000000000000000000" pitchFamily="2" charset="2"/>
              <a:buChar char="§"/>
            </a:pPr>
            <a:r>
              <a:rPr lang="en-US" dirty="0"/>
              <a:t> </a:t>
            </a:r>
            <a:r>
              <a:rPr lang="en-US" sz="1800" dirty="0"/>
              <a:t>In 2022, Adidas is the largest Sports Wear Company in Europe.</a:t>
            </a:r>
          </a:p>
          <a:p>
            <a:pPr>
              <a:buFont typeface="Wingdings" panose="05000000000000000000" pitchFamily="2" charset="2"/>
              <a:buChar char="§"/>
            </a:pPr>
            <a:r>
              <a:rPr lang="en-US" sz="1800" dirty="0"/>
              <a:t> Second largest Sports Wear Company in the world, following Nike.</a:t>
            </a:r>
          </a:p>
          <a:p>
            <a:pPr>
              <a:buFont typeface="Wingdings" panose="05000000000000000000" pitchFamily="2" charset="2"/>
              <a:buChar char="§"/>
            </a:pPr>
            <a:r>
              <a:rPr lang="en-US" sz="1800" dirty="0"/>
              <a:t> It is also, one of the “true multi-sports specialist” by including various sports apparels.  </a:t>
            </a:r>
          </a:p>
          <a:p>
            <a:endParaRPr lang="en-US" dirty="0"/>
          </a:p>
        </p:txBody>
      </p:sp>
      <p:pic>
        <p:nvPicPr>
          <p:cNvPr id="6" name="Picture 14" descr="Adidas Logo History And Meaning: Exploring The Adidas Symbol">
            <a:extLst>
              <a:ext uri="{FF2B5EF4-FFF2-40B4-BE49-F238E27FC236}">
                <a16:creationId xmlns:a16="http://schemas.microsoft.com/office/drawing/2014/main" id="{E389C165-20E3-4A79-BC22-FE3D387BB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037" y="1845734"/>
            <a:ext cx="1199040" cy="67446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Elbow 9">
            <a:extLst>
              <a:ext uri="{FF2B5EF4-FFF2-40B4-BE49-F238E27FC236}">
                <a16:creationId xmlns:a16="http://schemas.microsoft.com/office/drawing/2014/main" id="{9B3ED98A-F67A-45DF-AE05-ADC71D700CCF}"/>
              </a:ext>
            </a:extLst>
          </p:cNvPr>
          <p:cNvCxnSpPr>
            <a:cxnSpLocks/>
          </p:cNvCxnSpPr>
          <p:nvPr/>
        </p:nvCxnSpPr>
        <p:spPr>
          <a:xfrm rot="5400000">
            <a:off x="6575421" y="2704163"/>
            <a:ext cx="1469102" cy="11011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18D2CD5-D467-47B7-BA4B-2FCF8A3A4914}"/>
              </a:ext>
            </a:extLst>
          </p:cNvPr>
          <p:cNvCxnSpPr>
            <a:cxnSpLocks/>
          </p:cNvCxnSpPr>
          <p:nvPr/>
        </p:nvCxnSpPr>
        <p:spPr>
          <a:xfrm rot="10800000" flipV="1">
            <a:off x="4989247" y="3254744"/>
            <a:ext cx="2003228" cy="734554"/>
          </a:xfrm>
          <a:prstGeom prst="bentConnector3">
            <a:avLst>
              <a:gd name="adj1" fmla="val 1001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8F02146-AD34-413A-8A5E-9CAE2AC36DC7}"/>
              </a:ext>
            </a:extLst>
          </p:cNvPr>
          <p:cNvCxnSpPr/>
          <p:nvPr/>
        </p:nvCxnSpPr>
        <p:spPr>
          <a:xfrm>
            <a:off x="7860557" y="3254745"/>
            <a:ext cx="0" cy="73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D727E81-8CEA-49E3-A9A2-7DDC80BF61D1}"/>
              </a:ext>
            </a:extLst>
          </p:cNvPr>
          <p:cNvCxnSpPr>
            <a:cxnSpLocks/>
          </p:cNvCxnSpPr>
          <p:nvPr/>
        </p:nvCxnSpPr>
        <p:spPr>
          <a:xfrm rot="16200000" flipH="1">
            <a:off x="7666510" y="2712194"/>
            <a:ext cx="1469104" cy="10862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3597EE9-CD7B-488F-BF72-AB7CF0ECEAF4}"/>
              </a:ext>
            </a:extLst>
          </p:cNvPr>
          <p:cNvCxnSpPr>
            <a:cxnSpLocks/>
          </p:cNvCxnSpPr>
          <p:nvPr/>
        </p:nvCxnSpPr>
        <p:spPr>
          <a:xfrm>
            <a:off x="8909427" y="3254744"/>
            <a:ext cx="1819835" cy="734554"/>
          </a:xfrm>
          <a:prstGeom prst="bentConnector3">
            <a:avLst>
              <a:gd name="adj1" fmla="val 100246"/>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Why Revenue Growth Is A Poor Measure Of Customer Experience ROI - Watermark  Consulting">
            <a:extLst>
              <a:ext uri="{FF2B5EF4-FFF2-40B4-BE49-F238E27FC236}">
                <a16:creationId xmlns:a16="http://schemas.microsoft.com/office/drawing/2014/main" id="{31ED88DE-5EE7-4FE5-9586-733954AC6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6302" y="4162507"/>
            <a:ext cx="989872" cy="5607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mployee Cartoon Images – Browse 268,667 Stock Photos, Vectors, and Video |  Adobe Stock">
            <a:extLst>
              <a:ext uri="{FF2B5EF4-FFF2-40B4-BE49-F238E27FC236}">
                <a16:creationId xmlns:a16="http://schemas.microsoft.com/office/drawing/2014/main" id="{0225906C-C437-4D79-8283-AA80B053F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163484"/>
            <a:ext cx="1086220" cy="6317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tores Cartoon Stock Illustrations – 1,502 Stores Cartoon Stock  Illustrations, Vectors &amp; Clipart - Dreamstime">
            <a:extLst>
              <a:ext uri="{FF2B5EF4-FFF2-40B4-BE49-F238E27FC236}">
                <a16:creationId xmlns:a16="http://schemas.microsoft.com/office/drawing/2014/main" id="{484266BF-DAB6-4C36-9075-BF42BB753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0409" y="4047368"/>
            <a:ext cx="1439730" cy="9592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reen blank world map, Isolated background. 7849048 Vector Art at Vecteezy">
            <a:extLst>
              <a:ext uri="{FF2B5EF4-FFF2-40B4-BE49-F238E27FC236}">
                <a16:creationId xmlns:a16="http://schemas.microsoft.com/office/drawing/2014/main" id="{9351411E-757A-42EB-A57C-AB41D378A5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523" y="4162507"/>
            <a:ext cx="840528" cy="56078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llustrator Peter O'Toole reimagines adidas Originals shoes popular in the  terraces for 'Club &amp; Country' | Sneakers illustration, Adidas art, Fashion  poster">
            <a:extLst>
              <a:ext uri="{FF2B5EF4-FFF2-40B4-BE49-F238E27FC236}">
                <a16:creationId xmlns:a16="http://schemas.microsoft.com/office/drawing/2014/main" id="{CFA4EAC9-F8B0-4CB7-92D7-E4B1AF7DAC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68574" y="4229658"/>
            <a:ext cx="887106" cy="62793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07599770-82E2-48D3-8222-67B627C94A5A}"/>
              </a:ext>
            </a:extLst>
          </p:cNvPr>
          <p:cNvSpPr txBox="1"/>
          <p:nvPr/>
        </p:nvSpPr>
        <p:spPr>
          <a:xfrm>
            <a:off x="8642630" y="4871702"/>
            <a:ext cx="1165412" cy="276999"/>
          </a:xfrm>
          <a:prstGeom prst="rect">
            <a:avLst/>
          </a:prstGeom>
          <a:noFill/>
        </p:spPr>
        <p:txBody>
          <a:bodyPr wrap="square" rtlCol="0">
            <a:spAutoFit/>
          </a:bodyPr>
          <a:lstStyle/>
          <a:p>
            <a:r>
              <a:rPr lang="en-US" sz="1200" b="1" dirty="0"/>
              <a:t>2,533 Outlets</a:t>
            </a:r>
          </a:p>
        </p:txBody>
      </p:sp>
      <p:sp>
        <p:nvSpPr>
          <p:cNvPr id="42" name="TextBox 41">
            <a:extLst>
              <a:ext uri="{FF2B5EF4-FFF2-40B4-BE49-F238E27FC236}">
                <a16:creationId xmlns:a16="http://schemas.microsoft.com/office/drawing/2014/main" id="{5B423FE5-75AB-4D3D-B343-96E7A97A7BEA}"/>
              </a:ext>
            </a:extLst>
          </p:cNvPr>
          <p:cNvSpPr txBox="1"/>
          <p:nvPr/>
        </p:nvSpPr>
        <p:spPr>
          <a:xfrm>
            <a:off x="5955017" y="4847357"/>
            <a:ext cx="1439729" cy="276999"/>
          </a:xfrm>
          <a:prstGeom prst="rect">
            <a:avLst/>
          </a:prstGeom>
          <a:noFill/>
        </p:spPr>
        <p:txBody>
          <a:bodyPr wrap="square" rtlCol="0">
            <a:spAutoFit/>
          </a:bodyPr>
          <a:lstStyle/>
          <a:p>
            <a:r>
              <a:rPr lang="en-US" sz="1200" b="1" dirty="0"/>
              <a:t>57,000 Employees</a:t>
            </a:r>
          </a:p>
        </p:txBody>
      </p:sp>
      <p:sp>
        <p:nvSpPr>
          <p:cNvPr id="43" name="TextBox 42">
            <a:extLst>
              <a:ext uri="{FF2B5EF4-FFF2-40B4-BE49-F238E27FC236}">
                <a16:creationId xmlns:a16="http://schemas.microsoft.com/office/drawing/2014/main" id="{DC392F6E-978F-4E27-A1C7-1B3A1D861A5E}"/>
              </a:ext>
            </a:extLst>
          </p:cNvPr>
          <p:cNvSpPr txBox="1"/>
          <p:nvPr/>
        </p:nvSpPr>
        <p:spPr>
          <a:xfrm>
            <a:off x="7394746" y="4857596"/>
            <a:ext cx="887106" cy="461665"/>
          </a:xfrm>
          <a:prstGeom prst="rect">
            <a:avLst/>
          </a:prstGeom>
          <a:noFill/>
        </p:spPr>
        <p:txBody>
          <a:bodyPr wrap="square" rtlCol="0">
            <a:spAutoFit/>
          </a:bodyPr>
          <a:lstStyle/>
          <a:p>
            <a:r>
              <a:rPr lang="en-US" sz="1200" b="1" dirty="0"/>
              <a:t>$23 Billion Euros </a:t>
            </a:r>
          </a:p>
        </p:txBody>
      </p:sp>
      <p:sp>
        <p:nvSpPr>
          <p:cNvPr id="44" name="TextBox 43">
            <a:extLst>
              <a:ext uri="{FF2B5EF4-FFF2-40B4-BE49-F238E27FC236}">
                <a16:creationId xmlns:a16="http://schemas.microsoft.com/office/drawing/2014/main" id="{DD659708-1068-4573-BD7B-709B789D82A0}"/>
              </a:ext>
            </a:extLst>
          </p:cNvPr>
          <p:cNvSpPr txBox="1"/>
          <p:nvPr/>
        </p:nvSpPr>
        <p:spPr>
          <a:xfrm>
            <a:off x="3999162" y="4857595"/>
            <a:ext cx="1893758" cy="276999"/>
          </a:xfrm>
          <a:prstGeom prst="rect">
            <a:avLst/>
          </a:prstGeom>
          <a:noFill/>
        </p:spPr>
        <p:txBody>
          <a:bodyPr wrap="square" rtlCol="0">
            <a:spAutoFit/>
          </a:bodyPr>
          <a:lstStyle/>
          <a:p>
            <a:r>
              <a:rPr lang="en-US" sz="1200" b="1" dirty="0"/>
              <a:t>Operates in 150 countries </a:t>
            </a:r>
          </a:p>
        </p:txBody>
      </p:sp>
      <p:sp>
        <p:nvSpPr>
          <p:cNvPr id="45" name="TextBox 44">
            <a:extLst>
              <a:ext uri="{FF2B5EF4-FFF2-40B4-BE49-F238E27FC236}">
                <a16:creationId xmlns:a16="http://schemas.microsoft.com/office/drawing/2014/main" id="{6EA84458-BE9E-4590-8DBA-FC196602FC8B}"/>
              </a:ext>
            </a:extLst>
          </p:cNvPr>
          <p:cNvSpPr txBox="1"/>
          <p:nvPr/>
        </p:nvSpPr>
        <p:spPr>
          <a:xfrm>
            <a:off x="10018696" y="4895799"/>
            <a:ext cx="2023180" cy="276999"/>
          </a:xfrm>
          <a:prstGeom prst="rect">
            <a:avLst/>
          </a:prstGeom>
          <a:noFill/>
        </p:spPr>
        <p:txBody>
          <a:bodyPr wrap="square" rtlCol="0">
            <a:spAutoFit/>
          </a:bodyPr>
          <a:lstStyle/>
          <a:p>
            <a:r>
              <a:rPr lang="en-US" sz="1200" b="1" dirty="0"/>
              <a:t>Production of 448 M  Shoes</a:t>
            </a:r>
          </a:p>
        </p:txBody>
      </p:sp>
      <p:sp>
        <p:nvSpPr>
          <p:cNvPr id="36" name="Rectangle 35">
            <a:extLst>
              <a:ext uri="{FF2B5EF4-FFF2-40B4-BE49-F238E27FC236}">
                <a16:creationId xmlns:a16="http://schemas.microsoft.com/office/drawing/2014/main" id="{40516F86-8668-4E87-B332-8E86E878D94F}"/>
              </a:ext>
            </a:extLst>
          </p:cNvPr>
          <p:cNvSpPr/>
          <p:nvPr/>
        </p:nvSpPr>
        <p:spPr>
          <a:xfrm>
            <a:off x="1299882" y="5449797"/>
            <a:ext cx="9592236" cy="513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Adidas expanded its operation by involving sourcing, logistics, production, marketing and retailing.</a:t>
            </a:r>
          </a:p>
        </p:txBody>
      </p:sp>
    </p:spTree>
    <p:extLst>
      <p:ext uri="{BB962C8B-B14F-4D97-AF65-F5344CB8AC3E}">
        <p14:creationId xmlns:p14="http://schemas.microsoft.com/office/powerpoint/2010/main" val="404165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45DA9-4FD0-4D01-91F5-80EEF3B55AB5}"/>
              </a:ext>
            </a:extLst>
          </p:cNvPr>
          <p:cNvSpPr>
            <a:spLocks noGrp="1"/>
          </p:cNvSpPr>
          <p:nvPr>
            <p:ph type="title"/>
          </p:nvPr>
        </p:nvSpPr>
        <p:spPr>
          <a:xfrm>
            <a:off x="5144679" y="634946"/>
            <a:ext cx="6405063" cy="1450757"/>
          </a:xfrm>
        </p:spPr>
        <p:txBody>
          <a:bodyPr>
            <a:normAutofit/>
          </a:bodyPr>
          <a:lstStyle/>
          <a:p>
            <a:r>
              <a:rPr lang="en-US" dirty="0"/>
              <a:t>ADIDAS – IT ORGANIZATION</a:t>
            </a:r>
          </a:p>
        </p:txBody>
      </p:sp>
      <p:pic>
        <p:nvPicPr>
          <p:cNvPr id="5" name="Picture 4" descr="Timeline&#10;&#10;Description automatically generated">
            <a:extLst>
              <a:ext uri="{FF2B5EF4-FFF2-40B4-BE49-F238E27FC236}">
                <a16:creationId xmlns:a16="http://schemas.microsoft.com/office/drawing/2014/main" id="{B4DCE4FB-62F7-415A-BBFE-C5F33B1C966E}"/>
              </a:ext>
            </a:extLst>
          </p:cNvPr>
          <p:cNvPicPr>
            <a:picLocks noChangeAspect="1"/>
          </p:cNvPicPr>
          <p:nvPr/>
        </p:nvPicPr>
        <p:blipFill>
          <a:blip r:embed="rId2"/>
          <a:stretch>
            <a:fillRect/>
          </a:stretch>
        </p:blipFill>
        <p:spPr>
          <a:xfrm>
            <a:off x="235876" y="1236014"/>
            <a:ext cx="4816542" cy="1906691"/>
          </a:xfrm>
          <a:prstGeom prst="rect">
            <a:avLst/>
          </a:prstGeom>
        </p:spPr>
      </p:pic>
      <p:cxnSp>
        <p:nvCxnSpPr>
          <p:cNvPr id="23" name="Straight Connector 22">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D1E0E6E-CA66-4DF0-B208-F589008EDF2E}"/>
              </a:ext>
            </a:extLst>
          </p:cNvPr>
          <p:cNvPicPr>
            <a:picLocks noChangeAspect="1"/>
          </p:cNvPicPr>
          <p:nvPr/>
        </p:nvPicPr>
        <p:blipFill>
          <a:blip r:embed="rId3"/>
          <a:stretch>
            <a:fillRect/>
          </a:stretch>
        </p:blipFill>
        <p:spPr>
          <a:xfrm>
            <a:off x="633999" y="3707389"/>
            <a:ext cx="4020296" cy="1497559"/>
          </a:xfrm>
          <a:prstGeom prst="rect">
            <a:avLst/>
          </a:prstGeom>
        </p:spPr>
      </p:pic>
      <p:sp>
        <p:nvSpPr>
          <p:cNvPr id="3" name="Content Placeholder 2">
            <a:extLst>
              <a:ext uri="{FF2B5EF4-FFF2-40B4-BE49-F238E27FC236}">
                <a16:creationId xmlns:a16="http://schemas.microsoft.com/office/drawing/2014/main" id="{3D854C88-B116-47CF-AF78-FF44EA5FBD5E}"/>
              </a:ext>
            </a:extLst>
          </p:cNvPr>
          <p:cNvSpPr>
            <a:spLocks noGrp="1"/>
          </p:cNvSpPr>
          <p:nvPr>
            <p:ph idx="1"/>
          </p:nvPr>
        </p:nvSpPr>
        <p:spPr>
          <a:xfrm>
            <a:off x="5144679" y="2198914"/>
            <a:ext cx="6405063" cy="3670180"/>
          </a:xfrm>
        </p:spPr>
        <p:txBody>
          <a:bodyPr>
            <a:normAutofit/>
          </a:bodyPr>
          <a:lstStyle/>
          <a:p>
            <a:pPr>
              <a:buFont typeface="Wingdings" panose="05000000000000000000" pitchFamily="2" charset="2"/>
              <a:buChar char="q"/>
            </a:pPr>
            <a:r>
              <a:rPr lang="en-US" dirty="0"/>
              <a:t> </a:t>
            </a:r>
            <a:r>
              <a:rPr lang="en-US" sz="1800" dirty="0"/>
              <a:t>Worldwide, adidas has a total of 1,050 IT experts (approx.) working closely with all brands and functions of the group.</a:t>
            </a:r>
          </a:p>
          <a:p>
            <a:pPr>
              <a:buFont typeface="Wingdings" panose="05000000000000000000" pitchFamily="2" charset="2"/>
              <a:buChar char="q"/>
            </a:pPr>
            <a:r>
              <a:rPr lang="en-US" sz="1800" dirty="0"/>
              <a:t> The structure consists of eight subdivisions, and dedicated IT Centre of Excellence (</a:t>
            </a:r>
            <a:r>
              <a:rPr lang="en-US" sz="1800" dirty="0" err="1"/>
              <a:t>CoE</a:t>
            </a:r>
            <a:r>
              <a:rPr lang="en-US" sz="1800" dirty="0"/>
              <a:t>) provide services to business.</a:t>
            </a:r>
          </a:p>
          <a:p>
            <a:pPr>
              <a:buFont typeface="Wingdings" panose="05000000000000000000" pitchFamily="2" charset="2"/>
              <a:buChar char="q"/>
            </a:pPr>
            <a:r>
              <a:rPr lang="en-US" sz="1800" dirty="0"/>
              <a:t> Thus, making each IT division (vertical) convenient to connect with its internal customers on the business side.</a:t>
            </a:r>
          </a:p>
          <a:p>
            <a:pPr>
              <a:buFont typeface="Wingdings" panose="05000000000000000000" pitchFamily="2" charset="2"/>
              <a:buChar char="q"/>
            </a:pPr>
            <a:r>
              <a:rPr lang="en-US" sz="1800" dirty="0"/>
              <a:t>The vertical organization structure of the adidas was perceived to be highly successful in terms of achieving business alignment and consumer satisfaction.  </a:t>
            </a:r>
          </a:p>
        </p:txBody>
      </p:sp>
      <p:sp>
        <p:nvSpPr>
          <p:cNvPr id="25" name="Rectangle 24">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180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26">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87AB1-21E9-492F-A37A-193900675F4C}"/>
              </a:ext>
            </a:extLst>
          </p:cNvPr>
          <p:cNvSpPr>
            <a:spLocks noGrp="1"/>
          </p:cNvSpPr>
          <p:nvPr>
            <p:ph type="title"/>
          </p:nvPr>
        </p:nvSpPr>
        <p:spPr>
          <a:xfrm>
            <a:off x="4974771" y="634946"/>
            <a:ext cx="6574972" cy="1450757"/>
          </a:xfrm>
        </p:spPr>
        <p:txBody>
          <a:bodyPr>
            <a:normAutofit/>
          </a:bodyPr>
          <a:lstStyle/>
          <a:p>
            <a:r>
              <a:rPr lang="en-US" dirty="0"/>
              <a:t>ABOUT ADIDAS VENDOR</a:t>
            </a:r>
          </a:p>
        </p:txBody>
      </p:sp>
      <p:pic>
        <p:nvPicPr>
          <p:cNvPr id="5122" name="Picture 2" descr="A Complete Guide to Vendor Management System (VMS)">
            <a:extLst>
              <a:ext uri="{FF2B5EF4-FFF2-40B4-BE49-F238E27FC236}">
                <a16:creationId xmlns:a16="http://schemas.microsoft.com/office/drawing/2014/main" id="{947F405D-4E75-4F50-8D89-40B94947AE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586" r="36886" b="1"/>
          <a:stretch/>
        </p:blipFill>
        <p:spPr bwMode="auto">
          <a:xfrm>
            <a:off x="466165" y="640081"/>
            <a:ext cx="3872263" cy="4935966"/>
          </a:xfrm>
          <a:prstGeom prst="rect">
            <a:avLst/>
          </a:prstGeom>
          <a:noFill/>
          <a:extLst>
            <a:ext uri="{909E8E84-426E-40DD-AFC4-6F175D3DCCD1}">
              <a14:hiddenFill xmlns:a14="http://schemas.microsoft.com/office/drawing/2010/main">
                <a:solidFill>
                  <a:srgbClr val="FFFFFF"/>
                </a:solidFill>
              </a14:hiddenFill>
            </a:ext>
          </a:extLst>
        </p:spPr>
      </p:pic>
      <p:cxnSp>
        <p:nvCxnSpPr>
          <p:cNvPr id="5135" name="Straight Connector 5128">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6EAF73-59FC-4B7B-9CC9-D4830813276B}"/>
              </a:ext>
            </a:extLst>
          </p:cNvPr>
          <p:cNvSpPr>
            <a:spLocks noGrp="1"/>
          </p:cNvSpPr>
          <p:nvPr>
            <p:ph idx="1"/>
          </p:nvPr>
        </p:nvSpPr>
        <p:spPr>
          <a:xfrm>
            <a:off x="4464424" y="2198913"/>
            <a:ext cx="7395881" cy="3807425"/>
          </a:xfrm>
        </p:spPr>
        <p:txBody>
          <a:bodyPr>
            <a:normAutofit/>
          </a:bodyPr>
          <a:lstStyle/>
          <a:p>
            <a:pPr>
              <a:buFont typeface="Wingdings" panose="05000000000000000000" pitchFamily="2" charset="2"/>
              <a:buChar char="q"/>
            </a:pPr>
            <a:r>
              <a:rPr lang="en-US" sz="1800" dirty="0"/>
              <a:t>The adidas group relied heavily on one offshore vendor from India known as the “Alpha”.</a:t>
            </a:r>
          </a:p>
          <a:p>
            <a:pPr marL="0" indent="0">
              <a:buNone/>
            </a:pPr>
            <a:r>
              <a:rPr lang="en-US" sz="1800" dirty="0"/>
              <a:t>	- Alpha had a monopoly on outsource projects and had long displayed complacent tendencies.</a:t>
            </a:r>
          </a:p>
          <a:p>
            <a:pPr marL="0" indent="0">
              <a:buNone/>
            </a:pPr>
            <a:r>
              <a:rPr lang="en-US" sz="1800" dirty="0"/>
              <a:t>	- Started to refuse negotiating and were non-responsive to price reduction.</a:t>
            </a:r>
          </a:p>
          <a:p>
            <a:pPr marL="0" indent="0">
              <a:buNone/>
            </a:pPr>
            <a:r>
              <a:rPr lang="en-US" sz="1800" dirty="0"/>
              <a:t>	- They were doing only the bare minimum work required and not going that extra mile</a:t>
            </a:r>
          </a:p>
          <a:p>
            <a:pPr marL="0" indent="0">
              <a:buNone/>
            </a:pPr>
            <a:r>
              <a:rPr lang="en-US" sz="1800" dirty="0"/>
              <a:t>	- Their  quality of work has declined over the years.</a:t>
            </a:r>
          </a:p>
          <a:p>
            <a:pPr marL="0" indent="0">
              <a:buNone/>
            </a:pPr>
            <a:r>
              <a:rPr lang="en-US" sz="1800" dirty="0"/>
              <a:t>  	- Above all, adidas did close their negotiating leverage. </a:t>
            </a:r>
          </a:p>
          <a:p>
            <a:endParaRPr lang="en-US" sz="1900" dirty="0"/>
          </a:p>
        </p:txBody>
      </p:sp>
      <p:sp>
        <p:nvSpPr>
          <p:cNvPr id="5136" name="Rectangle 5130">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33" name="Rectangle 5132">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746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8790-866A-4540-A11C-38C7497F3F9B}"/>
              </a:ext>
            </a:extLst>
          </p:cNvPr>
          <p:cNvSpPr>
            <a:spLocks noGrp="1"/>
          </p:cNvSpPr>
          <p:nvPr>
            <p:ph type="title"/>
          </p:nvPr>
        </p:nvSpPr>
        <p:spPr>
          <a:xfrm>
            <a:off x="1097280" y="286603"/>
            <a:ext cx="10058400" cy="1450757"/>
          </a:xfrm>
        </p:spPr>
        <p:txBody>
          <a:bodyPr>
            <a:normAutofit/>
          </a:bodyPr>
          <a:lstStyle/>
          <a:p>
            <a:r>
              <a:rPr lang="en-US" dirty="0"/>
              <a:t>MULTI-VENDOR OFFSHORING AT ADIDAS</a:t>
            </a:r>
          </a:p>
        </p:txBody>
      </p:sp>
      <p:sp>
        <p:nvSpPr>
          <p:cNvPr id="3" name="Content Placeholder 2">
            <a:extLst>
              <a:ext uri="{FF2B5EF4-FFF2-40B4-BE49-F238E27FC236}">
                <a16:creationId xmlns:a16="http://schemas.microsoft.com/office/drawing/2014/main" id="{42559E9C-029F-4239-8D04-55EE23371E8B}"/>
              </a:ext>
            </a:extLst>
          </p:cNvPr>
          <p:cNvSpPr>
            <a:spLocks noGrp="1"/>
          </p:cNvSpPr>
          <p:nvPr>
            <p:ph idx="1"/>
          </p:nvPr>
        </p:nvSpPr>
        <p:spPr>
          <a:xfrm>
            <a:off x="1097279" y="1845734"/>
            <a:ext cx="6454987" cy="4023360"/>
          </a:xfrm>
        </p:spPr>
        <p:txBody>
          <a:bodyPr>
            <a:normAutofit/>
          </a:bodyPr>
          <a:lstStyle/>
          <a:p>
            <a:pPr>
              <a:buFont typeface="Wingdings" panose="05000000000000000000" pitchFamily="2" charset="2"/>
              <a:buChar char="q"/>
            </a:pPr>
            <a:r>
              <a:rPr lang="en-US" sz="1700" dirty="0"/>
              <a:t> </a:t>
            </a:r>
            <a:r>
              <a:rPr lang="en-US" sz="1800" dirty="0"/>
              <a:t>Jan Brecht, the new CIO in 2009 found that the relationship with an Indian tier-1 vendor was very mature. </a:t>
            </a:r>
          </a:p>
          <a:p>
            <a:pPr>
              <a:buFont typeface="Wingdings" panose="05000000000000000000" pitchFamily="2" charset="2"/>
              <a:buChar char="q"/>
            </a:pPr>
            <a:r>
              <a:rPr lang="en-US" sz="1800" dirty="0"/>
              <a:t> Outsourcing based on one vendor, made Brecht question himself “ What do I want to do internally?” as the question “What functions or tasks should I outsource” is not sufficient.</a:t>
            </a:r>
          </a:p>
          <a:p>
            <a:pPr>
              <a:buFont typeface="Wingdings" panose="05000000000000000000" pitchFamily="2" charset="2"/>
              <a:buChar char="q"/>
            </a:pPr>
            <a:r>
              <a:rPr lang="en-US" sz="1800" dirty="0"/>
              <a:t> Brecht and his team produced two strategic plans:</a:t>
            </a:r>
          </a:p>
          <a:p>
            <a:pPr marL="0" indent="0">
              <a:buNone/>
            </a:pPr>
            <a:r>
              <a:rPr lang="en-US" sz="1800" dirty="0"/>
              <a:t>		- They developed “10 Point Future Skill Action Plan” (This plan clearly described what knowledge and skills adidas Global IT employees should hold internally and acquire form the market.</a:t>
            </a:r>
          </a:p>
          <a:p>
            <a:pPr marL="0" indent="0">
              <a:buNone/>
            </a:pPr>
            <a:r>
              <a:rPr lang="en-US" sz="1800" dirty="0"/>
              <a:t>		- To involve multi strategic IT vendors which will be helpful in improving the competitiveness and maturity of the group.</a:t>
            </a:r>
          </a:p>
        </p:txBody>
      </p:sp>
      <p:pic>
        <p:nvPicPr>
          <p:cNvPr id="5" name="Picture 4">
            <a:extLst>
              <a:ext uri="{FF2B5EF4-FFF2-40B4-BE49-F238E27FC236}">
                <a16:creationId xmlns:a16="http://schemas.microsoft.com/office/drawing/2014/main" id="{1358476F-2C3B-4F8D-B7C0-FF670A58B296}"/>
              </a:ext>
            </a:extLst>
          </p:cNvPr>
          <p:cNvPicPr>
            <a:picLocks noChangeAspect="1"/>
          </p:cNvPicPr>
          <p:nvPr/>
        </p:nvPicPr>
        <p:blipFill>
          <a:blip r:embed="rId2"/>
          <a:stretch>
            <a:fillRect/>
          </a:stretch>
        </p:blipFill>
        <p:spPr>
          <a:xfrm>
            <a:off x="7655858" y="1845734"/>
            <a:ext cx="3670151" cy="4292574"/>
          </a:xfrm>
          <a:prstGeom prst="rect">
            <a:avLst/>
          </a:prstGeom>
        </p:spPr>
      </p:pic>
    </p:spTree>
    <p:extLst>
      <p:ext uri="{BB962C8B-B14F-4D97-AF65-F5344CB8AC3E}">
        <p14:creationId xmlns:p14="http://schemas.microsoft.com/office/powerpoint/2010/main" val="269563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4B42-3B27-4BB1-9FA8-55365AFB4799}"/>
              </a:ext>
            </a:extLst>
          </p:cNvPr>
          <p:cNvSpPr>
            <a:spLocks noGrp="1"/>
          </p:cNvSpPr>
          <p:nvPr>
            <p:ph type="title"/>
          </p:nvPr>
        </p:nvSpPr>
        <p:spPr>
          <a:xfrm>
            <a:off x="1097280" y="286603"/>
            <a:ext cx="10058400" cy="1450757"/>
          </a:xfrm>
        </p:spPr>
        <p:txBody>
          <a:bodyPr>
            <a:normAutofit/>
          </a:bodyPr>
          <a:lstStyle/>
          <a:p>
            <a:r>
              <a:rPr lang="en-US" dirty="0"/>
              <a:t>ONBOARDING VENDORS </a:t>
            </a:r>
          </a:p>
        </p:txBody>
      </p:sp>
      <p:sp>
        <p:nvSpPr>
          <p:cNvPr id="3" name="Content Placeholder 2">
            <a:extLst>
              <a:ext uri="{FF2B5EF4-FFF2-40B4-BE49-F238E27FC236}">
                <a16:creationId xmlns:a16="http://schemas.microsoft.com/office/drawing/2014/main" id="{DEEA17F2-B9EA-4ED1-8874-D53CD6E2AA1D}"/>
              </a:ext>
            </a:extLst>
          </p:cNvPr>
          <p:cNvSpPr>
            <a:spLocks noGrp="1"/>
          </p:cNvSpPr>
          <p:nvPr>
            <p:ph idx="1"/>
          </p:nvPr>
        </p:nvSpPr>
        <p:spPr>
          <a:xfrm>
            <a:off x="1097279" y="1845734"/>
            <a:ext cx="6454987" cy="4023360"/>
          </a:xfrm>
        </p:spPr>
        <p:txBody>
          <a:bodyPr>
            <a:normAutofit/>
          </a:bodyPr>
          <a:lstStyle/>
          <a:p>
            <a:pPr>
              <a:buFont typeface="Wingdings" panose="05000000000000000000" pitchFamily="2" charset="2"/>
              <a:buChar char="q"/>
            </a:pPr>
            <a:r>
              <a:rPr lang="en-US" dirty="0"/>
              <a:t> </a:t>
            </a:r>
            <a:r>
              <a:rPr lang="en-US" sz="1800" dirty="0"/>
              <a:t>Adidas did consider contenders near shore and far shore including companies from India, Eastern Europe and the Soviet Union.</a:t>
            </a:r>
          </a:p>
          <a:p>
            <a:pPr>
              <a:buFont typeface="Wingdings" panose="05000000000000000000" pitchFamily="2" charset="2"/>
              <a:buChar char="q"/>
            </a:pPr>
            <a:r>
              <a:rPr lang="en-US" sz="1800" dirty="0"/>
              <a:t> The strategic plan was to have the vendors compete for the available projects which helps to improve the quality of work and responsiveness while reducing the costs.</a:t>
            </a:r>
          </a:p>
          <a:p>
            <a:pPr>
              <a:buFont typeface="Wingdings" panose="05000000000000000000" pitchFamily="2" charset="2"/>
              <a:buChar char="q"/>
            </a:pPr>
            <a:r>
              <a:rPr lang="en-US" sz="1800" dirty="0"/>
              <a:t> Two additional Vendors – ‘Gamma’ from India and the other ‘Beta’ from Eastern Europe. </a:t>
            </a:r>
          </a:p>
          <a:p>
            <a:pPr marL="0" indent="0">
              <a:buNone/>
            </a:pPr>
            <a:endParaRPr lang="en-US" dirty="0"/>
          </a:p>
        </p:txBody>
      </p:sp>
      <p:pic>
        <p:nvPicPr>
          <p:cNvPr id="5" name="Picture 4">
            <a:extLst>
              <a:ext uri="{FF2B5EF4-FFF2-40B4-BE49-F238E27FC236}">
                <a16:creationId xmlns:a16="http://schemas.microsoft.com/office/drawing/2014/main" id="{DC2C3E43-CDCB-4B91-8BC7-7DB22D4B1B14}"/>
              </a:ext>
            </a:extLst>
          </p:cNvPr>
          <p:cNvPicPr>
            <a:picLocks noChangeAspect="1"/>
          </p:cNvPicPr>
          <p:nvPr/>
        </p:nvPicPr>
        <p:blipFill>
          <a:blip r:embed="rId2"/>
          <a:stretch>
            <a:fillRect/>
          </a:stretch>
        </p:blipFill>
        <p:spPr>
          <a:xfrm>
            <a:off x="7552266" y="2312103"/>
            <a:ext cx="3135109" cy="2625653"/>
          </a:xfrm>
          <a:prstGeom prst="rect">
            <a:avLst/>
          </a:prstGeom>
        </p:spPr>
      </p:pic>
    </p:spTree>
    <p:extLst>
      <p:ext uri="{BB962C8B-B14F-4D97-AF65-F5344CB8AC3E}">
        <p14:creationId xmlns:p14="http://schemas.microsoft.com/office/powerpoint/2010/main" val="62755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9" name="Rectangle 6168">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411F4-7839-4A2D-B4BD-6269FB58724A}"/>
              </a:ext>
            </a:extLst>
          </p:cNvPr>
          <p:cNvSpPr>
            <a:spLocks noGrp="1"/>
          </p:cNvSpPr>
          <p:nvPr>
            <p:ph type="title"/>
          </p:nvPr>
        </p:nvSpPr>
        <p:spPr>
          <a:xfrm>
            <a:off x="5144679" y="634946"/>
            <a:ext cx="6405063" cy="1450757"/>
          </a:xfrm>
        </p:spPr>
        <p:txBody>
          <a:bodyPr>
            <a:normAutofit/>
          </a:bodyPr>
          <a:lstStyle/>
          <a:p>
            <a:r>
              <a:rPr lang="en-US" dirty="0"/>
              <a:t>ADIDAS GROUP : CASE QUESTIONS</a:t>
            </a:r>
          </a:p>
        </p:txBody>
      </p:sp>
      <p:pic>
        <p:nvPicPr>
          <p:cNvPr id="6150" name="Picture 6" descr="AvePoint launches global partner program | Channel Daily News">
            <a:extLst>
              <a:ext uri="{FF2B5EF4-FFF2-40B4-BE49-F238E27FC236}">
                <a16:creationId xmlns:a16="http://schemas.microsoft.com/office/drawing/2014/main" id="{25DD924D-5854-4F26-92EF-835269F628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7" r="8286" b="2"/>
          <a:stretch/>
        </p:blipFill>
        <p:spPr bwMode="auto">
          <a:xfrm>
            <a:off x="361016" y="691022"/>
            <a:ext cx="4020297" cy="2476136"/>
          </a:xfrm>
          <a:prstGeom prst="rect">
            <a:avLst/>
          </a:prstGeom>
          <a:noFill/>
          <a:extLst>
            <a:ext uri="{909E8E84-426E-40DD-AFC4-6F175D3DCCD1}">
              <a14:hiddenFill xmlns:a14="http://schemas.microsoft.com/office/drawing/2010/main">
                <a:solidFill>
                  <a:srgbClr val="FFFFFF"/>
                </a:solidFill>
              </a14:hiddenFill>
            </a:ext>
          </a:extLst>
        </p:spPr>
      </p:pic>
      <p:cxnSp>
        <p:nvCxnSpPr>
          <p:cNvPr id="6171" name="Straight Connector 6170">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148" name="Picture 4" descr="Why IT Automation is the Backbone of Every DevOps Transformation - Ipswitch">
            <a:extLst>
              <a:ext uri="{FF2B5EF4-FFF2-40B4-BE49-F238E27FC236}">
                <a16:creationId xmlns:a16="http://schemas.microsoft.com/office/drawing/2014/main" id="{316205EF-FE6D-4325-AA49-C75FEFCBD5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26" r="6689" b="-5"/>
          <a:stretch/>
        </p:blipFill>
        <p:spPr bwMode="auto">
          <a:xfrm>
            <a:off x="391952" y="3280854"/>
            <a:ext cx="4020296" cy="24761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0CD989-B84A-49C9-A2DF-5EA8259F80B5}"/>
              </a:ext>
            </a:extLst>
          </p:cNvPr>
          <p:cNvSpPr>
            <a:spLocks noGrp="1"/>
          </p:cNvSpPr>
          <p:nvPr>
            <p:ph idx="1"/>
          </p:nvPr>
        </p:nvSpPr>
        <p:spPr>
          <a:xfrm>
            <a:off x="4527176" y="2198914"/>
            <a:ext cx="7521389" cy="3678202"/>
          </a:xfrm>
        </p:spPr>
        <p:txBody>
          <a:bodyPr>
            <a:normAutofit fontScale="92500" lnSpcReduction="20000"/>
          </a:bodyPr>
          <a:lstStyle/>
          <a:p>
            <a:pPr>
              <a:buFont typeface="Wingdings" panose="05000000000000000000" pitchFamily="2" charset="2"/>
              <a:buChar char="q"/>
            </a:pPr>
            <a:r>
              <a:rPr lang="en-US" sz="1900" b="1" dirty="0"/>
              <a:t>What should adidas do to preserve and expand the gains from multi-sourcing?</a:t>
            </a:r>
          </a:p>
          <a:p>
            <a:pPr marL="0" indent="0">
              <a:buNone/>
            </a:pPr>
            <a:r>
              <a:rPr lang="en-US" sz="1900" dirty="0"/>
              <a:t>	- Sustain intense vendor competition, at the same time keep all three vendor    sufficiently motivated to invest in client relationship.</a:t>
            </a:r>
          </a:p>
          <a:p>
            <a:pPr marL="0" indent="0">
              <a:buNone/>
            </a:pPr>
            <a:r>
              <a:rPr lang="en-US" sz="1900" dirty="0"/>
              <a:t>	- Continue reducing average duration of vendor contracts and inclusion of performance improvement clause.</a:t>
            </a:r>
          </a:p>
          <a:p>
            <a:pPr>
              <a:buFont typeface="Wingdings" panose="05000000000000000000" pitchFamily="2" charset="2"/>
              <a:buChar char="q"/>
            </a:pPr>
            <a:r>
              <a:rPr lang="en-US" sz="1900" dirty="0"/>
              <a:t> </a:t>
            </a:r>
            <a:r>
              <a:rPr lang="en-US" sz="1900" b="1" dirty="0"/>
              <a:t>How do the multi-sourced vendors appear to reach to such a strategy? </a:t>
            </a:r>
          </a:p>
          <a:p>
            <a:pPr marL="0" indent="0">
              <a:buNone/>
            </a:pPr>
            <a:r>
              <a:rPr lang="en-US" sz="1900" dirty="0"/>
              <a:t>	- Alpha seemed to have a positive approach where they were more responsive to client’s needs and offer higher service quality for low prices. </a:t>
            </a:r>
          </a:p>
          <a:p>
            <a:pPr marL="0" indent="0">
              <a:buNone/>
            </a:pPr>
            <a:r>
              <a:rPr lang="en-US" sz="1900" dirty="0"/>
              <a:t>	- While on the other hand, Beta and Gamma went through a learning curve to understand adidas business. Further they did provide creative and competent service with their overlapping skill sets and areas of expertise. </a:t>
            </a:r>
          </a:p>
          <a:p>
            <a:pPr marL="0" indent="0">
              <a:buNone/>
            </a:pPr>
            <a:r>
              <a:rPr lang="en-US" sz="1800" dirty="0"/>
              <a:t>	</a:t>
            </a:r>
          </a:p>
          <a:p>
            <a:pPr>
              <a:buFont typeface="Wingdings" panose="05000000000000000000" pitchFamily="2" charset="2"/>
              <a:buChar char="q"/>
            </a:pPr>
            <a:endParaRPr lang="en-US" sz="1400" dirty="0"/>
          </a:p>
        </p:txBody>
      </p:sp>
      <p:sp>
        <p:nvSpPr>
          <p:cNvPr id="6173" name="Rectangle 6172">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5" name="Rectangle 6174">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54689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2507</TotalTime>
  <Words>1843</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lpstr>
      <vt:lpstr>ADIDAS GROUP:IT MULTI-SOURCING</vt:lpstr>
      <vt:lpstr>COMPANY HISTORY</vt:lpstr>
      <vt:lpstr>GOALS OF ROUTE 2015</vt:lpstr>
      <vt:lpstr>GROWTH OVER THE YEARS</vt:lpstr>
      <vt:lpstr>ADIDAS – IT ORGANIZATION</vt:lpstr>
      <vt:lpstr>ABOUT ADIDAS VENDOR</vt:lpstr>
      <vt:lpstr>MULTI-VENDOR OFFSHORING AT ADIDAS</vt:lpstr>
      <vt:lpstr>ONBOARDING VENDORS </vt:lpstr>
      <vt:lpstr>ADIDAS GROUP : CASE QUESTIONS</vt:lpstr>
      <vt:lpstr>Multi-Sourcing</vt:lpstr>
      <vt:lpstr>ADIDAS GROUP : CASE QUESTIONS</vt:lpstr>
      <vt:lpstr>ADIDAS GROUP : CASE QUESTIONS</vt:lpstr>
      <vt:lpstr>ADIDAS GROUP : CASE QUESTIONS</vt:lpstr>
      <vt:lpstr>ADIDAS GROUP : CASE QUESTIONS</vt:lpstr>
      <vt:lpstr>ADIDAS GROUP : CASE QUESTIONS</vt:lpstr>
      <vt:lpstr>ADIDAS GROUP : CASE QUESTIONS</vt:lpstr>
      <vt:lpstr>ADIDAS GROUP : CASE QUESTIONS</vt:lpstr>
      <vt:lpstr>ADIDAS GROUP : CASE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ADIDAS GROUP:IT MULTI-SOURCING</dc:title>
  <dc:creator>prathima sundar</dc:creator>
  <cp:lastModifiedBy>prathima sundar</cp:lastModifiedBy>
  <cp:revision>16</cp:revision>
  <dcterms:created xsi:type="dcterms:W3CDTF">2022-10-17T01:40:53Z</dcterms:created>
  <dcterms:modified xsi:type="dcterms:W3CDTF">2022-10-19T19:29:16Z</dcterms:modified>
</cp:coreProperties>
</file>