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Bold" panose="020B0604020202020204" charset="0"/>
      <p:regular r:id="rId8"/>
    </p:embeddedFont>
    <p:embeddedFont>
      <p:font typeface="Calibri" panose="020F0502020204030204" pitchFamily="34" charset="0"/>
      <p:regular r:id="rId9"/>
      <p:bold r:id="rId10"/>
      <p:italic r:id="rId11"/>
      <p:boldItalic r:id="rId12"/>
    </p:embeddedFont>
    <p:embeddedFont>
      <p:font typeface="DM San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8.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7.sv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a:ln cap="sq">
            <a:noFill/>
            <a:prstDash val="solid"/>
            <a:miter/>
          </a:ln>
        </p:spPr>
      </p:sp>
      <p:sp>
        <p:nvSpPr>
          <p:cNvPr id="17" name="TextBox 17"/>
          <p:cNvSpPr txBox="1"/>
          <p:nvPr/>
        </p:nvSpPr>
        <p:spPr>
          <a:xfrm>
            <a:off x="1028700" y="3324227"/>
            <a:ext cx="16230600" cy="2692253"/>
          </a:xfrm>
          <a:prstGeom prst="rect">
            <a:avLst/>
          </a:prstGeom>
        </p:spPr>
        <p:txBody>
          <a:bodyPr lIns="0" tIns="0" rIns="0" bIns="0" rtlCol="0" anchor="t">
            <a:spAutoFit/>
          </a:bodyPr>
          <a:lstStyle/>
          <a:p>
            <a:pPr algn="ctr">
              <a:lnSpc>
                <a:spcPts val="6955"/>
              </a:lnSpc>
            </a:pPr>
            <a:r>
              <a:rPr lang="en-US" sz="7399" b="1">
                <a:solidFill>
                  <a:srgbClr val="000000"/>
                </a:solidFill>
                <a:latin typeface="DM Sans Bold"/>
                <a:ea typeface="DM Sans Bold"/>
                <a:cs typeface="DM Sans Bold"/>
                <a:sym typeface="DM Sans Bold"/>
              </a:rPr>
              <a:t>Advancing Breast Cancer Prognosis: A Multimodal Classifier Approach</a:t>
            </a:r>
          </a:p>
        </p:txBody>
      </p:sp>
      <p:sp>
        <p:nvSpPr>
          <p:cNvPr id="18" name="TextBox 18"/>
          <p:cNvSpPr txBox="1"/>
          <p:nvPr/>
        </p:nvSpPr>
        <p:spPr>
          <a:xfrm>
            <a:off x="4225792" y="6347808"/>
            <a:ext cx="9763366" cy="113047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Presented by </a:t>
            </a:r>
          </a:p>
          <a:p>
            <a:pPr algn="ctr">
              <a:lnSpc>
                <a:spcPts val="4381"/>
              </a:lnSpc>
            </a:pPr>
            <a:r>
              <a:rPr lang="en-US" sz="4381" b="1" spc="-87">
                <a:solidFill>
                  <a:srgbClr val="000000"/>
                </a:solidFill>
                <a:latin typeface="DM Sans Bold"/>
                <a:ea typeface="DM Sans Bold"/>
                <a:cs typeface="DM Sans Bold"/>
                <a:sym typeface="DM Sans Bold"/>
              </a:rPr>
              <a:t>Souvik Ghosh &amp; MD Tanvir Hassan</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504950" y="2802721"/>
            <a:ext cx="7848753" cy="1282459"/>
          </a:xfrm>
          <a:prstGeom prst="rect">
            <a:avLst/>
          </a:prstGeom>
        </p:spPr>
        <p:txBody>
          <a:bodyPr lIns="0" tIns="0" rIns="0" bIns="0" rtlCol="0" anchor="t">
            <a:spAutoFit/>
          </a:bodyPr>
          <a:lstStyle/>
          <a:p>
            <a:pPr algn="l">
              <a:lnSpc>
                <a:spcPts val="4947"/>
              </a:lnSpc>
            </a:pPr>
            <a:r>
              <a:rPr lang="en-US" sz="5100" b="1">
                <a:solidFill>
                  <a:srgbClr val="000000"/>
                </a:solidFill>
                <a:latin typeface="DM Sans Bold"/>
                <a:ea typeface="DM Sans Bold"/>
                <a:cs typeface="DM Sans Bold"/>
                <a:sym typeface="DM Sans Bold"/>
              </a:rPr>
              <a:t>Introduction to Breast Cancer Prognosis </a:t>
            </a:r>
          </a:p>
        </p:txBody>
      </p:sp>
      <p:sp>
        <p:nvSpPr>
          <p:cNvPr id="5" name="TextBox 5"/>
          <p:cNvSpPr txBox="1"/>
          <p:nvPr/>
        </p:nvSpPr>
        <p:spPr>
          <a:xfrm>
            <a:off x="1504950" y="4798032"/>
            <a:ext cx="7707571" cy="3509010"/>
          </a:xfrm>
          <a:prstGeom prst="rect">
            <a:avLst/>
          </a:prstGeom>
        </p:spPr>
        <p:txBody>
          <a:bodyPr lIns="0" tIns="0" rIns="0" bIns="0" rtlCol="0" anchor="t">
            <a:spAutoFit/>
          </a:bodyPr>
          <a:lstStyle/>
          <a:p>
            <a:pPr marL="0" lvl="0" indent="0" algn="l">
              <a:lnSpc>
                <a:spcPts val="3104"/>
              </a:lnSpc>
              <a:spcBef>
                <a:spcPct val="0"/>
              </a:spcBef>
            </a:pPr>
            <a:r>
              <a:rPr lang="en-US" sz="2299" spc="137">
                <a:solidFill>
                  <a:srgbClr val="000000"/>
                </a:solidFill>
                <a:latin typeface="DM Sans"/>
                <a:ea typeface="DM Sans"/>
                <a:cs typeface="DM Sans"/>
                <a:sym typeface="DM Sans"/>
              </a:rPr>
              <a:t>Breast cancer prognosis refers to the likely outcome or course of the disease in a person diagnosed with breast cancer. It involves predicting the chances of recovery, recurrence (return of cancer), and survival. Prognostic predictions are based on various factors such as the stage of cancer, tumor grade, hormone receptor status (ER, PR, HER2), patient age, and overall health.</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3118971"/>
            <a:ext cx="7025086"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Dataset Overview</a:t>
            </a:r>
          </a:p>
        </p:txBody>
      </p:sp>
      <p:sp>
        <p:nvSpPr>
          <p:cNvPr id="4" name="TextBox 4"/>
          <p:cNvSpPr txBox="1"/>
          <p:nvPr/>
        </p:nvSpPr>
        <p:spPr>
          <a:xfrm>
            <a:off x="1504950" y="6252853"/>
            <a:ext cx="7025086" cy="99060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There are several datasets containing several types of data(eg. Genomic data, Pathological image data, Clinical data etc.) from breast cancer patients.</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7" name="TextBox 17"/>
          <p:cNvSpPr txBox="1"/>
          <p:nvPr/>
        </p:nvSpPr>
        <p:spPr>
          <a:xfrm>
            <a:off x="12218908" y="1730935"/>
            <a:ext cx="4132127" cy="2135505"/>
          </a:xfrm>
          <a:prstGeom prst="rect">
            <a:avLst/>
          </a:prstGeom>
        </p:spPr>
        <p:txBody>
          <a:bodyPr lIns="0" tIns="0" rIns="0" bIns="0" rtlCol="0" anchor="t">
            <a:spAutoFit/>
          </a:bodyPr>
          <a:lstStyle/>
          <a:p>
            <a:pPr algn="just">
              <a:lnSpc>
                <a:spcPts val="1890"/>
              </a:lnSpc>
              <a:spcBef>
                <a:spcPct val="0"/>
              </a:spcBef>
            </a:pPr>
            <a:r>
              <a:rPr lang="en-US" sz="1400" b="1" spc="22">
                <a:solidFill>
                  <a:srgbClr val="000000"/>
                </a:solidFill>
                <a:latin typeface="DM Sans Bold"/>
                <a:ea typeface="DM Sans Bold"/>
                <a:cs typeface="DM Sans Bold"/>
                <a:sym typeface="DM Sans Bold"/>
              </a:rPr>
              <a:t>The Cance</a:t>
            </a:r>
            <a:r>
              <a:rPr lang="en-US" sz="1400" b="1" u="none" spc="22">
                <a:solidFill>
                  <a:srgbClr val="000000"/>
                </a:solidFill>
                <a:latin typeface="DM Sans Bold"/>
                <a:ea typeface="DM Sans Bold"/>
                <a:cs typeface="DM Sans Bold"/>
                <a:sym typeface="DM Sans Bold"/>
              </a:rPr>
              <a:t>r Genome Atlas (TCGA) Breast Cancer Dataset: </a:t>
            </a:r>
            <a:r>
              <a:rPr lang="en-US" sz="1400" u="none" spc="22">
                <a:solidFill>
                  <a:srgbClr val="000000"/>
                </a:solidFill>
                <a:latin typeface="DM Sans"/>
                <a:ea typeface="DM Sans"/>
                <a:cs typeface="DM Sans"/>
                <a:sym typeface="DM Sans"/>
              </a:rPr>
              <a:t>TCGA provides a comprehensive collection of genomic data, pathological images, and clinical data from breast cancer patients. The dataset includes multi-dimensional data such as gene expression profiles, somatic mutations, copy number variations, and clinical outcomes.</a:t>
            </a:r>
          </a:p>
          <a:p>
            <a:pPr marL="0" lvl="0" indent="0" algn="just">
              <a:lnSpc>
                <a:spcPts val="1890"/>
              </a:lnSpc>
              <a:spcBef>
                <a:spcPct val="0"/>
              </a:spcBef>
            </a:pPr>
            <a:endParaRPr lang="en-US" sz="1400" u="none" spc="22">
              <a:solidFill>
                <a:srgbClr val="000000"/>
              </a:solidFill>
              <a:latin typeface="DM Sans"/>
              <a:ea typeface="DM Sans"/>
              <a:cs typeface="DM Sans"/>
              <a:sym typeface="DM Sans"/>
            </a:endParaRPr>
          </a:p>
        </p:txBody>
      </p:sp>
      <p:sp>
        <p:nvSpPr>
          <p:cNvPr id="18" name="TextBox 18"/>
          <p:cNvSpPr txBox="1"/>
          <p:nvPr/>
        </p:nvSpPr>
        <p:spPr>
          <a:xfrm>
            <a:off x="12218908" y="4424417"/>
            <a:ext cx="4132127" cy="2135505"/>
          </a:xfrm>
          <a:prstGeom prst="rect">
            <a:avLst/>
          </a:prstGeom>
        </p:spPr>
        <p:txBody>
          <a:bodyPr lIns="0" tIns="0" rIns="0" bIns="0" rtlCol="0" anchor="t">
            <a:spAutoFit/>
          </a:bodyPr>
          <a:lstStyle/>
          <a:p>
            <a:pPr algn="just">
              <a:lnSpc>
                <a:spcPts val="1890"/>
              </a:lnSpc>
              <a:spcBef>
                <a:spcPct val="0"/>
              </a:spcBef>
            </a:pPr>
            <a:r>
              <a:rPr lang="en-US" sz="1400" b="1" spc="22" dirty="0">
                <a:solidFill>
                  <a:srgbClr val="000000"/>
                </a:solidFill>
                <a:latin typeface="DM Sans Bold"/>
                <a:ea typeface="DM Sans Bold"/>
                <a:cs typeface="DM Sans Bold"/>
                <a:sym typeface="DM Sans Bold"/>
              </a:rPr>
              <a:t>METABRIC (M</a:t>
            </a:r>
            <a:r>
              <a:rPr lang="en-US" sz="1400" b="1" u="none" spc="22" dirty="0">
                <a:solidFill>
                  <a:srgbClr val="000000"/>
                </a:solidFill>
                <a:latin typeface="DM Sans Bold"/>
                <a:ea typeface="DM Sans Bold"/>
                <a:cs typeface="DM Sans Bold"/>
                <a:sym typeface="DM Sans Bold"/>
              </a:rPr>
              <a:t>olecular Taxonomy of Breast Cancer International Consortium:</a:t>
            </a:r>
            <a:r>
              <a:rPr lang="en-US" sz="1400" u="none" spc="22" dirty="0">
                <a:solidFill>
                  <a:srgbClr val="000000"/>
                </a:solidFill>
                <a:latin typeface="DM Sans"/>
                <a:ea typeface="DM Sans"/>
                <a:cs typeface="DM Sans"/>
                <a:sym typeface="DM Sans"/>
              </a:rPr>
              <a:t> METABRIC is a large-scale study that compiles clinical and genomic data from breast cancer patients across multiple institutions. It includes over 5,000 samples with information on gene expression, clinical features, and survival outcomes.</a:t>
            </a:r>
          </a:p>
          <a:p>
            <a:pPr marL="0" lvl="0" indent="0" algn="just">
              <a:lnSpc>
                <a:spcPts val="1890"/>
              </a:lnSpc>
              <a:spcBef>
                <a:spcPct val="0"/>
              </a:spcBef>
            </a:pPr>
            <a:endParaRPr lang="en-US" sz="1400" u="none" spc="22" dirty="0">
              <a:solidFill>
                <a:srgbClr val="000000"/>
              </a:solidFill>
              <a:latin typeface="DM Sans"/>
              <a:ea typeface="DM Sans"/>
              <a:cs typeface="DM Sans"/>
              <a:sym typeface="DM Sans"/>
            </a:endParaRPr>
          </a:p>
        </p:txBody>
      </p:sp>
      <p:sp>
        <p:nvSpPr>
          <p:cNvPr id="19" name="TextBox 19"/>
          <p:cNvSpPr txBox="1"/>
          <p:nvPr/>
        </p:nvSpPr>
        <p:spPr>
          <a:xfrm>
            <a:off x="12218908" y="7117899"/>
            <a:ext cx="4132127" cy="1897380"/>
          </a:xfrm>
          <a:prstGeom prst="rect">
            <a:avLst/>
          </a:prstGeom>
        </p:spPr>
        <p:txBody>
          <a:bodyPr lIns="0" tIns="0" rIns="0" bIns="0" rtlCol="0" anchor="t">
            <a:spAutoFit/>
          </a:bodyPr>
          <a:lstStyle/>
          <a:p>
            <a:pPr algn="just">
              <a:lnSpc>
                <a:spcPts val="1890"/>
              </a:lnSpc>
              <a:spcBef>
                <a:spcPct val="0"/>
              </a:spcBef>
            </a:pPr>
            <a:r>
              <a:rPr lang="en-US" sz="1400" spc="22">
                <a:solidFill>
                  <a:srgbClr val="000000"/>
                </a:solidFill>
                <a:latin typeface="DM Sans"/>
                <a:ea typeface="DM Sans"/>
                <a:cs typeface="DM Sans"/>
                <a:sym typeface="DM Sans"/>
              </a:rPr>
              <a:t>B</a:t>
            </a:r>
            <a:r>
              <a:rPr lang="en-US" sz="1400" u="none" spc="22">
                <a:solidFill>
                  <a:srgbClr val="000000"/>
                </a:solidFill>
                <a:latin typeface="DM Sans"/>
                <a:ea typeface="DM Sans"/>
                <a:cs typeface="DM Sans"/>
                <a:sym typeface="DM Sans"/>
              </a:rPr>
              <a:t>reast Cancer Histopathological Image Dataset (BreakHis): BreakHis is a collection of microscopic images of breast tumor tissues, labeled as benign or malignant. The dataset contains over 7,900 images with various magnification levels, providing a robust foundation for image-based analysis.</a:t>
            </a:r>
          </a:p>
          <a:p>
            <a:pPr marL="0" lvl="0" indent="0" algn="just">
              <a:lnSpc>
                <a:spcPts val="1890"/>
              </a:lnSpc>
              <a:spcBef>
                <a:spcPct val="0"/>
              </a:spcBef>
            </a:pPr>
            <a:endParaRPr lang="en-US" sz="1400" u="none" spc="22">
              <a:solidFill>
                <a:srgbClr val="000000"/>
              </a:solidFill>
              <a:latin typeface="DM Sans"/>
              <a:ea typeface="DM Sans"/>
              <a:cs typeface="DM Sans"/>
              <a:sym typeface="DM Sans"/>
            </a:endParaRP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4" name="TextBox 4"/>
          <p:cNvSpPr txBox="1"/>
          <p:nvPr/>
        </p:nvSpPr>
        <p:spPr>
          <a:xfrm>
            <a:off x="1504950" y="695784"/>
            <a:ext cx="8092094" cy="2077853"/>
          </a:xfrm>
          <a:prstGeom prst="rect">
            <a:avLst/>
          </a:prstGeom>
        </p:spPr>
        <p:txBody>
          <a:bodyPr lIns="0" tIns="0" rIns="0" bIns="0" rtlCol="0" anchor="t">
            <a:spAutoFit/>
          </a:bodyPr>
          <a:lstStyle/>
          <a:p>
            <a:pPr algn="l">
              <a:lnSpc>
                <a:spcPts val="7954"/>
              </a:lnSpc>
            </a:pPr>
            <a:r>
              <a:rPr lang="en-US" sz="8200" b="1" dirty="0">
                <a:solidFill>
                  <a:srgbClr val="000000"/>
                </a:solidFill>
                <a:latin typeface="DM Sans Bold"/>
                <a:ea typeface="DM Sans Bold"/>
                <a:cs typeface="DM Sans Bold"/>
                <a:sym typeface="DM Sans Bold"/>
              </a:rPr>
              <a:t>Initial Proposed Architecture</a:t>
            </a:r>
          </a:p>
        </p:txBody>
      </p:sp>
      <p:sp>
        <p:nvSpPr>
          <p:cNvPr id="5" name="TextBox 5"/>
          <p:cNvSpPr txBox="1"/>
          <p:nvPr/>
        </p:nvSpPr>
        <p:spPr>
          <a:xfrm>
            <a:off x="1295400" y="2773637"/>
            <a:ext cx="15860971" cy="7094250"/>
          </a:xfrm>
          <a:prstGeom prst="rect">
            <a:avLst/>
          </a:prstGeom>
        </p:spPr>
        <p:txBody>
          <a:bodyPr wrap="square" lIns="0" tIns="0" rIns="0" bIns="0" rtlCol="0" anchor="t">
            <a:spAutoFit/>
          </a:bodyPr>
          <a:lstStyle/>
          <a:p>
            <a:pPr algn="l">
              <a:lnSpc>
                <a:spcPts val="2699"/>
              </a:lnSpc>
            </a:pPr>
            <a:endParaRPr dirty="0"/>
          </a:p>
          <a:p>
            <a:r>
              <a:rPr lang="en-US" sz="3200" dirty="0"/>
              <a:t>The system integrates genomic, copy number alteration, and clinical data from the METABRIC dataset to predict breast cancer prognosis. </a:t>
            </a:r>
          </a:p>
          <a:p>
            <a:pPr marL="285750" indent="-285750">
              <a:buFont typeface="Arial" panose="020B0604020202020204" pitchFamily="34" charset="0"/>
              <a:buChar char="•"/>
            </a:pPr>
            <a:r>
              <a:rPr lang="en-US" sz="3200" b="1" dirty="0"/>
              <a:t>Gene Expression Data Processing</a:t>
            </a:r>
            <a:r>
              <a:rPr lang="en-US" sz="3200" dirty="0"/>
              <a:t>: Gene expression profiles are processed through transformer-based models like </a:t>
            </a:r>
            <a:r>
              <a:rPr lang="en-US" sz="3200" dirty="0" err="1"/>
              <a:t>Geneformer</a:t>
            </a:r>
            <a:r>
              <a:rPr lang="en-US" sz="3200" dirty="0"/>
              <a:t> or other suitable gene-specific architectures to extract </a:t>
            </a:r>
            <a:r>
              <a:rPr lang="en-US" sz="3200" dirty="0" err="1"/>
              <a:t>embeddings</a:t>
            </a:r>
            <a:r>
              <a:rPr lang="en-US" sz="3200" dirty="0"/>
              <a:t>.</a:t>
            </a:r>
          </a:p>
          <a:p>
            <a:pPr marL="285750" indent="-285750">
              <a:buFont typeface="Arial" panose="020B0604020202020204" pitchFamily="34" charset="0"/>
              <a:buChar char="•"/>
            </a:pPr>
            <a:r>
              <a:rPr lang="en-US" sz="3200" b="1" dirty="0"/>
              <a:t>Copy Number Alterations</a:t>
            </a:r>
            <a:r>
              <a:rPr lang="en-US" sz="3200" dirty="0"/>
              <a:t>: Copy number alteration data is preprocessed into a format suitable for machine learning and converted into </a:t>
            </a:r>
            <a:r>
              <a:rPr lang="en-US" sz="3200" dirty="0" err="1"/>
              <a:t>embeddings</a:t>
            </a:r>
            <a:r>
              <a:rPr lang="en-US" sz="3200" dirty="0"/>
              <a:t>.</a:t>
            </a:r>
          </a:p>
          <a:p>
            <a:pPr marL="285750" indent="-285750">
              <a:buFont typeface="Arial" panose="020B0604020202020204" pitchFamily="34" charset="0"/>
              <a:buChar char="•"/>
            </a:pPr>
            <a:r>
              <a:rPr lang="en-US" sz="3200" b="1" dirty="0"/>
              <a:t>Clinical Data Processing</a:t>
            </a:r>
            <a:r>
              <a:rPr lang="en-US" sz="3200" dirty="0"/>
              <a:t>: Clinical features are encoded through fully connected layers to capture relevant patterns.</a:t>
            </a:r>
          </a:p>
          <a:p>
            <a:pPr marL="285750" indent="-285750">
              <a:buFont typeface="Arial" panose="020B0604020202020204" pitchFamily="34" charset="0"/>
              <a:buChar char="•"/>
            </a:pPr>
            <a:r>
              <a:rPr lang="en-US" sz="3200" b="1" dirty="0"/>
              <a:t>Feature Fusion</a:t>
            </a:r>
            <a:r>
              <a:rPr lang="en-US" sz="3200" dirty="0"/>
              <a:t>: Outputs from gene expression, copy number alteration, and clinical data branches are concatenated to create a comprehensive multimodal feature representation.</a:t>
            </a:r>
          </a:p>
          <a:p>
            <a:pPr marL="285750" indent="-285750">
              <a:buFont typeface="Arial" panose="020B0604020202020204" pitchFamily="34" charset="0"/>
              <a:buChar char="•"/>
            </a:pPr>
            <a:r>
              <a:rPr lang="en-US" sz="3200" b="1" dirty="0"/>
              <a:t>Final Prediction</a:t>
            </a:r>
            <a:r>
              <a:rPr lang="en-US" sz="3200" dirty="0"/>
              <a:t>: The fused features are passed through fully connected layers, leading to an output layer that predicts patient survival outcomes.</a:t>
            </a:r>
          </a:p>
          <a:p>
            <a:pPr marL="0" lvl="0" indent="0" algn="l">
              <a:lnSpc>
                <a:spcPts val="2699"/>
              </a:lnSpc>
              <a:spcBef>
                <a:spcPct val="0"/>
              </a:spcBef>
            </a:pPr>
            <a:endParaRPr lang="en-US" sz="1999" spc="119" dirty="0">
              <a:solidFill>
                <a:srgbClr val="000000"/>
              </a:solidFill>
              <a:latin typeface="DM Sans"/>
              <a:ea typeface="DM Sans"/>
              <a:cs typeface="DM Sans"/>
              <a:sym typeface="DM Sans"/>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152400" y="5076557"/>
            <a:ext cx="17983200"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868666" y="1787495"/>
            <a:ext cx="16390634" cy="2455403"/>
          </a:xfrm>
          <a:prstGeom prst="rect">
            <a:avLst/>
          </a:prstGeom>
        </p:spPr>
        <p:txBody>
          <a:bodyPr lIns="0" tIns="0" rIns="0" bIns="0" rtlCol="0" anchor="t">
            <a:spAutoFit/>
          </a:bodyPr>
          <a:lstStyle/>
          <a:p>
            <a:pPr algn="ctr">
              <a:lnSpc>
                <a:spcPts val="5432"/>
              </a:lnSpc>
            </a:pPr>
            <a:r>
              <a:rPr lang="en-US" sz="5600" b="1">
                <a:solidFill>
                  <a:srgbClr val="000000"/>
                </a:solidFill>
                <a:latin typeface="DM Sans Bold"/>
                <a:ea typeface="DM Sans Bold"/>
                <a:cs typeface="DM Sans Bold"/>
                <a:sym typeface="DM Sans Bold"/>
              </a:rPr>
              <a:t>Performance Metrics for Breast Cancer Prognosis Prediction</a:t>
            </a:r>
          </a:p>
          <a:p>
            <a:pPr algn="ctr">
              <a:lnSpc>
                <a:spcPts val="8730"/>
              </a:lnSpc>
            </a:pPr>
            <a:endParaRPr lang="en-US" sz="5600" b="1">
              <a:solidFill>
                <a:srgbClr val="000000"/>
              </a:solidFill>
              <a:latin typeface="DM Sans Bold"/>
              <a:ea typeface="DM Sans Bold"/>
              <a:cs typeface="DM Sans Bold"/>
              <a:sym typeface="DM Sans Bold"/>
            </a:endParaRPr>
          </a:p>
          <a:p>
            <a:pPr marL="0" lvl="1" indent="0" algn="ctr">
              <a:lnSpc>
                <a:spcPts val="72"/>
              </a:lnSpc>
              <a:spcBef>
                <a:spcPct val="0"/>
              </a:spcBef>
            </a:pPr>
            <a:endParaRPr lang="en-US" sz="5600" b="1">
              <a:solidFill>
                <a:srgbClr val="000000"/>
              </a:solidFill>
              <a:latin typeface="DM Sans Bold"/>
              <a:ea typeface="DM Sans Bold"/>
              <a:cs typeface="DM Sans Bold"/>
              <a:sym typeface="DM Sans Bold"/>
            </a:endParaRPr>
          </a:p>
        </p:txBody>
      </p:sp>
      <p:sp>
        <p:nvSpPr>
          <p:cNvPr id="17" name="TextBox 17"/>
          <p:cNvSpPr txBox="1"/>
          <p:nvPr/>
        </p:nvSpPr>
        <p:spPr>
          <a:xfrm>
            <a:off x="2227066" y="5596991"/>
            <a:ext cx="2197323" cy="442723"/>
          </a:xfrm>
          <a:prstGeom prst="rect">
            <a:avLst/>
          </a:prstGeom>
        </p:spPr>
        <p:txBody>
          <a:bodyPr lIns="0" tIns="0" rIns="0" bIns="0" rtlCol="0" anchor="t">
            <a:spAutoFit/>
          </a:bodyPr>
          <a:lstStyle/>
          <a:p>
            <a:pPr algn="l">
              <a:lnSpc>
                <a:spcPts val="3399"/>
              </a:lnSpc>
            </a:pPr>
            <a:r>
              <a:rPr lang="en-US" sz="3300" b="1">
                <a:solidFill>
                  <a:srgbClr val="000000"/>
                </a:solidFill>
                <a:latin typeface="DM Sans Bold"/>
                <a:ea typeface="DM Sans Bold"/>
                <a:cs typeface="DM Sans Bold"/>
                <a:sym typeface="DM Sans Bold"/>
              </a:rPr>
              <a:t>Accuracy</a:t>
            </a:r>
          </a:p>
        </p:txBody>
      </p:sp>
      <p:sp>
        <p:nvSpPr>
          <p:cNvPr id="18" name="TextBox 18"/>
          <p:cNvSpPr txBox="1"/>
          <p:nvPr/>
        </p:nvSpPr>
        <p:spPr>
          <a:xfrm>
            <a:off x="5657007" y="5596991"/>
            <a:ext cx="3329403" cy="442722"/>
          </a:xfrm>
          <a:prstGeom prst="rect">
            <a:avLst/>
          </a:prstGeom>
        </p:spPr>
        <p:txBody>
          <a:bodyPr lIns="0" tIns="0" rIns="0" bIns="0" rtlCol="0" anchor="t">
            <a:spAutoFit/>
          </a:bodyPr>
          <a:lstStyle/>
          <a:p>
            <a:pPr algn="l">
              <a:lnSpc>
                <a:spcPts val="3399"/>
              </a:lnSpc>
            </a:pPr>
            <a:r>
              <a:rPr lang="en-US" sz="3300" b="1">
                <a:solidFill>
                  <a:srgbClr val="000000"/>
                </a:solidFill>
                <a:latin typeface="DM Sans Bold"/>
                <a:ea typeface="DM Sans Bold"/>
                <a:cs typeface="DM Sans Bold"/>
                <a:sym typeface="DM Sans Bold"/>
              </a:rPr>
              <a:t>Macro-F1 Score</a:t>
            </a:r>
          </a:p>
        </p:txBody>
      </p:sp>
      <p:sp>
        <p:nvSpPr>
          <p:cNvPr id="19" name="TextBox 19"/>
          <p:cNvSpPr txBox="1"/>
          <p:nvPr/>
        </p:nvSpPr>
        <p:spPr>
          <a:xfrm>
            <a:off x="2227066" y="6447891"/>
            <a:ext cx="2646492" cy="874395"/>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Proportion of correctly predicted outcomes among total predictions.</a:t>
            </a:r>
          </a:p>
        </p:txBody>
      </p:sp>
      <p:sp>
        <p:nvSpPr>
          <p:cNvPr id="20" name="TextBox 20"/>
          <p:cNvSpPr txBox="1"/>
          <p:nvPr/>
        </p:nvSpPr>
        <p:spPr>
          <a:xfrm>
            <a:off x="5657007" y="6413601"/>
            <a:ext cx="2732862" cy="1464945"/>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Average of F1 scores across classes, providing a balance between precision and recall, especially useful for imbalanced datasets.</a:t>
            </a:r>
          </a:p>
        </p:txBody>
      </p:sp>
      <p:sp>
        <p:nvSpPr>
          <p:cNvPr id="21" name="TextBox 21"/>
          <p:cNvSpPr txBox="1"/>
          <p:nvPr/>
        </p:nvSpPr>
        <p:spPr>
          <a:xfrm>
            <a:off x="9671930" y="5596991"/>
            <a:ext cx="2197323" cy="442722"/>
          </a:xfrm>
          <a:prstGeom prst="rect">
            <a:avLst/>
          </a:prstGeom>
        </p:spPr>
        <p:txBody>
          <a:bodyPr lIns="0" tIns="0" rIns="0" bIns="0" rtlCol="0" anchor="t">
            <a:spAutoFit/>
          </a:bodyPr>
          <a:lstStyle/>
          <a:p>
            <a:pPr algn="l">
              <a:lnSpc>
                <a:spcPts val="3399"/>
              </a:lnSpc>
            </a:pPr>
            <a:r>
              <a:rPr lang="en-US" sz="3300" b="1">
                <a:solidFill>
                  <a:srgbClr val="000000"/>
                </a:solidFill>
                <a:latin typeface="DM Sans Bold"/>
                <a:ea typeface="DM Sans Bold"/>
                <a:cs typeface="DM Sans Bold"/>
                <a:sym typeface="DM Sans Bold"/>
              </a:rPr>
              <a:t>AUC-ROC</a:t>
            </a:r>
          </a:p>
        </p:txBody>
      </p:sp>
      <p:sp>
        <p:nvSpPr>
          <p:cNvPr id="22" name="TextBox 22"/>
          <p:cNvSpPr txBox="1"/>
          <p:nvPr/>
        </p:nvSpPr>
        <p:spPr>
          <a:xfrm>
            <a:off x="9671930" y="6447891"/>
            <a:ext cx="2747991" cy="1464945"/>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Measures the model’s ability to distinguish between classes (survivors vs. non-survivors), with values closer to 1 indicating better performance.</a:t>
            </a:r>
          </a:p>
        </p:txBody>
      </p:sp>
      <p:sp>
        <p:nvSpPr>
          <p:cNvPr id="23" name="TextBox 23"/>
          <p:cNvSpPr txBox="1"/>
          <p:nvPr/>
        </p:nvSpPr>
        <p:spPr>
          <a:xfrm>
            <a:off x="13414442" y="5596991"/>
            <a:ext cx="2197323" cy="442722"/>
          </a:xfrm>
          <a:prstGeom prst="rect">
            <a:avLst/>
          </a:prstGeom>
        </p:spPr>
        <p:txBody>
          <a:bodyPr lIns="0" tIns="0" rIns="0" bIns="0" rtlCol="0" anchor="t">
            <a:spAutoFit/>
          </a:bodyPr>
          <a:lstStyle/>
          <a:p>
            <a:pPr algn="l">
              <a:lnSpc>
                <a:spcPts val="3399"/>
              </a:lnSpc>
            </a:pPr>
            <a:r>
              <a:rPr lang="en-US" sz="3300" b="1">
                <a:solidFill>
                  <a:srgbClr val="000000"/>
                </a:solidFill>
                <a:latin typeface="DM Sans Bold"/>
                <a:ea typeface="DM Sans Bold"/>
                <a:cs typeface="DM Sans Bold"/>
                <a:sym typeface="DM Sans Bold"/>
              </a:rPr>
              <a:t>AUPR</a:t>
            </a:r>
          </a:p>
        </p:txBody>
      </p:sp>
      <p:sp>
        <p:nvSpPr>
          <p:cNvPr id="24" name="TextBox 24"/>
          <p:cNvSpPr txBox="1"/>
          <p:nvPr/>
        </p:nvSpPr>
        <p:spPr>
          <a:xfrm>
            <a:off x="13414442" y="6447891"/>
            <a:ext cx="2646492" cy="1464945"/>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beneficial for imbalanced datasets. Higher AUPR values reflect better model performance in identifying positive cases.</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498</Words>
  <Application>Microsoft Office PowerPoint</Application>
  <PresentationFormat>Custom</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DM Sans Bold</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Souvik Ghosh</cp:lastModifiedBy>
  <cp:revision>5</cp:revision>
  <dcterms:created xsi:type="dcterms:W3CDTF">2006-08-16T00:00:00Z</dcterms:created>
  <dcterms:modified xsi:type="dcterms:W3CDTF">2024-12-01T13:42:30Z</dcterms:modified>
  <dc:identifier>DAGVTIwqris</dc:identifier>
</cp:coreProperties>
</file>