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02" r:id="rId1"/>
  </p:sldMasterIdLst>
  <p:notesMasterIdLst>
    <p:notesMasterId r:id="rId24"/>
  </p:notesMasterIdLst>
  <p:handoutMasterIdLst>
    <p:handoutMasterId r:id="rId25"/>
  </p:handoutMasterIdLst>
  <p:sldIdLst>
    <p:sldId id="259" r:id="rId2"/>
    <p:sldId id="300" r:id="rId3"/>
    <p:sldId id="318" r:id="rId4"/>
    <p:sldId id="305" r:id="rId5"/>
    <p:sldId id="324" r:id="rId6"/>
    <p:sldId id="314" r:id="rId7"/>
    <p:sldId id="327" r:id="rId8"/>
    <p:sldId id="341" r:id="rId9"/>
    <p:sldId id="319" r:id="rId10"/>
    <p:sldId id="326" r:id="rId11"/>
    <p:sldId id="286" r:id="rId12"/>
    <p:sldId id="320" r:id="rId13"/>
    <p:sldId id="330" r:id="rId14"/>
    <p:sldId id="340" r:id="rId15"/>
    <p:sldId id="321" r:id="rId16"/>
    <p:sldId id="309" r:id="rId17"/>
    <p:sldId id="322" r:id="rId18"/>
    <p:sldId id="331" r:id="rId19"/>
    <p:sldId id="332" r:id="rId20"/>
    <p:sldId id="323" r:id="rId21"/>
    <p:sldId id="336" r:id="rId22"/>
    <p:sldId id="33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EAA"/>
    <a:srgbClr val="004098"/>
    <a:srgbClr val="878789"/>
    <a:srgbClr val="5F88C7"/>
    <a:srgbClr val="B8C9E3"/>
    <a:srgbClr val="E6E6E6"/>
    <a:srgbClr val="B5B5B6"/>
    <a:srgbClr val="F08300"/>
    <a:srgbClr val="00514E"/>
    <a:srgbClr val="7FB1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5865" autoAdjust="0"/>
  </p:normalViewPr>
  <p:slideViewPr>
    <p:cSldViewPr snapToGrid="0">
      <p:cViewPr varScale="1">
        <p:scale>
          <a:sx n="87" d="100"/>
          <a:sy n="87" d="100"/>
        </p:scale>
        <p:origin x="1128" y="77"/>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1576398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本课题的主要内容为算法开发，因此采取理论分析建模与仿真实验相结合的方法，确保课题顺利开展。</a:t>
            </a:r>
            <a:endParaRPr lang="en-US" altLang="zh-CN" dirty="0" smtClean="0"/>
          </a:p>
          <a:p>
            <a:r>
              <a:rPr lang="zh-CN" altLang="en-US" dirty="0" smtClean="0"/>
              <a:t>具体来讲，首先针对研究内容</a:t>
            </a:r>
            <a:r>
              <a:rPr lang="en-US" altLang="zh-CN" dirty="0" smtClean="0"/>
              <a:t>1</a:t>
            </a:r>
            <a:r>
              <a:rPr lang="zh-CN" altLang="en-US" dirty="0" smtClean="0"/>
              <a:t>，进行充分的文献调研之后，分析推导及修改算法框架，使其适用于本课题的应用情景，及时地搭建仿真环境，在反过来优化相应的算法模型，保证作为基础的算法框架的有效性。</a:t>
            </a:r>
            <a:endParaRPr lang="en-US" altLang="zh-CN" dirty="0" smtClean="0"/>
          </a:p>
          <a:p>
            <a:r>
              <a:rPr lang="zh-CN" altLang="en-US" dirty="0" smtClean="0"/>
              <a:t>整个研究方法部分与整体统一，思路清晰。</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13</a:t>
            </a:fld>
            <a:endParaRPr lang="zh-CN" altLang="en-US"/>
          </a:p>
        </p:txBody>
      </p:sp>
    </p:spTree>
    <p:extLst>
      <p:ext uri="{BB962C8B-B14F-4D97-AF65-F5344CB8AC3E}">
        <p14:creationId xmlns:p14="http://schemas.microsoft.com/office/powerpoint/2010/main" val="373096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14</a:t>
            </a:fld>
            <a:endParaRPr lang="zh-CN" altLang="en-US"/>
          </a:p>
        </p:txBody>
      </p:sp>
    </p:spTree>
    <p:extLst>
      <p:ext uri="{BB962C8B-B14F-4D97-AF65-F5344CB8AC3E}">
        <p14:creationId xmlns:p14="http://schemas.microsoft.com/office/powerpoint/2010/main" val="2825975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将基于随机集理论的多目标跟踪算法应用于多车目标跟踪</a:t>
                </a:r>
                <a:endParaRPr lang="en-US" altLang="zh-CN" b="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考虑激光雷达散射特性的车辆量测模型建模及匹配机理研究</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考虑车辆出现部分被遮挡情况对多目标跟踪效果的影响</a:t>
                </a:r>
                <a:endParaRPr lang="en-US" altLang="zh-CN" dirty="0" smtClean="0"/>
              </a:p>
              <a:p>
                <a:endParaRPr lang="en-US" altLang="zh-CN" dirty="0" smtClean="0"/>
              </a:p>
              <a:p>
                <a:r>
                  <a:rPr lang="zh-CN" altLang="en-US" dirty="0" smtClean="0"/>
                  <a:t>考虑车辆被短时完全遮挡情况下的航迹保持问题</a:t>
                </a:r>
                <a:endParaRPr lang="en-US" altLang="zh-CN" dirty="0" smtClean="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随机集与随机向量的区别为：点的数目是随机的；同时点是随机和无序的。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FISST</a:t>
                </a:r>
                <a:r>
                  <a:rPr lang="zh-CN" altLang="en-US" sz="1200" kern="1200" dirty="0" smtClean="0">
                    <a:solidFill>
                      <a:schemeClr val="tx1"/>
                    </a:solidFill>
                    <a:effectLst/>
                    <a:latin typeface="+mn-lt"/>
                    <a:ea typeface="+mn-ea"/>
                    <a:cs typeface="+mn-cs"/>
                  </a:rPr>
                  <a:t>有限集统计理论关于概率密度函数的定义：</a:t>
                </a:r>
                <a:endParaRPr lang="en-US" altLang="zh-CN" sz="1200" kern="1200" dirty="0" smtClean="0">
                  <a:solidFill>
                    <a:schemeClr val="tx1"/>
                  </a:solidFill>
                  <a:effectLst/>
                  <a:latin typeface="+mn-lt"/>
                  <a:ea typeface="+mn-ea"/>
                  <a:cs typeface="+mn-cs"/>
                </a:endParaRPr>
              </a:p>
              <a:p>
                <a:pPr/>
                <a:r>
                  <a:rPr lang="en-US" altLang="zh-CN" b="0" i="0" smtClean="0">
                    <a:latin typeface="Cambria Math" panose="02040503050406030204" pitchFamily="18" charset="0"/>
                  </a:rPr>
                  <a:t>𝑓({𝑥_1,⋯,𝑥_𝑛 })=𝑛!⋅𝜌(𝑛)⋅𝑝_𝑛 (𝑥_1,⋯,𝑥_𝑛 ), 𝑛∈ℕ_0</a:t>
                </a:r>
                <a:endParaRPr lang="en-US" altLang="zh-CN" b="0" dirty="0" smtClean="0"/>
              </a:p>
              <a:p>
                <a:pP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16</a:t>
            </a:fld>
            <a:endParaRPr lang="zh-CN" altLang="en-US"/>
          </a:p>
        </p:txBody>
      </p:sp>
    </p:spTree>
    <p:extLst>
      <p:ext uri="{BB962C8B-B14F-4D97-AF65-F5344CB8AC3E}">
        <p14:creationId xmlns:p14="http://schemas.microsoft.com/office/powerpoint/2010/main" val="4061836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17</a:t>
            </a:fld>
            <a:endParaRPr lang="zh-CN" altLang="en-US"/>
          </a:p>
        </p:txBody>
      </p:sp>
    </p:spTree>
    <p:extLst>
      <p:ext uri="{BB962C8B-B14F-4D97-AF65-F5344CB8AC3E}">
        <p14:creationId xmlns:p14="http://schemas.microsoft.com/office/powerpoint/2010/main" val="2195274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进度 仿照刘峰宇师兄做</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18</a:t>
            </a:fld>
            <a:endParaRPr lang="zh-CN" altLang="en-US"/>
          </a:p>
        </p:txBody>
      </p:sp>
    </p:spTree>
    <p:extLst>
      <p:ext uri="{BB962C8B-B14F-4D97-AF65-F5344CB8AC3E}">
        <p14:creationId xmlns:p14="http://schemas.microsoft.com/office/powerpoint/2010/main" val="1027348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预期成果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19</a:t>
            </a:fld>
            <a:endParaRPr lang="zh-CN" altLang="en-US"/>
          </a:p>
        </p:txBody>
      </p:sp>
    </p:spTree>
    <p:extLst>
      <p:ext uri="{BB962C8B-B14F-4D97-AF65-F5344CB8AC3E}">
        <p14:creationId xmlns:p14="http://schemas.microsoft.com/office/powerpoint/2010/main" val="101684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20</a:t>
            </a:fld>
            <a:endParaRPr lang="zh-CN" altLang="en-US"/>
          </a:p>
        </p:txBody>
      </p:sp>
    </p:spTree>
    <p:extLst>
      <p:ext uri="{BB962C8B-B14F-4D97-AF65-F5344CB8AC3E}">
        <p14:creationId xmlns:p14="http://schemas.microsoft.com/office/powerpoint/2010/main" val="2503376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这个仿真是基于点目标假设的多目标跟踪。他关注的是目标数目及状态估计的准确性。其中</a:t>
            </a:r>
            <a:r>
              <a:rPr lang="en-US" altLang="zh-CN" dirty="0" smtClean="0"/>
              <a:t>OSPA</a:t>
            </a:r>
            <a:r>
              <a:rPr lang="zh-CN" altLang="en-US" dirty="0" smtClean="0"/>
              <a:t>是综合考量目标数目估计误差及状态估计误差的度量。</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21</a:t>
            </a:fld>
            <a:endParaRPr lang="zh-CN" altLang="en-US"/>
          </a:p>
        </p:txBody>
      </p:sp>
    </p:spTree>
    <p:extLst>
      <p:ext uri="{BB962C8B-B14F-4D97-AF65-F5344CB8AC3E}">
        <p14:creationId xmlns:p14="http://schemas.microsoft.com/office/powerpoint/2010/main" val="1750460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卡耐基梅隆大学 </a:t>
            </a:r>
            <a:r>
              <a:rPr lang="zh-CN" altLang="en-US" dirty="0" smtClean="0"/>
              <a:t>于</a:t>
            </a:r>
            <a:r>
              <a:rPr lang="en-US" altLang="zh-CN" dirty="0" smtClean="0"/>
              <a:t>1995</a:t>
            </a:r>
            <a:r>
              <a:rPr lang="zh-CN" altLang="en-US" dirty="0" smtClean="0"/>
              <a:t>年研制成功了</a:t>
            </a:r>
            <a:r>
              <a:rPr lang="en-US" altLang="zh-CN" sz="1200" kern="1200" dirty="0" err="1" smtClean="0">
                <a:solidFill>
                  <a:schemeClr val="tx1"/>
                </a:solidFill>
                <a:effectLst/>
                <a:latin typeface="+mn-lt"/>
                <a:ea typeface="+mn-ea"/>
                <a:cs typeface="+mn-cs"/>
              </a:rPr>
              <a:t>Navlab</a:t>
            </a:r>
            <a:r>
              <a:rPr lang="en-US" altLang="zh-CN" sz="1200" kern="1200" dirty="0" smtClean="0">
                <a:solidFill>
                  <a:schemeClr val="tx1"/>
                </a:solidFill>
                <a:effectLst/>
                <a:latin typeface="+mn-lt"/>
                <a:ea typeface="+mn-ea"/>
                <a:cs typeface="+mn-cs"/>
              </a:rPr>
              <a:t>-V</a:t>
            </a:r>
            <a:r>
              <a:rPr lang="zh-CN" altLang="zh-CN" sz="1200" kern="1200" dirty="0" smtClean="0">
                <a:solidFill>
                  <a:schemeClr val="tx1"/>
                </a:solidFill>
                <a:effectLst/>
                <a:latin typeface="+mn-lt"/>
                <a:ea typeface="+mn-ea"/>
                <a:cs typeface="+mn-cs"/>
              </a:rPr>
              <a:t>无人驾驶汽车，实现了美国东西海岸的无人驾驶实验</a:t>
            </a:r>
            <a:r>
              <a:rPr lang="zh-CN" altLang="en-US" sz="1200" kern="1200" dirty="0" smtClean="0">
                <a:solidFill>
                  <a:schemeClr val="tx1"/>
                </a:solidFill>
                <a:effectLst/>
                <a:latin typeface="+mn-lt"/>
                <a:ea typeface="+mn-ea"/>
                <a:cs typeface="+mn-cs"/>
              </a:rPr>
              <a:t>。在全长</a:t>
            </a:r>
            <a:r>
              <a:rPr lang="en-US" altLang="zh-CN" sz="1200" kern="1200" dirty="0" smtClean="0">
                <a:solidFill>
                  <a:schemeClr val="tx1"/>
                </a:solidFill>
                <a:effectLst/>
                <a:latin typeface="+mn-lt"/>
                <a:ea typeface="+mn-ea"/>
                <a:cs typeface="+mn-cs"/>
              </a:rPr>
              <a:t>5000km</a:t>
            </a:r>
            <a:r>
              <a:rPr lang="zh-CN" altLang="en-US" sz="1200" kern="1200" dirty="0" smtClean="0">
                <a:solidFill>
                  <a:schemeClr val="tx1"/>
                </a:solidFill>
                <a:effectLst/>
                <a:latin typeface="+mn-lt"/>
                <a:ea typeface="+mn-ea"/>
                <a:cs typeface="+mn-cs"/>
              </a:rPr>
              <a:t>的美国洲际高速公路上，</a:t>
            </a:r>
            <a:r>
              <a:rPr lang="en-US" altLang="zh-CN" sz="1200" kern="1200" dirty="0" smtClean="0">
                <a:solidFill>
                  <a:schemeClr val="tx1"/>
                </a:solidFill>
                <a:effectLst/>
                <a:latin typeface="+mn-lt"/>
                <a:ea typeface="+mn-ea"/>
                <a:cs typeface="+mn-cs"/>
              </a:rPr>
              <a:t>96%</a:t>
            </a:r>
            <a:r>
              <a:rPr lang="zh-CN" altLang="en-US" sz="1200" kern="1200" dirty="0" smtClean="0">
                <a:solidFill>
                  <a:schemeClr val="tx1"/>
                </a:solidFill>
                <a:effectLst/>
                <a:latin typeface="+mn-lt"/>
                <a:ea typeface="+mn-ea"/>
                <a:cs typeface="+mn-cs"/>
              </a:rPr>
              <a:t>的路程是自动驾驶的。</a:t>
            </a:r>
            <a:endParaRPr lang="en-US" altLang="zh-CN" sz="1200" kern="1200" dirty="0" smtClean="0">
              <a:solidFill>
                <a:schemeClr val="tx1"/>
              </a:solidFill>
              <a:effectLst/>
              <a:latin typeface="+mn-lt"/>
              <a:ea typeface="+mn-ea"/>
              <a:cs typeface="+mn-cs"/>
            </a:endParaRPr>
          </a:p>
          <a:p>
            <a:r>
              <a:rPr lang="zh-CN" altLang="en-US" b="1" dirty="0" smtClean="0"/>
              <a:t>斯坦福大学</a:t>
            </a:r>
            <a:r>
              <a:rPr lang="zh-CN" altLang="en-US" dirty="0" smtClean="0"/>
              <a:t> </a:t>
            </a:r>
            <a:r>
              <a:rPr lang="en-US" altLang="zh-CN" dirty="0" smtClean="0"/>
              <a:t>2005</a:t>
            </a:r>
            <a:r>
              <a:rPr lang="zh-CN" altLang="en-US" dirty="0" smtClean="0"/>
              <a:t>年在美国</a:t>
            </a:r>
            <a:r>
              <a:rPr lang="zh-CN" altLang="zh-CN" sz="1200" kern="1200" dirty="0" smtClean="0">
                <a:solidFill>
                  <a:schemeClr val="tx1"/>
                </a:solidFill>
                <a:effectLst/>
                <a:latin typeface="+mn-lt"/>
                <a:ea typeface="+mn-ea"/>
                <a:cs typeface="+mn-cs"/>
              </a:rPr>
              <a:t>国防部主办的智能车挑战赛上，斯坦福大学开发的</a:t>
            </a:r>
            <a:r>
              <a:rPr lang="en-US" altLang="zh-CN" sz="1200" kern="1200" dirty="0" smtClean="0">
                <a:solidFill>
                  <a:schemeClr val="tx1"/>
                </a:solidFill>
                <a:effectLst/>
                <a:latin typeface="+mn-lt"/>
                <a:ea typeface="+mn-ea"/>
                <a:cs typeface="+mn-cs"/>
              </a:rPr>
              <a:t>Stanley</a:t>
            </a:r>
            <a:r>
              <a:rPr lang="zh-CN" altLang="zh-CN" sz="1200" kern="1200" dirty="0" smtClean="0">
                <a:solidFill>
                  <a:schemeClr val="tx1"/>
                </a:solidFill>
                <a:effectLst/>
                <a:latin typeface="+mn-lt"/>
                <a:ea typeface="+mn-ea"/>
                <a:cs typeface="+mn-cs"/>
              </a:rPr>
              <a:t>无人驾驶汽车力压卡内基梅隆大学，夺得第一名。</a:t>
            </a:r>
            <a:endParaRPr lang="en-US" altLang="zh-CN" sz="1200"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谷歌 </a:t>
            </a:r>
            <a:r>
              <a:rPr lang="zh-CN" altLang="en-US" sz="1200" kern="1200" dirty="0" smtClean="0">
                <a:solidFill>
                  <a:schemeClr val="tx1"/>
                </a:solidFill>
                <a:effectLst/>
                <a:latin typeface="+mn-lt"/>
                <a:ea typeface="+mn-ea"/>
                <a:cs typeface="+mn-cs"/>
              </a:rPr>
              <a:t>谷歌是最早开始无人驾驶汽车研究的企业之一，其代表着无人驾驶的最高水平。</a:t>
            </a:r>
            <a:r>
              <a:rPr lang="en-US" altLang="zh-CN" sz="1200" kern="1200" dirty="0" smtClean="0">
                <a:solidFill>
                  <a:schemeClr val="tx1"/>
                </a:solidFill>
                <a:effectLst/>
                <a:latin typeface="+mn-lt"/>
                <a:ea typeface="+mn-ea"/>
                <a:cs typeface="+mn-cs"/>
              </a:rPr>
              <a:t>2016</a:t>
            </a:r>
            <a:r>
              <a:rPr lang="zh-CN" altLang="zh-CN"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zh-CN"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13</a:t>
            </a:r>
            <a:r>
              <a:rPr lang="zh-CN" altLang="zh-CN" sz="1200" kern="1200" dirty="0" smtClean="0">
                <a:solidFill>
                  <a:schemeClr val="tx1"/>
                </a:solidFill>
                <a:effectLst/>
                <a:latin typeface="+mn-lt"/>
                <a:ea typeface="+mn-ea"/>
                <a:cs typeface="+mn-cs"/>
              </a:rPr>
              <a:t>日成立无人驾驶独立公司</a:t>
            </a:r>
            <a:r>
              <a:rPr lang="en-US" altLang="zh-CN" sz="1200" kern="1200" dirty="0" err="1" smtClean="0">
                <a:solidFill>
                  <a:schemeClr val="tx1"/>
                </a:solidFill>
                <a:effectLst/>
                <a:latin typeface="+mn-lt"/>
                <a:ea typeface="+mn-ea"/>
                <a:cs typeface="+mn-cs"/>
              </a:rPr>
              <a:t>Waymo</a:t>
            </a:r>
            <a:r>
              <a:rPr lang="zh-CN" altLang="zh-CN" sz="1200" kern="1200" dirty="0" smtClean="0">
                <a:solidFill>
                  <a:schemeClr val="tx1"/>
                </a:solidFill>
                <a:effectLst/>
                <a:latin typeface="+mn-lt"/>
                <a:ea typeface="+mn-ea"/>
                <a:cs typeface="+mn-cs"/>
              </a:rPr>
              <a:t>，并将无人驾驶打车服务列入进程。</a:t>
            </a:r>
            <a:endParaRPr lang="en-US" altLang="zh-CN" sz="1200" kern="1200" dirty="0" smtClean="0">
              <a:solidFill>
                <a:schemeClr val="tx1"/>
              </a:solidFill>
              <a:effectLst/>
              <a:latin typeface="+mn-lt"/>
              <a:ea typeface="+mn-ea"/>
              <a:cs typeface="+mn-cs"/>
            </a:endParaRPr>
          </a:p>
          <a:p>
            <a:r>
              <a:rPr lang="en-US" altLang="zh-CN" sz="1200" b="1" kern="1200" dirty="0" smtClean="0">
                <a:solidFill>
                  <a:schemeClr val="tx1"/>
                </a:solidFill>
                <a:effectLst/>
                <a:latin typeface="+mn-lt"/>
                <a:ea typeface="+mn-ea"/>
                <a:cs typeface="+mn-cs"/>
              </a:rPr>
              <a:t>Mobileye</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1999</a:t>
            </a:r>
            <a:r>
              <a:rPr lang="zh-CN" altLang="en-US" sz="1200" kern="1200" dirty="0" smtClean="0">
                <a:solidFill>
                  <a:schemeClr val="tx1"/>
                </a:solidFill>
                <a:effectLst/>
                <a:latin typeface="+mn-lt"/>
                <a:ea typeface="+mn-ea"/>
                <a:cs typeface="+mn-cs"/>
              </a:rPr>
              <a:t>年成立，专注于基于视觉的</a:t>
            </a:r>
            <a:r>
              <a:rPr lang="en-US" altLang="zh-CN" sz="1200" kern="1200" dirty="0" smtClean="0">
                <a:solidFill>
                  <a:schemeClr val="tx1"/>
                </a:solidFill>
                <a:effectLst/>
                <a:latin typeface="+mn-lt"/>
                <a:ea typeface="+mn-ea"/>
                <a:cs typeface="+mn-cs"/>
              </a:rPr>
              <a:t>ADAS</a:t>
            </a:r>
            <a:r>
              <a:rPr lang="zh-CN" altLang="en-US" sz="1200" kern="1200" dirty="0" smtClean="0">
                <a:solidFill>
                  <a:schemeClr val="tx1"/>
                </a:solidFill>
                <a:effectLst/>
                <a:latin typeface="+mn-lt"/>
                <a:ea typeface="+mn-ea"/>
                <a:cs typeface="+mn-cs"/>
              </a:rPr>
              <a:t>系统开发，已经发展为辅助驾驶领域的巨头公司。</a:t>
            </a:r>
            <a:endParaRPr lang="en-US" altLang="zh-CN" sz="1200" kern="1200" dirty="0" smtClean="0">
              <a:solidFill>
                <a:schemeClr val="tx1"/>
              </a:solidFill>
              <a:effectLst/>
              <a:latin typeface="+mn-lt"/>
              <a:ea typeface="+mn-ea"/>
              <a:cs typeface="+mn-cs"/>
            </a:endParaRPr>
          </a:p>
          <a:p>
            <a:r>
              <a:rPr lang="zh-CN" altLang="en-US" dirty="0" smtClean="0"/>
              <a:t>以上只是几个比较典型的例子 ，事实上，国内在智能车未来挑战赛的推动下很多高校及企业也在积极开展智能汽车的研究工作。此领域的初创公司更是如雨后春笋般发展起来。地平线、和赛科技、极目科技等等。因此，自动驾驶技术的发展方形未艾。</a:t>
            </a:r>
            <a:endParaRPr lang="en-US" altLang="zh-CN" dirty="0" smtClean="0"/>
          </a:p>
          <a:p>
            <a:endParaRPr lang="en-US" altLang="zh-CN" dirty="0" smtClean="0"/>
          </a:p>
          <a:p>
            <a:r>
              <a:rPr lang="zh-CN" altLang="en-US" dirty="0" smtClean="0"/>
              <a:t>智能汽车技术的发展非常迅速，成果也非常丰富，但是特斯拉事件、包括谷歌推出的无人驾驶汽车服务只在限定区域开放等表明，距离全工况的自动驾驶的距离还很远。</a:t>
            </a:r>
            <a:endParaRPr lang="en-US" altLang="zh-CN" dirty="0" smtClean="0"/>
          </a:p>
          <a:p>
            <a:r>
              <a:rPr lang="zh-CN" altLang="en-US" dirty="0" smtClean="0"/>
              <a:t>智能汽车与外部环境组成的是一个大的闭环，环境感知模块对外界环境的障碍物、行人、车辆等目标的位置、状态进行识别，基于此，智能决策系统规划车的轨迹及控制策略，进而控制车辆以合理的方式移动。本车的移动带来与外部环境的交互，再由环境感知模块进行感知。整个是一个闭环系统。可以看出，环境感知系统是整个系统中非常重要的部分。而本课题就关注环境感知系统中的车辆跟踪问题。</a:t>
            </a:r>
            <a:endParaRPr lang="en-US" altLang="zh-CN" dirty="0" smtClean="0"/>
          </a:p>
          <a:p>
            <a:endParaRPr lang="en-US" altLang="zh-CN" dirty="0" smtClean="0"/>
          </a:p>
          <a:p>
            <a:r>
              <a:rPr lang="zh-CN" altLang="en-US" dirty="0" smtClean="0"/>
              <a:t>多目标跟踪技术是对传感器检测区域内多移动目标的数目及其状态进行估计，为目标运动态势分析及规划决策提供基础。其最早在雷达监控、航空航天领域得到关注与研究，近年来在民用领域的应用越来越多。</a:t>
            </a:r>
            <a:endParaRPr lang="en-US" altLang="zh-CN" dirty="0" smtClean="0"/>
          </a:p>
        </p:txBody>
      </p:sp>
      <p:sp>
        <p:nvSpPr>
          <p:cNvPr id="4" name="灯片编号占位符 3"/>
          <p:cNvSpPr>
            <a:spLocks noGrp="1"/>
          </p:cNvSpPr>
          <p:nvPr>
            <p:ph type="sldNum" sz="quarter" idx="10"/>
          </p:nvPr>
        </p:nvSpPr>
        <p:spPr/>
        <p:txBody>
          <a:bodyPr/>
          <a:lstStyle/>
          <a:p>
            <a:fld id="{E3CFC841-E2E1-4802-8701-94EA307E94B0}" type="slidenum">
              <a:rPr lang="zh-CN" altLang="en-US" smtClean="0"/>
              <a:t>4</a:t>
            </a:fld>
            <a:endParaRPr lang="zh-CN" altLang="en-US"/>
          </a:p>
        </p:txBody>
      </p:sp>
    </p:spTree>
    <p:extLst>
      <p:ext uri="{BB962C8B-B14F-4D97-AF65-F5344CB8AC3E}">
        <p14:creationId xmlns:p14="http://schemas.microsoft.com/office/powerpoint/2010/main" val="163267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列举出几种典型场景，表现多车跟踪涉及的一些棘手问题：</a:t>
            </a:r>
            <a:endParaRPr lang="en-US" altLang="zh-CN" dirty="0" smtClean="0"/>
          </a:p>
          <a:p>
            <a:r>
              <a:rPr lang="zh-CN" altLang="en-US" dirty="0" smtClean="0"/>
              <a:t>目标状态变化：这个是跟踪中最基本的问题，不管是在单目标跟踪还是多目标跟踪，其根本目的就是为了估计该目标的状态。</a:t>
            </a:r>
            <a:r>
              <a:rPr lang="en-US" altLang="zh-CN" dirty="0" err="1" smtClean="0"/>
              <a:t>Kalman</a:t>
            </a:r>
            <a:r>
              <a:rPr lang="en-US" altLang="zh-CN" baseline="0" dirty="0" smtClean="0"/>
              <a:t> filter</a:t>
            </a:r>
            <a:endParaRPr lang="en-US" altLang="zh-CN" dirty="0" smtClean="0"/>
          </a:p>
          <a:p>
            <a:r>
              <a:rPr lang="zh-CN" altLang="en-US" dirty="0" smtClean="0"/>
              <a:t>目标个数随机：对于自动驾驶汽车的应用场景，处于本车的传感器检测区域内的目标数目随着时间是变化的，因此多目标跟踪算法必须能够有效跟踪不同数目目标的能力。</a:t>
            </a:r>
            <a:endParaRPr lang="en-US" altLang="zh-CN" dirty="0" smtClean="0"/>
          </a:p>
          <a:p>
            <a:r>
              <a:rPr lang="zh-CN" altLang="en-US" dirty="0" smtClean="0"/>
              <a:t>目标进入</a:t>
            </a:r>
            <a:r>
              <a:rPr lang="en-US" altLang="zh-CN" dirty="0" smtClean="0"/>
              <a:t>/</a:t>
            </a:r>
            <a:r>
              <a:rPr lang="zh-CN" altLang="en-US" dirty="0" smtClean="0"/>
              <a:t>退出：本车的传感器检测区域是有限的，且对于超车情况、会车情况、十字路口转弯等情况下有些车辆目标会进入或者退出检测区域，因此多目标跟踪系统必须能够应对目标数目变化。</a:t>
            </a:r>
            <a:endParaRPr lang="en-US" altLang="zh-CN" dirty="0" smtClean="0"/>
          </a:p>
          <a:p>
            <a:r>
              <a:rPr lang="zh-CN" altLang="en-US" dirty="0" smtClean="0"/>
              <a:t>关联问题：如图所示，框中的星代表某一时刻的观测数据，这些观测数据中有的是误检，有的是真实测量数据。如何滤除误检，并将测量数据与生成该观测的目标之间建立一一对应关系。这是多目标跟踪算法的核心问题。</a:t>
            </a:r>
            <a:endParaRPr lang="en-US" altLang="zh-CN" dirty="0" smtClean="0"/>
          </a:p>
          <a:p>
            <a:r>
              <a:rPr lang="zh-CN" altLang="en-US" dirty="0" smtClean="0"/>
              <a:t>目标遮挡问题：对于扩展目标来说，由于其具有形状、大小，当两目标靠近或者相对于传感器的方位一致时，会发生部分遮挡或者完全遮挡的情况，如何处理这个问题也是多目标跟踪系统的一大挑战。</a:t>
            </a:r>
            <a:endParaRPr lang="en-US" altLang="zh-CN" dirty="0" smtClean="0"/>
          </a:p>
          <a:p>
            <a:r>
              <a:rPr lang="zh-CN" altLang="en-US" dirty="0" smtClean="0"/>
              <a:t>目标机动问题：对于车辆目标，其可能的运动模型有匀速模型、匀加速模型、转弯模型等，且集中运动模型之间经常发生切换的情况。如果仅仅采用最简单的匀速模型势必在目标加速或者转弯的时候丢失目标，这个问题也是多目标跟踪需要考虑的。</a:t>
            </a:r>
            <a:endParaRPr lang="en-US" altLang="zh-CN" dirty="0" smtClean="0"/>
          </a:p>
          <a:p>
            <a:r>
              <a:rPr lang="zh-CN" altLang="en-US" dirty="0" smtClean="0"/>
              <a:t>结论：以上这些问题都是多目标跟踪系统需要解决的。目前有两种主流的解决办法：传统的多目标跟踪算法和基于随机集理论的多目标跟踪算法</a:t>
            </a:r>
            <a:endParaRPr lang="en-US" altLang="zh-CN" dirty="0" smtClean="0"/>
          </a:p>
        </p:txBody>
      </p:sp>
      <p:sp>
        <p:nvSpPr>
          <p:cNvPr id="4" name="灯片编号占位符 3"/>
          <p:cNvSpPr>
            <a:spLocks noGrp="1"/>
          </p:cNvSpPr>
          <p:nvPr>
            <p:ph type="sldNum" sz="quarter" idx="10"/>
          </p:nvPr>
        </p:nvSpPr>
        <p:spPr/>
        <p:txBody>
          <a:bodyPr/>
          <a:lstStyle/>
          <a:p>
            <a:fld id="{E3CFC841-E2E1-4802-8701-94EA307E94B0}" type="slidenum">
              <a:rPr lang="zh-CN" altLang="en-US" smtClean="0"/>
              <a:t>5</a:t>
            </a:fld>
            <a:endParaRPr lang="zh-CN" altLang="en-US"/>
          </a:p>
        </p:txBody>
      </p:sp>
    </p:spTree>
    <p:extLst>
      <p:ext uri="{BB962C8B-B14F-4D97-AF65-F5344CB8AC3E}">
        <p14:creationId xmlns:p14="http://schemas.microsoft.com/office/powerpoint/2010/main" val="4038702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基于随机集理论的多目标跟踪算法的研究现状在这页予以简要介绍。其基本理论框架是由以</a:t>
            </a:r>
            <a:r>
              <a:rPr lang="en-US" altLang="zh-CN" dirty="0" smtClean="0"/>
              <a:t>Mahler</a:t>
            </a:r>
            <a:r>
              <a:rPr lang="zh-CN" altLang="en-US" dirty="0" smtClean="0"/>
              <a:t>为主的学者搭建的，</a:t>
            </a:r>
            <a:r>
              <a:rPr lang="en-US" altLang="zh-CN" dirty="0" smtClean="0"/>
              <a:t>1994</a:t>
            </a:r>
            <a:r>
              <a:rPr lang="zh-CN" altLang="en-US" dirty="0" smtClean="0"/>
              <a:t>年，</a:t>
            </a:r>
            <a:r>
              <a:rPr lang="en-US" altLang="zh-CN" dirty="0" smtClean="0"/>
              <a:t>Mahler</a:t>
            </a:r>
            <a:r>
              <a:rPr lang="zh-CN" altLang="en-US" dirty="0" smtClean="0"/>
              <a:t>提出了随机集理论，并开展了大量研究，于</a:t>
            </a:r>
            <a:r>
              <a:rPr lang="en-US" altLang="zh-CN" dirty="0" smtClean="0"/>
              <a:t>1997</a:t>
            </a:r>
            <a:r>
              <a:rPr lang="zh-CN" altLang="en-US" dirty="0" smtClean="0"/>
              <a:t>年将基于规范</a:t>
            </a:r>
            <a:r>
              <a:rPr lang="en-US" altLang="zh-CN" dirty="0" smtClean="0"/>
              <a:t>Bayes</a:t>
            </a:r>
            <a:r>
              <a:rPr lang="zh-CN" altLang="en-US" dirty="0" smtClean="0"/>
              <a:t>方法的多传感器多目标跟踪问题进行了整理并出版</a:t>
            </a:r>
            <a:r>
              <a:rPr lang="en-US" altLang="zh-CN" dirty="0" smtClean="0"/>
              <a:t>《</a:t>
            </a:r>
            <a:r>
              <a:rPr lang="en-US" altLang="zh-CN" dirty="0" err="1" smtClean="0"/>
              <a:t>Mathmatics</a:t>
            </a:r>
            <a:r>
              <a:rPr lang="en-US" altLang="zh-CN" baseline="0" dirty="0" smtClean="0"/>
              <a:t> of Data fusion</a:t>
            </a:r>
            <a:r>
              <a:rPr lang="en-US" altLang="zh-CN" dirty="0" smtClean="0"/>
              <a:t>》</a:t>
            </a:r>
            <a:r>
              <a:rPr lang="zh-CN" altLang="en-US" dirty="0" smtClean="0"/>
              <a:t>。这样就建立了完整的理论框架。但是，这还只是理论层面。到了</a:t>
            </a:r>
            <a:r>
              <a:rPr lang="en-US" altLang="zh-CN" dirty="0" smtClean="0"/>
              <a:t>2004</a:t>
            </a:r>
            <a:r>
              <a:rPr lang="zh-CN" altLang="en-US" dirty="0" smtClean="0"/>
              <a:t>年，</a:t>
            </a:r>
            <a:r>
              <a:rPr lang="en-US" altLang="zh-CN" dirty="0" smtClean="0"/>
              <a:t>Mahler</a:t>
            </a:r>
            <a:r>
              <a:rPr lang="zh-CN" altLang="en-US" dirty="0" smtClean="0"/>
              <a:t>提出了多目标贝叶斯滤波器的一阶矩近似，即</a:t>
            </a:r>
            <a:r>
              <a:rPr lang="en-US" altLang="zh-CN" dirty="0" smtClean="0"/>
              <a:t>PHD</a:t>
            </a:r>
            <a:r>
              <a:rPr lang="zh-CN" altLang="en-US" dirty="0" smtClean="0"/>
              <a:t>滤波器，此方法一经提出便引起业内专家学者相当的重视，很多实现，比如高斯混合实现、蒙特卡洛粒子实现等相继提出。这方面做出突出贡献的是南澳大利亚大学的</a:t>
            </a:r>
            <a:r>
              <a:rPr lang="en-US" altLang="zh-CN" dirty="0" smtClean="0"/>
              <a:t>Vo</a:t>
            </a:r>
            <a:r>
              <a:rPr lang="zh-CN" altLang="en-US" dirty="0" smtClean="0"/>
              <a:t>（武）团队</a:t>
            </a:r>
            <a:r>
              <a:rPr lang="en-US" altLang="zh-CN" dirty="0" smtClean="0"/>
              <a:t>,</a:t>
            </a:r>
            <a:r>
              <a:rPr lang="zh-CN" altLang="en-US" dirty="0" smtClean="0"/>
              <a:t>他们基于</a:t>
            </a:r>
            <a:r>
              <a:rPr lang="en-US" altLang="zh-CN" dirty="0" smtClean="0"/>
              <a:t>PHD</a:t>
            </a:r>
            <a:r>
              <a:rPr lang="zh-CN" altLang="en-US" dirty="0" smtClean="0"/>
              <a:t>滤波器进行了多扬声器的位置跟踪。此后为了解决</a:t>
            </a:r>
            <a:r>
              <a:rPr lang="en-US" altLang="zh-CN" dirty="0" smtClean="0"/>
              <a:t>PHD</a:t>
            </a:r>
            <a:r>
              <a:rPr lang="zh-CN" altLang="en-US" dirty="0" smtClean="0"/>
              <a:t>滤波器的目标数目估计误差问题，</a:t>
            </a:r>
            <a:r>
              <a:rPr lang="en-US" altLang="zh-CN" dirty="0" smtClean="0"/>
              <a:t>Mahler</a:t>
            </a:r>
            <a:r>
              <a:rPr lang="zh-CN" altLang="en-US" dirty="0" smtClean="0"/>
              <a:t>及武合作提出了</a:t>
            </a:r>
            <a:r>
              <a:rPr lang="en-US" altLang="zh-CN" dirty="0" smtClean="0"/>
              <a:t>CPHD</a:t>
            </a:r>
            <a:r>
              <a:rPr lang="zh-CN" altLang="en-US" dirty="0" smtClean="0"/>
              <a:t>滤波器，改善了此问题。</a:t>
            </a:r>
            <a:endParaRPr lang="en-US" altLang="zh-CN" dirty="0" smtClean="0"/>
          </a:p>
          <a:p>
            <a:r>
              <a:rPr lang="zh-CN" altLang="en-US" dirty="0" smtClean="0"/>
              <a:t>多</a:t>
            </a:r>
            <a:r>
              <a:rPr lang="en-US" altLang="zh-CN" dirty="0" smtClean="0"/>
              <a:t>Bernoulli </a:t>
            </a:r>
            <a:r>
              <a:rPr lang="zh-CN" altLang="en-US" dirty="0" smtClean="0"/>
              <a:t>滤波器是</a:t>
            </a:r>
            <a:r>
              <a:rPr lang="en-US" altLang="zh-CN" dirty="0" smtClean="0"/>
              <a:t>Mahler</a:t>
            </a:r>
            <a:r>
              <a:rPr lang="zh-CN" altLang="en-US" dirty="0" smtClean="0"/>
              <a:t>与</a:t>
            </a:r>
            <a:r>
              <a:rPr lang="en-US" altLang="zh-CN" dirty="0" smtClean="0"/>
              <a:t>2007</a:t>
            </a:r>
            <a:r>
              <a:rPr lang="zh-CN" altLang="en-US" dirty="0" smtClean="0"/>
              <a:t>年提出的，</a:t>
            </a:r>
            <a:r>
              <a:rPr lang="en-US" altLang="zh-CN" dirty="0" smtClean="0"/>
              <a:t>Bernoulli</a:t>
            </a:r>
            <a:r>
              <a:rPr lang="zh-CN" altLang="en-US" dirty="0" smtClean="0"/>
              <a:t>滤波器也是多目标贝叶斯滤波器的一个近似，它在理论上比</a:t>
            </a:r>
            <a:r>
              <a:rPr lang="en-US" altLang="zh-CN" dirty="0" smtClean="0"/>
              <a:t>PHD</a:t>
            </a:r>
            <a:r>
              <a:rPr lang="zh-CN" altLang="en-US" dirty="0" smtClean="0"/>
              <a:t>滤波器在性能上更优。同样的，武老师相继的给出了多伯努利滤波器的实现及应用示例。目前，多目标跟踪算法在多传感器方面的工作取得了一些进展，主要是同质传感器，但是对于异质传感器还没有很好的解决办法。</a:t>
            </a:r>
            <a:endParaRPr lang="en-US" altLang="zh-CN" dirty="0" smtClean="0"/>
          </a:p>
          <a:p>
            <a:endParaRPr lang="en-US" altLang="zh-CN" dirty="0" smtClean="0"/>
          </a:p>
          <a:p>
            <a:r>
              <a:rPr lang="zh-CN" altLang="en-US" dirty="0" smtClean="0"/>
              <a:t>下面这条时间线是扩展目标跟踪的研究。由于传感器技术的发展，越来越多的情况下目标可以被视为扩展目标，因此对于扩展目标的跟踪研究在</a:t>
            </a:r>
            <a:r>
              <a:rPr lang="en-US" altLang="zh-CN" dirty="0" smtClean="0"/>
              <a:t>2005</a:t>
            </a:r>
            <a:r>
              <a:rPr lang="zh-CN" altLang="en-US" dirty="0" smtClean="0"/>
              <a:t>年之后慢慢变多了。一个扩展目标有多个测量的特性使得扩展目标跟踪不仅关注目标状态的准确估计，其对于目标的形状、大小的估计也是很重要的。针对后者，相关学者主要关注目标量测建模问题，提出了泊松模型、随机矩阵方法、随机超曲面模型、星凸模型等等。</a:t>
            </a:r>
            <a:endParaRPr lang="en-US" altLang="zh-CN" dirty="0" smtClean="0"/>
          </a:p>
          <a:p>
            <a:endParaRPr lang="en-US" altLang="zh-CN" dirty="0" smtClean="0"/>
          </a:p>
          <a:p>
            <a:r>
              <a:rPr lang="zh-CN" altLang="en-US" dirty="0" smtClean="0"/>
              <a:t>对于采用激光雷达跟踪车辆目标的情况，车辆目标是典型的扩展目标。因此以</a:t>
            </a:r>
            <a:r>
              <a:rPr lang="en-US" altLang="zh-CN" dirty="0" smtClean="0"/>
              <a:t>Karl</a:t>
            </a:r>
            <a:r>
              <a:rPr lang="zh-CN" altLang="en-US" dirty="0" smtClean="0"/>
              <a:t>为主的（林雪平大学）研究人员将扩展目标跟踪与随机集理论相结合，提出了基于</a:t>
            </a:r>
            <a:r>
              <a:rPr lang="en-US" altLang="zh-CN" dirty="0" smtClean="0"/>
              <a:t>PHD</a:t>
            </a:r>
            <a:r>
              <a:rPr lang="zh-CN" altLang="en-US" dirty="0" smtClean="0"/>
              <a:t>滤波器的扩展目标跟踪，做了很多工作。</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6</a:t>
            </a:fld>
            <a:endParaRPr lang="zh-CN" altLang="en-US"/>
          </a:p>
        </p:txBody>
      </p:sp>
    </p:spTree>
    <p:extLst>
      <p:ext uri="{BB962C8B-B14F-4D97-AF65-F5344CB8AC3E}">
        <p14:creationId xmlns:p14="http://schemas.microsoft.com/office/powerpoint/2010/main" val="1638262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𝐺</m:t>
                        </m:r>
                      </m:sub>
                    </m:sSub>
                  </m:oMath>
                </a14:m>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smtClean="0">
                    <a:latin typeface="Cambria Math" panose="02040503050406030204" pitchFamily="18" charset="0"/>
                  </a:rPr>
                  <a:t>𝑃_𝐺</a:t>
                </a:r>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7</a:t>
            </a:fld>
            <a:endParaRPr lang="zh-CN" altLang="en-US"/>
          </a:p>
        </p:txBody>
      </p:sp>
    </p:spTree>
    <p:extLst>
      <p:ext uri="{BB962C8B-B14F-4D97-AF65-F5344CB8AC3E}">
        <p14:creationId xmlns:p14="http://schemas.microsoft.com/office/powerpoint/2010/main" val="373006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𝐺</m:t>
                        </m:r>
                      </m:sub>
                    </m:sSub>
                  </m:oMath>
                </a14:m>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latin typeface="Cambria Math" panose="02040503050406030204" pitchFamily="18" charset="0"/>
                  </a:rPr>
                  <a:t>基于对以上文献的学习和思考，本课题想采用三维激光雷达作为传感器，基于扩展目标多伯努利滤波器开展多车跟踪的研究。此课题主要基于</a:t>
                </a:r>
                <a:r>
                  <a:rPr lang="en-US" altLang="zh-CN" b="0" i="0" dirty="0" smtClean="0">
                    <a:latin typeface="Cambria Math" panose="02040503050406030204" pitchFamily="18" charset="0"/>
                  </a:rPr>
                  <a:t>Karl</a:t>
                </a:r>
                <a:r>
                  <a:rPr lang="zh-CN" altLang="en-US" b="0" i="0" dirty="0" smtClean="0">
                    <a:latin typeface="Cambria Math" panose="02040503050406030204" pitchFamily="18" charset="0"/>
                  </a:rPr>
                  <a:t>开展的工作，总结并发掘出一些尚未解决的关键问题。</a:t>
                </a:r>
                <a:endParaRPr lang="en-US" altLang="zh-CN"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smtClean="0">
                    <a:latin typeface="Cambria Math" panose="02040503050406030204" pitchFamily="18" charset="0"/>
                  </a:rPr>
                  <a:t>𝑃_𝐺</a:t>
                </a:r>
                <a:r>
                  <a:rPr lang="zh-CN" altLang="en-US" dirty="0" smtClean="0"/>
                  <a:t>表示将两个量测划分为一个集合的概率</a:t>
                </a:r>
                <a:r>
                  <a:rPr lang="en-US" altLang="zh-CN" dirty="0" smtClean="0"/>
                  <a:t>/</a:t>
                </a:r>
                <a:r>
                  <a:rPr lang="zh-CN" altLang="en-US" dirty="0" smtClean="0"/>
                  <a:t>可能性</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依据</a:t>
                </a:r>
                <a:r>
                  <a:rPr lang="en-US" altLang="zh-CN" dirty="0" err="1" smtClean="0"/>
                  <a:t>pg</a:t>
                </a:r>
                <a:r>
                  <a:rPr lang="zh-CN" altLang="en-US" dirty="0" smtClean="0"/>
                  <a:t>进行阈值的设定，实现自己的划分。</a:t>
                </a:r>
                <a:endParaRPr lang="en-US" altLang="zh-CN" dirty="0" smtClean="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8</a:t>
            </a:fld>
            <a:endParaRPr lang="zh-CN" altLang="en-US"/>
          </a:p>
        </p:txBody>
      </p:sp>
    </p:spTree>
    <p:extLst>
      <p:ext uri="{BB962C8B-B14F-4D97-AF65-F5344CB8AC3E}">
        <p14:creationId xmlns:p14="http://schemas.microsoft.com/office/powerpoint/2010/main" val="3688208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9</a:t>
            </a:fld>
            <a:endParaRPr lang="zh-CN" altLang="en-US"/>
          </a:p>
        </p:txBody>
      </p:sp>
    </p:spTree>
    <p:extLst>
      <p:ext uri="{BB962C8B-B14F-4D97-AF65-F5344CB8AC3E}">
        <p14:creationId xmlns:p14="http://schemas.microsoft.com/office/powerpoint/2010/main" val="270611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三个问题的目前的解决办法及不足之处</a:t>
            </a:r>
            <a:endParaRPr lang="zh-CN" altLang="en-US" dirty="0"/>
          </a:p>
        </p:txBody>
      </p:sp>
      <p:sp>
        <p:nvSpPr>
          <p:cNvPr id="4" name="灯片编号占位符 3"/>
          <p:cNvSpPr>
            <a:spLocks noGrp="1"/>
          </p:cNvSpPr>
          <p:nvPr>
            <p:ph type="sldNum" sz="quarter" idx="10"/>
          </p:nvPr>
        </p:nvSpPr>
        <p:spPr/>
        <p:txBody>
          <a:bodyPr/>
          <a:lstStyle/>
          <a:p>
            <a:fld id="{E3CFC841-E2E1-4802-8701-94EA307E94B0}" type="slidenum">
              <a:rPr lang="zh-CN" altLang="en-US" smtClean="0"/>
              <a:t>10</a:t>
            </a:fld>
            <a:endParaRPr lang="zh-CN" altLang="en-US"/>
          </a:p>
        </p:txBody>
      </p:sp>
    </p:spTree>
    <p:extLst>
      <p:ext uri="{BB962C8B-B14F-4D97-AF65-F5344CB8AC3E}">
        <p14:creationId xmlns:p14="http://schemas.microsoft.com/office/powerpoint/2010/main" val="305904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b="0" dirty="0" smtClean="0"/>
                  <a:t>结合上述的关键问题及课题目标，总结出以下五个研究内容：</a:t>
                </a:r>
                <a:endParaRPr lang="en-US" altLang="zh-CN" b="0" dirty="0" smtClean="0"/>
              </a:p>
              <a:p>
                <a:endParaRPr lang="en-US" altLang="zh-CN" b="0" dirty="0" smtClean="0"/>
              </a:p>
              <a:p>
                <a:endParaRPr lang="en-US" altLang="zh-CN" b="0" dirty="0" smtClean="0"/>
              </a:p>
              <a:p>
                <a:endParaRPr lang="en-US" altLang="zh-CN" b="0" dirty="0" smtClean="0"/>
              </a:p>
              <a:p>
                <a:r>
                  <a:rPr lang="zh-CN" altLang="en-US" b="0" dirty="0" smtClean="0"/>
                  <a:t>课题目标： 实现多车跟踪 解决多车跟踪中遮挡、量测划分等问题</a:t>
                </a:r>
                <a:endParaRPr lang="en-US" altLang="zh-CN" b="0" dirty="0" smtClean="0"/>
              </a:p>
              <a:p>
                <a:r>
                  <a:rPr lang="zh-CN" altLang="en-US" dirty="0" smtClean="0"/>
                  <a:t>科学问题要在这里提出！</a:t>
                </a:r>
                <a:endParaRPr lang="zh-CN" altLang="en-US" dirty="0"/>
              </a:p>
            </p:txBody>
          </p:sp>
        </mc:Choice>
        <mc:Fallback xmlns="">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随机集与随机向量的区别为：点的数目是随机的；同时点是随机和无序的。</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根据</a:t>
                </a:r>
                <a:r>
                  <a:rPr lang="en-US" altLang="zh-CN" sz="1200" kern="1200" dirty="0" smtClean="0">
                    <a:solidFill>
                      <a:schemeClr val="tx1"/>
                    </a:solidFill>
                    <a:effectLst/>
                    <a:latin typeface="+mn-lt"/>
                    <a:ea typeface="+mn-ea"/>
                    <a:cs typeface="+mn-cs"/>
                  </a:rPr>
                  <a:t>FISST</a:t>
                </a:r>
                <a:r>
                  <a:rPr lang="zh-CN" altLang="en-US" sz="1200" kern="1200" dirty="0" smtClean="0">
                    <a:solidFill>
                      <a:schemeClr val="tx1"/>
                    </a:solidFill>
                    <a:effectLst/>
                    <a:latin typeface="+mn-lt"/>
                    <a:ea typeface="+mn-ea"/>
                    <a:cs typeface="+mn-cs"/>
                  </a:rPr>
                  <a:t>有限集统计理论关于概率密度函数的定义：</a:t>
                </a:r>
                <a:endParaRPr lang="en-US" altLang="zh-CN" sz="1200" kern="1200" dirty="0" smtClean="0">
                  <a:solidFill>
                    <a:schemeClr val="tx1"/>
                  </a:solidFill>
                  <a:effectLst/>
                  <a:latin typeface="+mn-lt"/>
                  <a:ea typeface="+mn-ea"/>
                  <a:cs typeface="+mn-cs"/>
                </a:endParaRPr>
              </a:p>
              <a:p>
                <a:pPr/>
                <a:r>
                  <a:rPr lang="en-US" altLang="zh-CN" b="0" i="0" smtClean="0">
                    <a:latin typeface="Cambria Math" panose="02040503050406030204" pitchFamily="18" charset="0"/>
                  </a:rPr>
                  <a:t>𝑓({𝑥_1,⋯,𝑥_𝑛 })=𝑛!⋅𝜌(𝑛)⋅𝑝_𝑛 (𝑥_1,⋯,𝑥_𝑛 ), 𝑛∈ℕ_0</a:t>
                </a:r>
                <a:endParaRPr lang="en-US" altLang="zh-CN" b="0" dirty="0" smtClean="0"/>
              </a:p>
              <a:p>
                <a:pPr/>
                <a:endParaRPr lang="en-US" altLang="zh-CN" b="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E3CFC841-E2E1-4802-8701-94EA307E94B0}" type="slidenum">
              <a:rPr lang="zh-CN" altLang="en-US" smtClean="0"/>
              <a:t>11</a:t>
            </a:fld>
            <a:endParaRPr lang="zh-CN" altLang="en-US"/>
          </a:p>
        </p:txBody>
      </p:sp>
    </p:spTree>
    <p:extLst>
      <p:ext uri="{BB962C8B-B14F-4D97-AF65-F5344CB8AC3E}">
        <p14:creationId xmlns:p14="http://schemas.microsoft.com/office/powerpoint/2010/main" val="1077778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628650" y="4149566"/>
            <a:ext cx="78867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smtClean="0"/>
              <a:t>单击此处编辑母版标题样式</a:t>
            </a:r>
            <a:endParaRPr lang="zh-CN" altLang="en-US" dirty="0"/>
          </a:p>
        </p:txBody>
      </p:sp>
      <p:sp>
        <p:nvSpPr>
          <p:cNvPr id="6" name="副标题 2"/>
          <p:cNvSpPr>
            <a:spLocks noGrp="1"/>
          </p:cNvSpPr>
          <p:nvPr>
            <p:ph type="subTitle" idx="1"/>
          </p:nvPr>
        </p:nvSpPr>
        <p:spPr>
          <a:xfrm>
            <a:off x="628650" y="5114029"/>
            <a:ext cx="78867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smtClean="0"/>
              <a:t>单击以编辑母版副标题样式</a:t>
            </a: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880">
          <p15:clr>
            <a:srgbClr val="FBAE40"/>
          </p15:clr>
        </p15:guide>
        <p15:guide id="3" orient="horz" pos="2160">
          <p15:clr>
            <a:srgbClr val="FBAE40"/>
          </p15:clr>
        </p15:guide>
        <p15:guide id="4"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0" y="0"/>
            <a:ext cx="9144793" cy="664522"/>
          </a:xfrm>
          <a:prstGeom prst="rect">
            <a:avLst/>
          </a:prstGeom>
        </p:spPr>
      </p:pic>
      <p:sp>
        <p:nvSpPr>
          <p:cNvPr id="15" name="矩形 14"/>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7" name="矩形 16"/>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0" y="0"/>
            <a:ext cx="9144793" cy="664522"/>
          </a:xfrm>
          <a:prstGeom prst="rect">
            <a:avLst/>
          </a:prstGeom>
        </p:spPr>
      </p:pic>
      <p:sp>
        <p:nvSpPr>
          <p:cNvPr id="9" name="矩形 8"/>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350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 name="标题 1"/>
          <p:cNvSpPr>
            <a:spLocks noGrp="1"/>
          </p:cNvSpPr>
          <p:nvPr>
            <p:ph type="title"/>
          </p:nvPr>
        </p:nvSpPr>
        <p:spPr>
          <a:xfrm>
            <a:off x="262393" y="975600"/>
            <a:ext cx="8556169"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a:p>
        </p:txBody>
      </p:sp>
    </p:spTree>
    <p:extLst>
      <p:ext uri="{BB962C8B-B14F-4D97-AF65-F5344CB8AC3E}">
        <p14:creationId xmlns:p14="http://schemas.microsoft.com/office/powerpoint/2010/main" val="1942321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两栏-有页码">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0" y="1231682"/>
            <a:ext cx="9144000" cy="332713"/>
          </a:xfrm>
          <a:prstGeom prst="rect">
            <a:avLst/>
          </a:prstGeom>
        </p:spPr>
      </p:pic>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sp>
        <p:nvSpPr>
          <p:cNvPr id="2" name="标题 1"/>
          <p:cNvSpPr>
            <a:spLocks noGrp="1"/>
          </p:cNvSpPr>
          <p:nvPr>
            <p:ph type="title"/>
          </p:nvPr>
        </p:nvSpPr>
        <p:spPr>
          <a:xfrm>
            <a:off x="262393" y="975600"/>
            <a:ext cx="8566445" cy="576000"/>
          </a:xfrm>
          <a:prstGeom prst="rect">
            <a:avLst/>
          </a:prstGeom>
        </p:spPr>
        <p:txBody>
          <a:bodyPr/>
          <a:lstStyle>
            <a:lvl1pPr>
              <a:defRPr lang="zh-CN" altLang="en-US" sz="3200" b="1">
                <a:solidFill>
                  <a:schemeClr val="accent1"/>
                </a:solidFill>
              </a:defRPr>
            </a:lvl1pPr>
          </a:lstStyle>
          <a:p>
            <a:pPr lvl="0"/>
            <a:r>
              <a:rPr lang="zh-CN" altLang="en-US" smtClean="0"/>
              <a:t>单击此处编辑母版标题样式</a:t>
            </a:r>
            <a:endParaRPr lang="zh-CN" altLang="en-US" dirty="0"/>
          </a:p>
        </p:txBody>
      </p:sp>
      <p:pic>
        <p:nvPicPr>
          <p:cNvPr id="8" name="图片 7"/>
          <p:cNvPicPr>
            <a:picLocks noChangeAspect="1"/>
          </p:cNvPicPr>
          <p:nvPr userDrawn="1"/>
        </p:nvPicPr>
        <p:blipFill>
          <a:blip r:embed="rId2"/>
          <a:stretch>
            <a:fillRect/>
          </a:stretch>
        </p:blipFill>
        <p:spPr>
          <a:xfrm>
            <a:off x="0" y="1231682"/>
            <a:ext cx="9144000" cy="332713"/>
          </a:xfrm>
          <a:prstGeom prst="rect">
            <a:avLst/>
          </a:prstGeom>
        </p:spPr>
      </p:pic>
    </p:spTree>
    <p:extLst>
      <p:ext uri="{BB962C8B-B14F-4D97-AF65-F5344CB8AC3E}">
        <p14:creationId xmlns:p14="http://schemas.microsoft.com/office/powerpoint/2010/main" val="4007102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pic>
        <p:nvPicPr>
          <p:cNvPr id="19" name="图片 18"/>
          <p:cNvPicPr>
            <a:picLocks noChangeAspect="1"/>
          </p:cNvPicPr>
          <p:nvPr/>
        </p:nvPicPr>
        <p:blipFill>
          <a:blip r:embed="rId2"/>
          <a:stretch>
            <a:fillRect/>
          </a:stretch>
        </p:blipFill>
        <p:spPr>
          <a:xfrm>
            <a:off x="0" y="0"/>
            <a:ext cx="9144793" cy="664522"/>
          </a:xfrm>
          <a:prstGeom prst="rect">
            <a:avLst/>
          </a:prstGeom>
        </p:spPr>
      </p:pic>
      <p:sp>
        <p:nvSpPr>
          <p:cNvPr id="20" name="矩形 1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2" name="矩形 21"/>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2"/>
          <a:stretch>
            <a:fillRect/>
          </a:stretch>
        </p:blipFill>
        <p:spPr>
          <a:xfrm>
            <a:off x="0" y="0"/>
            <a:ext cx="9144793" cy="664522"/>
          </a:xfrm>
          <a:prstGeom prst="rect">
            <a:avLst/>
          </a:prstGeom>
        </p:spPr>
      </p:pic>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5" name="矩形 14"/>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475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3" pos="1620">
          <p15:clr>
            <a:srgbClr val="FBAE40"/>
          </p15:clr>
        </p15:guide>
        <p15:guide id="4" pos="216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15" name="图片 14"/>
          <p:cNvPicPr>
            <a:picLocks noChangeAspect="1"/>
          </p:cNvPicPr>
          <p:nvPr/>
        </p:nvPicPr>
        <p:blipFill>
          <a:blip r:embed="rId2"/>
          <a:stretch>
            <a:fillRect/>
          </a:stretch>
        </p:blipFill>
        <p:spPr>
          <a:xfrm>
            <a:off x="0" y="0"/>
            <a:ext cx="9144793" cy="664522"/>
          </a:xfrm>
          <a:prstGeom prst="rect">
            <a:avLst/>
          </a:prstGeom>
        </p:spPr>
      </p:pic>
      <p:sp>
        <p:nvSpPr>
          <p:cNvPr id="22" name="矩形 21"/>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24" name="矩形 23"/>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8250026" y="313200"/>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262394" y="960114"/>
            <a:ext cx="4032000" cy="574183"/>
          </a:xfrm>
          <a:prstGeom prst="rect">
            <a:avLst/>
          </a:prstGeom>
        </p:spPr>
        <p:txBody>
          <a:bodyPr anchor="b">
            <a:normAutofit/>
          </a:bodyPr>
          <a:lstStyle>
            <a:lvl1pPr algn="ctr">
              <a:defRPr sz="2800" b="1">
                <a:solidFill>
                  <a:schemeClr val="accent1"/>
                </a:solidFill>
              </a:defRPr>
            </a:lvl1pPr>
          </a:lstStyle>
          <a:p>
            <a:r>
              <a:rPr lang="zh-CN" altLang="en-US" dirty="0" smtClean="0"/>
              <a:t>单击此处编辑标题</a:t>
            </a:r>
            <a:endParaRPr lang="zh-CN" altLang="en-US" dirty="0"/>
          </a:p>
        </p:txBody>
      </p:sp>
      <p:cxnSp>
        <p:nvCxnSpPr>
          <p:cNvPr id="3" name="直接连接符 2"/>
          <p:cNvCxnSpPr/>
          <p:nvPr/>
        </p:nvCxnSpPr>
        <p:spPr>
          <a:xfrm flipV="1">
            <a:off x="0" y="1550505"/>
            <a:ext cx="9144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262394" y="1717675"/>
            <a:ext cx="4032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6" name="内容占位符 15"/>
          <p:cNvSpPr>
            <a:spLocks noGrp="1"/>
          </p:cNvSpPr>
          <p:nvPr>
            <p:ph sz="quarter" idx="11"/>
          </p:nvPr>
        </p:nvSpPr>
        <p:spPr>
          <a:xfrm>
            <a:off x="4786313" y="1717675"/>
            <a:ext cx="403225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18" name="文本占位符 4"/>
          <p:cNvSpPr>
            <a:spLocks noGrp="1"/>
          </p:cNvSpPr>
          <p:nvPr>
            <p:ph type="body" sz="quarter" idx="3" hasCustomPrompt="1"/>
          </p:nvPr>
        </p:nvSpPr>
        <p:spPr>
          <a:xfrm>
            <a:off x="4786313" y="958297"/>
            <a:ext cx="4032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smtClean="0"/>
              <a:t>单击此处编辑标题</a:t>
            </a:r>
          </a:p>
        </p:txBody>
      </p:sp>
      <p:sp>
        <p:nvSpPr>
          <p:cNvPr id="21" name="灯片编号占位符 8"/>
          <p:cNvSpPr>
            <a:spLocks noGrp="1"/>
          </p:cNvSpPr>
          <p:nvPr>
            <p:ph type="sldNum" sz="quarter" idx="12"/>
          </p:nvPr>
        </p:nvSpPr>
        <p:spPr>
          <a:xfrm>
            <a:off x="8696565" y="313200"/>
            <a:ext cx="487190"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54BD5A17-3153-4A95-988E-B577C14000F1}" type="slidenum">
              <a:rPr lang="en-US" altLang="zh-CN" smtClean="0"/>
              <a:pPr/>
              <a:t>‹#›</a:t>
            </a:fld>
            <a:endParaRPr lang="en-US" altLang="zh-CN" dirty="0"/>
          </a:p>
        </p:txBody>
      </p:sp>
      <p:pic>
        <p:nvPicPr>
          <p:cNvPr id="13" name="图片 12"/>
          <p:cNvPicPr>
            <a:picLocks noChangeAspect="1"/>
          </p:cNvPicPr>
          <p:nvPr userDrawn="1"/>
        </p:nvPicPr>
        <p:blipFill>
          <a:blip r:embed="rId2"/>
          <a:stretch>
            <a:fillRect/>
          </a:stretch>
        </p:blipFill>
        <p:spPr>
          <a:xfrm>
            <a:off x="0" y="0"/>
            <a:ext cx="9144793" cy="664522"/>
          </a:xfrm>
          <a:prstGeom prst="rect">
            <a:avLst/>
          </a:prstGeom>
        </p:spPr>
      </p:pic>
      <p:sp>
        <p:nvSpPr>
          <p:cNvPr id="14" name="矩形 13"/>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9" name="矩形 18"/>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1306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2" pos="5193">
          <p15:clr>
            <a:srgbClr val="FBAE40"/>
          </p15:clr>
        </p15:guide>
        <p15:guide id="5" pos="1620">
          <p15:clr>
            <a:srgbClr val="FBAE40"/>
          </p15:clr>
        </p15:guide>
        <p15:guide id="6" pos="2921">
          <p15:clr>
            <a:srgbClr val="FBAE40"/>
          </p15:clr>
        </p15:guide>
        <p15:guide id="7" pos="2160" userDrawn="1">
          <p15:clr>
            <a:srgbClr val="FBAE40"/>
          </p15:clr>
        </p15:guide>
        <p15:guide id="8" pos="389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07760" y="5815086"/>
            <a:ext cx="2458720" cy="650876"/>
          </a:xfrm>
          <a:prstGeom prst="rect">
            <a:avLst/>
          </a:prstGeom>
        </p:spPr>
      </p:pic>
      <p:sp>
        <p:nvSpPr>
          <p:cNvPr id="2" name="标题 1"/>
          <p:cNvSpPr>
            <a:spLocks noGrp="1"/>
          </p:cNvSpPr>
          <p:nvPr>
            <p:ph type="title"/>
          </p:nvPr>
        </p:nvSpPr>
        <p:spPr>
          <a:xfrm>
            <a:off x="469123" y="4006448"/>
            <a:ext cx="8325019"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469124" y="5245246"/>
            <a:ext cx="5820358"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smtClean="0"/>
              <a:t>单击以编辑母版副标题样式</a:t>
            </a:r>
            <a:endParaRPr lang="zh-CN" altLang="en-US" dirty="0"/>
          </a:p>
        </p:txBody>
      </p:sp>
      <p:sp>
        <p:nvSpPr>
          <p:cNvPr id="7" name="文本占位符 6"/>
          <p:cNvSpPr>
            <a:spLocks noGrp="1"/>
          </p:cNvSpPr>
          <p:nvPr>
            <p:ph type="body" sz="quarter" idx="10" hasCustomPrompt="1"/>
          </p:nvPr>
        </p:nvSpPr>
        <p:spPr>
          <a:xfrm>
            <a:off x="469124" y="5815087"/>
            <a:ext cx="4159250" cy="499004"/>
          </a:xfrm>
        </p:spPr>
        <p:txBody>
          <a:bodyPr>
            <a:noAutofit/>
          </a:bodyPr>
          <a:lstStyle>
            <a:lvl1pPr marL="0" indent="0">
              <a:lnSpc>
                <a:spcPct val="100000"/>
              </a:lnSpc>
              <a:buNone/>
              <a:defRPr sz="2400">
                <a:solidFill>
                  <a:schemeClr val="bg1"/>
                </a:solidFill>
              </a:defRPr>
            </a:lvl1pPr>
          </a:lstStyle>
          <a:p>
            <a:pPr lvl="0"/>
            <a:r>
              <a:rPr lang="zh-CN" altLang="en-US" dirty="0" smtClean="0"/>
              <a:t>单击此处添加日期</a:t>
            </a:r>
            <a:endParaRPr lang="zh-CN" altLang="en-US" dirty="0"/>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11" name="直接连接符 10"/>
          <p:cNvCxnSpPr/>
          <p:nvPr/>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0"/>
            <a:ext cx="9144000" cy="3899805"/>
          </a:xfrm>
          <a:prstGeom prst="rect">
            <a:avLst/>
          </a:prstGeom>
          <a:ln>
            <a:noFill/>
          </a:ln>
        </p:spPr>
      </p:pic>
      <p:cxnSp>
        <p:nvCxnSpPr>
          <p:cNvPr id="9" name="直接连接符 8"/>
          <p:cNvCxnSpPr/>
          <p:nvPr userDrawn="1"/>
        </p:nvCxnSpPr>
        <p:spPr>
          <a:xfrm>
            <a:off x="0" y="3899805"/>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2" pos="295">
          <p15:clr>
            <a:srgbClr val="FBAE40"/>
          </p15:clr>
        </p15:guide>
        <p15:guide id="3" orient="horz" pos="2160">
          <p15:clr>
            <a:srgbClr val="FBAE40"/>
          </p15:clr>
        </p15:guide>
        <p15:guide id="4" pos="16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974" y="3608990"/>
            <a:ext cx="3021843" cy="799946"/>
          </a:xfrm>
          <a:prstGeom prst="rect">
            <a:avLst/>
          </a:prstGeom>
        </p:spPr>
      </p:pic>
      <p:sp>
        <p:nvSpPr>
          <p:cNvPr id="3" name="标题 2"/>
          <p:cNvSpPr>
            <a:spLocks noGrp="1"/>
          </p:cNvSpPr>
          <p:nvPr>
            <p:ph type="title"/>
          </p:nvPr>
        </p:nvSpPr>
        <p:spPr>
          <a:xfrm>
            <a:off x="487896" y="1371600"/>
            <a:ext cx="8410492" cy="926932"/>
          </a:xfrm>
        </p:spPr>
        <p:txBody>
          <a:bodyPr>
            <a:noAutofit/>
          </a:bodyPr>
          <a:lstStyle>
            <a:lvl1pPr algn="ctr">
              <a:defRPr sz="6600" b="1">
                <a:solidFill>
                  <a:schemeClr val="bg1"/>
                </a:solidFill>
              </a:defRPr>
            </a:lvl1pPr>
          </a:lstStyle>
          <a:p>
            <a:r>
              <a:rPr lang="zh-CN" altLang="en-US" smtClean="0"/>
              <a:t>单击此处编辑母版标题样式</a:t>
            </a:r>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9144000" cy="2811780"/>
          </a:xfrm>
          <a:prstGeom prst="rect">
            <a:avLst/>
          </a:prstGeom>
        </p:spPr>
      </p:pic>
    </p:spTree>
    <p:extLst>
      <p:ext uri="{BB962C8B-B14F-4D97-AF65-F5344CB8AC3E}">
        <p14:creationId xmlns:p14="http://schemas.microsoft.com/office/powerpoint/2010/main" val="3102588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49050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5" y="975600"/>
            <a:ext cx="8372163" cy="576000"/>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
        <p:nvSpPr>
          <p:cNvPr id="10" name="灯片编号占位符 5"/>
          <p:cNvSpPr txBox="1">
            <a:spLocks/>
          </p:cNvSpPr>
          <p:nvPr/>
        </p:nvSpPr>
        <p:spPr>
          <a:xfrm>
            <a:off x="8697600"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mtClean="0"/>
              <a:pPr lvl="0"/>
              <a:t>‹#›</a:t>
            </a:fld>
            <a:endParaRPr lang="zh-CN" altLang="en-US" dirty="0"/>
          </a:p>
        </p:txBody>
      </p:sp>
      <p:sp>
        <p:nvSpPr>
          <p:cNvPr id="9" name="文本框 8"/>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内页-极简">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7" name="矩形 6"/>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52728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内页-极简-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494025" y="1685678"/>
            <a:ext cx="8372163"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标题 4"/>
          <p:cNvSpPr>
            <a:spLocks noGrp="1"/>
          </p:cNvSpPr>
          <p:nvPr>
            <p:ph type="title"/>
          </p:nvPr>
        </p:nvSpPr>
        <p:spPr>
          <a:xfrm>
            <a:off x="494024" y="974277"/>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9" name="矩形 8"/>
          <p:cNvSpPr/>
          <p:nvPr/>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8"/>
          <p:cNvSpPr>
            <a:spLocks noGrp="1"/>
          </p:cNvSpPr>
          <p:nvPr>
            <p:ph type="sldNum" sz="quarter" idx="12"/>
          </p:nvPr>
        </p:nvSpPr>
        <p:spPr>
          <a:xfrm>
            <a:off x="8697600" y="313200"/>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D4CE0C3C-47D3-4455-AB34-8268314DB49D}" type="slidenum">
              <a:rPr lang="en-US" altLang="zh-CN" smtClean="0"/>
              <a:pPr/>
              <a:t>‹#›</a:t>
            </a:fld>
            <a:endParaRPr lang="en-US" altLang="zh-CN"/>
          </a:p>
        </p:txBody>
      </p:sp>
      <p:sp>
        <p:nvSpPr>
          <p:cNvPr id="8" name="文本框 7"/>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
        <p:nvSpPr>
          <p:cNvPr id="11" name="矩形 10"/>
          <p:cNvSpPr/>
          <p:nvPr userDrawn="1"/>
        </p:nvSpPr>
        <p:spPr>
          <a:xfrm>
            <a:off x="0" y="1"/>
            <a:ext cx="9144000" cy="668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userDrawn="1"/>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04390"/>
            <a:ext cx="459922" cy="460086"/>
          </a:xfrm>
          <a:prstGeom prst="rect">
            <a:avLst/>
          </a:prstGeom>
        </p:spPr>
      </p:pic>
    </p:spTree>
    <p:extLst>
      <p:ext uri="{BB962C8B-B14F-4D97-AF65-F5344CB8AC3E}">
        <p14:creationId xmlns:p14="http://schemas.microsoft.com/office/powerpoint/2010/main" val="357117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0" y="0"/>
            <a:ext cx="9144793" cy="664522"/>
          </a:xfrm>
          <a:prstGeom prst="rect">
            <a:avLst/>
          </a:prstGeom>
        </p:spPr>
      </p:pic>
      <p:sp>
        <p:nvSpPr>
          <p:cNvPr id="7" name="矩形 6"/>
          <p:cNvSpPr/>
          <p:nvPr/>
        </p:nvSpPr>
        <p:spPr>
          <a:xfrm>
            <a:off x="0" y="5821680"/>
            <a:ext cx="9144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7293" y="6100771"/>
            <a:ext cx="1958547" cy="518469"/>
          </a:xfrm>
          <a:prstGeom prst="rect">
            <a:avLst/>
          </a:prstGeom>
        </p:spPr>
      </p:pic>
      <p:sp>
        <p:nvSpPr>
          <p:cNvPr id="2" name="标题 1"/>
          <p:cNvSpPr>
            <a:spLocks noGrp="1"/>
          </p:cNvSpPr>
          <p:nvPr>
            <p:ph type="title"/>
          </p:nvPr>
        </p:nvSpPr>
        <p:spPr>
          <a:xfrm>
            <a:off x="323850" y="235137"/>
            <a:ext cx="6474515" cy="337358"/>
          </a:xfrm>
          <a:prstGeom prst="rect">
            <a:avLst/>
          </a:prstGeom>
        </p:spPr>
        <p:txBody>
          <a:bodyPr anchor="ctr"/>
          <a:lstStyle>
            <a:lvl1pPr>
              <a:defRPr sz="2000">
                <a:solidFill>
                  <a:schemeClr val="bg1"/>
                </a:solidFill>
                <a:effectLst/>
              </a:defRPr>
            </a:lvl1pPr>
          </a:lstStyle>
          <a:p>
            <a:r>
              <a:rPr lang="zh-CN" altLang="en-US" smtClean="0"/>
              <a:t>单击此处编辑母版标题样式</a:t>
            </a:r>
            <a:endParaRPr lang="zh-CN" altLang="en-US" dirty="0"/>
          </a:p>
        </p:txBody>
      </p:sp>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pic>
        <p:nvPicPr>
          <p:cNvPr id="9" name="图片 8"/>
          <p:cNvPicPr>
            <a:picLocks noChangeAspect="1"/>
          </p:cNvPicPr>
          <p:nvPr userDrawn="1"/>
        </p:nvPicPr>
        <p:blipFill>
          <a:blip r:embed="rId2"/>
          <a:stretch>
            <a:fillRect/>
          </a:stretch>
        </p:blipFill>
        <p:spPr>
          <a:xfrm>
            <a:off x="0" y="0"/>
            <a:ext cx="9144793" cy="664522"/>
          </a:xfrm>
          <a:prstGeom prst="rect">
            <a:avLst/>
          </a:prstGeom>
        </p:spPr>
      </p:pic>
      <p:sp>
        <p:nvSpPr>
          <p:cNvPr id="11" name="矩形 10"/>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9144000" cy="5185064"/>
          </a:xfrm>
          <a:prstGeom prst="rect">
            <a:avLst/>
          </a:prstGeom>
        </p:spPr>
      </p:pic>
    </p:spTree>
    <p:extLst>
      <p:ext uri="{BB962C8B-B14F-4D97-AF65-F5344CB8AC3E}">
        <p14:creationId xmlns:p14="http://schemas.microsoft.com/office/powerpoint/2010/main" val="1186249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15:guide id="1" pos="5556">
          <p15:clr>
            <a:srgbClr val="FBAE40"/>
          </p15:clr>
        </p15:guide>
        <p15:guide id="2" pos="204">
          <p15:clr>
            <a:srgbClr val="FBAE40"/>
          </p15:clr>
        </p15:guide>
        <p15:guide id="5" pos="3125">
          <p15:clr>
            <a:srgbClr val="FBAE40"/>
          </p15:clr>
        </p15:guide>
        <p15:guide id="6" pos="115">
          <p15:clr>
            <a:srgbClr val="FBAE40"/>
          </p15:clr>
        </p15:guide>
        <p15:guide id="7" pos="4167" userDrawn="1">
          <p15:clr>
            <a:srgbClr val="FBAE40"/>
          </p15:clr>
        </p15:guide>
        <p15:guide id="8" pos="15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纯标题">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186658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纯标题-有页码">
    <p:spTree>
      <p:nvGrpSpPr>
        <p:cNvPr id="1" name=""/>
        <p:cNvGrpSpPr/>
        <p:nvPr/>
      </p:nvGrpSpPr>
      <p:grpSpPr>
        <a:xfrm>
          <a:off x="0" y="0"/>
          <a:ext cx="0" cy="0"/>
          <a:chOff x="0" y="0"/>
          <a:chExt cx="0" cy="0"/>
        </a:xfrm>
      </p:grpSpPr>
      <p:sp>
        <p:nvSpPr>
          <p:cNvPr id="5" name="标题 4"/>
          <p:cNvSpPr>
            <a:spLocks noGrp="1"/>
          </p:cNvSpPr>
          <p:nvPr>
            <p:ph type="title"/>
          </p:nvPr>
        </p:nvSpPr>
        <p:spPr>
          <a:xfrm>
            <a:off x="494025" y="975600"/>
            <a:ext cx="8372163" cy="574183"/>
          </a:xfrm>
          <a:prstGeom prst="rect">
            <a:avLst/>
          </a:prstGeom>
        </p:spPr>
        <p:txBody>
          <a:bodyPr/>
          <a:lstStyle>
            <a:lvl1pPr>
              <a:defRPr sz="3200" b="1">
                <a:solidFill>
                  <a:schemeClr val="accent1"/>
                </a:solidFill>
              </a:defRPr>
            </a:lvl1pPr>
          </a:lstStyle>
          <a:p>
            <a:r>
              <a:rPr lang="zh-CN" altLang="en-US" smtClean="0"/>
              <a:t>单击此处编辑母版标题样式</a:t>
            </a:r>
            <a:endParaRPr lang="zh-CN" altLang="en-US" dirty="0"/>
          </a:p>
        </p:txBody>
      </p:sp>
      <p:sp>
        <p:nvSpPr>
          <p:cNvPr id="10" name="文本框 9"/>
          <p:cNvSpPr txBox="1"/>
          <p:nvPr/>
        </p:nvSpPr>
        <p:spPr>
          <a:xfrm>
            <a:off x="8250026" y="311755"/>
            <a:ext cx="578813" cy="276999"/>
          </a:xfrm>
          <a:prstGeom prst="rect">
            <a:avLst/>
          </a:prstGeom>
          <a:noFill/>
        </p:spPr>
        <p:txBody>
          <a:bodyPr wrap="none" rtlCol="0">
            <a:spAutoFit/>
          </a:bodyPr>
          <a:lstStyle/>
          <a:p>
            <a:r>
              <a:rPr lang="en-US" altLang="zh-CN" sz="1200" spc="-60" baseline="0" dirty="0" smtClean="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8696565" y="311755"/>
            <a:ext cx="447435"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mtClean="0"/>
              <a:pPr lvl="0"/>
              <a:t>‹#›</a:t>
            </a:fld>
            <a:endParaRPr lang="zh-CN" altLang="en-US" dirty="0"/>
          </a:p>
        </p:txBody>
      </p:sp>
    </p:spTree>
    <p:extLst>
      <p:ext uri="{BB962C8B-B14F-4D97-AF65-F5344CB8AC3E}">
        <p14:creationId xmlns:p14="http://schemas.microsoft.com/office/powerpoint/2010/main" val="1132619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0" y="0"/>
            <a:ext cx="9144793" cy="664522"/>
          </a:xfrm>
          <a:prstGeom prst="rect">
            <a:avLst/>
          </a:prstGeom>
        </p:spPr>
      </p:pic>
      <p:sp>
        <p:nvSpPr>
          <p:cNvPr id="11" name="矩形 10"/>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userDrawn="1"/>
        </p:nvPicPr>
        <p:blipFill>
          <a:blip r:embed="rId2"/>
          <a:stretch>
            <a:fillRect/>
          </a:stretch>
        </p:blipFill>
        <p:spPr>
          <a:xfrm>
            <a:off x="0" y="0"/>
            <a:ext cx="9144793" cy="664522"/>
          </a:xfrm>
          <a:prstGeom prst="rect">
            <a:avLst/>
          </a:prstGeom>
        </p:spPr>
      </p:pic>
      <p:sp>
        <p:nvSpPr>
          <p:cNvPr id="7" name="矩形 6"/>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0" name="矩形 9"/>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9330335"/>
      </p:ext>
    </p:extLst>
  </p:cSld>
  <p:clrMapOvr>
    <a:masterClrMapping/>
  </p:clrMapOvr>
  <p:transition spd="med">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3.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8"/>
          <a:stretch>
            <a:fillRect/>
          </a:stretch>
        </p:blipFill>
        <p:spPr>
          <a:xfrm>
            <a:off x="0" y="0"/>
            <a:ext cx="9144793" cy="664522"/>
          </a:xfrm>
          <a:prstGeom prst="rect">
            <a:avLst/>
          </a:prstGeom>
        </p:spPr>
      </p:pic>
      <p:sp>
        <p:nvSpPr>
          <p:cNvPr id="6" name="文本占位符 5"/>
          <p:cNvSpPr>
            <a:spLocks noGrp="1"/>
          </p:cNvSpPr>
          <p:nvPr>
            <p:ph type="body" idx="1"/>
          </p:nvPr>
        </p:nvSpPr>
        <p:spPr>
          <a:xfrm>
            <a:off x="413468" y="1673352"/>
            <a:ext cx="8340421" cy="4999840"/>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0" name="矩形 9"/>
          <p:cNvSpPr/>
          <p:nvPr/>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3" name="矩形 12"/>
          <p:cNvSpPr/>
          <p:nvPr/>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a:blip r:embed="rId21"/>
          <a:stretch>
            <a:fillRect/>
          </a:stretch>
        </p:blipFill>
        <p:spPr>
          <a:xfrm>
            <a:off x="0" y="1231682"/>
            <a:ext cx="9144000" cy="332713"/>
          </a:xfrm>
          <a:prstGeom prst="rect">
            <a:avLst/>
          </a:prstGeom>
        </p:spPr>
      </p:pic>
      <p:sp>
        <p:nvSpPr>
          <p:cNvPr id="4" name="标题占位符 3"/>
          <p:cNvSpPr>
            <a:spLocks noGrp="1"/>
          </p:cNvSpPr>
          <p:nvPr>
            <p:ph type="title"/>
          </p:nvPr>
        </p:nvSpPr>
        <p:spPr>
          <a:xfrm>
            <a:off x="413468" y="863020"/>
            <a:ext cx="8410492" cy="7013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pic>
        <p:nvPicPr>
          <p:cNvPr id="9" name="图片 8"/>
          <p:cNvPicPr>
            <a:picLocks noChangeAspect="1"/>
          </p:cNvPicPr>
          <p:nvPr userDrawn="1"/>
        </p:nvPicPr>
        <p:blipFill>
          <a:blip r:embed="rId18"/>
          <a:stretch>
            <a:fillRect/>
          </a:stretch>
        </p:blipFill>
        <p:spPr>
          <a:xfrm>
            <a:off x="0" y="0"/>
            <a:ext cx="9144793" cy="664522"/>
          </a:xfrm>
          <a:prstGeom prst="rect">
            <a:avLst/>
          </a:prstGeom>
        </p:spPr>
      </p:pic>
      <p:sp>
        <p:nvSpPr>
          <p:cNvPr id="11" name="矩形 10"/>
          <p:cNvSpPr/>
          <p:nvPr userDrawn="1"/>
        </p:nvSpPr>
        <p:spPr>
          <a:xfrm>
            <a:off x="0" y="6766560"/>
            <a:ext cx="9144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userDrawn="1"/>
        </p:nvPicPr>
        <p:blipFill>
          <a:blip r:embed="rId19" cstate="print">
            <a:extLst>
              <a:ext uri="{BEBA8EAE-BF5A-486C-A8C5-ECC9F3942E4B}">
                <a14:imgProps xmlns:a14="http://schemas.microsoft.com/office/drawing/2010/main">
                  <a14:imgLayer r:embed="rId2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94024" y="168582"/>
            <a:ext cx="1517655" cy="401413"/>
          </a:xfrm>
          <a:prstGeom prst="rect">
            <a:avLst/>
          </a:prstGeom>
        </p:spPr>
      </p:pic>
      <p:sp>
        <p:nvSpPr>
          <p:cNvPr id="16" name="矩形 15"/>
          <p:cNvSpPr/>
          <p:nvPr userDrawn="1"/>
        </p:nvSpPr>
        <p:spPr>
          <a:xfrm>
            <a:off x="0" y="1"/>
            <a:ext cx="9144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userDrawn="1"/>
        </p:nvPicPr>
        <p:blipFill>
          <a:blip r:embed="rId21"/>
          <a:stretch>
            <a:fillRect/>
          </a:stretch>
        </p:blipFill>
        <p:spPr>
          <a:xfrm>
            <a:off x="0" y="1231682"/>
            <a:ext cx="9144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med">
    <p:push/>
  </p:transition>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zh-CN" dirty="0"/>
              <a:t>基于深度学习的视觉特征描述符的研究以及在自动</a:t>
            </a:r>
            <a:r>
              <a:rPr lang="zh-CN" altLang="zh-CN" dirty="0" smtClean="0"/>
              <a:t>驾驶建</a:t>
            </a:r>
            <a:r>
              <a:rPr lang="zh-CN" altLang="zh-CN" dirty="0"/>
              <a:t>图和定位中的应用</a:t>
            </a:r>
            <a:endParaRPr lang="zh-CN" altLang="en-US" dirty="0"/>
          </a:p>
        </p:txBody>
      </p:sp>
      <p:sp>
        <p:nvSpPr>
          <p:cNvPr id="6" name="文本占位符 5"/>
          <p:cNvSpPr>
            <a:spLocks noGrp="1"/>
          </p:cNvSpPr>
          <p:nvPr>
            <p:ph type="body" sz="quarter" idx="10"/>
          </p:nvPr>
        </p:nvSpPr>
        <p:spPr>
          <a:xfrm>
            <a:off x="469124" y="6305281"/>
            <a:ext cx="4159250" cy="499004"/>
          </a:xfrm>
        </p:spPr>
        <p:txBody>
          <a:bodyPr/>
          <a:lstStyle/>
          <a:p>
            <a:r>
              <a:rPr lang="en-US" altLang="zh-CN" sz="1600" dirty="0" smtClean="0"/>
              <a:t>2020</a:t>
            </a:r>
            <a:r>
              <a:rPr lang="zh-CN" altLang="en-US" sz="1600" dirty="0" smtClean="0"/>
              <a:t>年</a:t>
            </a:r>
            <a:r>
              <a:rPr lang="en-US" altLang="zh-CN" sz="1600" dirty="0"/>
              <a:t>6</a:t>
            </a:r>
            <a:r>
              <a:rPr lang="zh-CN" altLang="en-US" sz="1600" dirty="0" smtClean="0"/>
              <a:t>月</a:t>
            </a:r>
            <a:r>
              <a:rPr lang="en-US" altLang="zh-CN" sz="1600" dirty="0" smtClean="0"/>
              <a:t>28</a:t>
            </a:r>
            <a:r>
              <a:rPr lang="zh-CN" altLang="en-US" sz="1600" dirty="0" smtClean="0"/>
              <a:t>日</a:t>
            </a:r>
            <a:endParaRPr lang="zh-CN" altLang="en-US" sz="1600" dirty="0"/>
          </a:p>
        </p:txBody>
      </p:sp>
      <p:graphicFrame>
        <p:nvGraphicFramePr>
          <p:cNvPr id="2" name="表格 1"/>
          <p:cNvGraphicFramePr>
            <a:graphicFrameLocks noGrp="1"/>
          </p:cNvGraphicFramePr>
          <p:nvPr>
            <p:extLst>
              <p:ext uri="{D42A27DB-BD31-4B8C-83A1-F6EECF244321}">
                <p14:modId xmlns:p14="http://schemas.microsoft.com/office/powerpoint/2010/main" val="617953596"/>
              </p:ext>
            </p:extLst>
          </p:nvPr>
        </p:nvGraphicFramePr>
        <p:xfrm>
          <a:off x="469123" y="5207500"/>
          <a:ext cx="4603422" cy="741680"/>
        </p:xfrm>
        <a:graphic>
          <a:graphicData uri="http://schemas.openxmlformats.org/drawingml/2006/table">
            <a:tbl>
              <a:tblPr firstRow="1" bandRow="1">
                <a:tableStyleId>{5C22544A-7EE6-4342-B048-85BDC9FD1C3A}</a:tableStyleId>
              </a:tblPr>
              <a:tblGrid>
                <a:gridCol w="1574276">
                  <a:extLst>
                    <a:ext uri="{9D8B030D-6E8A-4147-A177-3AD203B41FA5}">
                      <a16:colId xmlns:a16="http://schemas.microsoft.com/office/drawing/2014/main" val="216373252"/>
                    </a:ext>
                  </a:extLst>
                </a:gridCol>
                <a:gridCol w="3029146">
                  <a:extLst>
                    <a:ext uri="{9D8B030D-6E8A-4147-A177-3AD203B41FA5}">
                      <a16:colId xmlns:a16="http://schemas.microsoft.com/office/drawing/2014/main" val="1730093139"/>
                    </a:ext>
                  </a:extLst>
                </a:gridCol>
              </a:tblGrid>
              <a:tr h="370840">
                <a:tc>
                  <a:txBody>
                    <a:bodyPr/>
                    <a:lstStyle/>
                    <a:p>
                      <a:pPr algn="r"/>
                      <a:r>
                        <a:rPr lang="zh-CN" altLang="en-US" b="0" dirty="0" smtClean="0">
                          <a:solidFill>
                            <a:schemeClr val="bg1"/>
                          </a:solidFill>
                        </a:rPr>
                        <a:t>    开题答辩人：</a:t>
                      </a:r>
                      <a:endParaRPr lang="zh-CN" altLang="en-US"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zh-CN" altLang="en-US" b="0" dirty="0" smtClean="0">
                          <a:solidFill>
                            <a:schemeClr val="bg1"/>
                          </a:solidFill>
                        </a:rPr>
                        <a:t>马太原</a:t>
                      </a:r>
                      <a:endParaRPr lang="zh-CN" altLang="en-US" b="0" dirty="0">
                        <a:solidFill>
                          <a:schemeClr val="bg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4364959"/>
                  </a:ext>
                </a:extLst>
              </a:tr>
              <a:tr h="370840">
                <a:tc>
                  <a:txBody>
                    <a:bodyPr/>
                    <a:lstStyle/>
                    <a:p>
                      <a:pPr algn="r"/>
                      <a:r>
                        <a:rPr lang="zh-CN" altLang="en-US" dirty="0" smtClean="0">
                          <a:solidFill>
                            <a:schemeClr val="bg1"/>
                          </a:solidFill>
                        </a:rPr>
                        <a:t>指导老师：</a:t>
                      </a:r>
                      <a:endParaRPr lang="zh-CN" altLang="en-US" dirty="0">
                        <a:solidFill>
                          <a:schemeClr val="bg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zh-CN" altLang="en-US" dirty="0" smtClean="0">
                          <a:solidFill>
                            <a:schemeClr val="bg1"/>
                          </a:solidFill>
                        </a:rPr>
                        <a:t>王亚飞教授</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30217445"/>
                  </a:ext>
                </a:extLst>
              </a:tr>
            </a:tbl>
          </a:graphicData>
        </a:graphic>
      </p:graphicFrame>
    </p:spTree>
    <p:extLst>
      <p:ext uri="{BB962C8B-B14F-4D97-AF65-F5344CB8AC3E}">
        <p14:creationId xmlns:p14="http://schemas.microsoft.com/office/powerpoint/2010/main" val="204977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设计出深度学习网络，得到鲁棒的描述符，能够适用于</a:t>
            </a:r>
            <a:r>
              <a:rPr lang="en-US" altLang="zh-CN" dirty="0" smtClean="0"/>
              <a:t>SLAM</a:t>
            </a:r>
            <a:r>
              <a:rPr lang="zh-CN" altLang="en-US" dirty="0" smtClean="0"/>
              <a:t>以及</a:t>
            </a:r>
            <a:r>
              <a:rPr lang="en-US" altLang="zh-CN" dirty="0" smtClean="0"/>
              <a:t>SFM</a:t>
            </a:r>
            <a:r>
              <a:rPr lang="zh-CN" altLang="en-US" dirty="0" smtClean="0"/>
              <a:t>应用。</a:t>
            </a:r>
            <a:endParaRPr lang="en-US" altLang="zh-CN" dirty="0" smtClean="0"/>
          </a:p>
          <a:p>
            <a:pPr marL="228600" lvl="1">
              <a:spcBef>
                <a:spcPts val="1000"/>
              </a:spcBef>
            </a:pPr>
            <a:r>
              <a:rPr lang="zh-CN" altLang="en-US" sz="2000" dirty="0"/>
              <a:t>设计</a:t>
            </a:r>
            <a:r>
              <a:rPr lang="zh-CN" altLang="en-US" sz="2000" dirty="0" smtClean="0"/>
              <a:t>出基于上述描述符的</a:t>
            </a:r>
            <a:r>
              <a:rPr lang="en-US" altLang="zh-CN" sz="2000" dirty="0" smtClean="0"/>
              <a:t>SLAM</a:t>
            </a:r>
            <a:r>
              <a:rPr lang="zh-CN" altLang="en-US" sz="2000" dirty="0" smtClean="0"/>
              <a:t>系统，包括里程计模块，建图模块，描述符压缩算法，描述符检索算法，重定位模块。</a:t>
            </a:r>
            <a:endParaRPr lang="en-US" altLang="zh-CN" sz="2000" dirty="0" smtClean="0"/>
          </a:p>
          <a:p>
            <a:pPr marL="457200" lvl="1" indent="0">
              <a:buNone/>
            </a:pPr>
            <a:endParaRPr lang="en-US" altLang="zh-CN" dirty="0" smtClean="0"/>
          </a:p>
          <a:p>
            <a:endParaRPr lang="zh-CN" altLang="en-US" dirty="0"/>
          </a:p>
        </p:txBody>
      </p:sp>
      <p:sp>
        <p:nvSpPr>
          <p:cNvPr id="3" name="标题 2"/>
          <p:cNvSpPr>
            <a:spLocks noGrp="1"/>
          </p:cNvSpPr>
          <p:nvPr>
            <p:ph type="title"/>
          </p:nvPr>
        </p:nvSpPr>
        <p:spPr/>
        <p:txBody>
          <a:bodyPr/>
          <a:lstStyle/>
          <a:p>
            <a:r>
              <a:rPr lang="zh-CN" altLang="en-US" dirty="0" smtClean="0"/>
              <a:t>课题目标</a:t>
            </a:r>
            <a:endParaRPr lang="zh-CN" altLang="en-US" dirty="0"/>
          </a:p>
        </p:txBody>
      </p:sp>
    </p:spTree>
    <p:extLst>
      <p:ext uri="{BB962C8B-B14F-4D97-AF65-F5344CB8AC3E}">
        <p14:creationId xmlns:p14="http://schemas.microsoft.com/office/powerpoint/2010/main" val="3377298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494024" y="974277"/>
            <a:ext cx="8372163" cy="574183"/>
          </a:xfrm>
        </p:spPr>
        <p:txBody>
          <a:bodyPr/>
          <a:lstStyle/>
          <a:p>
            <a:r>
              <a:rPr lang="zh-CN" altLang="en-US" dirty="0" smtClean="0"/>
              <a:t>研究内容</a:t>
            </a:r>
            <a:endParaRPr lang="zh-CN" altLang="en-US" dirty="0"/>
          </a:p>
        </p:txBody>
      </p:sp>
      <p:sp>
        <p:nvSpPr>
          <p:cNvPr id="2" name="内容占位符 1"/>
          <p:cNvSpPr>
            <a:spLocks noGrp="1"/>
          </p:cNvSpPr>
          <p:nvPr>
            <p:ph sz="quarter" idx="10"/>
          </p:nvPr>
        </p:nvSpPr>
        <p:spPr/>
        <p:txBody>
          <a:bodyPr>
            <a:normAutofit/>
          </a:bodyPr>
          <a:lstStyle/>
          <a:p>
            <a:r>
              <a:rPr lang="zh-CN" altLang="en-US" dirty="0" smtClean="0"/>
              <a:t>内容一：基于深度学习</a:t>
            </a:r>
            <a:r>
              <a:rPr lang="zh-CN" altLang="zh-CN" dirty="0" smtClean="0"/>
              <a:t>的</a:t>
            </a:r>
            <a:r>
              <a:rPr lang="zh-CN" altLang="zh-CN" dirty="0"/>
              <a:t>视觉特征描述符研究</a:t>
            </a:r>
            <a:endParaRPr lang="en-US" altLang="zh-CN" dirty="0"/>
          </a:p>
          <a:p>
            <a:pPr lvl="1"/>
            <a:r>
              <a:rPr lang="zh-CN" altLang="en-US" dirty="0" smtClean="0"/>
              <a:t>数据处理</a:t>
            </a:r>
            <a:endParaRPr lang="en-US" altLang="zh-CN" dirty="0" smtClean="0"/>
          </a:p>
          <a:p>
            <a:pPr lvl="1"/>
            <a:r>
              <a:rPr lang="zh-CN" altLang="en-US" dirty="0" smtClean="0"/>
              <a:t>网络</a:t>
            </a:r>
            <a:r>
              <a:rPr lang="zh-CN" altLang="en-US" dirty="0"/>
              <a:t>模型</a:t>
            </a:r>
            <a:r>
              <a:rPr lang="zh-CN" altLang="en-US" dirty="0" smtClean="0"/>
              <a:t>搭建，损失函数设计，数据集测试</a:t>
            </a:r>
            <a:endParaRPr lang="en-US" altLang="zh-CN" dirty="0" smtClean="0"/>
          </a:p>
          <a:p>
            <a:r>
              <a:rPr lang="zh-CN" altLang="en-US" dirty="0" smtClean="0"/>
              <a:t>内容二：</a:t>
            </a:r>
            <a:r>
              <a:rPr lang="zh-CN" altLang="zh-CN" dirty="0" smtClean="0"/>
              <a:t>基于</a:t>
            </a:r>
            <a:r>
              <a:rPr lang="zh-CN" altLang="en-US" dirty="0" smtClean="0"/>
              <a:t>深度学习特征</a:t>
            </a:r>
            <a:r>
              <a:rPr lang="zh-CN" altLang="zh-CN" dirty="0" smtClean="0"/>
              <a:t>描述符</a:t>
            </a:r>
            <a:r>
              <a:rPr lang="zh-CN" altLang="zh-CN" dirty="0"/>
              <a:t>的</a:t>
            </a:r>
            <a:r>
              <a:rPr lang="en-US" altLang="zh-CN" dirty="0"/>
              <a:t>SLAM</a:t>
            </a:r>
            <a:r>
              <a:rPr lang="zh-CN" altLang="zh-CN" dirty="0"/>
              <a:t>系统构建</a:t>
            </a:r>
            <a:endParaRPr lang="en-US" altLang="zh-CN" dirty="0"/>
          </a:p>
          <a:p>
            <a:pPr lvl="1"/>
            <a:r>
              <a:rPr lang="zh-CN" altLang="en-US" dirty="0" smtClean="0"/>
              <a:t>里程计设计</a:t>
            </a:r>
            <a:endParaRPr lang="en-US" altLang="zh-CN" dirty="0" smtClean="0"/>
          </a:p>
          <a:p>
            <a:pPr lvl="1"/>
            <a:r>
              <a:rPr lang="zh-CN" altLang="en-US" dirty="0"/>
              <a:t>建</a:t>
            </a:r>
            <a:r>
              <a:rPr lang="zh-CN" altLang="en-US" dirty="0" smtClean="0"/>
              <a:t>图模块设计</a:t>
            </a:r>
            <a:endParaRPr lang="en-US" altLang="zh-CN" dirty="0" smtClean="0"/>
          </a:p>
          <a:p>
            <a:pPr lvl="1"/>
            <a:r>
              <a:rPr lang="zh-CN" altLang="en-US" dirty="0" smtClean="0"/>
              <a:t>描述符压缩算法</a:t>
            </a:r>
            <a:endParaRPr lang="en-US" altLang="zh-CN" dirty="0" smtClean="0"/>
          </a:p>
          <a:p>
            <a:pPr lvl="1"/>
            <a:r>
              <a:rPr lang="zh-CN" altLang="en-US" dirty="0"/>
              <a:t>配套</a:t>
            </a:r>
            <a:r>
              <a:rPr lang="zh-CN" altLang="en-US" dirty="0" smtClean="0"/>
              <a:t>检索算法实现</a:t>
            </a:r>
            <a:endParaRPr lang="en-US" altLang="zh-CN" dirty="0" smtClean="0"/>
          </a:p>
          <a:p>
            <a:r>
              <a:rPr lang="zh-CN" altLang="en-US" dirty="0" smtClean="0"/>
              <a:t>内容三：重定位模块设计和实现</a:t>
            </a:r>
            <a:endParaRPr lang="en-US" altLang="zh-CN" dirty="0" smtClean="0"/>
          </a:p>
        </p:txBody>
      </p:sp>
    </p:spTree>
    <p:extLst>
      <p:ext uri="{BB962C8B-B14F-4D97-AF65-F5344CB8AC3E}">
        <p14:creationId xmlns:p14="http://schemas.microsoft.com/office/powerpoint/2010/main" val="41931486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研究方法与技术路线</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5357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椭圆 142"/>
          <p:cNvSpPr/>
          <p:nvPr/>
        </p:nvSpPr>
        <p:spPr>
          <a:xfrm>
            <a:off x="7279264" y="2421110"/>
            <a:ext cx="546100" cy="5461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zh-CN" altLang="en-US" dirty="0" smtClean="0"/>
              <a:t>研究方法</a:t>
            </a:r>
            <a:endParaRPr lang="zh-CN" altLang="en-US" dirty="0"/>
          </a:p>
        </p:txBody>
      </p:sp>
      <p:grpSp>
        <p:nvGrpSpPr>
          <p:cNvPr id="27" name="组合 26"/>
          <p:cNvGrpSpPr/>
          <p:nvPr/>
        </p:nvGrpSpPr>
        <p:grpSpPr>
          <a:xfrm>
            <a:off x="1047749" y="2017501"/>
            <a:ext cx="5657851" cy="887626"/>
            <a:chOff x="685799" y="4252066"/>
            <a:chExt cx="5657851" cy="887626"/>
          </a:xfrm>
        </p:grpSpPr>
        <p:sp>
          <p:nvSpPr>
            <p:cNvPr id="4" name="圆角矩形 3"/>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5" name="圆角矩形 4"/>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6" name="圆角矩形 5"/>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7" name="圆角矩形 6"/>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9" name="直接箭头连接符 8"/>
            <p:cNvCxnSpPr>
              <a:stCxn id="4" idx="3"/>
              <a:endCxn id="5"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5" idx="3"/>
              <a:endCxn id="6"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5" idx="2"/>
              <a:endCxn id="4"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7" idx="0"/>
              <a:endCxn id="4"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22" name="直接箭头连接符 21"/>
            <p:cNvCxnSpPr>
              <a:endCxn id="5"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endCxn id="6"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047749" y="3198601"/>
            <a:ext cx="5657851" cy="887626"/>
            <a:chOff x="685799" y="4252066"/>
            <a:chExt cx="5657851" cy="887626"/>
          </a:xfrm>
        </p:grpSpPr>
        <p:sp>
          <p:nvSpPr>
            <p:cNvPr id="61" name="圆角矩形 60"/>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62" name="圆角矩形 61"/>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63" name="圆角矩形 62"/>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64" name="圆角矩形 63"/>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65" name="直接箭头连接符 64"/>
            <p:cNvCxnSpPr>
              <a:stCxn id="61" idx="3"/>
              <a:endCxn id="62"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62" idx="3"/>
              <a:endCxn id="63"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3" idx="3"/>
              <a:endCxn id="64"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62" idx="2"/>
              <a:endCxn id="61"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肘形连接符 68"/>
            <p:cNvCxnSpPr>
              <a:stCxn id="64" idx="0"/>
              <a:endCxn id="61"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71" name="直接箭头连接符 70"/>
            <p:cNvCxnSpPr>
              <a:endCxn id="62"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3"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1047749" y="4431928"/>
            <a:ext cx="5657851" cy="887626"/>
            <a:chOff x="685799" y="4252066"/>
            <a:chExt cx="5657851" cy="887626"/>
          </a:xfrm>
        </p:grpSpPr>
        <p:sp>
          <p:nvSpPr>
            <p:cNvPr id="74" name="圆角矩形 73"/>
            <p:cNvSpPr/>
            <p:nvPr/>
          </p:nvSpPr>
          <p:spPr>
            <a:xfrm>
              <a:off x="685799" y="4724680"/>
              <a:ext cx="1058475" cy="415012"/>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文献调研</a:t>
              </a:r>
              <a:endParaRPr lang="zh-CN" altLang="en-US" sz="1600" dirty="0"/>
            </a:p>
          </p:txBody>
        </p:sp>
        <p:sp>
          <p:nvSpPr>
            <p:cNvPr id="75" name="圆角矩形 74"/>
            <p:cNvSpPr/>
            <p:nvPr/>
          </p:nvSpPr>
          <p:spPr>
            <a:xfrm>
              <a:off x="2134601" y="4724679"/>
              <a:ext cx="1058475" cy="41501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理论分析</a:t>
              </a:r>
              <a:endParaRPr lang="zh-CN" altLang="en-US" sz="1600" dirty="0"/>
            </a:p>
          </p:txBody>
        </p:sp>
        <p:sp>
          <p:nvSpPr>
            <p:cNvPr id="76" name="圆角矩形 75"/>
            <p:cNvSpPr/>
            <p:nvPr/>
          </p:nvSpPr>
          <p:spPr>
            <a:xfrm>
              <a:off x="3493714" y="4724679"/>
              <a:ext cx="1424555" cy="41501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模型</a:t>
              </a:r>
              <a:r>
                <a:rPr lang="en-US" altLang="zh-CN" sz="1400" dirty="0" smtClean="0"/>
                <a:t>/</a:t>
              </a:r>
              <a:r>
                <a:rPr lang="zh-CN" altLang="en-US" sz="1400" dirty="0" smtClean="0"/>
                <a:t>算法构建</a:t>
              </a:r>
              <a:endParaRPr lang="zh-CN" altLang="en-US" sz="1400" dirty="0"/>
            </a:p>
          </p:txBody>
        </p:sp>
        <p:sp>
          <p:nvSpPr>
            <p:cNvPr id="77" name="圆角矩形 76"/>
            <p:cNvSpPr/>
            <p:nvPr/>
          </p:nvSpPr>
          <p:spPr>
            <a:xfrm>
              <a:off x="5285175" y="4724678"/>
              <a:ext cx="1058475" cy="415012"/>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仿真分析</a:t>
              </a:r>
              <a:endParaRPr lang="zh-CN" altLang="en-US" sz="1600" dirty="0"/>
            </a:p>
          </p:txBody>
        </p:sp>
        <p:cxnSp>
          <p:nvCxnSpPr>
            <p:cNvPr id="78" name="直接箭头连接符 77"/>
            <p:cNvCxnSpPr>
              <a:stCxn id="74" idx="3"/>
              <a:endCxn id="75" idx="1"/>
            </p:cNvCxnSpPr>
            <p:nvPr/>
          </p:nvCxnSpPr>
          <p:spPr>
            <a:xfrm flipV="1">
              <a:off x="1744274" y="4932185"/>
              <a:ext cx="390327" cy="1"/>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75" idx="3"/>
              <a:endCxn id="76" idx="1"/>
            </p:cNvCxnSpPr>
            <p:nvPr/>
          </p:nvCxnSpPr>
          <p:spPr>
            <a:xfrm>
              <a:off x="3193076" y="4932185"/>
              <a:ext cx="300638" cy="0"/>
            </a:xfrm>
            <a:prstGeom prst="straightConnector1">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6" idx="3"/>
              <a:endCxn id="77" idx="1"/>
            </p:cNvCxnSpPr>
            <p:nvPr/>
          </p:nvCxnSpPr>
          <p:spPr>
            <a:xfrm flipV="1">
              <a:off x="4918269" y="4932184"/>
              <a:ext cx="366906" cy="1"/>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75" idx="2"/>
              <a:endCxn id="74" idx="2"/>
            </p:cNvCxnSpPr>
            <p:nvPr/>
          </p:nvCxnSpPr>
          <p:spPr>
            <a:xfrm rot="5400000">
              <a:off x="1939438" y="4415290"/>
              <a:ext cx="1" cy="1448802"/>
            </a:xfrm>
            <a:prstGeom prst="bentConnector3">
              <a:avLst>
                <a:gd name="adj1" fmla="val 22860100000"/>
              </a:avLst>
            </a:prstGeom>
            <a:ln w="127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77" idx="0"/>
              <a:endCxn id="74" idx="0"/>
            </p:cNvCxnSpPr>
            <p:nvPr/>
          </p:nvCxnSpPr>
          <p:spPr>
            <a:xfrm rot="16200000" flipH="1" flipV="1">
              <a:off x="3514724" y="2424991"/>
              <a:ext cx="2" cy="4599376"/>
            </a:xfrm>
            <a:prstGeom prst="bentConnector3">
              <a:avLst>
                <a:gd name="adj1" fmla="val -11430000000"/>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p:cNvSpPr txBox="1"/>
            <p:nvPr/>
          </p:nvSpPr>
          <p:spPr>
            <a:xfrm>
              <a:off x="3394435" y="4252066"/>
              <a:ext cx="648987" cy="307777"/>
            </a:xfrm>
            <a:prstGeom prst="rect">
              <a:avLst/>
            </a:prstGeom>
            <a:noFill/>
          </p:spPr>
          <p:txBody>
            <a:bodyPr wrap="square" rtlCol="0">
              <a:spAutoFit/>
            </a:bodyPr>
            <a:lstStyle/>
            <a:p>
              <a:r>
                <a:rPr lang="zh-CN" altLang="en-US" sz="1400" dirty="0" smtClean="0">
                  <a:solidFill>
                    <a:schemeClr val="accent1">
                      <a:lumMod val="50000"/>
                    </a:schemeClr>
                  </a:solidFill>
                </a:rPr>
                <a:t>优化</a:t>
              </a:r>
              <a:endParaRPr lang="zh-CN" altLang="en-US" sz="1400" dirty="0">
                <a:solidFill>
                  <a:schemeClr val="accent1">
                    <a:lumMod val="50000"/>
                  </a:schemeClr>
                </a:solidFill>
              </a:endParaRPr>
            </a:p>
          </p:txBody>
        </p:sp>
        <p:cxnSp>
          <p:nvCxnSpPr>
            <p:cNvPr id="84" name="直接箭头连接符 83"/>
            <p:cNvCxnSpPr>
              <a:endCxn id="75" idx="0"/>
            </p:cNvCxnSpPr>
            <p:nvPr/>
          </p:nvCxnSpPr>
          <p:spPr>
            <a:xfrm flipH="1">
              <a:off x="2663839" y="4488371"/>
              <a:ext cx="2078" cy="236308"/>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a:endCxn id="76" idx="0"/>
            </p:cNvCxnSpPr>
            <p:nvPr/>
          </p:nvCxnSpPr>
          <p:spPr>
            <a:xfrm flipH="1">
              <a:off x="4205992" y="4495800"/>
              <a:ext cx="2153" cy="228879"/>
            </a:xfrm>
            <a:prstGeom prst="straightConnector1">
              <a:avLst/>
            </a:prstGeom>
            <a:ln w="127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文本框 98"/>
          <p:cNvSpPr txBox="1"/>
          <p:nvPr/>
        </p:nvSpPr>
        <p:spPr>
          <a:xfrm>
            <a:off x="-63518" y="2509746"/>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1</a:t>
            </a:r>
            <a:endParaRPr lang="zh-CN" altLang="en-US" sz="1600" b="1" dirty="0"/>
          </a:p>
        </p:txBody>
      </p:sp>
      <p:sp>
        <p:nvSpPr>
          <p:cNvPr id="100" name="文本框 99"/>
          <p:cNvSpPr txBox="1"/>
          <p:nvPr/>
        </p:nvSpPr>
        <p:spPr>
          <a:xfrm>
            <a:off x="-63518" y="3727944"/>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2</a:t>
            </a:r>
            <a:endParaRPr lang="zh-CN" altLang="en-US" sz="1600" b="1" dirty="0"/>
          </a:p>
        </p:txBody>
      </p:sp>
      <p:sp>
        <p:nvSpPr>
          <p:cNvPr id="101" name="文本框 100"/>
          <p:cNvSpPr txBox="1"/>
          <p:nvPr/>
        </p:nvSpPr>
        <p:spPr>
          <a:xfrm>
            <a:off x="-37089" y="4946230"/>
            <a:ext cx="1111202" cy="338554"/>
          </a:xfrm>
          <a:prstGeom prst="rect">
            <a:avLst/>
          </a:prstGeom>
          <a:noFill/>
        </p:spPr>
        <p:txBody>
          <a:bodyPr wrap="none" rtlCol="0">
            <a:spAutoFit/>
          </a:bodyPr>
          <a:lstStyle/>
          <a:p>
            <a:r>
              <a:rPr lang="zh-CN" altLang="en-US" sz="1600" b="1" dirty="0" smtClean="0"/>
              <a:t>研究内容</a:t>
            </a:r>
            <a:r>
              <a:rPr lang="en-US" altLang="zh-CN" sz="1600" b="1" dirty="0" smtClean="0"/>
              <a:t>3</a:t>
            </a:r>
            <a:endParaRPr lang="zh-CN" altLang="en-US" sz="1600" b="1" dirty="0"/>
          </a:p>
        </p:txBody>
      </p:sp>
      <p:sp>
        <p:nvSpPr>
          <p:cNvPr id="103" name="矩形 102"/>
          <p:cNvSpPr/>
          <p:nvPr/>
        </p:nvSpPr>
        <p:spPr>
          <a:xfrm>
            <a:off x="1009584" y="2017502"/>
            <a:ext cx="5835716" cy="3662628"/>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圆角矩形 103"/>
          <p:cNvSpPr/>
          <p:nvPr/>
        </p:nvSpPr>
        <p:spPr>
          <a:xfrm>
            <a:off x="8092064" y="2017501"/>
            <a:ext cx="1051936" cy="1525975"/>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p>
          <a:p>
            <a:pPr algn="ctr"/>
            <a:r>
              <a:rPr lang="zh-CN" altLang="en-US" sz="1600" dirty="0" smtClean="0"/>
              <a:t>无人驾驶平台实验</a:t>
            </a:r>
            <a:endParaRPr lang="zh-CN" altLang="en-US" sz="1600" dirty="0"/>
          </a:p>
        </p:txBody>
      </p:sp>
      <p:cxnSp>
        <p:nvCxnSpPr>
          <p:cNvPr id="106" name="直接箭头连接符 105"/>
          <p:cNvCxnSpPr>
            <a:stCxn id="7" idx="3"/>
            <a:endCxn id="143" idx="2"/>
          </p:cNvCxnSpPr>
          <p:nvPr/>
        </p:nvCxnSpPr>
        <p:spPr>
          <a:xfrm flipV="1">
            <a:off x="6705600" y="2694160"/>
            <a:ext cx="573664" cy="3459"/>
          </a:xfrm>
          <a:prstGeom prst="straightConnector1">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肘形连接符 111"/>
          <p:cNvCxnSpPr>
            <a:stCxn id="64" idx="3"/>
            <a:endCxn id="143" idx="4"/>
          </p:cNvCxnSpPr>
          <p:nvPr/>
        </p:nvCxnSpPr>
        <p:spPr>
          <a:xfrm flipV="1">
            <a:off x="6705600" y="2967210"/>
            <a:ext cx="846714" cy="911509"/>
          </a:xfrm>
          <a:prstGeom prst="bentConnector2">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77" idx="3"/>
            <a:endCxn id="143" idx="4"/>
          </p:cNvCxnSpPr>
          <p:nvPr/>
        </p:nvCxnSpPr>
        <p:spPr>
          <a:xfrm flipV="1">
            <a:off x="6705600" y="2967210"/>
            <a:ext cx="846714" cy="2144836"/>
          </a:xfrm>
          <a:prstGeom prst="bentConnector2">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104" idx="0"/>
            <a:endCxn id="103" idx="0"/>
          </p:cNvCxnSpPr>
          <p:nvPr/>
        </p:nvCxnSpPr>
        <p:spPr>
          <a:xfrm rot="16200000" flipH="1" flipV="1">
            <a:off x="6272736" y="-327794"/>
            <a:ext cx="1" cy="4690590"/>
          </a:xfrm>
          <a:prstGeom prst="bentConnector3">
            <a:avLst>
              <a:gd name="adj1" fmla="val -22860000000"/>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5732735" y="1541651"/>
            <a:ext cx="648987" cy="307777"/>
          </a:xfrm>
          <a:prstGeom prst="rect">
            <a:avLst/>
          </a:prstGeom>
          <a:noFill/>
        </p:spPr>
        <p:txBody>
          <a:bodyPr wrap="square" rtlCol="0">
            <a:spAutoFit/>
          </a:bodyPr>
          <a:lstStyle/>
          <a:p>
            <a:r>
              <a:rPr lang="zh-CN" altLang="en-US" sz="1400" dirty="0" smtClean="0">
                <a:solidFill>
                  <a:schemeClr val="bg2">
                    <a:lumMod val="50000"/>
                  </a:schemeClr>
                </a:solidFill>
              </a:rPr>
              <a:t>优化</a:t>
            </a:r>
            <a:endParaRPr lang="zh-CN" altLang="en-US" sz="1400" dirty="0">
              <a:solidFill>
                <a:schemeClr val="bg2">
                  <a:lumMod val="50000"/>
                </a:schemeClr>
              </a:solidFill>
            </a:endParaRPr>
          </a:p>
        </p:txBody>
      </p:sp>
      <p:sp>
        <p:nvSpPr>
          <p:cNvPr id="122" name="文本框 121"/>
          <p:cNvSpPr txBox="1"/>
          <p:nvPr/>
        </p:nvSpPr>
        <p:spPr>
          <a:xfrm>
            <a:off x="7295314" y="2452037"/>
            <a:ext cx="492929" cy="461665"/>
          </a:xfrm>
          <a:prstGeom prst="rect">
            <a:avLst/>
          </a:prstGeom>
          <a:noFill/>
        </p:spPr>
        <p:txBody>
          <a:bodyPr wrap="square" rtlCol="0">
            <a:spAutoFit/>
          </a:bodyPr>
          <a:lstStyle/>
          <a:p>
            <a:r>
              <a:rPr lang="zh-CN" altLang="en-US" sz="1200" dirty="0" smtClean="0"/>
              <a:t>算法框架</a:t>
            </a:r>
            <a:endParaRPr lang="zh-CN" altLang="en-US" sz="1200" dirty="0"/>
          </a:p>
        </p:txBody>
      </p:sp>
      <p:cxnSp>
        <p:nvCxnSpPr>
          <p:cNvPr id="145" name="直接箭头连接符 144"/>
          <p:cNvCxnSpPr>
            <a:stCxn id="143" idx="6"/>
          </p:cNvCxnSpPr>
          <p:nvPr/>
        </p:nvCxnSpPr>
        <p:spPr>
          <a:xfrm flipV="1">
            <a:off x="7825364" y="2679023"/>
            <a:ext cx="266700" cy="15137"/>
          </a:xfrm>
          <a:prstGeom prst="straightConnector1">
            <a:avLst/>
          </a:prstGeom>
          <a:ln w="12700">
            <a:solidFill>
              <a:srgbClr val="878789"/>
            </a:solidFill>
            <a:tailEnd type="triangle"/>
          </a:ln>
        </p:spPr>
        <p:style>
          <a:lnRef idx="1">
            <a:schemeClr val="accent1"/>
          </a:lnRef>
          <a:fillRef idx="0">
            <a:schemeClr val="accent1"/>
          </a:fillRef>
          <a:effectRef idx="0">
            <a:schemeClr val="accent1"/>
          </a:effectRef>
          <a:fontRef idx="minor">
            <a:schemeClr val="tx1"/>
          </a:fontRef>
        </p:style>
      </p:cxnSp>
      <p:sp>
        <p:nvSpPr>
          <p:cNvPr id="157" name="下箭头 156"/>
          <p:cNvSpPr/>
          <p:nvPr/>
        </p:nvSpPr>
        <p:spPr>
          <a:xfrm>
            <a:off x="303790" y="2952228"/>
            <a:ext cx="266700" cy="671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8" name="下箭头 157"/>
          <p:cNvSpPr/>
          <p:nvPr/>
        </p:nvSpPr>
        <p:spPr>
          <a:xfrm>
            <a:off x="303790" y="4171187"/>
            <a:ext cx="266700" cy="67170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71496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endParaRPr lang="zh-CN" altLang="en-US" dirty="0"/>
          </a:p>
        </p:txBody>
      </p:sp>
      <p:pic>
        <p:nvPicPr>
          <p:cNvPr id="2051" name="Picture 3" descr="演示文稿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475" y="1638246"/>
            <a:ext cx="3143884" cy="477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7015" y="2797444"/>
            <a:ext cx="4579173" cy="3335225"/>
          </a:xfrm>
          <a:prstGeom prst="rect">
            <a:avLst/>
          </a:prstGeom>
        </p:spPr>
      </p:pic>
      <p:sp>
        <p:nvSpPr>
          <p:cNvPr id="19" name="右箭头 18"/>
          <p:cNvSpPr/>
          <p:nvPr/>
        </p:nvSpPr>
        <p:spPr>
          <a:xfrm>
            <a:off x="3595607" y="4626244"/>
            <a:ext cx="557939" cy="178231"/>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 name="文本框 2"/>
          <p:cNvSpPr txBox="1"/>
          <p:nvPr/>
        </p:nvSpPr>
        <p:spPr>
          <a:xfrm>
            <a:off x="4518660" y="5600700"/>
            <a:ext cx="800219" cy="276999"/>
          </a:xfrm>
          <a:prstGeom prst="rect">
            <a:avLst/>
          </a:prstGeom>
          <a:noFill/>
        </p:spPr>
        <p:txBody>
          <a:bodyPr wrap="none" rtlCol="0">
            <a:spAutoFit/>
          </a:bodyPr>
          <a:lstStyle/>
          <a:p>
            <a:r>
              <a:rPr lang="zh-CN" altLang="en-US" sz="1200" dirty="0" smtClean="0"/>
              <a:t>特征提取</a:t>
            </a:r>
            <a:endParaRPr lang="zh-CN" altLang="en-US" sz="1200" dirty="0"/>
          </a:p>
        </p:txBody>
      </p:sp>
      <p:sp>
        <p:nvSpPr>
          <p:cNvPr id="7" name="文本框 6"/>
          <p:cNvSpPr txBox="1"/>
          <p:nvPr/>
        </p:nvSpPr>
        <p:spPr>
          <a:xfrm>
            <a:off x="6324600" y="5994169"/>
            <a:ext cx="492443" cy="276999"/>
          </a:xfrm>
          <a:prstGeom prst="rect">
            <a:avLst/>
          </a:prstGeom>
          <a:noFill/>
        </p:spPr>
        <p:txBody>
          <a:bodyPr wrap="none" rtlCol="0">
            <a:spAutoFit/>
          </a:bodyPr>
          <a:lstStyle/>
          <a:p>
            <a:r>
              <a:rPr lang="zh-CN" altLang="en-US" sz="1200" dirty="0" smtClean="0"/>
              <a:t>词袋</a:t>
            </a:r>
            <a:endParaRPr lang="zh-CN" altLang="en-US" sz="1200" dirty="0"/>
          </a:p>
        </p:txBody>
      </p:sp>
      <p:sp>
        <p:nvSpPr>
          <p:cNvPr id="8" name="文本框 7"/>
          <p:cNvSpPr txBox="1"/>
          <p:nvPr/>
        </p:nvSpPr>
        <p:spPr>
          <a:xfrm>
            <a:off x="6385560" y="2520445"/>
            <a:ext cx="646331" cy="276999"/>
          </a:xfrm>
          <a:prstGeom prst="rect">
            <a:avLst/>
          </a:prstGeom>
          <a:noFill/>
        </p:spPr>
        <p:txBody>
          <a:bodyPr wrap="none" rtlCol="0">
            <a:spAutoFit/>
          </a:bodyPr>
          <a:lstStyle/>
          <a:p>
            <a:r>
              <a:rPr lang="zh-CN" altLang="en-US" sz="1200" dirty="0"/>
              <a:t>里程计</a:t>
            </a:r>
          </a:p>
        </p:txBody>
      </p:sp>
      <p:sp>
        <p:nvSpPr>
          <p:cNvPr id="9" name="文本框 8"/>
          <p:cNvSpPr txBox="1"/>
          <p:nvPr/>
        </p:nvSpPr>
        <p:spPr>
          <a:xfrm>
            <a:off x="8046720" y="5994169"/>
            <a:ext cx="492443" cy="276999"/>
          </a:xfrm>
          <a:prstGeom prst="rect">
            <a:avLst/>
          </a:prstGeom>
          <a:noFill/>
        </p:spPr>
        <p:txBody>
          <a:bodyPr wrap="none" rtlCol="0">
            <a:spAutoFit/>
          </a:bodyPr>
          <a:lstStyle/>
          <a:p>
            <a:r>
              <a:rPr lang="zh-CN" altLang="en-US" sz="1200" dirty="0" smtClean="0"/>
              <a:t>建图</a:t>
            </a:r>
            <a:endParaRPr lang="zh-CN" altLang="en-US" sz="1200" dirty="0"/>
          </a:p>
        </p:txBody>
      </p:sp>
    </p:spTree>
    <p:extLst>
      <p:ext uri="{BB962C8B-B14F-4D97-AF65-F5344CB8AC3E}">
        <p14:creationId xmlns:p14="http://schemas.microsoft.com/office/powerpoint/2010/main" val="3930326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课题创新性</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725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2"/>
          <p:cNvSpPr>
            <a:spLocks noGrp="1"/>
          </p:cNvSpPr>
          <p:nvPr>
            <p:ph type="title"/>
          </p:nvPr>
        </p:nvSpPr>
        <p:spPr>
          <a:xfrm>
            <a:off x="494024" y="974277"/>
            <a:ext cx="8372163" cy="574183"/>
          </a:xfrm>
        </p:spPr>
        <p:txBody>
          <a:bodyPr/>
          <a:lstStyle/>
          <a:p>
            <a:r>
              <a:rPr lang="zh-CN" altLang="en-US" dirty="0" smtClean="0"/>
              <a:t>课题创新性</a:t>
            </a:r>
            <a:endParaRPr lang="zh-CN" altLang="en-US" dirty="0"/>
          </a:p>
        </p:txBody>
      </p:sp>
      <p:sp>
        <p:nvSpPr>
          <p:cNvPr id="2" name="内容占位符 1"/>
          <p:cNvSpPr>
            <a:spLocks noGrp="1"/>
          </p:cNvSpPr>
          <p:nvPr>
            <p:ph sz="quarter" idx="10"/>
          </p:nvPr>
        </p:nvSpPr>
        <p:spPr/>
        <p:txBody>
          <a:bodyPr>
            <a:normAutofit/>
          </a:bodyPr>
          <a:lstStyle/>
          <a:p>
            <a:r>
              <a:rPr lang="zh-CN" altLang="en-US" sz="1800" dirty="0" smtClean="0"/>
              <a:t>首次将描述符的设计和</a:t>
            </a:r>
            <a:r>
              <a:rPr lang="en-US" altLang="zh-CN" sz="1800" dirty="0" smtClean="0"/>
              <a:t>SLAM</a:t>
            </a:r>
            <a:r>
              <a:rPr lang="zh-CN" altLang="en-US" sz="1800" dirty="0" smtClean="0"/>
              <a:t>具体应用相结合，结合</a:t>
            </a:r>
            <a:r>
              <a:rPr lang="en-US" altLang="zh-CN" sz="1800" dirty="0" smtClean="0"/>
              <a:t>SLAM</a:t>
            </a:r>
            <a:r>
              <a:rPr lang="zh-CN" altLang="en-US" sz="1800" dirty="0" smtClean="0"/>
              <a:t>的运行原理知道设计描述符学习网络</a:t>
            </a:r>
            <a:endParaRPr lang="en-US" altLang="zh-CN" sz="1800" dirty="0" smtClean="0"/>
          </a:p>
          <a:p>
            <a:pPr lvl="1"/>
            <a:r>
              <a:rPr lang="zh-CN" altLang="en-US" sz="1600" dirty="0" smtClean="0"/>
              <a:t>自适应尺度的代价函数的设计；</a:t>
            </a:r>
            <a:endParaRPr lang="en-US" altLang="zh-CN" sz="1600" dirty="0" smtClean="0"/>
          </a:p>
          <a:p>
            <a:pPr lvl="1"/>
            <a:r>
              <a:rPr lang="zh-CN" altLang="en-US" sz="1600" dirty="0" smtClean="0"/>
              <a:t>基于自适应尺度因子的采样策略；</a:t>
            </a:r>
            <a:endParaRPr lang="en-US" altLang="zh-CN" sz="1600" dirty="0" smtClean="0"/>
          </a:p>
          <a:p>
            <a:r>
              <a:rPr lang="zh-CN" altLang="en-US" sz="1800" dirty="0"/>
              <a:t>基于深度</a:t>
            </a:r>
            <a:r>
              <a:rPr lang="zh-CN" altLang="en-US" sz="1800" dirty="0" smtClean="0"/>
              <a:t>学习描述符的增强的视觉</a:t>
            </a:r>
            <a:r>
              <a:rPr lang="en-US" altLang="zh-CN" sz="1800" dirty="0" smtClean="0"/>
              <a:t>SLAM</a:t>
            </a:r>
            <a:r>
              <a:rPr lang="zh-CN" altLang="en-US" sz="1800" dirty="0" smtClean="0"/>
              <a:t>系统</a:t>
            </a:r>
            <a:endParaRPr lang="en-US" altLang="zh-CN" sz="1800" dirty="0" smtClean="0"/>
          </a:p>
          <a:p>
            <a:pPr lvl="1"/>
            <a:r>
              <a:rPr lang="zh-CN" altLang="en-US" sz="1600" dirty="0" smtClean="0"/>
              <a:t>针对深度学习描述符的前端匹配算法</a:t>
            </a:r>
            <a:endParaRPr lang="en-US" altLang="zh-CN" sz="1600" dirty="0" smtClean="0"/>
          </a:p>
          <a:p>
            <a:pPr lvl="1"/>
            <a:r>
              <a:rPr lang="zh-CN" altLang="en-US" sz="1600" dirty="0" smtClean="0"/>
              <a:t>针对深度学习描述符的压缩算法</a:t>
            </a:r>
            <a:endParaRPr lang="en-US" altLang="zh-CN" sz="1600" dirty="0" smtClean="0"/>
          </a:p>
          <a:p>
            <a:pPr lvl="1"/>
            <a:r>
              <a:rPr lang="zh-CN" altLang="en-US" sz="1600" dirty="0" smtClean="0"/>
              <a:t>重定位中针对深度学习描述符的检索算法</a:t>
            </a:r>
            <a:endParaRPr lang="en-US" altLang="zh-CN" sz="1600" dirty="0" smtClean="0"/>
          </a:p>
        </p:txBody>
      </p:sp>
      <p:sp>
        <p:nvSpPr>
          <p:cNvPr id="3"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仿宋_GB2312"/>
                <a:cs typeface="Times New Roman" panose="02020603050405020304" pitchFamily="18" charset="0"/>
              </a:rPr>
              <a:t>设计适合于自适应尺度描述符的前端匹配算法</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8876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计划进度与预期成果</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03368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计划进度</a:t>
            </a:r>
            <a:endParaRPr lang="zh-CN" altLang="en-US" dirty="0"/>
          </a:p>
        </p:txBody>
      </p:sp>
      <p:sp>
        <p:nvSpPr>
          <p:cNvPr id="4" name="Rectangle 1"/>
          <p:cNvSpPr>
            <a:spLocks noChangeArrowheads="1"/>
          </p:cNvSpPr>
          <p:nvPr/>
        </p:nvSpPr>
        <p:spPr bwMode="auto">
          <a:xfrm>
            <a:off x="494025" y="1766500"/>
            <a:ext cx="857114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b="1" dirty="0">
                <a:latin typeface="Times New Roman" panose="02020603050405020304" pitchFamily="18" charset="0"/>
                <a:ea typeface="宋体" panose="02010600030101010101" pitchFamily="2" charset="-122"/>
                <a:cs typeface="Times New Roman" panose="02020603050405020304" pitchFamily="18" charset="0"/>
              </a:rPr>
              <a:t>第一阶段：算法设计和开发</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2019.09-2019.11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查阅</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自动驾驶周围车辆运动状态识别相关文献资料，进行相关的研究调研，学习相关的算法，进行理论研究</a:t>
            </a:r>
            <a:endParaRPr lang="en-US" altLang="zh-CN"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2019.11-2020.1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总结归纳深度学习形成描述符的算法、待解决的问题和任务需求，设计并确立</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系统算法实现方案</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2020.1-2020.2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学习</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中描述符的压缩和检索技术，深入了解这些技术的原理细节，并设计出适合自适应尺度描述符</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的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压缩</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检索方案。</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2020.2-2020.3   </a:t>
            </a: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学习</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深度学习基础知识，并且熟悉</a:t>
            </a:r>
            <a:r>
              <a:rPr lang="en-US" altLang="zh-CN" sz="1200" dirty="0" err="1">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的使用</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第二阶段：算法</a:t>
            </a:r>
            <a:r>
              <a:rPr lang="zh-CN" altLang="en-US" sz="1200" b="1"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sz="1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200" dirty="0" bmk="">
                <a:latin typeface="Times New Roman" panose="02020603050405020304" pitchFamily="18" charset="0"/>
                <a:ea typeface="宋体" panose="02010600030101010101" pitchFamily="2" charset="-122"/>
                <a:cs typeface="Times New Roman" panose="02020603050405020304" pitchFamily="18" charset="0"/>
              </a:rPr>
              <a:t>020.3-2020.4 </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dirty="0" err="1" bmk="OLE_LINK42">
                <a:latin typeface="Times New Roman" panose="02020603050405020304" pitchFamily="18" charset="0"/>
                <a:ea typeface="宋体" panose="02010600030101010101" pitchFamily="2" charset="-122"/>
                <a:cs typeface="Times New Roman" panose="02020603050405020304" pitchFamily="18" charset="0"/>
              </a:rPr>
              <a:t>Pytorch</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框架，完成深度学习描述符的网络搭建，相应的算法编写，并且</a:t>
            </a: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debug</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2020.4-2020.6 </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完成</a:t>
            </a: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SLAM</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系统的搭建，包括前端和后端，完成同时</a:t>
            </a: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debug</a:t>
            </a:r>
            <a:r>
              <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bmk="OLE_LINK42">
                <a:latin typeface="Times New Roman" panose="02020603050405020304" pitchFamily="18" charset="0"/>
                <a:ea typeface="宋体" panose="02010600030101010101" pitchFamily="2" charset="-122"/>
                <a:cs typeface="Times New Roman" panose="02020603050405020304" pitchFamily="18" charset="0"/>
              </a:rPr>
              <a:t>2020.6-2020.7 </a:t>
            </a:r>
            <a:r>
              <a:rPr lang="zh-CN" altLang="en-US" sz="1200" dirty="0" bmk="OLE_LINK42">
                <a:latin typeface="Times New Roman" panose="02020603050405020304" pitchFamily="18" charset="0"/>
                <a:ea typeface="宋体" panose="02010600030101010101" pitchFamily="2" charset="-122"/>
                <a:cs typeface="Times New Roman" panose="02020603050405020304" pitchFamily="18" charset="0"/>
              </a:rPr>
              <a:t>完成重定位算法的编写</a:t>
            </a:r>
            <a:r>
              <a:rPr lang="zh-CN" altLang="en-US" sz="1200" dirty="0" smtClean="0" bmk="OLE_LINK42">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bmk="OLE_LINK42">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第三阶段：算法验证与</a:t>
            </a:r>
            <a:r>
              <a:rPr lang="zh-CN" altLang="en-US" sz="1200" b="1" dirty="0" smtClean="0">
                <a:latin typeface="Times New Roman" panose="02020603050405020304" pitchFamily="18" charset="0"/>
                <a:ea typeface="宋体" panose="02010600030101010101" pitchFamily="2" charset="-122"/>
                <a:cs typeface="Times New Roman" panose="02020603050405020304" pitchFamily="18" charset="0"/>
              </a:rPr>
              <a:t>优化</a:t>
            </a:r>
            <a:endParaRPr lang="en-US" altLang="zh-CN" sz="1200" b="1"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en-US" sz="1200" b="1"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2020.8-2020.10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首先在数据集上对算法进行验证优化</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2020.10-2020.11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将算法移植到智能汽车平台去实地场景进行实验验证</a:t>
            </a:r>
            <a:r>
              <a:rPr lang="zh-CN" altLang="en-US" sz="1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zh-CN" sz="1200" dirty="0" smtClean="0">
                <a:latin typeface="Times New Roman" panose="02020603050405020304" pitchFamily="18" charset="0"/>
                <a:ea typeface="宋体" panose="02010600030101010101" pitchFamily="2" charset="-122"/>
                <a:cs typeface="Times New Roman" panose="02020603050405020304" pitchFamily="18" charset="0"/>
              </a:rPr>
              <a:t>2020.12      </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完成毕业论文的编写，准备进行答辩</a:t>
            </a:r>
          </a:p>
        </p:txBody>
      </p:sp>
    </p:spTree>
    <p:extLst>
      <p:ext uri="{BB962C8B-B14F-4D97-AF65-F5344CB8AC3E}">
        <p14:creationId xmlns:p14="http://schemas.microsoft.com/office/powerpoint/2010/main" val="143261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r>
              <a:rPr lang="zh-CN" altLang="zh-CN" dirty="0" smtClean="0"/>
              <a:t>完成</a:t>
            </a:r>
            <a:r>
              <a:rPr lang="zh-CN" altLang="en-US" dirty="0" smtClean="0"/>
              <a:t>深度学习</a:t>
            </a:r>
            <a:r>
              <a:rPr lang="zh-CN" altLang="zh-CN" dirty="0" smtClean="0"/>
              <a:t>描述符</a:t>
            </a:r>
            <a:r>
              <a:rPr lang="zh-CN" altLang="zh-CN" dirty="0"/>
              <a:t>算法的开发，并且在性能上优于当前主流</a:t>
            </a:r>
            <a:r>
              <a:rPr lang="zh-CN" altLang="zh-CN" dirty="0" smtClean="0"/>
              <a:t>方案</a:t>
            </a:r>
            <a:r>
              <a:rPr lang="zh-CN" altLang="en-US" dirty="0" smtClean="0"/>
              <a:t>，同时在公开数据集，以及实车实验上都有比较好的效果</a:t>
            </a:r>
            <a:r>
              <a:rPr lang="zh-CN" altLang="zh-CN" dirty="0" smtClean="0"/>
              <a:t>。</a:t>
            </a:r>
            <a:endParaRPr lang="zh-CN" altLang="zh-CN" dirty="0"/>
          </a:p>
          <a:p>
            <a:r>
              <a:rPr lang="zh-CN" altLang="zh-CN" dirty="0"/>
              <a:t>将自适应尺度描述符应用到</a:t>
            </a:r>
            <a:r>
              <a:rPr lang="en-US" altLang="zh-CN" dirty="0"/>
              <a:t>SLAM</a:t>
            </a:r>
            <a:r>
              <a:rPr lang="zh-CN" altLang="zh-CN" dirty="0"/>
              <a:t>系统中，完成自动驾驶过程中的建图和定位任务，并且在建图和定位的准确性</a:t>
            </a:r>
            <a:r>
              <a:rPr lang="zh-CN" altLang="zh-CN" dirty="0" smtClean="0"/>
              <a:t>上有</a:t>
            </a:r>
            <a:r>
              <a:rPr lang="zh-CN" altLang="zh-CN" dirty="0"/>
              <a:t>较大的的</a:t>
            </a:r>
            <a:r>
              <a:rPr lang="zh-CN" altLang="zh-CN" dirty="0" smtClean="0"/>
              <a:t>提升</a:t>
            </a:r>
            <a:r>
              <a:rPr lang="zh-CN" altLang="en-US" dirty="0" smtClean="0"/>
              <a:t>。</a:t>
            </a:r>
            <a:endParaRPr lang="en-US" altLang="zh-CN" dirty="0"/>
          </a:p>
        </p:txBody>
      </p:sp>
      <p:sp>
        <p:nvSpPr>
          <p:cNvPr id="3" name="标题 2"/>
          <p:cNvSpPr>
            <a:spLocks noGrp="1"/>
          </p:cNvSpPr>
          <p:nvPr>
            <p:ph type="title"/>
          </p:nvPr>
        </p:nvSpPr>
        <p:spPr/>
        <p:txBody>
          <a:bodyPr/>
          <a:lstStyle/>
          <a:p>
            <a:r>
              <a:rPr lang="zh-CN" altLang="en-US" dirty="0" smtClean="0"/>
              <a:t>预期成果</a:t>
            </a:r>
            <a:endParaRPr lang="zh-CN" altLang="en-US" dirty="0"/>
          </a:p>
        </p:txBody>
      </p:sp>
    </p:spTree>
    <p:extLst>
      <p:ext uri="{BB962C8B-B14F-4D97-AF65-F5344CB8AC3E}">
        <p14:creationId xmlns:p14="http://schemas.microsoft.com/office/powerpoint/2010/main" val="2913490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课题意义与国内外研究现状</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课题目标与研究内容</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研究方法与技术路线</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课题创新性</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计划进度与预期成果</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rgbClr val="004098"/>
                </a:solidFill>
                <a:latin typeface="宋体" panose="02010600030101010101" pitchFamily="2" charset="-122"/>
                <a:ea typeface="宋体" panose="02010600030101010101" pitchFamily="2" charset="-122"/>
              </a:rPr>
              <a:t>已</a:t>
            </a:r>
            <a:r>
              <a:rPr lang="zh-CN" altLang="en-US" sz="2800" b="1" dirty="0" smtClean="0">
                <a:solidFill>
                  <a:srgbClr val="004098"/>
                </a:solidFill>
                <a:latin typeface="宋体" panose="02010600030101010101" pitchFamily="2" charset="-122"/>
                <a:ea typeface="宋体" panose="02010600030101010101" pitchFamily="2" charset="-122"/>
              </a:rPr>
              <a:t>有相关工作积累</a:t>
            </a:r>
            <a:endParaRPr lang="en-US" altLang="zh-CN" sz="2800" b="1" dirty="0" smtClean="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528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rgbClr val="004098"/>
                </a:solidFill>
                <a:latin typeface="宋体" panose="02010600030101010101" pitchFamily="2" charset="-122"/>
                <a:ea typeface="宋体" panose="02010600030101010101" pitchFamily="2" charset="-122"/>
              </a:rPr>
              <a:t>已</a:t>
            </a:r>
            <a:r>
              <a:rPr lang="zh-CN" altLang="en-US" sz="2800" b="1" dirty="0" smtClean="0">
                <a:solidFill>
                  <a:srgbClr val="004098"/>
                </a:solidFill>
                <a:latin typeface="宋体" panose="02010600030101010101" pitchFamily="2" charset="-122"/>
                <a:ea typeface="宋体" panose="02010600030101010101" pitchFamily="2" charset="-122"/>
              </a:rPr>
              <a:t>有相关工作积累</a:t>
            </a:r>
            <a:endParaRPr lang="en-US" altLang="zh-CN" sz="2800" b="1" dirty="0" smtClean="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35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zh-CN" dirty="0"/>
              <a:t>目前已完成深度学习描述符主流算法调研，进行了相关的理论研究，确立算法设计方案，并且同时对目前主流的视觉</a:t>
            </a:r>
            <a:r>
              <a:rPr lang="en-US" altLang="zh-CN" dirty="0"/>
              <a:t>SLAM</a:t>
            </a:r>
            <a:r>
              <a:rPr lang="zh-CN" altLang="zh-CN" dirty="0"/>
              <a:t>框架进行了研究，清楚了整个</a:t>
            </a:r>
            <a:r>
              <a:rPr lang="en-US" altLang="zh-CN" dirty="0"/>
              <a:t>SLAM</a:t>
            </a:r>
            <a:r>
              <a:rPr lang="zh-CN" altLang="zh-CN" dirty="0"/>
              <a:t>运行框架的主要结构和算法。</a:t>
            </a:r>
          </a:p>
          <a:p>
            <a:r>
              <a:rPr lang="zh-CN" altLang="zh-CN" dirty="0"/>
              <a:t>初步建立起深度学习算法及理论知识体系，对主流的深度学习算法进行学习和开发研究。</a:t>
            </a:r>
          </a:p>
          <a:p>
            <a:r>
              <a:rPr lang="zh-CN" altLang="zh-CN" dirty="0" smtClean="0"/>
              <a:t>发表顶</a:t>
            </a:r>
            <a:r>
              <a:rPr lang="zh-CN" altLang="zh-CN" dirty="0"/>
              <a:t>会一篇</a:t>
            </a:r>
            <a:r>
              <a:rPr lang="en-US" altLang="zh-CN" dirty="0" smtClean="0"/>
              <a:t>IV2020</a:t>
            </a:r>
            <a:r>
              <a:rPr lang="en-US" altLang="zh-CN" dirty="0"/>
              <a:t>,《ASD-SLAM: A Novel Adaptive-Scale Descriptor Learning for Visual SLAM》</a:t>
            </a:r>
            <a:endParaRPr lang="zh-CN" altLang="zh-CN" dirty="0"/>
          </a:p>
        </p:txBody>
      </p:sp>
      <p:sp>
        <p:nvSpPr>
          <p:cNvPr id="3" name="标题 2"/>
          <p:cNvSpPr>
            <a:spLocks noGrp="1"/>
          </p:cNvSpPr>
          <p:nvPr>
            <p:ph type="title"/>
          </p:nvPr>
        </p:nvSpPr>
        <p:spPr/>
        <p:txBody>
          <a:bodyPr/>
          <a:lstStyle/>
          <a:p>
            <a:pPr>
              <a:spcAft>
                <a:spcPts val="1200"/>
              </a:spcAft>
            </a:pPr>
            <a:r>
              <a:rPr lang="zh-CN" altLang="en-US" dirty="0">
                <a:solidFill>
                  <a:srgbClr val="004098"/>
                </a:solidFill>
                <a:latin typeface="宋体" panose="02010600030101010101" pitchFamily="2" charset="-122"/>
                <a:ea typeface="宋体" panose="02010600030101010101" pitchFamily="2" charset="-122"/>
              </a:rPr>
              <a:t>已有相关工作积累</a:t>
            </a:r>
            <a:endParaRPr lang="en-US" altLang="zh-CN" dirty="0">
              <a:solidFill>
                <a:srgbClr val="004098"/>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0804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latin typeface="+mn-ea"/>
                <a:ea typeface="+mn-ea"/>
              </a:rPr>
              <a:t>谢谢！</a:t>
            </a:r>
            <a:endParaRPr lang="zh-CN" altLang="en-US" dirty="0">
              <a:latin typeface="+mn-ea"/>
              <a:ea typeface="+mn-ea"/>
            </a:endParaRPr>
          </a:p>
        </p:txBody>
      </p:sp>
    </p:spTree>
    <p:extLst>
      <p:ext uri="{BB962C8B-B14F-4D97-AF65-F5344CB8AC3E}">
        <p14:creationId xmlns:p14="http://schemas.microsoft.com/office/powerpoint/2010/main" val="1408176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课题意义与国内外研究现状</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课题目标与研究内容</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3561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感知定位对于智能汽车的意义</a:t>
            </a:r>
            <a:endParaRPr lang="zh-CN" altLang="en-US" dirty="0"/>
          </a:p>
        </p:txBody>
      </p:sp>
      <p:sp>
        <p:nvSpPr>
          <p:cNvPr id="16" name="矩形 15"/>
          <p:cNvSpPr/>
          <p:nvPr/>
        </p:nvSpPr>
        <p:spPr>
          <a:xfrm>
            <a:off x="2953859" y="2982468"/>
            <a:ext cx="1266821" cy="4516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环境感知</a:t>
            </a:r>
            <a:endParaRPr lang="zh-CN" altLang="en-US" dirty="0"/>
          </a:p>
        </p:txBody>
      </p:sp>
      <p:sp>
        <p:nvSpPr>
          <p:cNvPr id="17" name="矩形 16"/>
          <p:cNvSpPr/>
          <p:nvPr/>
        </p:nvSpPr>
        <p:spPr>
          <a:xfrm>
            <a:off x="2614418" y="3795741"/>
            <a:ext cx="1247027" cy="45162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4098"/>
                </a:solidFill>
              </a:rPr>
              <a:t>智能决策</a:t>
            </a:r>
            <a:endParaRPr lang="zh-CN" altLang="en-US" dirty="0">
              <a:solidFill>
                <a:srgbClr val="004098"/>
              </a:solidFill>
            </a:endParaRPr>
          </a:p>
        </p:txBody>
      </p:sp>
      <p:sp>
        <p:nvSpPr>
          <p:cNvPr id="18" name="矩形 17"/>
          <p:cNvSpPr/>
          <p:nvPr/>
        </p:nvSpPr>
        <p:spPr>
          <a:xfrm>
            <a:off x="815559" y="3790209"/>
            <a:ext cx="1247027" cy="45162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4098"/>
                </a:solidFill>
              </a:rPr>
              <a:t>控制执行</a:t>
            </a:r>
            <a:endParaRPr lang="zh-CN" altLang="en-US" dirty="0">
              <a:solidFill>
                <a:srgbClr val="004098"/>
              </a:solidFill>
            </a:endParaRPr>
          </a:p>
        </p:txBody>
      </p:sp>
      <p:sp>
        <p:nvSpPr>
          <p:cNvPr id="19" name="矩形 18"/>
          <p:cNvSpPr/>
          <p:nvPr/>
        </p:nvSpPr>
        <p:spPr>
          <a:xfrm>
            <a:off x="522637" y="2981962"/>
            <a:ext cx="1247027" cy="45162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4098"/>
                </a:solidFill>
              </a:rPr>
              <a:t>整车</a:t>
            </a:r>
            <a:endParaRPr lang="zh-CN" altLang="en-US" dirty="0">
              <a:solidFill>
                <a:srgbClr val="004098"/>
              </a:solidFill>
            </a:endParaRPr>
          </a:p>
        </p:txBody>
      </p:sp>
      <p:sp>
        <p:nvSpPr>
          <p:cNvPr id="20" name="矩形 19"/>
          <p:cNvSpPr/>
          <p:nvPr/>
        </p:nvSpPr>
        <p:spPr>
          <a:xfrm>
            <a:off x="1734848" y="2206026"/>
            <a:ext cx="1247027" cy="451627"/>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004098"/>
                </a:solidFill>
              </a:rPr>
              <a:t>外部环境</a:t>
            </a:r>
            <a:endParaRPr lang="zh-CN" altLang="en-US" dirty="0">
              <a:solidFill>
                <a:srgbClr val="004098"/>
              </a:solidFill>
            </a:endParaRPr>
          </a:p>
        </p:txBody>
      </p:sp>
      <p:cxnSp>
        <p:nvCxnSpPr>
          <p:cNvPr id="22" name="直接箭头连接符 21"/>
          <p:cNvCxnSpPr>
            <a:stCxn id="16" idx="2"/>
            <a:endCxn id="17" idx="0"/>
          </p:cNvCxnSpPr>
          <p:nvPr/>
        </p:nvCxnSpPr>
        <p:spPr>
          <a:xfrm flipH="1">
            <a:off x="3237932" y="3434095"/>
            <a:ext cx="349338" cy="36164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1883911" y="4016023"/>
            <a:ext cx="551832" cy="55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8" idx="0"/>
            <a:endCxn id="19" idx="2"/>
          </p:cNvCxnSpPr>
          <p:nvPr/>
        </p:nvCxnSpPr>
        <p:spPr>
          <a:xfrm flipH="1" flipV="1">
            <a:off x="1146151" y="3433589"/>
            <a:ext cx="292922" cy="35662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9" idx="0"/>
            <a:endCxn id="20" idx="1"/>
          </p:cNvCxnSpPr>
          <p:nvPr/>
        </p:nvCxnSpPr>
        <p:spPr>
          <a:xfrm flipV="1">
            <a:off x="1146151" y="2431840"/>
            <a:ext cx="588697" cy="5501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0" idx="3"/>
            <a:endCxn id="16" idx="0"/>
          </p:cNvCxnSpPr>
          <p:nvPr/>
        </p:nvCxnSpPr>
        <p:spPr>
          <a:xfrm>
            <a:off x="2981875" y="2431840"/>
            <a:ext cx="605395" cy="55062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81" name="组合 80"/>
          <p:cNvGrpSpPr/>
          <p:nvPr/>
        </p:nvGrpSpPr>
        <p:grpSpPr>
          <a:xfrm>
            <a:off x="4228902" y="2206026"/>
            <a:ext cx="2177784" cy="2035810"/>
            <a:chOff x="4228902" y="4665439"/>
            <a:chExt cx="2177784" cy="2035810"/>
          </a:xfrm>
        </p:grpSpPr>
        <p:sp>
          <p:nvSpPr>
            <p:cNvPr id="74" name="左大括号 73"/>
            <p:cNvSpPr/>
            <p:nvPr/>
          </p:nvSpPr>
          <p:spPr>
            <a:xfrm>
              <a:off x="4228902" y="4665439"/>
              <a:ext cx="488884" cy="2035810"/>
            </a:xfrm>
            <a:prstGeom prst="leftBrace">
              <a:avLst>
                <a:gd name="adj1" fmla="val 8333"/>
                <a:gd name="adj2" fmla="val 486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矩形 76"/>
            <p:cNvSpPr/>
            <p:nvPr/>
          </p:nvSpPr>
          <p:spPr>
            <a:xfrm>
              <a:off x="4888511" y="4920661"/>
              <a:ext cx="1492765" cy="333751"/>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50000"/>
                    </a:schemeClr>
                  </a:solidFill>
                </a:rPr>
                <a:t>障碍物识别</a:t>
              </a:r>
              <a:endParaRPr lang="zh-CN" altLang="en-US" sz="1400" dirty="0">
                <a:solidFill>
                  <a:schemeClr val="bg1">
                    <a:lumMod val="50000"/>
                  </a:schemeClr>
                </a:solidFill>
              </a:endParaRPr>
            </a:p>
          </p:txBody>
        </p:sp>
        <p:sp>
          <p:nvSpPr>
            <p:cNvPr id="78" name="矩形 77"/>
            <p:cNvSpPr/>
            <p:nvPr/>
          </p:nvSpPr>
          <p:spPr>
            <a:xfrm>
              <a:off x="4894106" y="5491581"/>
              <a:ext cx="1492765" cy="333751"/>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lumMod val="50000"/>
                    </a:schemeClr>
                  </a:solidFill>
                </a:rPr>
                <a:t>行人、车辆识别</a:t>
              </a:r>
            </a:p>
          </p:txBody>
        </p:sp>
        <p:sp>
          <p:nvSpPr>
            <p:cNvPr id="79" name="矩形 78"/>
            <p:cNvSpPr/>
            <p:nvPr/>
          </p:nvSpPr>
          <p:spPr>
            <a:xfrm>
              <a:off x="4913921" y="6019186"/>
              <a:ext cx="1492765" cy="400041"/>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004098"/>
                  </a:solidFill>
                </a:rPr>
                <a:t>定位</a:t>
              </a:r>
              <a:endParaRPr lang="zh-CN" altLang="en-US" sz="1400" dirty="0">
                <a:solidFill>
                  <a:srgbClr val="004098"/>
                </a:solidFill>
              </a:endParaRPr>
            </a:p>
          </p:txBody>
        </p:sp>
      </p:grpSp>
      <p:sp>
        <p:nvSpPr>
          <p:cNvPr id="85" name="圆角矩形 84"/>
          <p:cNvSpPr>
            <a:spLocks noChangeArrowheads="1"/>
          </p:cNvSpPr>
          <p:nvPr/>
        </p:nvSpPr>
        <p:spPr bwMode="auto">
          <a:xfrm>
            <a:off x="200745" y="1646360"/>
            <a:ext cx="8802531" cy="485864"/>
          </a:xfrm>
          <a:prstGeom prst="roundRect">
            <a:avLst>
              <a:gd name="adj" fmla="val 16667"/>
            </a:avLst>
          </a:prstGeom>
          <a:solidFill>
            <a:srgbClr val="004098"/>
          </a:solidFill>
          <a:ln w="12700" algn="ctr">
            <a:solidFill>
              <a:srgbClr val="89A4A7"/>
            </a:solidFill>
            <a:miter lim="800000"/>
            <a:headEnd/>
            <a:tailEnd/>
          </a:ln>
        </p:spPr>
        <p:txBody>
          <a:bodyPr anchor="ctr"/>
          <a:lstStyle/>
          <a:p>
            <a:pPr algn="ctr"/>
            <a:r>
              <a:rPr lang="zh-CN" altLang="en-US" sz="2000" b="1" dirty="0" smtClean="0">
                <a:solidFill>
                  <a:srgbClr val="FFFFFF"/>
                </a:solidFill>
                <a:latin typeface="等线" panose="02010600030101010101" pitchFamily="2" charset="-122"/>
                <a:ea typeface="等线" panose="02010600030101010101" pitchFamily="2" charset="-122"/>
              </a:rPr>
              <a:t>开展基于感知定位研究是智能汽车技术中不可或缺的重要一环</a:t>
            </a:r>
            <a:endParaRPr lang="zh-CN" altLang="en-US" sz="2000" b="1" dirty="0">
              <a:solidFill>
                <a:srgbClr val="FFFFFF"/>
              </a:solidFill>
              <a:latin typeface="等线" panose="02010600030101010101" pitchFamily="2" charset="-122"/>
              <a:ea typeface="等线" panose="02010600030101010101" pitchFamily="2" charset="-122"/>
            </a:endParaRPr>
          </a:p>
        </p:txBody>
      </p:sp>
      <p:grpSp>
        <p:nvGrpSpPr>
          <p:cNvPr id="42" name="组合 41"/>
          <p:cNvGrpSpPr/>
          <p:nvPr/>
        </p:nvGrpSpPr>
        <p:grpSpPr>
          <a:xfrm>
            <a:off x="6563191" y="3177385"/>
            <a:ext cx="2098012" cy="1164816"/>
            <a:chOff x="4228902" y="4665439"/>
            <a:chExt cx="2152373" cy="2035810"/>
          </a:xfrm>
        </p:grpSpPr>
        <p:sp>
          <p:nvSpPr>
            <p:cNvPr id="43" name="左大括号 42"/>
            <p:cNvSpPr/>
            <p:nvPr/>
          </p:nvSpPr>
          <p:spPr>
            <a:xfrm>
              <a:off x="4228902" y="4665439"/>
              <a:ext cx="488884" cy="2035810"/>
            </a:xfrm>
            <a:prstGeom prst="leftBrace">
              <a:avLst>
                <a:gd name="adj1" fmla="val 8333"/>
                <a:gd name="adj2" fmla="val 486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矩形 43"/>
            <p:cNvSpPr/>
            <p:nvPr/>
          </p:nvSpPr>
          <p:spPr>
            <a:xfrm>
              <a:off x="4832260" y="4859962"/>
              <a:ext cx="1549015" cy="663141"/>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50000"/>
                    </a:schemeClr>
                  </a:solidFill>
                </a:rPr>
                <a:t>基于</a:t>
              </a:r>
              <a:r>
                <a:rPr lang="en-US" altLang="zh-CN" sz="1400" dirty="0" smtClean="0">
                  <a:solidFill>
                    <a:schemeClr val="bg1">
                      <a:lumMod val="50000"/>
                    </a:schemeClr>
                  </a:solidFill>
                </a:rPr>
                <a:t>GNSS</a:t>
              </a:r>
              <a:r>
                <a:rPr lang="zh-CN" altLang="en-US" sz="1400" dirty="0" smtClean="0">
                  <a:solidFill>
                    <a:schemeClr val="bg1">
                      <a:lumMod val="50000"/>
                    </a:schemeClr>
                  </a:solidFill>
                </a:rPr>
                <a:t>定位</a:t>
              </a:r>
              <a:endParaRPr lang="zh-CN" altLang="en-US" sz="1400" dirty="0">
                <a:solidFill>
                  <a:schemeClr val="bg1">
                    <a:lumMod val="50000"/>
                  </a:schemeClr>
                </a:solidFill>
              </a:endParaRPr>
            </a:p>
          </p:txBody>
        </p:sp>
        <p:sp>
          <p:nvSpPr>
            <p:cNvPr id="45" name="矩形 44"/>
            <p:cNvSpPr/>
            <p:nvPr/>
          </p:nvSpPr>
          <p:spPr>
            <a:xfrm>
              <a:off x="4838749" y="5797418"/>
              <a:ext cx="1542526" cy="570681"/>
            </a:xfrm>
            <a:prstGeom prst="rect">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50000"/>
                    </a:schemeClr>
                  </a:solidFill>
                </a:rPr>
                <a:t>基于感知定位</a:t>
              </a:r>
              <a:endParaRPr lang="zh-CN" altLang="en-US" sz="1400" dirty="0">
                <a:solidFill>
                  <a:schemeClr val="bg1">
                    <a:lumMod val="50000"/>
                  </a:schemeClr>
                </a:solidFill>
              </a:endParaRPr>
            </a:p>
          </p:txBody>
        </p:sp>
      </p:grpSp>
      <p:sp>
        <p:nvSpPr>
          <p:cNvPr id="47" name="矩形 46"/>
          <p:cNvSpPr/>
          <p:nvPr/>
        </p:nvSpPr>
        <p:spPr>
          <a:xfrm>
            <a:off x="347522" y="5662331"/>
            <a:ext cx="1539949" cy="432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GNSS</a:t>
            </a:r>
            <a:r>
              <a:rPr lang="zh-CN" altLang="en-US" dirty="0"/>
              <a:t>定位</a:t>
            </a:r>
          </a:p>
        </p:txBody>
      </p:sp>
      <p:grpSp>
        <p:nvGrpSpPr>
          <p:cNvPr id="48" name="组合 47"/>
          <p:cNvGrpSpPr/>
          <p:nvPr/>
        </p:nvGrpSpPr>
        <p:grpSpPr>
          <a:xfrm>
            <a:off x="2253111" y="4839849"/>
            <a:ext cx="2286000" cy="1644964"/>
            <a:chOff x="6717276" y="4770096"/>
            <a:chExt cx="2286000" cy="1776723"/>
          </a:xfrm>
        </p:grpSpPr>
        <p:sp>
          <p:nvSpPr>
            <p:cNvPr id="49" name="矩形标注 48"/>
            <p:cNvSpPr/>
            <p:nvPr/>
          </p:nvSpPr>
          <p:spPr>
            <a:xfrm>
              <a:off x="6717276" y="4770096"/>
              <a:ext cx="2286000" cy="1776723"/>
            </a:xfrm>
            <a:prstGeom prst="wedgeRectCallout">
              <a:avLst>
                <a:gd name="adj1" fmla="val -65000"/>
                <a:gd name="adj2" fmla="val 1234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6771704" y="4866969"/>
              <a:ext cx="2140079" cy="1255629"/>
            </a:xfrm>
            <a:prstGeom prst="rect">
              <a:avLst/>
            </a:prstGeom>
            <a:noFill/>
          </p:spPr>
          <p:txBody>
            <a:bodyPr wrap="square" rtlCol="0">
              <a:spAutoFit/>
            </a:bodyPr>
            <a:lstStyle/>
            <a:p>
              <a:pPr>
                <a:lnSpc>
                  <a:spcPts val="1800"/>
                </a:lnSpc>
              </a:pPr>
              <a:r>
                <a:rPr lang="zh-CN" altLang="en-US" sz="1400" b="1" dirty="0" smtClean="0"/>
                <a:t>工作方式</a:t>
              </a:r>
              <a:r>
                <a:rPr lang="zh-CN" altLang="en-US" sz="1400" dirty="0" smtClean="0"/>
                <a:t>：依赖</a:t>
              </a:r>
              <a:r>
                <a:rPr lang="en-US" altLang="zh-CN" sz="1400" dirty="0" smtClean="0"/>
                <a:t>GPS</a:t>
              </a:r>
              <a:r>
                <a:rPr lang="zh-CN" altLang="en-US" sz="1400" dirty="0" smtClean="0"/>
                <a:t>，结合</a:t>
              </a:r>
              <a:r>
                <a:rPr lang="en-US" altLang="zh-CN" sz="1400" dirty="0" smtClean="0"/>
                <a:t>RTK</a:t>
              </a:r>
              <a:r>
                <a:rPr lang="zh-CN" altLang="en-US" sz="1400" dirty="0" smtClean="0"/>
                <a:t>，惯性原件等实现高精度定位。</a:t>
              </a:r>
              <a:endParaRPr lang="en-US" altLang="zh-CN" sz="1400" dirty="0" smtClean="0"/>
            </a:p>
            <a:p>
              <a:pPr>
                <a:lnSpc>
                  <a:spcPts val="1800"/>
                </a:lnSpc>
              </a:pPr>
              <a:r>
                <a:rPr lang="zh-CN" altLang="en-US" sz="1400" dirty="0" smtClean="0">
                  <a:solidFill>
                    <a:srgbClr val="FF0000"/>
                  </a:solidFill>
                </a:rPr>
                <a:t>缺陷</a:t>
              </a:r>
              <a:r>
                <a:rPr lang="zh-CN" altLang="en-US" sz="1400" dirty="0" smtClean="0"/>
                <a:t>：</a:t>
              </a:r>
              <a:endParaRPr lang="en-US" altLang="zh-CN" sz="1400" dirty="0" smtClean="0"/>
            </a:p>
            <a:p>
              <a:pPr>
                <a:lnSpc>
                  <a:spcPts val="1800"/>
                </a:lnSpc>
              </a:pPr>
              <a:r>
                <a:rPr lang="en-US" altLang="zh-CN" sz="1400" dirty="0" smtClean="0"/>
                <a:t>1</a:t>
              </a:r>
              <a:r>
                <a:rPr lang="zh-CN" altLang="en-US" sz="1400" dirty="0" smtClean="0"/>
                <a:t>：</a:t>
              </a:r>
              <a:r>
                <a:rPr lang="en-US" altLang="zh-CN" sz="1400" dirty="0" smtClean="0"/>
                <a:t>GPS</a:t>
              </a:r>
              <a:r>
                <a:rPr lang="zh-CN" altLang="en-US" sz="1400" dirty="0" smtClean="0"/>
                <a:t>信号不稳定。</a:t>
              </a:r>
              <a:endParaRPr lang="en-US" altLang="zh-CN" sz="1400" dirty="0" smtClean="0"/>
            </a:p>
            <a:p>
              <a:pPr>
                <a:lnSpc>
                  <a:spcPts val="1800"/>
                </a:lnSpc>
              </a:pPr>
              <a:r>
                <a:rPr lang="en-US" altLang="zh-CN" sz="1400" dirty="0" smtClean="0"/>
                <a:t>2</a:t>
              </a:r>
              <a:r>
                <a:rPr lang="zh-CN" altLang="en-US" sz="1400" dirty="0" smtClean="0"/>
                <a:t>：更新频率低。</a:t>
              </a:r>
              <a:endParaRPr lang="zh-CN" altLang="en-US" sz="1400" dirty="0"/>
            </a:p>
          </p:txBody>
        </p:sp>
      </p:grpSp>
      <p:sp>
        <p:nvSpPr>
          <p:cNvPr id="51" name="矩形 50"/>
          <p:cNvSpPr/>
          <p:nvPr/>
        </p:nvSpPr>
        <p:spPr>
          <a:xfrm>
            <a:off x="4644723" y="5662331"/>
            <a:ext cx="1539949" cy="432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感知定位</a:t>
            </a:r>
            <a:endParaRPr lang="zh-CN" altLang="en-US" dirty="0"/>
          </a:p>
        </p:txBody>
      </p:sp>
      <p:grpSp>
        <p:nvGrpSpPr>
          <p:cNvPr id="52" name="组合 51"/>
          <p:cNvGrpSpPr/>
          <p:nvPr/>
        </p:nvGrpSpPr>
        <p:grpSpPr>
          <a:xfrm>
            <a:off x="6550311" y="4499155"/>
            <a:ext cx="2415013" cy="2128798"/>
            <a:chOff x="6717276" y="4770096"/>
            <a:chExt cx="2286000" cy="1931327"/>
          </a:xfrm>
        </p:grpSpPr>
        <p:sp>
          <p:nvSpPr>
            <p:cNvPr id="53" name="矩形标注 52"/>
            <p:cNvSpPr/>
            <p:nvPr/>
          </p:nvSpPr>
          <p:spPr>
            <a:xfrm>
              <a:off x="6717276" y="4770096"/>
              <a:ext cx="2286000" cy="1776723"/>
            </a:xfrm>
            <a:prstGeom prst="wedgeRectCallout">
              <a:avLst>
                <a:gd name="adj1" fmla="val -65000"/>
                <a:gd name="adj2" fmla="val 1234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6771704" y="4866969"/>
              <a:ext cx="2140079" cy="1834454"/>
            </a:xfrm>
            <a:prstGeom prst="rect">
              <a:avLst/>
            </a:prstGeom>
            <a:noFill/>
          </p:spPr>
          <p:txBody>
            <a:bodyPr wrap="square" rtlCol="0">
              <a:spAutoFit/>
            </a:bodyPr>
            <a:lstStyle/>
            <a:p>
              <a:pPr>
                <a:lnSpc>
                  <a:spcPts val="1800"/>
                </a:lnSpc>
              </a:pPr>
              <a:r>
                <a:rPr lang="zh-CN" altLang="en-US" sz="1400" b="1" dirty="0" smtClean="0"/>
                <a:t>工作方式</a:t>
              </a:r>
              <a:r>
                <a:rPr lang="zh-CN" altLang="en-US" sz="1400" dirty="0"/>
                <a:t>： 感知定位技术是利用摄像头，激光雷达等传感器，通过对周围环境的特征提取，数据关联，信息融合等方式，实现本车的位姿连续估计，从而实现车辆的定位。</a:t>
              </a:r>
            </a:p>
          </p:txBody>
        </p:sp>
      </p:grpSp>
    </p:spTree>
    <p:extLst>
      <p:ext uri="{BB962C8B-B14F-4D97-AF65-F5344CB8AC3E}">
        <p14:creationId xmlns:p14="http://schemas.microsoft.com/office/powerpoint/2010/main" val="2363350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感知</a:t>
            </a:r>
            <a:r>
              <a:rPr lang="zh-CN" altLang="en-US" dirty="0" smtClean="0"/>
              <a:t>定位研究涉及的问题</a:t>
            </a:r>
            <a:endParaRPr lang="zh-CN" altLang="en-US" dirty="0"/>
          </a:p>
        </p:txBody>
      </p:sp>
      <p:sp>
        <p:nvSpPr>
          <p:cNvPr id="7" name="文本框 6"/>
          <p:cNvSpPr txBox="1"/>
          <p:nvPr/>
        </p:nvSpPr>
        <p:spPr>
          <a:xfrm>
            <a:off x="420879" y="3047999"/>
            <a:ext cx="2213610" cy="307777"/>
          </a:xfrm>
          <a:prstGeom prst="rect">
            <a:avLst/>
          </a:prstGeom>
          <a:noFill/>
        </p:spPr>
        <p:txBody>
          <a:bodyPr wrap="square" rtlCol="0">
            <a:spAutoFit/>
          </a:bodyPr>
          <a:lstStyle/>
          <a:p>
            <a:pPr algn="ctr"/>
            <a:r>
              <a:rPr lang="zh-CN" altLang="en-US" sz="1400" dirty="0" smtClean="0"/>
              <a:t>特征提取</a:t>
            </a:r>
            <a:endParaRPr lang="zh-CN" altLang="en-US" sz="1400" dirty="0"/>
          </a:p>
        </p:txBody>
      </p:sp>
      <p:sp>
        <p:nvSpPr>
          <p:cNvPr id="13" name="文本框 12"/>
          <p:cNvSpPr txBox="1"/>
          <p:nvPr/>
        </p:nvSpPr>
        <p:spPr>
          <a:xfrm>
            <a:off x="3382642" y="3047999"/>
            <a:ext cx="1715138" cy="307777"/>
          </a:xfrm>
          <a:prstGeom prst="rect">
            <a:avLst/>
          </a:prstGeom>
          <a:noFill/>
        </p:spPr>
        <p:txBody>
          <a:bodyPr wrap="square" rtlCol="0">
            <a:spAutoFit/>
          </a:bodyPr>
          <a:lstStyle/>
          <a:p>
            <a:pPr algn="ctr"/>
            <a:r>
              <a:rPr lang="zh-CN" altLang="en-US" sz="1400" dirty="0" smtClean="0"/>
              <a:t>数据关联</a:t>
            </a:r>
            <a:endParaRPr lang="zh-CN" altLang="en-US" sz="1400" dirty="0"/>
          </a:p>
        </p:txBody>
      </p:sp>
      <p:sp>
        <p:nvSpPr>
          <p:cNvPr id="40" name="文本框 39"/>
          <p:cNvSpPr txBox="1"/>
          <p:nvPr/>
        </p:nvSpPr>
        <p:spPr>
          <a:xfrm>
            <a:off x="362713" y="4997947"/>
            <a:ext cx="2329941" cy="307777"/>
          </a:xfrm>
          <a:prstGeom prst="rect">
            <a:avLst/>
          </a:prstGeom>
          <a:noFill/>
        </p:spPr>
        <p:txBody>
          <a:bodyPr wrap="square" rtlCol="0">
            <a:spAutoFit/>
          </a:bodyPr>
          <a:lstStyle/>
          <a:p>
            <a:pPr algn="ctr"/>
            <a:r>
              <a:rPr lang="zh-CN" altLang="en-US" sz="1400" dirty="0" smtClean="0"/>
              <a:t>后端优化</a:t>
            </a:r>
            <a:endParaRPr lang="zh-CN" altLang="en-US" sz="1400" dirty="0"/>
          </a:p>
        </p:txBody>
      </p:sp>
      <p:sp>
        <p:nvSpPr>
          <p:cNvPr id="64" name="文本框 63"/>
          <p:cNvSpPr txBox="1"/>
          <p:nvPr/>
        </p:nvSpPr>
        <p:spPr>
          <a:xfrm>
            <a:off x="3066731" y="4992529"/>
            <a:ext cx="2329941" cy="307777"/>
          </a:xfrm>
          <a:prstGeom prst="rect">
            <a:avLst/>
          </a:prstGeom>
          <a:noFill/>
        </p:spPr>
        <p:txBody>
          <a:bodyPr wrap="square" rtlCol="0">
            <a:spAutoFit/>
          </a:bodyPr>
          <a:lstStyle/>
          <a:p>
            <a:pPr algn="ctr"/>
            <a:r>
              <a:rPr lang="zh-CN" altLang="en-US" sz="1400" dirty="0" smtClean="0"/>
              <a:t>构建地图</a:t>
            </a:r>
            <a:endParaRPr lang="zh-CN" altLang="en-US" sz="1400" dirty="0"/>
          </a:p>
        </p:txBody>
      </p:sp>
      <p:sp>
        <p:nvSpPr>
          <p:cNvPr id="84" name="圆角矩形 83"/>
          <p:cNvSpPr>
            <a:spLocks noChangeArrowheads="1"/>
          </p:cNvSpPr>
          <p:nvPr/>
        </p:nvSpPr>
        <p:spPr bwMode="auto">
          <a:xfrm>
            <a:off x="240682" y="5468173"/>
            <a:ext cx="8832980" cy="1023254"/>
          </a:xfrm>
          <a:prstGeom prst="roundRect">
            <a:avLst>
              <a:gd name="adj" fmla="val 16667"/>
            </a:avLst>
          </a:prstGeom>
          <a:solidFill>
            <a:srgbClr val="004098"/>
          </a:solidFill>
          <a:ln w="12700" algn="ctr">
            <a:solidFill>
              <a:srgbClr val="89A4A7"/>
            </a:solidFill>
            <a:miter lim="800000"/>
            <a:headEnd/>
            <a:tailEnd/>
          </a:ln>
        </p:spPr>
        <p:txBody>
          <a:bodyPr anchor="ctr"/>
          <a:lstStyle/>
          <a:p>
            <a:pPr algn="ctr"/>
            <a:r>
              <a:rPr lang="zh-CN" altLang="en-US" sz="2000" b="1" dirty="0">
                <a:solidFill>
                  <a:srgbClr val="FFFFFF"/>
                </a:solidFill>
                <a:latin typeface="等线" panose="02010600030101010101" pitchFamily="2" charset="-122"/>
                <a:ea typeface="等线" panose="02010600030101010101" pitchFamily="2" charset="-122"/>
              </a:rPr>
              <a:t>以上这些问题</a:t>
            </a:r>
            <a:r>
              <a:rPr lang="zh-CN" altLang="en-US" sz="2000" b="1" dirty="0" smtClean="0">
                <a:solidFill>
                  <a:srgbClr val="FFFFFF"/>
                </a:solidFill>
                <a:latin typeface="等线" panose="02010600030101010101" pitchFamily="2" charset="-122"/>
                <a:ea typeface="等线" panose="02010600030101010101" pitchFamily="2" charset="-122"/>
              </a:rPr>
              <a:t>都是视觉</a:t>
            </a:r>
            <a:r>
              <a:rPr lang="en-US" altLang="zh-CN" sz="2000" b="1" dirty="0" smtClean="0">
                <a:solidFill>
                  <a:srgbClr val="FFFFFF"/>
                </a:solidFill>
                <a:latin typeface="等线" panose="02010600030101010101" pitchFamily="2" charset="-122"/>
                <a:ea typeface="等线" panose="02010600030101010101" pitchFamily="2" charset="-122"/>
              </a:rPr>
              <a:t>SLAM</a:t>
            </a:r>
            <a:r>
              <a:rPr lang="zh-CN" altLang="en-US" sz="2000" b="1" dirty="0" smtClean="0">
                <a:solidFill>
                  <a:srgbClr val="FFFFFF"/>
                </a:solidFill>
                <a:latin typeface="等线" panose="02010600030101010101" pitchFamily="2" charset="-122"/>
                <a:ea typeface="等线" panose="02010600030101010101" pitchFamily="2" charset="-122"/>
              </a:rPr>
              <a:t>系统</a:t>
            </a:r>
            <a:r>
              <a:rPr lang="zh-CN" altLang="en-US" sz="2000" b="1" dirty="0">
                <a:solidFill>
                  <a:srgbClr val="FFFFFF"/>
                </a:solidFill>
                <a:latin typeface="等线" panose="02010600030101010101" pitchFamily="2" charset="-122"/>
                <a:ea typeface="等线" panose="02010600030101010101" pitchFamily="2" charset="-122"/>
              </a:rPr>
              <a:t>需要解决</a:t>
            </a:r>
            <a:r>
              <a:rPr lang="zh-CN" altLang="en-US" sz="2000" b="1" dirty="0" smtClean="0">
                <a:solidFill>
                  <a:srgbClr val="FFFFFF"/>
                </a:solidFill>
                <a:latin typeface="等线" panose="02010600030101010101" pitchFamily="2" charset="-122"/>
                <a:ea typeface="等线" panose="02010600030101010101" pitchFamily="2" charset="-122"/>
              </a:rPr>
              <a:t>的内容。</a:t>
            </a:r>
            <a:endParaRPr lang="en-US" altLang="zh-CN" sz="2000" b="1" dirty="0" smtClean="0">
              <a:solidFill>
                <a:srgbClr val="FFFFFF"/>
              </a:solidFill>
              <a:latin typeface="等线" panose="02010600030101010101" pitchFamily="2" charset="-122"/>
              <a:ea typeface="等线" panose="02010600030101010101" pitchFamily="2" charset="-122"/>
            </a:endParaRPr>
          </a:p>
          <a:p>
            <a:pPr algn="ctr"/>
            <a:r>
              <a:rPr lang="zh-CN" altLang="en-US" sz="2000" b="1" dirty="0" smtClean="0">
                <a:solidFill>
                  <a:srgbClr val="FFFFFF"/>
                </a:solidFill>
                <a:latin typeface="等线" panose="02010600030101010101" pitchFamily="2" charset="-122"/>
                <a:ea typeface="等线" panose="02010600030101010101" pitchFamily="2" charset="-122"/>
              </a:rPr>
              <a:t>最基础的也是最关键的是</a:t>
            </a:r>
            <a:r>
              <a:rPr lang="en-US" altLang="zh-CN" sz="2000" b="1" dirty="0" smtClean="0">
                <a:solidFill>
                  <a:srgbClr val="FFFFFF"/>
                </a:solidFill>
                <a:latin typeface="等线" panose="02010600030101010101" pitchFamily="2" charset="-122"/>
                <a:ea typeface="等线" panose="02010600030101010101" pitchFamily="2" charset="-122"/>
              </a:rPr>
              <a:t>SLAM</a:t>
            </a:r>
            <a:r>
              <a:rPr lang="zh-CN" altLang="en-US" sz="2000" b="1" dirty="0" smtClean="0">
                <a:solidFill>
                  <a:srgbClr val="FFFFFF"/>
                </a:solidFill>
                <a:latin typeface="等线" panose="02010600030101010101" pitchFamily="2" charset="-122"/>
                <a:ea typeface="等线" panose="02010600030101010101" pitchFamily="2" charset="-122"/>
              </a:rPr>
              <a:t>前端的</a:t>
            </a:r>
            <a:r>
              <a:rPr lang="zh-CN" altLang="en-US" sz="2000" b="1" dirty="0" smtClean="0">
                <a:solidFill>
                  <a:srgbClr val="FF0000"/>
                </a:solidFill>
                <a:latin typeface="等线" panose="02010600030101010101" pitchFamily="2" charset="-122"/>
                <a:ea typeface="等线" panose="02010600030101010101" pitchFamily="2" charset="-122"/>
              </a:rPr>
              <a:t>特征提取。</a:t>
            </a:r>
            <a:endParaRPr lang="zh-CN" altLang="en-US" sz="2000" b="1" dirty="0">
              <a:solidFill>
                <a:srgbClr val="FF0000"/>
              </a:solidFill>
              <a:latin typeface="等线" panose="02010600030101010101" pitchFamily="2" charset="-122"/>
              <a:ea typeface="等线" panose="02010600030101010101" pitchFamily="2" charset="-122"/>
            </a:endParaRPr>
          </a:p>
        </p:txBody>
      </p:sp>
      <p:sp>
        <p:nvSpPr>
          <p:cNvPr id="85" name="文本框 84"/>
          <p:cNvSpPr txBox="1"/>
          <p:nvPr/>
        </p:nvSpPr>
        <p:spPr>
          <a:xfrm>
            <a:off x="-6839" y="6538874"/>
            <a:ext cx="9241632" cy="276999"/>
          </a:xfrm>
          <a:prstGeom prst="rect">
            <a:avLst/>
          </a:prstGeom>
          <a:noFill/>
        </p:spPr>
        <p:txBody>
          <a:bodyPr wrap="none" rtlCol="0">
            <a:spAutoFit/>
          </a:bodyPr>
          <a:lstStyle/>
          <a:p>
            <a:r>
              <a:rPr lang="en-US" altLang="zh-CN" sz="1200" dirty="0" smtClean="0"/>
              <a:t>[1] </a:t>
            </a:r>
            <a:r>
              <a:rPr lang="en-US" altLang="zh-CN" sz="1200" dirty="0" err="1" smtClean="0"/>
              <a:t>Granström</a:t>
            </a:r>
            <a:r>
              <a:rPr lang="en-US" altLang="zh-CN" sz="1200" dirty="0" smtClean="0"/>
              <a:t> </a:t>
            </a:r>
            <a:r>
              <a:rPr lang="en-US" altLang="zh-CN" sz="1200" dirty="0"/>
              <a:t>K, Lundquist C, </a:t>
            </a:r>
            <a:r>
              <a:rPr lang="en-US" altLang="zh-CN" sz="1200" dirty="0" err="1"/>
              <a:t>Gustafsson</a:t>
            </a:r>
            <a:r>
              <a:rPr lang="en-US" altLang="zh-CN" sz="1200" dirty="0"/>
              <a:t> F, et al. On Extended Target Tracking Using PHD Filters[J]. Linköping University Electronic Press, 2012</a:t>
            </a:r>
            <a:r>
              <a:rPr lang="en-US" altLang="zh-CN" sz="1200" dirty="0" smtClean="0"/>
              <a:t>.</a:t>
            </a:r>
            <a:endParaRPr lang="en-US" altLang="zh-CN" sz="1200"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161" y="1962645"/>
            <a:ext cx="2019002" cy="989243"/>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8309" y="1981549"/>
            <a:ext cx="2089472" cy="970339"/>
          </a:xfrm>
          <a:prstGeom prst="rect">
            <a:avLst/>
          </a:prstGeom>
        </p:spPr>
      </p:pic>
      <p:sp>
        <p:nvSpPr>
          <p:cNvPr id="57" name="文本框 56"/>
          <p:cNvSpPr txBox="1"/>
          <p:nvPr/>
        </p:nvSpPr>
        <p:spPr>
          <a:xfrm>
            <a:off x="5988260" y="3041908"/>
            <a:ext cx="1715138" cy="307777"/>
          </a:xfrm>
          <a:prstGeom prst="rect">
            <a:avLst/>
          </a:prstGeom>
          <a:noFill/>
        </p:spPr>
        <p:txBody>
          <a:bodyPr wrap="square" rtlCol="0">
            <a:spAutoFit/>
          </a:bodyPr>
          <a:lstStyle/>
          <a:p>
            <a:pPr algn="ctr"/>
            <a:r>
              <a:rPr lang="zh-CN" altLang="en-US" sz="1400" dirty="0" smtClean="0"/>
              <a:t>姿态估计</a:t>
            </a:r>
            <a:endParaRPr lang="zh-CN" altLang="en-US" sz="1400" dirty="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046" y="3895739"/>
            <a:ext cx="1975443" cy="1061475"/>
          </a:xfrm>
          <a:prstGeom prst="rect">
            <a:avLst/>
          </a:prstGeom>
        </p:spPr>
      </p:pic>
      <p:pic>
        <p:nvPicPr>
          <p:cNvPr id="22" name="图片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5934" y="1881351"/>
            <a:ext cx="1626922" cy="1169147"/>
          </a:xfrm>
          <a:prstGeom prst="rect">
            <a:avLst/>
          </a:prstGeom>
        </p:spPr>
      </p:pic>
      <p:pic>
        <p:nvPicPr>
          <p:cNvPr id="23" name="图片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2234" y="3560884"/>
            <a:ext cx="1801621" cy="1431645"/>
          </a:xfrm>
          <a:prstGeom prst="rect">
            <a:avLst/>
          </a:prstGeom>
        </p:spPr>
      </p:pic>
      <p:pic>
        <p:nvPicPr>
          <p:cNvPr id="25" name="图片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45934" y="3560884"/>
            <a:ext cx="1688755" cy="1396330"/>
          </a:xfrm>
          <a:prstGeom prst="rect">
            <a:avLst/>
          </a:prstGeom>
        </p:spPr>
      </p:pic>
      <p:sp>
        <p:nvSpPr>
          <p:cNvPr id="70" name="文本框 69"/>
          <p:cNvSpPr txBox="1"/>
          <p:nvPr/>
        </p:nvSpPr>
        <p:spPr>
          <a:xfrm>
            <a:off x="5525340" y="5014524"/>
            <a:ext cx="2329941" cy="307777"/>
          </a:xfrm>
          <a:prstGeom prst="rect">
            <a:avLst/>
          </a:prstGeom>
          <a:noFill/>
        </p:spPr>
        <p:txBody>
          <a:bodyPr wrap="square" rtlCol="0">
            <a:spAutoFit/>
          </a:bodyPr>
          <a:lstStyle/>
          <a:p>
            <a:pPr algn="ctr"/>
            <a:r>
              <a:rPr lang="zh-CN" altLang="en-US" sz="1400" dirty="0" smtClean="0"/>
              <a:t>重定位</a:t>
            </a:r>
            <a:endParaRPr lang="zh-CN" altLang="en-US" sz="1400" dirty="0"/>
          </a:p>
        </p:txBody>
      </p:sp>
    </p:spTree>
    <p:extLst>
      <p:ext uri="{BB962C8B-B14F-4D97-AF65-F5344CB8AC3E}">
        <p14:creationId xmlns:p14="http://schemas.microsoft.com/office/powerpoint/2010/main" val="462901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smtClean="0"/>
              <a:t>视觉特征描述符算法研究现状</a:t>
            </a:r>
            <a:endParaRPr lang="zh-CN" altLang="en-US" dirty="0"/>
          </a:p>
        </p:txBody>
      </p:sp>
      <p:cxnSp>
        <p:nvCxnSpPr>
          <p:cNvPr id="5" name="直接箭头连接符 4"/>
          <p:cNvCxnSpPr/>
          <p:nvPr/>
        </p:nvCxnSpPr>
        <p:spPr>
          <a:xfrm>
            <a:off x="1074656" y="1924329"/>
            <a:ext cx="7791532" cy="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352149"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262540"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172932"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083324" y="1924329"/>
            <a:ext cx="0" cy="3846136"/>
          </a:xfrm>
          <a:prstGeom prst="line">
            <a:avLst/>
          </a:prstGeom>
          <a:ln w="952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812303" y="1573089"/>
            <a:ext cx="542042" cy="276999"/>
          </a:xfrm>
          <a:prstGeom prst="rect">
            <a:avLst/>
          </a:prstGeom>
          <a:noFill/>
        </p:spPr>
        <p:txBody>
          <a:bodyPr wrap="square" rtlCol="0">
            <a:spAutoFit/>
          </a:bodyPr>
          <a:lstStyle/>
          <a:p>
            <a:r>
              <a:rPr lang="en-US" altLang="zh-CN" sz="1200" dirty="0" smtClean="0"/>
              <a:t>2005</a:t>
            </a:r>
            <a:endParaRPr lang="zh-CN" altLang="en-US" sz="1200" dirty="0"/>
          </a:p>
        </p:txBody>
      </p:sp>
      <p:sp>
        <p:nvSpPr>
          <p:cNvPr id="16" name="文本框 15"/>
          <p:cNvSpPr txBox="1"/>
          <p:nvPr/>
        </p:nvSpPr>
        <p:spPr>
          <a:xfrm>
            <a:off x="3901910" y="1573087"/>
            <a:ext cx="542042" cy="276999"/>
          </a:xfrm>
          <a:prstGeom prst="rect">
            <a:avLst/>
          </a:prstGeom>
          <a:noFill/>
        </p:spPr>
        <p:txBody>
          <a:bodyPr wrap="square" rtlCol="0">
            <a:spAutoFit/>
          </a:bodyPr>
          <a:lstStyle/>
          <a:p>
            <a:r>
              <a:rPr lang="en-US" altLang="zh-CN" sz="1200" dirty="0" smtClean="0"/>
              <a:t>2010</a:t>
            </a:r>
            <a:endParaRPr lang="zh-CN" altLang="en-US" sz="1200" dirty="0"/>
          </a:p>
        </p:txBody>
      </p:sp>
      <p:sp>
        <p:nvSpPr>
          <p:cNvPr id="17" name="文本框 16"/>
          <p:cNvSpPr txBox="1"/>
          <p:nvPr/>
        </p:nvSpPr>
        <p:spPr>
          <a:xfrm>
            <a:off x="5991519" y="1573087"/>
            <a:ext cx="542042" cy="276999"/>
          </a:xfrm>
          <a:prstGeom prst="rect">
            <a:avLst/>
          </a:prstGeom>
          <a:noFill/>
        </p:spPr>
        <p:txBody>
          <a:bodyPr wrap="square" rtlCol="0">
            <a:spAutoFit/>
          </a:bodyPr>
          <a:lstStyle/>
          <a:p>
            <a:r>
              <a:rPr lang="en-US" altLang="zh-CN" sz="1200" dirty="0" smtClean="0"/>
              <a:t>2015</a:t>
            </a:r>
            <a:endParaRPr lang="zh-CN" altLang="en-US" sz="1200" dirty="0"/>
          </a:p>
        </p:txBody>
      </p:sp>
      <p:sp>
        <p:nvSpPr>
          <p:cNvPr id="18" name="文本框 17"/>
          <p:cNvSpPr txBox="1"/>
          <p:nvPr/>
        </p:nvSpPr>
        <p:spPr>
          <a:xfrm>
            <a:off x="8081128" y="1573087"/>
            <a:ext cx="542042" cy="276999"/>
          </a:xfrm>
          <a:prstGeom prst="rect">
            <a:avLst/>
          </a:prstGeom>
          <a:noFill/>
        </p:spPr>
        <p:txBody>
          <a:bodyPr wrap="square" rtlCol="0">
            <a:spAutoFit/>
          </a:bodyPr>
          <a:lstStyle/>
          <a:p>
            <a:r>
              <a:rPr lang="en-US" altLang="zh-CN" sz="1200" dirty="0" smtClean="0"/>
              <a:t>2020</a:t>
            </a:r>
            <a:endParaRPr lang="zh-CN" altLang="en-US" sz="1200" dirty="0"/>
          </a:p>
        </p:txBody>
      </p:sp>
      <p:sp>
        <p:nvSpPr>
          <p:cNvPr id="19" name="文本框 18"/>
          <p:cNvSpPr txBox="1"/>
          <p:nvPr/>
        </p:nvSpPr>
        <p:spPr>
          <a:xfrm>
            <a:off x="58226" y="2483058"/>
            <a:ext cx="1016430" cy="40011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zh-CN" altLang="en-US" sz="1000" dirty="0" smtClean="0"/>
              <a:t>基于传统</a:t>
            </a:r>
            <a:r>
              <a:rPr lang="en-US" altLang="zh-CN" sz="1000" dirty="0" smtClean="0"/>
              <a:t>hand-craft</a:t>
            </a:r>
            <a:r>
              <a:rPr lang="zh-CN" altLang="en-US" sz="1000" dirty="0" smtClean="0"/>
              <a:t>方法</a:t>
            </a:r>
            <a:endParaRPr lang="zh-CN" altLang="en-US" sz="1000" dirty="0"/>
          </a:p>
        </p:txBody>
      </p:sp>
      <p:cxnSp>
        <p:nvCxnSpPr>
          <p:cNvPr id="21" name="直接箭头连接符 20"/>
          <p:cNvCxnSpPr>
            <a:stCxn id="19" idx="3"/>
          </p:cNvCxnSpPr>
          <p:nvPr/>
        </p:nvCxnSpPr>
        <p:spPr>
          <a:xfrm>
            <a:off x="1074656" y="2683113"/>
            <a:ext cx="7548514" cy="45043"/>
          </a:xfrm>
          <a:prstGeom prst="straightConnector1">
            <a:avLst/>
          </a:prstGeom>
          <a:ln>
            <a:solidFill>
              <a:srgbClr val="F083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5923" y="5220135"/>
            <a:ext cx="1018732" cy="40011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zh-CN" altLang="en-US" sz="1000" dirty="0" smtClean="0"/>
              <a:t>基于机器学习的方法</a:t>
            </a:r>
            <a:endParaRPr lang="zh-CN" altLang="en-US" sz="1000" dirty="0"/>
          </a:p>
        </p:txBody>
      </p:sp>
      <p:cxnSp>
        <p:nvCxnSpPr>
          <p:cNvPr id="24" name="直接箭头连接符 23"/>
          <p:cNvCxnSpPr>
            <a:stCxn id="22" idx="3"/>
          </p:cNvCxnSpPr>
          <p:nvPr/>
        </p:nvCxnSpPr>
        <p:spPr>
          <a:xfrm flipV="1">
            <a:off x="1074655" y="5377089"/>
            <a:ext cx="7548515" cy="43101"/>
          </a:xfrm>
          <a:prstGeom prst="straightConnector1">
            <a:avLst/>
          </a:prstGeom>
          <a:ln>
            <a:solidFill>
              <a:srgbClr val="00514E"/>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226" y="3797735"/>
            <a:ext cx="1002289" cy="5539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zh-CN" altLang="en-US" sz="1000" dirty="0" smtClean="0"/>
              <a:t>基于</a:t>
            </a:r>
            <a:r>
              <a:rPr lang="zh-CN" altLang="en-US" sz="1000" dirty="0"/>
              <a:t>深度</a:t>
            </a:r>
            <a:r>
              <a:rPr lang="zh-CN" altLang="en-US" sz="1000" dirty="0" smtClean="0"/>
              <a:t>学习的描述符提取方法</a:t>
            </a:r>
            <a:endParaRPr lang="zh-CN" altLang="en-US" sz="1000" dirty="0"/>
          </a:p>
        </p:txBody>
      </p:sp>
      <p:cxnSp>
        <p:nvCxnSpPr>
          <p:cNvPr id="28" name="直接箭头连接符 27"/>
          <p:cNvCxnSpPr>
            <a:stCxn id="26" idx="3"/>
          </p:cNvCxnSpPr>
          <p:nvPr/>
        </p:nvCxnSpPr>
        <p:spPr>
          <a:xfrm flipV="1">
            <a:off x="1060515" y="4057336"/>
            <a:ext cx="7562655" cy="1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578990" y="26441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653526" y="26441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920696" y="2645707"/>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线形标注 2 32"/>
          <p:cNvSpPr/>
          <p:nvPr/>
        </p:nvSpPr>
        <p:spPr>
          <a:xfrm>
            <a:off x="1887333" y="1963806"/>
            <a:ext cx="567669" cy="152511"/>
          </a:xfrm>
          <a:prstGeom prst="borderCallout2">
            <a:avLst>
              <a:gd name="adj1" fmla="val 18750"/>
              <a:gd name="adj2" fmla="val -8333"/>
              <a:gd name="adj3" fmla="val 18750"/>
              <a:gd name="adj4" fmla="val -16667"/>
              <a:gd name="adj5" fmla="val 473525"/>
              <a:gd name="adj6" fmla="val -46919"/>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 dirty="0" smtClean="0">
                <a:solidFill>
                  <a:schemeClr val="tx1"/>
                </a:solidFill>
              </a:rPr>
              <a:t>SIFT</a:t>
            </a:r>
            <a:r>
              <a:rPr lang="zh-CN" altLang="en-US" sz="600" dirty="0" smtClean="0">
                <a:solidFill>
                  <a:schemeClr val="tx1"/>
                </a:solidFill>
              </a:rPr>
              <a:t>描述子</a:t>
            </a:r>
            <a:endParaRPr lang="zh-CN" altLang="en-US" sz="600" dirty="0">
              <a:solidFill>
                <a:schemeClr val="tx1"/>
              </a:solidFill>
            </a:endParaRPr>
          </a:p>
        </p:txBody>
      </p:sp>
      <p:sp>
        <p:nvSpPr>
          <p:cNvPr id="34" name="线形标注 2 33"/>
          <p:cNvSpPr/>
          <p:nvPr/>
        </p:nvSpPr>
        <p:spPr>
          <a:xfrm>
            <a:off x="3901910" y="1965883"/>
            <a:ext cx="834266" cy="398796"/>
          </a:xfrm>
          <a:prstGeom prst="borderCallout2">
            <a:avLst>
              <a:gd name="adj1" fmla="val 18750"/>
              <a:gd name="adj2" fmla="val -8333"/>
              <a:gd name="adj3" fmla="val 18750"/>
              <a:gd name="adj4" fmla="val -16667"/>
              <a:gd name="adj5" fmla="val 185276"/>
              <a:gd name="adj6" fmla="val -2510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SURF</a:t>
            </a:r>
            <a:r>
              <a:rPr lang="zh-CN" altLang="en-US" sz="600" dirty="0" smtClean="0">
                <a:solidFill>
                  <a:schemeClr val="tx1"/>
                </a:solidFill>
              </a:rPr>
              <a:t>描述子</a:t>
            </a:r>
            <a:endParaRPr lang="en-US" altLang="zh-CN" sz="600" dirty="0" smtClean="0">
              <a:solidFill>
                <a:schemeClr val="tx1"/>
              </a:solidFill>
            </a:endParaRPr>
          </a:p>
        </p:txBody>
      </p:sp>
      <p:sp>
        <p:nvSpPr>
          <p:cNvPr id="35" name="线形标注 2 34"/>
          <p:cNvSpPr/>
          <p:nvPr/>
        </p:nvSpPr>
        <p:spPr>
          <a:xfrm>
            <a:off x="5497706" y="2291792"/>
            <a:ext cx="662953" cy="179362"/>
          </a:xfrm>
          <a:prstGeom prst="borderCallout2">
            <a:avLst>
              <a:gd name="adj1" fmla="val 18750"/>
              <a:gd name="adj2" fmla="val -8333"/>
              <a:gd name="adj3" fmla="val 18750"/>
              <a:gd name="adj4" fmla="val -16667"/>
              <a:gd name="adj5" fmla="val 221458"/>
              <a:gd name="adj6" fmla="val -7682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ORB</a:t>
            </a:r>
            <a:r>
              <a:rPr lang="zh-CN" altLang="en-US" sz="600" dirty="0" smtClean="0">
                <a:solidFill>
                  <a:schemeClr val="tx1"/>
                </a:solidFill>
              </a:rPr>
              <a:t>描述符</a:t>
            </a:r>
            <a:endParaRPr lang="zh-CN" altLang="en-US" sz="600" dirty="0">
              <a:solidFill>
                <a:schemeClr val="tx1"/>
              </a:solidFill>
            </a:endParaRPr>
          </a:p>
        </p:txBody>
      </p:sp>
      <p:sp>
        <p:nvSpPr>
          <p:cNvPr id="45" name="椭圆 44"/>
          <p:cNvSpPr/>
          <p:nvPr/>
        </p:nvSpPr>
        <p:spPr>
          <a:xfrm>
            <a:off x="5869031" y="26441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4125797" y="5313032"/>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5319465" y="5355535"/>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线形标注 2 48"/>
          <p:cNvSpPr/>
          <p:nvPr/>
        </p:nvSpPr>
        <p:spPr>
          <a:xfrm>
            <a:off x="6416838" y="4991437"/>
            <a:ext cx="580477" cy="228698"/>
          </a:xfrm>
          <a:prstGeom prst="borderCallout2">
            <a:avLst>
              <a:gd name="adj1" fmla="val 18750"/>
              <a:gd name="adj2" fmla="val -8333"/>
              <a:gd name="adj3" fmla="val 18750"/>
              <a:gd name="adj4" fmla="val -16667"/>
              <a:gd name="adj5" fmla="val 185276"/>
              <a:gd name="adj6" fmla="val -2510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BOLD</a:t>
            </a:r>
          </a:p>
        </p:txBody>
      </p:sp>
      <p:sp>
        <p:nvSpPr>
          <p:cNvPr id="51" name="椭圆 50"/>
          <p:cNvSpPr/>
          <p:nvPr/>
        </p:nvSpPr>
        <p:spPr>
          <a:xfrm>
            <a:off x="5826705" y="535150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651640" y="5322557"/>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8305014" y="5340248"/>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5839055" y="3997791"/>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6632539" y="3999250"/>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7048285" y="4007703"/>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7474870" y="4007703"/>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7878430" y="4007703"/>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线形标注 2 63"/>
          <p:cNvSpPr/>
          <p:nvPr/>
        </p:nvSpPr>
        <p:spPr>
          <a:xfrm>
            <a:off x="4712298" y="3184661"/>
            <a:ext cx="785408" cy="208658"/>
          </a:xfrm>
          <a:prstGeom prst="borderCallout2">
            <a:avLst>
              <a:gd name="adj1" fmla="val 33081"/>
              <a:gd name="adj2" fmla="val 102414"/>
              <a:gd name="adj3" fmla="val 30692"/>
              <a:gd name="adj4" fmla="val 118056"/>
              <a:gd name="adj5" fmla="val 395883"/>
              <a:gd name="adj6" fmla="val 195891"/>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MatchNet</a:t>
            </a:r>
            <a:endParaRPr lang="en-US" altLang="zh-CN" sz="600" dirty="0" smtClean="0">
              <a:solidFill>
                <a:schemeClr val="tx1"/>
              </a:solidFill>
            </a:endParaRPr>
          </a:p>
        </p:txBody>
      </p:sp>
      <p:sp>
        <p:nvSpPr>
          <p:cNvPr id="65" name="线形标注 2 64"/>
          <p:cNvSpPr/>
          <p:nvPr/>
        </p:nvSpPr>
        <p:spPr>
          <a:xfrm>
            <a:off x="5581146" y="2845526"/>
            <a:ext cx="843676" cy="282512"/>
          </a:xfrm>
          <a:prstGeom prst="borderCallout2">
            <a:avLst>
              <a:gd name="adj1" fmla="val 39824"/>
              <a:gd name="adj2" fmla="val 104242"/>
              <a:gd name="adj3" fmla="val 41931"/>
              <a:gd name="adj4" fmla="val 113152"/>
              <a:gd name="adj5" fmla="val 419049"/>
              <a:gd name="adj6" fmla="val 13208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LIFT</a:t>
            </a:r>
            <a:r>
              <a:rPr lang="zh-CN" altLang="en-US" sz="600" dirty="0" smtClean="0">
                <a:solidFill>
                  <a:schemeClr val="tx1"/>
                </a:solidFill>
              </a:rPr>
              <a:t>网络框架</a:t>
            </a:r>
            <a:endParaRPr lang="en-US" altLang="zh-CN" sz="600" dirty="0" smtClean="0">
              <a:solidFill>
                <a:schemeClr val="tx1"/>
              </a:solidFill>
            </a:endParaRPr>
          </a:p>
        </p:txBody>
      </p:sp>
      <p:sp>
        <p:nvSpPr>
          <p:cNvPr id="66" name="线形标注 2 65"/>
          <p:cNvSpPr/>
          <p:nvPr/>
        </p:nvSpPr>
        <p:spPr>
          <a:xfrm>
            <a:off x="5954086" y="3176302"/>
            <a:ext cx="843676" cy="237301"/>
          </a:xfrm>
          <a:prstGeom prst="borderCallout2">
            <a:avLst>
              <a:gd name="adj1" fmla="val 39824"/>
              <a:gd name="adj2" fmla="val 104242"/>
              <a:gd name="adj3" fmla="val 41931"/>
              <a:gd name="adj4" fmla="val 113152"/>
              <a:gd name="adj5" fmla="val 362854"/>
              <a:gd name="adj6" fmla="val 13509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Super-Point</a:t>
            </a:r>
          </a:p>
        </p:txBody>
      </p:sp>
      <p:sp>
        <p:nvSpPr>
          <p:cNvPr id="68" name="线形标注 2 67"/>
          <p:cNvSpPr/>
          <p:nvPr/>
        </p:nvSpPr>
        <p:spPr>
          <a:xfrm>
            <a:off x="7009470" y="4550537"/>
            <a:ext cx="949604" cy="184654"/>
          </a:xfrm>
          <a:prstGeom prst="borderCallout2">
            <a:avLst>
              <a:gd name="adj1" fmla="val 46427"/>
              <a:gd name="adj2" fmla="val 246"/>
              <a:gd name="adj3" fmla="val -90122"/>
              <a:gd name="adj4" fmla="val -11387"/>
              <a:gd name="adj5" fmla="val -268003"/>
              <a:gd name="adj6" fmla="val 9689"/>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a:solidFill>
                  <a:schemeClr val="tx1"/>
                </a:solidFill>
              </a:rPr>
              <a:t>attentive deep local </a:t>
            </a:r>
            <a:r>
              <a:rPr lang="en-US" altLang="zh-CN" sz="600" dirty="0" smtClean="0">
                <a:solidFill>
                  <a:schemeClr val="tx1"/>
                </a:solidFill>
              </a:rPr>
              <a:t>features</a:t>
            </a:r>
            <a:r>
              <a:rPr lang="zh-CN" altLang="en-US" sz="600" dirty="0" smtClean="0">
                <a:solidFill>
                  <a:schemeClr val="tx1"/>
                </a:solidFill>
              </a:rPr>
              <a:t>学习方法</a:t>
            </a:r>
            <a:endParaRPr lang="en-US" altLang="zh-CN" sz="600" dirty="0" smtClean="0">
              <a:solidFill>
                <a:schemeClr val="tx1"/>
              </a:solidFill>
            </a:endParaRPr>
          </a:p>
        </p:txBody>
      </p:sp>
      <p:sp>
        <p:nvSpPr>
          <p:cNvPr id="72" name="线形标注 2 71"/>
          <p:cNvSpPr/>
          <p:nvPr/>
        </p:nvSpPr>
        <p:spPr>
          <a:xfrm>
            <a:off x="7104572" y="2777150"/>
            <a:ext cx="766845" cy="287674"/>
          </a:xfrm>
          <a:prstGeom prst="borderCallout2">
            <a:avLst>
              <a:gd name="adj1" fmla="val 58895"/>
              <a:gd name="adj2" fmla="val 104"/>
              <a:gd name="adj3" fmla="val 98141"/>
              <a:gd name="adj4" fmla="val -6553"/>
              <a:gd name="adj5" fmla="val 430741"/>
              <a:gd name="adj6" fmla="val -1670"/>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L2-NET</a:t>
            </a:r>
          </a:p>
        </p:txBody>
      </p:sp>
      <p:sp>
        <p:nvSpPr>
          <p:cNvPr id="73" name="线形标注 2 72"/>
          <p:cNvSpPr/>
          <p:nvPr/>
        </p:nvSpPr>
        <p:spPr>
          <a:xfrm>
            <a:off x="7619520" y="3413940"/>
            <a:ext cx="677379" cy="253253"/>
          </a:xfrm>
          <a:prstGeom prst="borderCallout2">
            <a:avLst>
              <a:gd name="adj1" fmla="val 100001"/>
              <a:gd name="adj2" fmla="val 45746"/>
              <a:gd name="adj3" fmla="val 150788"/>
              <a:gd name="adj4" fmla="val 11640"/>
              <a:gd name="adj5" fmla="val 256203"/>
              <a:gd name="adj6" fmla="val -1588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LF-NET</a:t>
            </a:r>
          </a:p>
        </p:txBody>
      </p:sp>
      <p:sp>
        <p:nvSpPr>
          <p:cNvPr id="74" name="圆角矩形 73"/>
          <p:cNvSpPr>
            <a:spLocks noChangeArrowheads="1"/>
          </p:cNvSpPr>
          <p:nvPr/>
        </p:nvSpPr>
        <p:spPr bwMode="auto">
          <a:xfrm>
            <a:off x="217195" y="6103717"/>
            <a:ext cx="8830250" cy="605059"/>
          </a:xfrm>
          <a:prstGeom prst="roundRect">
            <a:avLst>
              <a:gd name="adj" fmla="val 16667"/>
            </a:avLst>
          </a:prstGeom>
          <a:solidFill>
            <a:srgbClr val="004098"/>
          </a:solidFill>
          <a:ln w="12700" algn="ctr">
            <a:solidFill>
              <a:srgbClr val="89A4A7"/>
            </a:solidFill>
            <a:miter lim="800000"/>
            <a:headEnd/>
            <a:tailEnd/>
          </a:ln>
        </p:spPr>
        <p:txBody>
          <a:bodyPr anchor="ctr"/>
          <a:lstStyle/>
          <a:p>
            <a:pPr algn="ctr"/>
            <a:r>
              <a:rPr lang="zh-CN" altLang="en-US" b="1" dirty="0" smtClean="0">
                <a:solidFill>
                  <a:srgbClr val="FFFFFF"/>
                </a:solidFill>
                <a:latin typeface="等线" panose="02010600030101010101" pitchFamily="2" charset="-122"/>
                <a:ea typeface="等线" panose="02010600030101010101" pitchFamily="2" charset="-122"/>
              </a:rPr>
              <a:t>基于</a:t>
            </a:r>
            <a:r>
              <a:rPr lang="zh-CN" altLang="en-US" b="1" dirty="0">
                <a:solidFill>
                  <a:srgbClr val="FFFFFF"/>
                </a:solidFill>
                <a:latin typeface="等线" panose="02010600030101010101" pitchFamily="2" charset="-122"/>
                <a:ea typeface="等线" panose="02010600030101010101" pitchFamily="2" charset="-122"/>
              </a:rPr>
              <a:t>深度学习的描述符提取</a:t>
            </a:r>
            <a:r>
              <a:rPr lang="zh-CN" altLang="en-US" b="1" dirty="0" smtClean="0">
                <a:solidFill>
                  <a:srgbClr val="FFFFFF"/>
                </a:solidFill>
                <a:latin typeface="等线" panose="02010600030101010101" pitchFamily="2" charset="-122"/>
                <a:ea typeface="等线" panose="02010600030101010101" pitchFamily="2" charset="-122"/>
              </a:rPr>
              <a:t>方法的研究呈增长趋势，但是这些描述符的研究与实际</a:t>
            </a:r>
            <a:r>
              <a:rPr lang="en-US" altLang="zh-CN" b="1" dirty="0" smtClean="0">
                <a:solidFill>
                  <a:srgbClr val="FFFFFF"/>
                </a:solidFill>
                <a:latin typeface="等线" panose="02010600030101010101" pitchFamily="2" charset="-122"/>
                <a:ea typeface="等线" panose="02010600030101010101" pitchFamily="2" charset="-122"/>
              </a:rPr>
              <a:t>SLAM</a:t>
            </a:r>
            <a:r>
              <a:rPr lang="zh-CN" altLang="en-US" b="1" dirty="0" smtClean="0">
                <a:solidFill>
                  <a:srgbClr val="FFFFFF"/>
                </a:solidFill>
                <a:latin typeface="等线" panose="02010600030101010101" pitchFamily="2" charset="-122"/>
                <a:ea typeface="等线" panose="02010600030101010101" pitchFamily="2" charset="-122"/>
              </a:rPr>
              <a:t>的应用目前是脱离的，大多数情况下是不适用的。</a:t>
            </a:r>
            <a:endParaRPr lang="zh-CN" altLang="en-US" b="1" dirty="0">
              <a:solidFill>
                <a:srgbClr val="FFFFFF"/>
              </a:solidFill>
              <a:latin typeface="等线" panose="02010600030101010101" pitchFamily="2" charset="-122"/>
              <a:ea typeface="等线" panose="02010600030101010101" pitchFamily="2" charset="-122"/>
            </a:endParaRPr>
          </a:p>
        </p:txBody>
      </p:sp>
      <p:sp>
        <p:nvSpPr>
          <p:cNvPr id="78" name="线形标注 2 77"/>
          <p:cNvSpPr/>
          <p:nvPr/>
        </p:nvSpPr>
        <p:spPr>
          <a:xfrm>
            <a:off x="5093359" y="2010709"/>
            <a:ext cx="788063" cy="132406"/>
          </a:xfrm>
          <a:prstGeom prst="borderCallout2">
            <a:avLst>
              <a:gd name="adj1" fmla="val 18750"/>
              <a:gd name="adj2" fmla="val -8333"/>
              <a:gd name="adj3" fmla="val 18750"/>
              <a:gd name="adj4" fmla="val -16667"/>
              <a:gd name="adj5" fmla="val 532465"/>
              <a:gd name="adj6" fmla="val -51620"/>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FREAK</a:t>
            </a:r>
            <a:r>
              <a:rPr lang="zh-CN" altLang="en-US" sz="600" dirty="0" smtClean="0">
                <a:solidFill>
                  <a:schemeClr val="tx1"/>
                </a:solidFill>
              </a:rPr>
              <a:t>描述子</a:t>
            </a:r>
            <a:endParaRPr lang="zh-CN" altLang="en-US" sz="600" dirty="0">
              <a:solidFill>
                <a:schemeClr val="tx1"/>
              </a:solidFill>
            </a:endParaRPr>
          </a:p>
        </p:txBody>
      </p:sp>
      <p:sp>
        <p:nvSpPr>
          <p:cNvPr id="79" name="椭圆 78"/>
          <p:cNvSpPr/>
          <p:nvPr/>
        </p:nvSpPr>
        <p:spPr>
          <a:xfrm>
            <a:off x="4669135" y="265649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6212481" y="5351504"/>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线形标注 2 80"/>
          <p:cNvSpPr/>
          <p:nvPr/>
        </p:nvSpPr>
        <p:spPr>
          <a:xfrm>
            <a:off x="6086072" y="4657853"/>
            <a:ext cx="820447" cy="210179"/>
          </a:xfrm>
          <a:prstGeom prst="borderCallout2">
            <a:avLst>
              <a:gd name="adj1" fmla="val 18750"/>
              <a:gd name="adj2" fmla="val -8333"/>
              <a:gd name="adj3" fmla="val 18750"/>
              <a:gd name="adj4" fmla="val -16667"/>
              <a:gd name="adj5" fmla="val 341897"/>
              <a:gd name="adj6" fmla="val -2436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AND</a:t>
            </a:r>
            <a:r>
              <a:rPr lang="zh-CN" altLang="en-US" sz="600" dirty="0" smtClean="0">
                <a:solidFill>
                  <a:schemeClr val="tx1"/>
                </a:solidFill>
              </a:rPr>
              <a:t>描述符</a:t>
            </a:r>
            <a:endParaRPr lang="en-US" altLang="zh-CN" sz="600" dirty="0" smtClean="0">
              <a:solidFill>
                <a:schemeClr val="tx1"/>
              </a:solidFill>
            </a:endParaRPr>
          </a:p>
        </p:txBody>
      </p:sp>
      <p:sp>
        <p:nvSpPr>
          <p:cNvPr id="82" name="线形标注 2 81"/>
          <p:cNvSpPr/>
          <p:nvPr/>
        </p:nvSpPr>
        <p:spPr>
          <a:xfrm>
            <a:off x="1891163" y="5025173"/>
            <a:ext cx="829375" cy="208298"/>
          </a:xfrm>
          <a:prstGeom prst="borderCallout2">
            <a:avLst>
              <a:gd name="adj1" fmla="val 18750"/>
              <a:gd name="adj2" fmla="val -8333"/>
              <a:gd name="adj3" fmla="val 18750"/>
              <a:gd name="adj4" fmla="val -16667"/>
              <a:gd name="adj5" fmla="val 185276"/>
              <a:gd name="adj6" fmla="val -25105"/>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PCA-SIFT</a:t>
            </a:r>
            <a:r>
              <a:rPr lang="zh-CN" altLang="en-US" sz="600" dirty="0" smtClean="0">
                <a:solidFill>
                  <a:schemeClr val="tx1"/>
                </a:solidFill>
              </a:rPr>
              <a:t>描述符</a:t>
            </a:r>
            <a:endParaRPr lang="en-US" altLang="zh-CN" sz="600" dirty="0" smtClean="0">
              <a:solidFill>
                <a:schemeClr val="tx1"/>
              </a:solidFill>
            </a:endParaRPr>
          </a:p>
        </p:txBody>
      </p:sp>
      <p:sp>
        <p:nvSpPr>
          <p:cNvPr id="83" name="椭圆 82"/>
          <p:cNvSpPr/>
          <p:nvPr/>
        </p:nvSpPr>
        <p:spPr>
          <a:xfrm>
            <a:off x="1626124" y="5380851"/>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线形标注 2 83"/>
          <p:cNvSpPr/>
          <p:nvPr/>
        </p:nvSpPr>
        <p:spPr>
          <a:xfrm>
            <a:off x="5027473" y="5671775"/>
            <a:ext cx="820447" cy="210179"/>
          </a:xfrm>
          <a:prstGeom prst="borderCallout2">
            <a:avLst>
              <a:gd name="adj1" fmla="val 18750"/>
              <a:gd name="adj2" fmla="val -8333"/>
              <a:gd name="adj3" fmla="val -47959"/>
              <a:gd name="adj4" fmla="val -7008"/>
              <a:gd name="adj5" fmla="val -122164"/>
              <a:gd name="adj6" fmla="val 3879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Bin-Boost</a:t>
            </a:r>
          </a:p>
        </p:txBody>
      </p:sp>
      <p:sp>
        <p:nvSpPr>
          <p:cNvPr id="85" name="线形标注 2 84"/>
          <p:cNvSpPr/>
          <p:nvPr/>
        </p:nvSpPr>
        <p:spPr>
          <a:xfrm>
            <a:off x="5981140" y="5646059"/>
            <a:ext cx="580477" cy="228698"/>
          </a:xfrm>
          <a:prstGeom prst="borderCallout2">
            <a:avLst>
              <a:gd name="adj1" fmla="val 18750"/>
              <a:gd name="adj2" fmla="val -8333"/>
              <a:gd name="adj3" fmla="val 18750"/>
              <a:gd name="adj4" fmla="val -16667"/>
              <a:gd name="adj5" fmla="val -99935"/>
              <a:gd name="adj6" fmla="val -1670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RFD</a:t>
            </a:r>
          </a:p>
        </p:txBody>
      </p:sp>
      <p:sp>
        <p:nvSpPr>
          <p:cNvPr id="86" name="线形标注 2 85"/>
          <p:cNvSpPr/>
          <p:nvPr/>
        </p:nvSpPr>
        <p:spPr>
          <a:xfrm>
            <a:off x="6814334" y="5533520"/>
            <a:ext cx="580477" cy="228698"/>
          </a:xfrm>
          <a:prstGeom prst="borderCallout2">
            <a:avLst>
              <a:gd name="adj1" fmla="val 18750"/>
              <a:gd name="adj2" fmla="val -8333"/>
              <a:gd name="adj3" fmla="val 18750"/>
              <a:gd name="adj4" fmla="val -16667"/>
              <a:gd name="adj5" fmla="val -51955"/>
              <a:gd name="adj6" fmla="val -95466"/>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RMGD</a:t>
            </a:r>
          </a:p>
        </p:txBody>
      </p:sp>
      <p:sp>
        <p:nvSpPr>
          <p:cNvPr id="88" name="线形标注 2 87"/>
          <p:cNvSpPr/>
          <p:nvPr/>
        </p:nvSpPr>
        <p:spPr>
          <a:xfrm>
            <a:off x="7521919" y="5036869"/>
            <a:ext cx="580477" cy="228698"/>
          </a:xfrm>
          <a:prstGeom prst="borderCallout2">
            <a:avLst>
              <a:gd name="adj1" fmla="val 18750"/>
              <a:gd name="adj2" fmla="val -8333"/>
              <a:gd name="adj3" fmla="val 18750"/>
              <a:gd name="adj4" fmla="val -16667"/>
              <a:gd name="adj5" fmla="val 150625"/>
              <a:gd name="adj6" fmla="val -14062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GRIEF</a:t>
            </a:r>
          </a:p>
        </p:txBody>
      </p:sp>
      <p:sp>
        <p:nvSpPr>
          <p:cNvPr id="89" name="椭圆 88"/>
          <p:cNvSpPr/>
          <p:nvPr/>
        </p:nvSpPr>
        <p:spPr>
          <a:xfrm>
            <a:off x="6198031" y="3993108"/>
            <a:ext cx="94268" cy="9426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线形标注 2 89"/>
          <p:cNvSpPr/>
          <p:nvPr/>
        </p:nvSpPr>
        <p:spPr>
          <a:xfrm>
            <a:off x="4877296" y="3581390"/>
            <a:ext cx="785408" cy="208658"/>
          </a:xfrm>
          <a:prstGeom prst="borderCallout2">
            <a:avLst>
              <a:gd name="adj1" fmla="val 33081"/>
              <a:gd name="adj2" fmla="val 102414"/>
              <a:gd name="adj3" fmla="val 30692"/>
              <a:gd name="adj4" fmla="val 118056"/>
              <a:gd name="adj5" fmla="val 211827"/>
              <a:gd name="adj6" fmla="val 16950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DeepCompare</a:t>
            </a:r>
            <a:endParaRPr lang="en-US" altLang="zh-CN" sz="600" dirty="0" smtClean="0">
              <a:solidFill>
                <a:schemeClr val="tx1"/>
              </a:solidFill>
            </a:endParaRPr>
          </a:p>
        </p:txBody>
      </p:sp>
      <p:sp>
        <p:nvSpPr>
          <p:cNvPr id="91" name="线形标注 2 90"/>
          <p:cNvSpPr/>
          <p:nvPr/>
        </p:nvSpPr>
        <p:spPr>
          <a:xfrm>
            <a:off x="7248185" y="3195535"/>
            <a:ext cx="677379" cy="173520"/>
          </a:xfrm>
          <a:prstGeom prst="borderCallout2">
            <a:avLst>
              <a:gd name="adj1" fmla="val 100001"/>
              <a:gd name="adj2" fmla="val 45746"/>
              <a:gd name="adj3" fmla="val 150788"/>
              <a:gd name="adj4" fmla="val 11640"/>
              <a:gd name="adj5" fmla="val 491583"/>
              <a:gd name="adj6" fmla="val -19483"/>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HardNet</a:t>
            </a:r>
            <a:endParaRPr lang="en-US" altLang="zh-CN" sz="600" dirty="0" smtClean="0">
              <a:solidFill>
                <a:schemeClr val="tx1"/>
              </a:solidFill>
            </a:endParaRPr>
          </a:p>
        </p:txBody>
      </p:sp>
      <p:sp>
        <p:nvSpPr>
          <p:cNvPr id="92" name="线形标注 2 91"/>
          <p:cNvSpPr/>
          <p:nvPr/>
        </p:nvSpPr>
        <p:spPr>
          <a:xfrm>
            <a:off x="5341448" y="4232467"/>
            <a:ext cx="785408" cy="208658"/>
          </a:xfrm>
          <a:prstGeom prst="borderCallout2">
            <a:avLst>
              <a:gd name="adj1" fmla="val 33081"/>
              <a:gd name="adj2" fmla="val 102414"/>
              <a:gd name="adj3" fmla="val 30692"/>
              <a:gd name="adj4" fmla="val 118056"/>
              <a:gd name="adj5" fmla="val -83247"/>
              <a:gd name="adj6" fmla="val 16950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TFeat</a:t>
            </a:r>
            <a:endParaRPr lang="en-US" altLang="zh-CN" sz="600" dirty="0" smtClean="0">
              <a:solidFill>
                <a:schemeClr val="tx1"/>
              </a:solidFill>
            </a:endParaRPr>
          </a:p>
        </p:txBody>
      </p:sp>
      <p:sp>
        <p:nvSpPr>
          <p:cNvPr id="93" name="线形标注 2 92"/>
          <p:cNvSpPr/>
          <p:nvPr/>
        </p:nvSpPr>
        <p:spPr>
          <a:xfrm>
            <a:off x="7389527" y="4269421"/>
            <a:ext cx="949604" cy="184654"/>
          </a:xfrm>
          <a:prstGeom prst="borderCallout2">
            <a:avLst>
              <a:gd name="adj1" fmla="val 46427"/>
              <a:gd name="adj2" fmla="val 246"/>
              <a:gd name="adj3" fmla="val -14192"/>
              <a:gd name="adj4" fmla="val -27436"/>
              <a:gd name="adj5" fmla="val -116142"/>
              <a:gd name="adj6" fmla="val -30112"/>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err="1" smtClean="0">
                <a:solidFill>
                  <a:schemeClr val="tx1"/>
                </a:solidFill>
              </a:rPr>
              <a:t>AffNet</a:t>
            </a:r>
            <a:endParaRPr lang="en-US" altLang="zh-CN" sz="600" dirty="0" smtClean="0">
              <a:solidFill>
                <a:schemeClr val="tx1"/>
              </a:solidFill>
            </a:endParaRPr>
          </a:p>
        </p:txBody>
      </p:sp>
      <p:sp>
        <p:nvSpPr>
          <p:cNvPr id="94" name="线形标注 2 93"/>
          <p:cNvSpPr/>
          <p:nvPr/>
        </p:nvSpPr>
        <p:spPr>
          <a:xfrm>
            <a:off x="8233586" y="3647092"/>
            <a:ext cx="813860" cy="189364"/>
          </a:xfrm>
          <a:prstGeom prst="borderCallout2">
            <a:avLst>
              <a:gd name="adj1" fmla="val 100001"/>
              <a:gd name="adj2" fmla="val 45746"/>
              <a:gd name="adj3" fmla="val 114474"/>
              <a:gd name="adj4" fmla="val -13135"/>
              <a:gd name="adj5" fmla="val 210811"/>
              <a:gd name="adj6" fmla="val -78824"/>
            </a:avLst>
          </a:prstGeom>
          <a:solidFill>
            <a:schemeClr val="bg1"/>
          </a:solidFill>
          <a:ln>
            <a:solidFill>
              <a:srgbClr val="F08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 dirty="0" smtClean="0">
                <a:solidFill>
                  <a:schemeClr val="tx1"/>
                </a:solidFill>
              </a:rPr>
              <a:t>提出</a:t>
            </a:r>
            <a:r>
              <a:rPr lang="en-US" altLang="zh-CN" sz="600" dirty="0" smtClean="0">
                <a:solidFill>
                  <a:schemeClr val="tx1"/>
                </a:solidFill>
              </a:rPr>
              <a:t>Scale-Aware </a:t>
            </a:r>
            <a:r>
              <a:rPr lang="en-US" altLang="zh-CN" sz="600" dirty="0" err="1" smtClean="0">
                <a:solidFill>
                  <a:schemeClr val="tx1"/>
                </a:solidFill>
              </a:rPr>
              <a:t>NetWork</a:t>
            </a:r>
            <a:endParaRPr lang="en-US" altLang="zh-CN" sz="600" dirty="0" smtClean="0">
              <a:solidFill>
                <a:schemeClr val="tx1"/>
              </a:solidFill>
            </a:endParaRPr>
          </a:p>
        </p:txBody>
      </p:sp>
    </p:spTree>
    <p:extLst>
      <p:ext uri="{BB962C8B-B14F-4D97-AF65-F5344CB8AC3E}">
        <p14:creationId xmlns:p14="http://schemas.microsoft.com/office/powerpoint/2010/main" val="2111341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95236"/>
            <a:ext cx="8372163" cy="4911940"/>
          </a:xfrm>
        </p:spPr>
        <p:txBody>
          <a:bodyPr/>
          <a:lstStyle/>
          <a:p>
            <a:r>
              <a:rPr lang="zh-CN" altLang="en-US" dirty="0" smtClean="0"/>
              <a:t>关键问题</a:t>
            </a:r>
            <a:r>
              <a:rPr lang="en-US" altLang="zh-CN" dirty="0" smtClean="0"/>
              <a:t>1</a:t>
            </a:r>
            <a:r>
              <a:rPr lang="zh-CN" altLang="en-US" dirty="0" smtClean="0"/>
              <a:t>：</a:t>
            </a:r>
            <a:r>
              <a:rPr lang="zh-CN" altLang="en-US" dirty="0"/>
              <a:t>基于学习的</a:t>
            </a:r>
            <a:r>
              <a:rPr lang="zh-CN" altLang="en-US" dirty="0" smtClean="0"/>
              <a:t>描述符在</a:t>
            </a:r>
            <a:r>
              <a:rPr lang="zh-CN" altLang="en-US" dirty="0"/>
              <a:t>实际</a:t>
            </a:r>
            <a:r>
              <a:rPr lang="en-US" altLang="zh-CN" dirty="0"/>
              <a:t>SLAM,SFM</a:t>
            </a:r>
            <a:r>
              <a:rPr lang="zh-CN" altLang="en-US" dirty="0"/>
              <a:t>等应用中的不适应问题</a:t>
            </a:r>
            <a:endParaRPr lang="en-US" altLang="zh-CN" dirty="0" smtClean="0"/>
          </a:p>
        </p:txBody>
      </p:sp>
      <p:sp>
        <p:nvSpPr>
          <p:cNvPr id="3" name="标题 2"/>
          <p:cNvSpPr>
            <a:spLocks noGrp="1"/>
          </p:cNvSpPr>
          <p:nvPr>
            <p:ph type="title"/>
          </p:nvPr>
        </p:nvSpPr>
        <p:spPr/>
        <p:txBody>
          <a:bodyPr/>
          <a:lstStyle/>
          <a:p>
            <a:r>
              <a:rPr lang="zh-CN" altLang="en-US" dirty="0" smtClean="0"/>
              <a:t>本课题要解决的关键问题</a:t>
            </a:r>
            <a:endParaRPr lang="zh-CN" altLang="en-US" dirty="0"/>
          </a:p>
        </p:txBody>
      </p:sp>
      <p:sp>
        <p:nvSpPr>
          <p:cNvPr id="12" name="文本框 11"/>
          <p:cNvSpPr txBox="1"/>
          <p:nvPr/>
        </p:nvSpPr>
        <p:spPr>
          <a:xfrm>
            <a:off x="735565" y="6340310"/>
            <a:ext cx="7539445" cy="400110"/>
          </a:xfrm>
          <a:prstGeom prst="rect">
            <a:avLst/>
          </a:prstGeom>
          <a:noFill/>
        </p:spPr>
        <p:txBody>
          <a:bodyPr wrap="square" rtlCol="0">
            <a:spAutoFit/>
          </a:bodyPr>
          <a:lstStyle/>
          <a:p>
            <a:r>
              <a:rPr lang="en-US" altLang="zh-CN" sz="1000" dirty="0" smtClean="0">
                <a:solidFill>
                  <a:schemeClr val="accent1">
                    <a:lumMod val="40000"/>
                    <a:lumOff val="60000"/>
                  </a:schemeClr>
                </a:solidFill>
              </a:rPr>
              <a:t>1</a:t>
            </a:r>
            <a:r>
              <a:rPr lang="zh-CN" altLang="en-US" sz="1000" dirty="0" smtClean="0">
                <a:solidFill>
                  <a:schemeClr val="accent1">
                    <a:lumMod val="40000"/>
                    <a:lumOff val="60000"/>
                  </a:schemeClr>
                </a:solidFill>
              </a:rPr>
              <a:t>：</a:t>
            </a:r>
            <a:r>
              <a:rPr lang="en-US" altLang="zh-CN" sz="1000" dirty="0" smtClean="0">
                <a:solidFill>
                  <a:schemeClr val="accent1">
                    <a:lumMod val="40000"/>
                    <a:lumOff val="60000"/>
                  </a:schemeClr>
                </a:solidFill>
              </a:rPr>
              <a:t>J</a:t>
            </a:r>
            <a:r>
              <a:rPr lang="en-US" altLang="zh-CN" sz="1000" dirty="0">
                <a:solidFill>
                  <a:schemeClr val="accent1">
                    <a:lumMod val="40000"/>
                    <a:lumOff val="60000"/>
                  </a:schemeClr>
                </a:solidFill>
              </a:rPr>
              <a:t>. L. </a:t>
            </a:r>
            <a:r>
              <a:rPr lang="en-US" altLang="zh-CN" sz="1000" dirty="0" err="1">
                <a:solidFill>
                  <a:schemeClr val="accent1">
                    <a:lumMod val="40000"/>
                    <a:lumOff val="60000"/>
                  </a:schemeClr>
                </a:solidFill>
              </a:rPr>
              <a:t>Sch¨onberger</a:t>
            </a:r>
            <a:r>
              <a:rPr lang="en-US" altLang="zh-CN" sz="1000" dirty="0">
                <a:solidFill>
                  <a:schemeClr val="accent1">
                    <a:lumMod val="40000"/>
                    <a:lumOff val="60000"/>
                  </a:schemeClr>
                </a:solidFill>
              </a:rPr>
              <a:t>, H. </a:t>
            </a:r>
            <a:r>
              <a:rPr lang="en-US" altLang="zh-CN" sz="1000" dirty="0" err="1">
                <a:solidFill>
                  <a:schemeClr val="accent1">
                    <a:lumMod val="40000"/>
                    <a:lumOff val="60000"/>
                  </a:schemeClr>
                </a:solidFill>
              </a:rPr>
              <a:t>Hardmeier</a:t>
            </a:r>
            <a:r>
              <a:rPr lang="en-US" altLang="zh-CN" sz="1000" dirty="0">
                <a:solidFill>
                  <a:schemeClr val="accent1">
                    <a:lumMod val="40000"/>
                    <a:lumOff val="60000"/>
                  </a:schemeClr>
                </a:solidFill>
              </a:rPr>
              <a:t>, T. Sattler, and M. </a:t>
            </a:r>
            <a:r>
              <a:rPr lang="en-US" altLang="zh-CN" sz="1000" dirty="0" err="1">
                <a:solidFill>
                  <a:schemeClr val="accent1">
                    <a:lumMod val="40000"/>
                    <a:lumOff val="60000"/>
                  </a:schemeClr>
                </a:solidFill>
              </a:rPr>
              <a:t>Pollefeys</a:t>
            </a:r>
            <a:r>
              <a:rPr lang="en-US" altLang="zh-CN" sz="1000" dirty="0">
                <a:solidFill>
                  <a:schemeClr val="accent1">
                    <a:lumMod val="40000"/>
                    <a:lumOff val="60000"/>
                  </a:schemeClr>
                </a:solidFill>
              </a:rPr>
              <a:t>, “Comparative evaluation of hand-crafted and learned local features,” in Proc. IEEE Conf. </a:t>
            </a:r>
            <a:r>
              <a:rPr lang="en-US" altLang="zh-CN" sz="1000" dirty="0" err="1">
                <a:solidFill>
                  <a:schemeClr val="accent1">
                    <a:lumMod val="40000"/>
                    <a:lumOff val="60000"/>
                  </a:schemeClr>
                </a:solidFill>
              </a:rPr>
              <a:t>Comput</a:t>
            </a:r>
            <a:r>
              <a:rPr lang="en-US" altLang="zh-CN" sz="1000" dirty="0">
                <a:solidFill>
                  <a:schemeClr val="accent1">
                    <a:lumMod val="40000"/>
                    <a:lumOff val="60000"/>
                  </a:schemeClr>
                </a:solidFill>
              </a:rPr>
              <a:t>. Vis. Pattern </a:t>
            </a:r>
            <a:r>
              <a:rPr lang="en-US" altLang="zh-CN" sz="1000" dirty="0" err="1">
                <a:solidFill>
                  <a:schemeClr val="accent1">
                    <a:lumMod val="40000"/>
                    <a:lumOff val="60000"/>
                  </a:schemeClr>
                </a:solidFill>
              </a:rPr>
              <a:t>Recognit</a:t>
            </a:r>
            <a:r>
              <a:rPr lang="en-US" altLang="zh-CN" sz="1000" dirty="0">
                <a:solidFill>
                  <a:schemeClr val="accent1">
                    <a:lumMod val="40000"/>
                    <a:lumOff val="60000"/>
                  </a:schemeClr>
                </a:solidFill>
              </a:rPr>
              <a:t>., Jul. </a:t>
            </a:r>
            <a:r>
              <a:rPr lang="en-US" altLang="zh-CN" sz="1000" dirty="0" smtClean="0">
                <a:solidFill>
                  <a:schemeClr val="accent1">
                    <a:lumMod val="40000"/>
                    <a:lumOff val="60000"/>
                  </a:schemeClr>
                </a:solidFill>
              </a:rPr>
              <a:t>2018, </a:t>
            </a:r>
            <a:r>
              <a:rPr lang="en-US" altLang="zh-CN" sz="1000" dirty="0">
                <a:solidFill>
                  <a:schemeClr val="accent1">
                    <a:lumMod val="40000"/>
                    <a:lumOff val="60000"/>
                  </a:schemeClr>
                </a:solidFill>
              </a:rPr>
              <a:t>pp. 6959–6968.</a:t>
            </a:r>
            <a:endParaRPr lang="en-US" altLang="zh-CN" sz="1000" dirty="0" smtClean="0">
              <a:solidFill>
                <a:schemeClr val="accent1">
                  <a:lumMod val="40000"/>
                  <a:lumOff val="60000"/>
                </a:schemeClr>
              </a:solidFill>
            </a:endParaRPr>
          </a:p>
        </p:txBody>
      </p:sp>
      <p:sp>
        <p:nvSpPr>
          <p:cNvPr id="25" name="文本框 24"/>
          <p:cNvSpPr txBox="1"/>
          <p:nvPr/>
        </p:nvSpPr>
        <p:spPr>
          <a:xfrm>
            <a:off x="2109216" y="2218550"/>
            <a:ext cx="6538170" cy="519131"/>
          </a:xfrm>
          <a:prstGeom prst="rect">
            <a:avLst/>
          </a:prstGeom>
          <a:noFill/>
        </p:spPr>
        <p:txBody>
          <a:bodyPr wrap="square" rtlCol="0">
            <a:spAutoFit/>
          </a:bodyPr>
          <a:lstStyle/>
          <a:p>
            <a:r>
              <a:rPr lang="zh-CN" altLang="en-US" sz="1400" dirty="0" smtClean="0"/>
              <a:t> 当前基于学习的描述符在代价函数设计上都是用</a:t>
            </a:r>
            <a:r>
              <a:rPr lang="en-US" altLang="zh-CN" sz="1400" dirty="0" smtClean="0"/>
              <a:t>Triplet Loss, </a:t>
            </a:r>
            <a:r>
              <a:rPr lang="zh-CN" altLang="en-US" sz="1400" dirty="0" smtClean="0"/>
              <a:t>但是却</a:t>
            </a:r>
            <a:r>
              <a:rPr lang="en-US" altLang="zh-CN" sz="1400" dirty="0" smtClean="0"/>
              <a:t> </a:t>
            </a:r>
            <a:r>
              <a:rPr lang="zh-CN" altLang="en-US" sz="1400" dirty="0" smtClean="0"/>
              <a:t>忽略了</a:t>
            </a:r>
            <a:r>
              <a:rPr lang="en-US" altLang="zh-CN" sz="1400" dirty="0" smtClean="0"/>
              <a:t>Triplet Loss</a:t>
            </a:r>
            <a:r>
              <a:rPr lang="zh-CN" altLang="en-US" sz="1400" dirty="0" smtClean="0"/>
              <a:t>本身具有的尺度问题，使之不适合</a:t>
            </a:r>
            <a:r>
              <a:rPr lang="en-US" altLang="zh-CN" sz="1400" dirty="0" smtClean="0"/>
              <a:t>SLAM</a:t>
            </a:r>
            <a:r>
              <a:rPr lang="zh-CN" altLang="en-US" sz="1400" dirty="0" smtClean="0"/>
              <a:t>的应用。</a:t>
            </a:r>
            <a:endParaRPr lang="zh-CN" altLang="en-US" sz="1400" dirty="0"/>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033" y="2770774"/>
            <a:ext cx="2460610" cy="357774"/>
          </a:xfrm>
          <a:prstGeom prst="rect">
            <a:avLst/>
          </a:prstGeom>
        </p:spPr>
      </p:pic>
      <p:pic>
        <p:nvPicPr>
          <p:cNvPr id="28" name="图片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209" y="3149697"/>
            <a:ext cx="1144257" cy="505007"/>
          </a:xfrm>
          <a:prstGeom prst="rect">
            <a:avLst/>
          </a:prstGeom>
        </p:spPr>
      </p:pic>
      <p:sp>
        <p:nvSpPr>
          <p:cNvPr id="29" name="文本框 28"/>
          <p:cNvSpPr txBox="1"/>
          <p:nvPr/>
        </p:nvSpPr>
        <p:spPr>
          <a:xfrm>
            <a:off x="4439146" y="2818856"/>
            <a:ext cx="873957" cy="261610"/>
          </a:xfrm>
          <a:prstGeom prst="rect">
            <a:avLst/>
          </a:prstGeom>
          <a:noFill/>
        </p:spPr>
        <p:txBody>
          <a:bodyPr wrap="none" rtlCol="0">
            <a:spAutoFit/>
          </a:bodyPr>
          <a:lstStyle/>
          <a:p>
            <a:r>
              <a:rPr lang="en-US" altLang="zh-CN" sz="1100" b="1" dirty="0" smtClean="0"/>
              <a:t>Triplet Loss:</a:t>
            </a:r>
            <a:endParaRPr lang="zh-CN" altLang="en-US" sz="1100" b="1" dirty="0"/>
          </a:p>
        </p:txBody>
      </p:sp>
      <p:sp>
        <p:nvSpPr>
          <p:cNvPr id="32" name="矩形 31"/>
          <p:cNvSpPr/>
          <p:nvPr/>
        </p:nvSpPr>
        <p:spPr>
          <a:xfrm>
            <a:off x="3978508" y="4136509"/>
            <a:ext cx="247184" cy="369332"/>
          </a:xfrm>
          <a:prstGeom prst="rect">
            <a:avLst/>
          </a:prstGeom>
        </p:spPr>
        <p:txBody>
          <a:bodyPr wrap="none">
            <a:spAutoFit/>
          </a:bodyPr>
          <a:lstStyle/>
          <a:p>
            <a:r>
              <a:rPr lang="zh-CN" altLang="en-US" dirty="0"/>
              <a:t> </a:t>
            </a:r>
          </a:p>
        </p:txBody>
      </p:sp>
      <p:pic>
        <p:nvPicPr>
          <p:cNvPr id="33" name="图片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5414" y="3952486"/>
            <a:ext cx="464860" cy="419136"/>
          </a:xfrm>
          <a:prstGeom prst="rect">
            <a:avLst/>
          </a:prstGeom>
        </p:spPr>
      </p:pic>
      <p:pic>
        <p:nvPicPr>
          <p:cNvPr id="34" name="图片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51" y="3949581"/>
            <a:ext cx="455142" cy="422041"/>
          </a:xfrm>
          <a:prstGeom prst="rect">
            <a:avLst/>
          </a:prstGeom>
        </p:spPr>
      </p:pic>
      <p:pic>
        <p:nvPicPr>
          <p:cNvPr id="35" name="图片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21190" y="3950314"/>
            <a:ext cx="426757" cy="403895"/>
          </a:xfrm>
          <a:prstGeom prst="rect">
            <a:avLst/>
          </a:prstGeom>
        </p:spPr>
      </p:pic>
      <p:pic>
        <p:nvPicPr>
          <p:cNvPr id="36" name="图片 3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14961" y="4766225"/>
            <a:ext cx="867992" cy="190725"/>
          </a:xfrm>
          <a:prstGeom prst="rect">
            <a:avLst/>
          </a:prstGeom>
        </p:spPr>
      </p:pic>
      <p:pic>
        <p:nvPicPr>
          <p:cNvPr id="37" name="图片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6587" y="4766225"/>
            <a:ext cx="980679" cy="199608"/>
          </a:xfrm>
          <a:prstGeom prst="rect">
            <a:avLst/>
          </a:prstGeom>
        </p:spPr>
      </p:pic>
      <p:sp>
        <p:nvSpPr>
          <p:cNvPr id="38" name="下箭头 37"/>
          <p:cNvSpPr/>
          <p:nvPr/>
        </p:nvSpPr>
        <p:spPr>
          <a:xfrm>
            <a:off x="6248957" y="4464532"/>
            <a:ext cx="161191" cy="299850"/>
          </a:xfrm>
          <a:prstGeom prst="down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9" name="下箭头 38"/>
          <p:cNvSpPr/>
          <p:nvPr/>
        </p:nvSpPr>
        <p:spPr>
          <a:xfrm>
            <a:off x="7116949" y="4464532"/>
            <a:ext cx="161191" cy="299850"/>
          </a:xfrm>
          <a:prstGeom prst="down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2" name="圆角矩形 41"/>
          <p:cNvSpPr>
            <a:spLocks noChangeArrowheads="1"/>
          </p:cNvSpPr>
          <p:nvPr/>
        </p:nvSpPr>
        <p:spPr bwMode="auto">
          <a:xfrm>
            <a:off x="735565" y="5538011"/>
            <a:ext cx="8227246" cy="773902"/>
          </a:xfrm>
          <a:prstGeom prst="roundRect">
            <a:avLst>
              <a:gd name="adj" fmla="val 16667"/>
            </a:avLst>
          </a:prstGeom>
          <a:solidFill>
            <a:srgbClr val="004098"/>
          </a:solidFill>
          <a:ln w="12700" algn="ctr">
            <a:solidFill>
              <a:srgbClr val="89A4A7"/>
            </a:solidFill>
            <a:miter lim="800000"/>
            <a:headEnd/>
            <a:tailEnd/>
          </a:ln>
        </p:spPr>
        <p:txBody>
          <a:bodyPr anchor="ctr"/>
          <a:lstStyle/>
          <a:p>
            <a:r>
              <a:rPr lang="zh-CN" altLang="en-US" sz="1200" dirty="0">
                <a:solidFill>
                  <a:schemeClr val="bg1"/>
                </a:solidFill>
              </a:rPr>
              <a:t>缺陷：</a:t>
            </a:r>
            <a:endParaRPr lang="en-US" altLang="zh-CN" sz="1200" dirty="0">
              <a:solidFill>
                <a:schemeClr val="bg1"/>
              </a:solidFill>
            </a:endParaRPr>
          </a:p>
          <a:p>
            <a:r>
              <a:rPr lang="en-US" altLang="zh-CN" sz="1200" dirty="0">
                <a:solidFill>
                  <a:schemeClr val="bg1"/>
                </a:solidFill>
              </a:rPr>
              <a:t>   </a:t>
            </a:r>
            <a:r>
              <a:rPr lang="zh-CN" altLang="en-US" sz="1200" dirty="0">
                <a:solidFill>
                  <a:schemeClr val="bg1"/>
                </a:solidFill>
              </a:rPr>
              <a:t>这样的代价函数不适合</a:t>
            </a:r>
            <a:r>
              <a:rPr lang="en-US" altLang="zh-CN" sz="1200" dirty="0">
                <a:solidFill>
                  <a:schemeClr val="bg1"/>
                </a:solidFill>
              </a:rPr>
              <a:t>SLAM</a:t>
            </a:r>
            <a:r>
              <a:rPr lang="zh-CN" altLang="en-US" sz="1200" dirty="0">
                <a:solidFill>
                  <a:schemeClr val="bg1"/>
                </a:solidFill>
              </a:rPr>
              <a:t>的特征匹配机制，</a:t>
            </a:r>
            <a:r>
              <a:rPr lang="en-US" altLang="zh-CN" sz="1200" dirty="0">
                <a:solidFill>
                  <a:schemeClr val="bg1"/>
                </a:solidFill>
              </a:rPr>
              <a:t>SLAM</a:t>
            </a:r>
            <a:r>
              <a:rPr lang="zh-CN" altLang="en-US" sz="1200" dirty="0">
                <a:solidFill>
                  <a:schemeClr val="bg1"/>
                </a:solidFill>
              </a:rPr>
              <a:t>中，需要</a:t>
            </a:r>
            <a:r>
              <a:rPr lang="el-GR" altLang="zh-CN" sz="1200" dirty="0">
                <a:solidFill>
                  <a:schemeClr val="bg1"/>
                </a:solidFill>
              </a:rPr>
              <a:t>δ</a:t>
            </a:r>
            <a:r>
              <a:rPr lang="en-US" altLang="zh-CN" sz="1200" dirty="0">
                <a:solidFill>
                  <a:schemeClr val="bg1"/>
                </a:solidFill>
              </a:rPr>
              <a:t>(+)</a:t>
            </a:r>
            <a:r>
              <a:rPr lang="zh-CN" altLang="en-US" sz="1200" dirty="0">
                <a:solidFill>
                  <a:schemeClr val="bg1"/>
                </a:solidFill>
              </a:rPr>
              <a:t>绝对的小，</a:t>
            </a:r>
            <a:r>
              <a:rPr lang="el-GR" altLang="zh-CN" sz="1200" dirty="0">
                <a:solidFill>
                  <a:schemeClr val="bg1"/>
                </a:solidFill>
              </a:rPr>
              <a:t> δ</a:t>
            </a:r>
            <a:r>
              <a:rPr lang="en-US" altLang="zh-CN" sz="1200" dirty="0">
                <a:solidFill>
                  <a:schemeClr val="bg1"/>
                </a:solidFill>
              </a:rPr>
              <a:t>(+)</a:t>
            </a:r>
            <a:r>
              <a:rPr lang="zh-CN" altLang="en-US" sz="1200" dirty="0">
                <a:solidFill>
                  <a:schemeClr val="bg1"/>
                </a:solidFill>
              </a:rPr>
              <a:t>满足相应的匹配阈值，特征点才能关联，然而此类代价函数由于</a:t>
            </a:r>
            <a:r>
              <a:rPr lang="en-US" altLang="zh-CN" sz="1200" dirty="0">
                <a:solidFill>
                  <a:schemeClr val="bg1"/>
                </a:solidFill>
              </a:rPr>
              <a:t>( </a:t>
            </a:r>
            <a:r>
              <a:rPr lang="el-GR" altLang="zh-CN" sz="1200" dirty="0">
                <a:solidFill>
                  <a:schemeClr val="bg1"/>
                </a:solidFill>
              </a:rPr>
              <a:t>δ</a:t>
            </a:r>
            <a:r>
              <a:rPr lang="en-US" altLang="zh-CN" sz="1200" dirty="0">
                <a:solidFill>
                  <a:schemeClr val="bg1"/>
                </a:solidFill>
              </a:rPr>
              <a:t>(+) + △ )  - ( </a:t>
            </a:r>
            <a:r>
              <a:rPr lang="el-GR" altLang="zh-CN" sz="1200" dirty="0">
                <a:solidFill>
                  <a:schemeClr val="bg1"/>
                </a:solidFill>
              </a:rPr>
              <a:t>δ</a:t>
            </a:r>
            <a:r>
              <a:rPr lang="en-US" altLang="zh-CN" sz="1200" dirty="0">
                <a:solidFill>
                  <a:schemeClr val="bg1"/>
                </a:solidFill>
              </a:rPr>
              <a:t>(-) + △ ) = </a:t>
            </a:r>
            <a:r>
              <a:rPr lang="el-GR" altLang="zh-CN" sz="1200" dirty="0">
                <a:solidFill>
                  <a:schemeClr val="bg1"/>
                </a:solidFill>
              </a:rPr>
              <a:t>δ</a:t>
            </a:r>
            <a:r>
              <a:rPr lang="en-US" altLang="zh-CN" sz="1200" dirty="0">
                <a:solidFill>
                  <a:schemeClr val="bg1"/>
                </a:solidFill>
              </a:rPr>
              <a:t>(+)  - </a:t>
            </a:r>
            <a:r>
              <a:rPr lang="el-GR" altLang="zh-CN" sz="1200" dirty="0">
                <a:solidFill>
                  <a:schemeClr val="bg1"/>
                </a:solidFill>
              </a:rPr>
              <a:t>δ</a:t>
            </a:r>
            <a:r>
              <a:rPr lang="en-US" altLang="zh-CN" sz="1200" dirty="0">
                <a:solidFill>
                  <a:schemeClr val="bg1"/>
                </a:solidFill>
              </a:rPr>
              <a:t>(-) ,</a:t>
            </a:r>
            <a:r>
              <a:rPr lang="zh-CN" altLang="en-US" sz="1200" dirty="0">
                <a:solidFill>
                  <a:schemeClr val="bg1"/>
                </a:solidFill>
              </a:rPr>
              <a:t>无法保证</a:t>
            </a:r>
            <a:r>
              <a:rPr lang="el-GR" altLang="zh-CN" sz="1200" dirty="0">
                <a:solidFill>
                  <a:schemeClr val="bg1"/>
                </a:solidFill>
              </a:rPr>
              <a:t>δ</a:t>
            </a:r>
            <a:r>
              <a:rPr lang="en-US" altLang="zh-CN" sz="1200" dirty="0">
                <a:solidFill>
                  <a:schemeClr val="bg1"/>
                </a:solidFill>
              </a:rPr>
              <a:t>(+)</a:t>
            </a:r>
            <a:r>
              <a:rPr lang="zh-CN" altLang="en-US" sz="1200" dirty="0">
                <a:solidFill>
                  <a:schemeClr val="bg1"/>
                </a:solidFill>
              </a:rPr>
              <a:t>绝对小。</a:t>
            </a:r>
          </a:p>
        </p:txBody>
      </p:sp>
      <p:pic>
        <p:nvPicPr>
          <p:cNvPr id="43" name="图片 4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653" y="3064774"/>
            <a:ext cx="3598690" cy="2174881"/>
          </a:xfrm>
          <a:prstGeom prst="rect">
            <a:avLst/>
          </a:prstGeom>
        </p:spPr>
      </p:pic>
    </p:spTree>
    <p:extLst>
      <p:ext uri="{BB962C8B-B14F-4D97-AF65-F5344CB8AC3E}">
        <p14:creationId xmlns:p14="http://schemas.microsoft.com/office/powerpoint/2010/main" val="23514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494025" y="1695236"/>
            <a:ext cx="8372163" cy="4911940"/>
          </a:xfrm>
        </p:spPr>
        <p:txBody>
          <a:bodyPr/>
          <a:lstStyle/>
          <a:p>
            <a:r>
              <a:rPr lang="zh-CN" altLang="en-US" dirty="0" smtClean="0"/>
              <a:t>关键问题</a:t>
            </a:r>
            <a:r>
              <a:rPr lang="en-US" altLang="zh-CN" dirty="0" smtClean="0"/>
              <a:t>2</a:t>
            </a:r>
            <a:r>
              <a:rPr lang="zh-CN" altLang="en-US" dirty="0" smtClean="0"/>
              <a:t>：基于深度学习描述符的</a:t>
            </a:r>
            <a:r>
              <a:rPr lang="en-US" altLang="zh-CN" dirty="0" smtClean="0"/>
              <a:t>SLAM</a:t>
            </a:r>
            <a:r>
              <a:rPr lang="zh-CN" altLang="en-US" dirty="0" smtClean="0"/>
              <a:t>建图和定位系统搭建</a:t>
            </a:r>
            <a:endParaRPr lang="en-US" altLang="zh-CN" dirty="0" smtClean="0"/>
          </a:p>
        </p:txBody>
      </p:sp>
      <p:sp>
        <p:nvSpPr>
          <p:cNvPr id="3" name="标题 2"/>
          <p:cNvSpPr>
            <a:spLocks noGrp="1"/>
          </p:cNvSpPr>
          <p:nvPr>
            <p:ph type="title"/>
          </p:nvPr>
        </p:nvSpPr>
        <p:spPr/>
        <p:txBody>
          <a:bodyPr/>
          <a:lstStyle/>
          <a:p>
            <a:r>
              <a:rPr lang="zh-CN" altLang="en-US" dirty="0" smtClean="0"/>
              <a:t>本课题要解决的关键问题</a:t>
            </a:r>
            <a:endParaRPr lang="zh-CN" altLang="en-US" dirty="0"/>
          </a:p>
        </p:txBody>
      </p:sp>
      <p:sp>
        <p:nvSpPr>
          <p:cNvPr id="32" name="矩形 31"/>
          <p:cNvSpPr/>
          <p:nvPr/>
        </p:nvSpPr>
        <p:spPr>
          <a:xfrm>
            <a:off x="3978508" y="4136509"/>
            <a:ext cx="247184" cy="369332"/>
          </a:xfrm>
          <a:prstGeom prst="rect">
            <a:avLst/>
          </a:prstGeom>
        </p:spPr>
        <p:txBody>
          <a:bodyPr wrap="none">
            <a:spAutoFit/>
          </a:bodyPr>
          <a:lstStyle/>
          <a:p>
            <a:r>
              <a:rPr lang="zh-CN" altLang="en-US" dirty="0"/>
              <a:t> </a:t>
            </a:r>
          </a:p>
        </p:txBody>
      </p:sp>
      <p:sp>
        <p:nvSpPr>
          <p:cNvPr id="4" name="圆角矩形 3"/>
          <p:cNvSpPr/>
          <p:nvPr/>
        </p:nvSpPr>
        <p:spPr>
          <a:xfrm>
            <a:off x="759849" y="3358513"/>
            <a:ext cx="1296626" cy="54184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zh-CN" altLang="en-US" dirty="0">
                <a:solidFill>
                  <a:schemeClr val="tx1"/>
                </a:solidFill>
              </a:rPr>
              <a:t>深度学习描述符</a:t>
            </a:r>
          </a:p>
        </p:txBody>
      </p:sp>
      <p:sp>
        <p:nvSpPr>
          <p:cNvPr id="5" name="左大括号 4"/>
          <p:cNvSpPr/>
          <p:nvPr/>
        </p:nvSpPr>
        <p:spPr>
          <a:xfrm>
            <a:off x="2140688" y="2743200"/>
            <a:ext cx="286719" cy="177247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511140" y="2820691"/>
            <a:ext cx="877163" cy="369332"/>
          </a:xfrm>
          <a:prstGeom prst="rect">
            <a:avLst/>
          </a:prstGeom>
          <a:noFill/>
        </p:spPr>
        <p:txBody>
          <a:bodyPr wrap="none" rtlCol="0">
            <a:spAutoFit/>
          </a:bodyPr>
          <a:lstStyle/>
          <a:p>
            <a:r>
              <a:rPr lang="zh-CN" altLang="en-US" dirty="0" smtClean="0"/>
              <a:t>高维度</a:t>
            </a:r>
            <a:endParaRPr lang="zh-CN" altLang="en-US" dirty="0"/>
          </a:p>
        </p:txBody>
      </p:sp>
      <p:sp>
        <p:nvSpPr>
          <p:cNvPr id="22" name="文本框 21"/>
          <p:cNvSpPr txBox="1"/>
          <p:nvPr/>
        </p:nvSpPr>
        <p:spPr>
          <a:xfrm>
            <a:off x="2511140" y="3907096"/>
            <a:ext cx="1576072" cy="369332"/>
          </a:xfrm>
          <a:prstGeom prst="rect">
            <a:avLst/>
          </a:prstGeom>
          <a:noFill/>
        </p:spPr>
        <p:txBody>
          <a:bodyPr wrap="none" rtlCol="0">
            <a:spAutoFit/>
          </a:bodyPr>
          <a:lstStyle/>
          <a:p>
            <a:r>
              <a:rPr lang="en-US" altLang="zh-CN" dirty="0" smtClean="0"/>
              <a:t>Float</a:t>
            </a:r>
            <a:r>
              <a:rPr lang="zh-CN" altLang="en-US" dirty="0" smtClean="0"/>
              <a:t>输出类型</a:t>
            </a:r>
            <a:endParaRPr lang="zh-CN" altLang="en-US" dirty="0"/>
          </a:p>
        </p:txBody>
      </p:sp>
      <p:sp>
        <p:nvSpPr>
          <p:cNvPr id="8" name="右箭头 7"/>
          <p:cNvSpPr/>
          <p:nvPr/>
        </p:nvSpPr>
        <p:spPr>
          <a:xfrm>
            <a:off x="4092806" y="3367454"/>
            <a:ext cx="435230" cy="135162"/>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文本框 8"/>
          <p:cNvSpPr txBox="1"/>
          <p:nvPr/>
        </p:nvSpPr>
        <p:spPr>
          <a:xfrm>
            <a:off x="4853355" y="3111869"/>
            <a:ext cx="1919115" cy="646331"/>
          </a:xfrm>
          <a:prstGeom prst="rect">
            <a:avLst/>
          </a:prstGeom>
          <a:noFill/>
        </p:spPr>
        <p:txBody>
          <a:bodyPr wrap="none" rtlCol="0">
            <a:spAutoFit/>
          </a:bodyPr>
          <a:lstStyle/>
          <a:p>
            <a:r>
              <a:rPr lang="en-US" altLang="zh-CN" dirty="0" smtClean="0"/>
              <a:t>1</a:t>
            </a:r>
            <a:r>
              <a:rPr lang="zh-CN" altLang="en-US" dirty="0" smtClean="0"/>
              <a:t>：匹配运算耗时</a:t>
            </a:r>
            <a:endParaRPr lang="en-US" altLang="zh-CN" dirty="0" smtClean="0"/>
          </a:p>
          <a:p>
            <a:r>
              <a:rPr lang="en-US" altLang="zh-CN" dirty="0" smtClean="0"/>
              <a:t>2</a:t>
            </a:r>
            <a:r>
              <a:rPr lang="zh-CN" altLang="en-US" dirty="0" smtClean="0"/>
              <a:t>：内存占用较大</a:t>
            </a:r>
            <a:endParaRPr lang="zh-CN" altLang="en-US" dirty="0"/>
          </a:p>
        </p:txBody>
      </p:sp>
      <p:sp>
        <p:nvSpPr>
          <p:cNvPr id="30" name="右箭头 29"/>
          <p:cNvSpPr/>
          <p:nvPr/>
        </p:nvSpPr>
        <p:spPr>
          <a:xfrm rot="5400000">
            <a:off x="5662878" y="3991232"/>
            <a:ext cx="435230" cy="135162"/>
          </a:xfrm>
          <a:prstGeom prst="rightArrow">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1" name="文本框 30"/>
          <p:cNvSpPr txBox="1"/>
          <p:nvPr/>
        </p:nvSpPr>
        <p:spPr>
          <a:xfrm>
            <a:off x="4988516" y="4443015"/>
            <a:ext cx="2149948" cy="923330"/>
          </a:xfrm>
          <a:prstGeom prst="rect">
            <a:avLst/>
          </a:prstGeom>
          <a:noFill/>
        </p:spPr>
        <p:txBody>
          <a:bodyPr wrap="none" rtlCol="0">
            <a:spAutoFit/>
          </a:bodyPr>
          <a:lstStyle/>
          <a:p>
            <a:r>
              <a:rPr lang="en-US" altLang="zh-CN" dirty="0" smtClean="0"/>
              <a:t>1</a:t>
            </a:r>
            <a:r>
              <a:rPr lang="zh-CN" altLang="en-US" dirty="0" smtClean="0"/>
              <a:t>：相应的压缩算法</a:t>
            </a:r>
            <a:endParaRPr lang="en-US" altLang="zh-CN" dirty="0" smtClean="0"/>
          </a:p>
          <a:p>
            <a:r>
              <a:rPr lang="en-US" altLang="zh-CN" dirty="0" smtClean="0"/>
              <a:t>2</a:t>
            </a:r>
            <a:r>
              <a:rPr lang="zh-CN" altLang="en-US" dirty="0" smtClean="0"/>
              <a:t>：高效的检索算法</a:t>
            </a:r>
            <a:endParaRPr lang="en-US" altLang="zh-CN" dirty="0" smtClean="0"/>
          </a:p>
          <a:p>
            <a:r>
              <a:rPr lang="en-US" altLang="zh-CN" dirty="0" smtClean="0"/>
              <a:t>3</a:t>
            </a:r>
            <a:r>
              <a:rPr lang="zh-CN" altLang="en-US" dirty="0" smtClean="0"/>
              <a:t>：二进制化</a:t>
            </a:r>
            <a:endParaRPr lang="zh-CN" altLang="en-US" dirty="0"/>
          </a:p>
        </p:txBody>
      </p:sp>
    </p:spTree>
    <p:extLst>
      <p:ext uri="{BB962C8B-B14F-4D97-AF65-F5344CB8AC3E}">
        <p14:creationId xmlns:p14="http://schemas.microsoft.com/office/powerpoint/2010/main" val="36771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目录</a:t>
            </a:r>
          </a:p>
        </p:txBody>
      </p:sp>
      <p:sp>
        <p:nvSpPr>
          <p:cNvPr id="3" name="文本框 2"/>
          <p:cNvSpPr txBox="1"/>
          <p:nvPr/>
        </p:nvSpPr>
        <p:spPr>
          <a:xfrm>
            <a:off x="1076632" y="1253613"/>
            <a:ext cx="7536426" cy="3447098"/>
          </a:xfrm>
          <a:prstGeom prst="rect">
            <a:avLst/>
          </a:prstGeom>
          <a:noFill/>
        </p:spPr>
        <p:txBody>
          <a:bodyPr wrap="square" rtlCol="0">
            <a:spAutoFit/>
          </a:bodyPr>
          <a:lstStyle/>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课题意义与国内外研究现状</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rgbClr val="004098"/>
                </a:solidFill>
                <a:latin typeface="宋体" panose="02010600030101010101" pitchFamily="2" charset="-122"/>
                <a:ea typeface="宋体" panose="02010600030101010101" pitchFamily="2" charset="-122"/>
              </a:rPr>
              <a:t>课题目标与研究内容</a:t>
            </a:r>
            <a:endParaRPr lang="en-US" altLang="zh-CN" sz="2800" b="1" dirty="0" smtClean="0">
              <a:solidFill>
                <a:srgbClr val="004098"/>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研究方法与技术路线</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课题创新性</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smtClean="0">
                <a:solidFill>
                  <a:schemeClr val="bg1">
                    <a:lumMod val="75000"/>
                  </a:schemeClr>
                </a:solidFill>
                <a:latin typeface="宋体" panose="02010600030101010101" pitchFamily="2" charset="-122"/>
                <a:ea typeface="宋体" panose="02010600030101010101" pitchFamily="2" charset="-122"/>
              </a:rPr>
              <a:t>计划进度与预期成果</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a:p>
            <a:pPr marL="400050" indent="-400050">
              <a:spcAft>
                <a:spcPts val="1200"/>
              </a:spcAft>
              <a:buFont typeface="+mj-ea"/>
              <a:buAutoNum type="ea1JpnChsDbPeriod"/>
            </a:pPr>
            <a:r>
              <a:rPr lang="zh-CN" altLang="en-US" sz="2800" b="1" dirty="0">
                <a:solidFill>
                  <a:schemeClr val="bg1">
                    <a:lumMod val="75000"/>
                  </a:schemeClr>
                </a:solidFill>
                <a:latin typeface="宋体" panose="02010600030101010101" pitchFamily="2" charset="-122"/>
                <a:ea typeface="宋体" panose="02010600030101010101" pitchFamily="2" charset="-122"/>
              </a:rPr>
              <a:t>已</a:t>
            </a:r>
            <a:r>
              <a:rPr lang="zh-CN" altLang="en-US" sz="2800" b="1" dirty="0" smtClean="0">
                <a:solidFill>
                  <a:schemeClr val="bg1">
                    <a:lumMod val="75000"/>
                  </a:schemeClr>
                </a:solidFill>
                <a:latin typeface="宋体" panose="02010600030101010101" pitchFamily="2" charset="-122"/>
                <a:ea typeface="宋体" panose="02010600030101010101" pitchFamily="2" charset="-122"/>
              </a:rPr>
              <a:t>有相关工作积累</a:t>
            </a:r>
            <a:endParaRPr lang="en-US" altLang="zh-CN" sz="2800" b="1" dirty="0" smtClean="0">
              <a:solidFill>
                <a:schemeClr val="bg1">
                  <a:lumMod val="75000"/>
                </a:schemeClr>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67434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5868</TotalTime>
  <Words>2882</Words>
  <Application>Microsoft Office PowerPoint</Application>
  <PresentationFormat>全屏显示(4:3)</PresentationFormat>
  <Paragraphs>288</Paragraphs>
  <Slides>22</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等线 Light</vt:lpstr>
      <vt:lpstr>仿宋_GB2312</vt:lpstr>
      <vt:lpstr>宋体</vt:lpstr>
      <vt:lpstr>微软雅黑</vt:lpstr>
      <vt:lpstr>Arial</vt:lpstr>
      <vt:lpstr>Calibri</vt:lpstr>
      <vt:lpstr>Cambria Math</vt:lpstr>
      <vt:lpstr>Times New Roman</vt:lpstr>
      <vt:lpstr>2016-VI主题-蓝</vt:lpstr>
      <vt:lpstr>基于深度学习的视觉特征描述符的研究以及在自动驾驶建图和定位中的应用</vt:lpstr>
      <vt:lpstr>目录</vt:lpstr>
      <vt:lpstr>目录</vt:lpstr>
      <vt:lpstr>感知定位对于智能汽车的意义</vt:lpstr>
      <vt:lpstr>感知定位研究涉及的问题</vt:lpstr>
      <vt:lpstr>视觉特征描述符算法研究现状</vt:lpstr>
      <vt:lpstr>本课题要解决的关键问题</vt:lpstr>
      <vt:lpstr>本课题要解决的关键问题</vt:lpstr>
      <vt:lpstr>目录</vt:lpstr>
      <vt:lpstr>课题目标</vt:lpstr>
      <vt:lpstr>研究内容</vt:lpstr>
      <vt:lpstr>目录</vt:lpstr>
      <vt:lpstr>研究方法</vt:lpstr>
      <vt:lpstr>技术路线</vt:lpstr>
      <vt:lpstr>目录</vt:lpstr>
      <vt:lpstr>课题创新性</vt:lpstr>
      <vt:lpstr>目录</vt:lpstr>
      <vt:lpstr>计划进度</vt:lpstr>
      <vt:lpstr>预期成果</vt:lpstr>
      <vt:lpstr>目录</vt:lpstr>
      <vt:lpstr>已有相关工作积累</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马 太原</cp:lastModifiedBy>
  <cp:revision>305</cp:revision>
  <dcterms:created xsi:type="dcterms:W3CDTF">2016-04-20T02:59:17Z</dcterms:created>
  <dcterms:modified xsi:type="dcterms:W3CDTF">2021-01-10T12:36:34Z</dcterms:modified>
</cp:coreProperties>
</file>