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319" r:id="rId3"/>
    <p:sldId id="322" r:id="rId4"/>
    <p:sldId id="323" r:id="rId5"/>
    <p:sldId id="324" r:id="rId6"/>
    <p:sldId id="325" r:id="rId7"/>
    <p:sldId id="321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>
            <p14:sldId id="259"/>
          </p14:sldIdLst>
        </p14:section>
        <p14:section name="目录与章节过渡" id="{847108E3-22F3-4CD9-A82A-834291DC17F4}">
          <p14:sldIdLst>
            <p14:sldId id="319"/>
            <p14:sldId id="322"/>
            <p14:sldId id="323"/>
            <p14:sldId id="324"/>
            <p14:sldId id="325"/>
            <p14:sldId id="321"/>
          </p14:sldIdLst>
        </p14:section>
        <p14:section name="封底" id="{843E591D-6EE2-4691-951C-C0C689F22170}">
          <p14:sldIdLst/>
        </p14:section>
      </p14:sectionLst>
    </p:ex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5567" autoAdjust="0"/>
  </p:normalViewPr>
  <p:slideViewPr>
    <p:cSldViewPr snapToGrid="0" showGuides="1">
      <p:cViewPr varScale="1">
        <p:scale>
          <a:sx n="75" d="100"/>
          <a:sy n="75" d="100"/>
        </p:scale>
        <p:origin x="768" y="53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816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故事引用的接口可以是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马太原的为基础，为了提高效率，有很多二进制方法。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利用改进的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ASDNet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输出的浮点型向量输入到改进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函数中，将输出靠近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，达到二进制化的目的。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首先我们看这个改进的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时，在区间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[-0.4,0.4]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内几乎为一条直线，但是当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T=150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的时候就接近于阶跃函数。所以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当我们一步步增大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函数越来越接近阶跃函数，能够更好的降低量化损失，但是又不存在梯度为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，无法反向传播的问题。但是如果一开始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很大的话，则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函数会直接导致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梯度饱和，训练很慢。因此我设定的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T=5*epoch+1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，一步步增大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，最终达到一个较好的二进制效果。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8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我的网络用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yosomite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训练始终会发散，所以我这里没有对比。结果大多数比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CDbin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好，除了个别的结果。但是效果好得不明显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1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5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分析为什么好（理论）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8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57ABA8D-3632-4FB6-8561-0367E4880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70B8EC-E67C-4355-9367-9F32C4834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7ABA8D-3632-4FB6-8561-0367E4880E76}"/>
              </a:ext>
            </a:extLst>
          </p:cNvPr>
          <p:cNvCxnSpPr>
            <a:cxnSpLocks/>
          </p:cNvCxnSpPr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70B8EC-E67C-4355-9367-9F32C483445D}"/>
              </a:ext>
            </a:extLst>
          </p:cNvPr>
          <p:cNvCxnSpPr>
            <a:cxnSpLocks/>
          </p:cNvCxnSpPr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18" y="2016174"/>
            <a:ext cx="9379365" cy="1060855"/>
          </a:xfrm>
        </p:spPr>
        <p:txBody>
          <a:bodyPr/>
          <a:lstStyle/>
          <a:p>
            <a:r>
              <a:rPr lang="zh-CN" altLang="en-US" dirty="0" smtClean="0"/>
              <a:t>深度学习生成二进制描述符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----</a:t>
            </a:r>
            <a:r>
              <a:rPr lang="zh-CN" altLang="en-US" dirty="0" smtClean="0"/>
              <a:t>网络训练汇报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03F1C-568E-4080-8C79-B487B35A7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fld id="{045CE301-1C36-4793-AA14-14B8D1577BED}" type="datetime2">
              <a:rPr lang="zh-CN" altLang="en-US" smtClean="0"/>
              <a:pPr/>
              <a:t>2020年10月21日</a:t>
            </a:fld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7F84D3-725F-446C-9BB7-DC74C0972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r>
              <a:rPr lang="zh-CN" altLang="en-US" dirty="0" smtClean="0"/>
              <a:t>姓名 古雪峰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二进制化的尝试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44499" y="16374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712101"/>
              </p:ext>
            </p:extLst>
          </p:nvPr>
        </p:nvGraphicFramePr>
        <p:xfrm>
          <a:off x="941328" y="869341"/>
          <a:ext cx="3674861" cy="1112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307532" imgH="393529" progId="Equation.DSMT4">
                  <p:embed/>
                </p:oleObj>
              </mc:Choice>
              <mc:Fallback>
                <p:oleObj name="Equation" r:id="rId4" imgW="1307532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28" y="869341"/>
                        <a:ext cx="3674861" cy="1112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70" y="1981587"/>
            <a:ext cx="5022021" cy="37567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354" y="1981587"/>
            <a:ext cx="4989301" cy="373230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700668" y="589787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04452" y="589787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109" y="1163854"/>
            <a:ext cx="2582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T=5*epoch+1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10542908" cy="598488"/>
          </a:xfrm>
        </p:spPr>
        <p:txBody>
          <a:bodyPr/>
          <a:lstStyle/>
          <a:p>
            <a:r>
              <a:rPr lang="zh-CN" altLang="en-US" dirty="0" smtClean="0"/>
              <a:t>结果对比（</a:t>
            </a:r>
            <a:r>
              <a:rPr lang="en-US" altLang="zh-CN" sz="1800" dirty="0" smtClean="0"/>
              <a:t>IEEE Transactions on </a:t>
            </a:r>
            <a:r>
              <a:rPr lang="en-US" altLang="zh-CN" sz="1800" dirty="0"/>
              <a:t>c</a:t>
            </a:r>
            <a:r>
              <a:rPr lang="en-US" altLang="zh-CN" sz="1800" dirty="0" smtClean="0"/>
              <a:t>ircuits and systems for video technology 2020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0121"/>
              </p:ext>
            </p:extLst>
          </p:nvPr>
        </p:nvGraphicFramePr>
        <p:xfrm>
          <a:off x="101598" y="802648"/>
          <a:ext cx="11938001" cy="5902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012">
                  <a:extLst>
                    <a:ext uri="{9D8B030D-6E8A-4147-A177-3AD203B41FA5}">
                      <a16:colId xmlns:a16="http://schemas.microsoft.com/office/drawing/2014/main" val="582691564"/>
                    </a:ext>
                  </a:extLst>
                </a:gridCol>
                <a:gridCol w="1495761">
                  <a:extLst>
                    <a:ext uri="{9D8B030D-6E8A-4147-A177-3AD203B41FA5}">
                      <a16:colId xmlns:a16="http://schemas.microsoft.com/office/drawing/2014/main" val="2013164469"/>
                    </a:ext>
                  </a:extLst>
                </a:gridCol>
                <a:gridCol w="2245573">
                  <a:extLst>
                    <a:ext uri="{9D8B030D-6E8A-4147-A177-3AD203B41FA5}">
                      <a16:colId xmlns:a16="http://schemas.microsoft.com/office/drawing/2014/main" val="3036983786"/>
                    </a:ext>
                  </a:extLst>
                </a:gridCol>
                <a:gridCol w="1292071">
                  <a:extLst>
                    <a:ext uri="{9D8B030D-6E8A-4147-A177-3AD203B41FA5}">
                      <a16:colId xmlns:a16="http://schemas.microsoft.com/office/drawing/2014/main" val="676879305"/>
                    </a:ext>
                  </a:extLst>
                </a:gridCol>
                <a:gridCol w="873512">
                  <a:extLst>
                    <a:ext uri="{9D8B030D-6E8A-4147-A177-3AD203B41FA5}">
                      <a16:colId xmlns:a16="http://schemas.microsoft.com/office/drawing/2014/main" val="570161622"/>
                    </a:ext>
                  </a:extLst>
                </a:gridCol>
                <a:gridCol w="873512">
                  <a:extLst>
                    <a:ext uri="{9D8B030D-6E8A-4147-A177-3AD203B41FA5}">
                      <a16:colId xmlns:a16="http://schemas.microsoft.com/office/drawing/2014/main" val="339188725"/>
                    </a:ext>
                  </a:extLst>
                </a:gridCol>
                <a:gridCol w="873512">
                  <a:extLst>
                    <a:ext uri="{9D8B030D-6E8A-4147-A177-3AD203B41FA5}">
                      <a16:colId xmlns:a16="http://schemas.microsoft.com/office/drawing/2014/main" val="3293653531"/>
                    </a:ext>
                  </a:extLst>
                </a:gridCol>
                <a:gridCol w="873512">
                  <a:extLst>
                    <a:ext uri="{9D8B030D-6E8A-4147-A177-3AD203B41FA5}">
                      <a16:colId xmlns:a16="http://schemas.microsoft.com/office/drawing/2014/main" val="2927196582"/>
                    </a:ext>
                  </a:extLst>
                </a:gridCol>
                <a:gridCol w="873512">
                  <a:extLst>
                    <a:ext uri="{9D8B030D-6E8A-4147-A177-3AD203B41FA5}">
                      <a16:colId xmlns:a16="http://schemas.microsoft.com/office/drawing/2014/main" val="1167139358"/>
                    </a:ext>
                  </a:extLst>
                </a:gridCol>
                <a:gridCol w="873512">
                  <a:extLst>
                    <a:ext uri="{9D8B030D-6E8A-4147-A177-3AD203B41FA5}">
                      <a16:colId xmlns:a16="http://schemas.microsoft.com/office/drawing/2014/main" val="2509603880"/>
                    </a:ext>
                  </a:extLst>
                </a:gridCol>
                <a:gridCol w="873512">
                  <a:extLst>
                    <a:ext uri="{9D8B030D-6E8A-4147-A177-3AD203B41FA5}">
                      <a16:colId xmlns:a16="http://schemas.microsoft.com/office/drawing/2014/main" val="3377185870"/>
                    </a:ext>
                  </a:extLst>
                </a:gridCol>
              </a:tblGrid>
              <a:tr h="31500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FeatureSize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LIB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LIB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Average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2757937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LIB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LIB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FPR95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0623502"/>
                  </a:ext>
                </a:extLst>
              </a:tr>
              <a:tr h="328703">
                <a:tc rowSpan="15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二进制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Brisk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HC(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handcrafted</a:t>
                      </a:r>
                      <a:r>
                        <a:rPr lang="en-US" sz="1600" u="none" strike="noStrike" dirty="0" smtClean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512-bit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74.88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79.36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73.21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79.36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74.88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73.21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75.81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862769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ORB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256-bit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54.57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59.15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54.96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59.15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54.57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54.96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56.23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874395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Deepbit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USP(Unsupervised)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256-bit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34.41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63.68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32.06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26.66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57.61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40.67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2191408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DBD-MQ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USP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256-bit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33.11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57.24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25.78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57.15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38.59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0050995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Graphbit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USP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32-bit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17.78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24.72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49.94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21.18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15.25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49.64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29.75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0337499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Boosted SSC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SP(Supervised)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128-bit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72.2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71.59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70.35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72.95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77.99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73.51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742201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LDAHash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128-bit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51.58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49.66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52.95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49.66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51.58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52.95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51.4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1066683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D-BRIEF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32-bit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43.96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53.39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46.22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51.3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43.1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47.29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47.54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425322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BinBoos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64-bit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14.54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21.67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18.96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20.49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22.88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19.24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7318196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RFD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406~563bit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11.68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19.4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19.35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13.23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16.99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15.86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8534983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L2-NET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128-bit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6.76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11.71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11.57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10.3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6.37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10.4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345279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CDbin(4-256)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256-bit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7.23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5.69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5.02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2.05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6.41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4.87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1894433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CDbin(5-128)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128-bit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4.26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7.75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6.81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3.02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7.92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u="none" strike="noStrike">
                          <a:effectLst/>
                        </a:rPr>
                        <a:t>6.46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752107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BASD(128)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SP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128-bit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3.61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7.8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6.59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>
                          <a:effectLst/>
                        </a:rPr>
                        <a:t>7.21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2.73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6.47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5.735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860974"/>
                  </a:ext>
                </a:extLst>
              </a:tr>
              <a:tr h="3287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CDbin</a:t>
                      </a:r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(5-256)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256-bit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2.05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5.55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4.31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4.08</a:t>
                      </a:r>
                      <a:endParaRPr lang="en-US" altLang="zh-CN" sz="16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1.48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4.53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3.67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98503"/>
                  </a:ext>
                </a:extLst>
              </a:tr>
              <a:tr h="32870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BASD(256)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SP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256-bit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3.23</a:t>
                      </a:r>
                      <a:endParaRPr lang="en-US" altLang="zh-CN" sz="16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5.45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1.05</a:t>
                      </a:r>
                      <a:endParaRPr lang="en-US" altLang="zh-CN" sz="16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3.17</a:t>
                      </a:r>
                      <a:endParaRPr lang="en-US" altLang="zh-CN" sz="1600" b="1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3.225</a:t>
                      </a:r>
                      <a:endParaRPr lang="en-US" altLang="zh-CN" sz="1600" b="1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2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匹配结果对比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36463" r="9302" b="33278"/>
          <a:stretch/>
        </p:blipFill>
        <p:spPr>
          <a:xfrm>
            <a:off x="542261" y="850604"/>
            <a:ext cx="9867014" cy="18181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92047" y="1159523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BASD128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RANSAC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r>
              <a:rPr lang="zh-CN" altLang="en-US" dirty="0" smtClean="0"/>
              <a:t>有误匹配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36935" r="8082" b="35193"/>
          <a:stretch/>
        </p:blipFill>
        <p:spPr>
          <a:xfrm>
            <a:off x="542261" y="4333893"/>
            <a:ext cx="10005238" cy="18713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92047" y="4669393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BASD256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RANSAC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r>
              <a:rPr lang="zh-CN" altLang="en-US" dirty="0" smtClean="0"/>
              <a:t>无误匹配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 t="35755" r="8779" b="33986"/>
          <a:stretch/>
        </p:blipFill>
        <p:spPr>
          <a:xfrm>
            <a:off x="542261" y="2668773"/>
            <a:ext cx="9898912" cy="18181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92047" y="2977692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ORB256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RANSAC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r>
              <a:rPr lang="zh-CN" altLang="en-US" dirty="0" smtClean="0"/>
              <a:t>有误匹配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7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06099" y="3530314"/>
            <a:ext cx="11833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ASDNet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90311" y="3537038"/>
            <a:ext cx="13408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Sigmoid_t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2" idx="3"/>
            <a:endCxn id="3" idx="1"/>
          </p:cNvCxnSpPr>
          <p:nvPr/>
        </p:nvCxnSpPr>
        <p:spPr>
          <a:xfrm flipV="1">
            <a:off x="1637066" y="3987514"/>
            <a:ext cx="469033" cy="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11" idx="1"/>
          </p:cNvCxnSpPr>
          <p:nvPr/>
        </p:nvCxnSpPr>
        <p:spPr>
          <a:xfrm>
            <a:off x="3289441" y="3987514"/>
            <a:ext cx="2100870" cy="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23612" y="358723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有正有负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9903" y="367083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en-US" altLang="zh-CN" dirty="0" smtClean="0"/>
              <a:t>32x32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930011" y="3536804"/>
            <a:ext cx="18040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0.5</a:t>
            </a:r>
            <a:r>
              <a:rPr lang="zh-CN" altLang="en-US" dirty="0" smtClean="0"/>
              <a:t>为阈值，</a:t>
            </a:r>
            <a:r>
              <a:rPr lang="en-US" altLang="zh-CN" dirty="0" smtClean="0"/>
              <a:t>&lt;0.5,</a:t>
            </a:r>
            <a:r>
              <a:rPr lang="zh-CN" altLang="en-US" dirty="0" smtClean="0"/>
              <a:t>作为</a:t>
            </a:r>
            <a:r>
              <a:rPr lang="en-US" altLang="zh-CN" dirty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&gt;0.5,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1" idx="3"/>
            <a:endCxn id="26" idx="1"/>
          </p:cNvCxnSpPr>
          <p:nvPr/>
        </p:nvCxnSpPr>
        <p:spPr>
          <a:xfrm flipV="1">
            <a:off x="6731169" y="3994004"/>
            <a:ext cx="1198842" cy="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01012" y="361818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0,1)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6" idx="3"/>
            <a:endCxn id="26" idx="3"/>
          </p:cNvCxnSpPr>
          <p:nvPr/>
        </p:nvCxnSpPr>
        <p:spPr>
          <a:xfrm>
            <a:off x="9734067" y="399400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3"/>
          </p:cNvCxnSpPr>
          <p:nvPr/>
        </p:nvCxnSpPr>
        <p:spPr>
          <a:xfrm>
            <a:off x="9734067" y="3994004"/>
            <a:ext cx="79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524260" y="380933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595460" y="407538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</a:t>
            </a:r>
            <a:r>
              <a:rPr lang="zh-CN" altLang="en-US" dirty="0" smtClean="0"/>
              <a:t>维浮点型</a:t>
            </a:r>
            <a:endParaRPr lang="zh-CN" altLang="en-US" dirty="0"/>
          </a:p>
        </p:txBody>
      </p:sp>
      <p:sp>
        <p:nvSpPr>
          <p:cNvPr id="50" name="矩形标注 49"/>
          <p:cNvSpPr/>
          <p:nvPr/>
        </p:nvSpPr>
        <p:spPr>
          <a:xfrm>
            <a:off x="3216398" y="1674390"/>
            <a:ext cx="3817152" cy="1210235"/>
          </a:xfrm>
          <a:prstGeom prst="wedgeRectCallout">
            <a:avLst>
              <a:gd name="adj1" fmla="val -19148"/>
              <a:gd name="adj2" fmla="val 1120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Batchnorm2d</a:t>
            </a:r>
            <a:r>
              <a:rPr lang="zh-CN" altLang="en-US" dirty="0" smtClean="0"/>
              <a:t>将输出归一化为均值为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，方差为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的区间。然后同时学习一个比例和偏移进行放大</a:t>
            </a:r>
            <a:endParaRPr lang="zh-CN" altLang="en-US" dirty="0"/>
          </a:p>
        </p:txBody>
      </p:sp>
      <p:sp>
        <p:nvSpPr>
          <p:cNvPr id="53" name="矩形标注 52"/>
          <p:cNvSpPr/>
          <p:nvPr/>
        </p:nvSpPr>
        <p:spPr>
          <a:xfrm>
            <a:off x="7996944" y="1695969"/>
            <a:ext cx="4071328" cy="1188656"/>
          </a:xfrm>
          <a:prstGeom prst="wedgeRectCallout">
            <a:avLst>
              <a:gd name="adj1" fmla="val -27103"/>
              <a:gd name="adj2" fmla="val 10481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本来应用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作为阈值进行二值化，但是当时写成</a:t>
            </a:r>
            <a:r>
              <a:rPr lang="en-US" altLang="zh-CN" dirty="0" smtClean="0"/>
              <a:t>0</a:t>
            </a:r>
            <a:r>
              <a:rPr lang="zh-CN" altLang="en-US" dirty="0" smtClean="0"/>
              <a:t>了，导致损失函数里面的每一项二进制都为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，损失项不正确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8176" y="5080108"/>
            <a:ext cx="18040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</a:t>
            </a:r>
            <a:r>
              <a:rPr lang="zh-CN" altLang="en-US" dirty="0" smtClean="0"/>
              <a:t>为阈值，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  &lt;0,</a:t>
            </a:r>
            <a:r>
              <a:rPr lang="zh-CN" altLang="en-US" dirty="0" smtClean="0"/>
              <a:t>作为</a:t>
            </a:r>
            <a:r>
              <a:rPr lang="en-US" altLang="zh-CN" dirty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&gt;0,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3" idx="3"/>
            <a:endCxn id="21" idx="1"/>
          </p:cNvCxnSpPr>
          <p:nvPr/>
        </p:nvCxnSpPr>
        <p:spPr>
          <a:xfrm>
            <a:off x="3289441" y="3987514"/>
            <a:ext cx="1798735" cy="1549794"/>
          </a:xfrm>
          <a:prstGeom prst="bentConnector3">
            <a:avLst>
              <a:gd name="adj1" fmla="val 6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996944" y="535264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</a:t>
            </a:r>
            <a:r>
              <a:rPr lang="zh-CN" altLang="en-US" dirty="0" smtClean="0"/>
              <a:t>维二进制</a:t>
            </a:r>
            <a:r>
              <a:rPr lang="zh-CN" altLang="en-US" dirty="0"/>
              <a:t>向量</a:t>
            </a:r>
          </a:p>
        </p:txBody>
      </p:sp>
      <p:cxnSp>
        <p:nvCxnSpPr>
          <p:cNvPr id="13" name="直接箭头连接符 12"/>
          <p:cNvCxnSpPr>
            <a:stCxn id="21" idx="3"/>
            <a:endCxn id="25" idx="1"/>
          </p:cNvCxnSpPr>
          <p:nvPr/>
        </p:nvCxnSpPr>
        <p:spPr>
          <a:xfrm>
            <a:off x="6892232" y="5537308"/>
            <a:ext cx="1104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5" y="781946"/>
            <a:ext cx="7348369" cy="55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862280" cy="598488"/>
          </a:xfrm>
        </p:spPr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2873" y="1330036"/>
            <a:ext cx="34868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进行训练看结果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83858" y="2661055"/>
            <a:ext cx="110081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现在用改进的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函数来进行二进制化，有比较好的效果。但是这个改进的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函数主要是借鉴的</a:t>
            </a:r>
            <a:endParaRPr lang="en-US" altLang="zh-CN" dirty="0" smtClean="0"/>
          </a:p>
          <a:p>
            <a:r>
              <a:rPr lang="en-US" altLang="zh-CN" dirty="0"/>
              <a:t>quantization </a:t>
            </a:r>
            <a:r>
              <a:rPr lang="en-US" altLang="zh-CN" dirty="0" smtClean="0"/>
              <a:t>network.pdf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CVPR2019</a:t>
            </a:r>
            <a:r>
              <a:rPr lang="zh-CN" altLang="en-US" dirty="0" smtClean="0"/>
              <a:t>）这篇论文里面对网络的权重等浮点数进行二进制化的方法。这种二</a:t>
            </a:r>
            <a:endParaRPr lang="en-US" altLang="zh-CN" dirty="0" smtClean="0"/>
          </a:p>
          <a:p>
            <a:r>
              <a:rPr lang="zh-CN" altLang="en-US" dirty="0" smtClean="0"/>
              <a:t>进制方式是比较新的</a:t>
            </a:r>
            <a:r>
              <a:rPr lang="en-US" altLang="zh-CN" dirty="0" smtClean="0"/>
              <a:t>6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感觉我借鉴这个方式在这里做出一个好一点（再调调参可能可以更好）的效果，不知道能否撑起一篇论文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我的想法是：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①与其他的二进制方法对比，看效果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②能否找出这个方法的一些理论来包装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4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</TotalTime>
  <Words>671</Words>
  <Application>Microsoft Office PowerPoint</Application>
  <PresentationFormat>宽屏</PresentationFormat>
  <Paragraphs>245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Arial</vt:lpstr>
      <vt:lpstr>Times New Roman</vt:lpstr>
      <vt:lpstr>Wingdings</vt:lpstr>
      <vt:lpstr>Office 主题​​</vt:lpstr>
      <vt:lpstr>Equation</vt:lpstr>
      <vt:lpstr>深度学习生成二进制描述符 ----网络训练汇报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gxf</cp:lastModifiedBy>
  <cp:revision>302</cp:revision>
  <dcterms:created xsi:type="dcterms:W3CDTF">2019-01-23T14:14:04Z</dcterms:created>
  <dcterms:modified xsi:type="dcterms:W3CDTF">2020-10-21T05:37:02Z</dcterms:modified>
</cp:coreProperties>
</file>