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9" r:id="rId3"/>
    <p:sldId id="325" r:id="rId4"/>
    <p:sldId id="327" r:id="rId5"/>
    <p:sldId id="320" r:id="rId6"/>
    <p:sldId id="326" r:id="rId7"/>
    <p:sldId id="322" r:id="rId8"/>
    <p:sldId id="324" r:id="rId9"/>
    <p:sldId id="32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>
            <p14:sldId id="259"/>
          </p14:sldIdLst>
        </p14:section>
        <p14:section name="目录与章节过渡" id="{847108E3-22F3-4CD9-A82A-834291DC17F4}">
          <p14:sldIdLst>
            <p14:sldId id="319"/>
            <p14:sldId id="325"/>
            <p14:sldId id="327"/>
            <p14:sldId id="320"/>
            <p14:sldId id="326"/>
            <p14:sldId id="322"/>
            <p14:sldId id="324"/>
            <p14:sldId id="321"/>
          </p14:sldIdLst>
        </p14:section>
        <p14:section name="封底" id="{843E591D-6EE2-4691-951C-C0C689F22170}">
          <p14:sldIdLst/>
        </p14:section>
      </p14:sectionLst>
    </p:ex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6207" autoAdjust="0"/>
  </p:normalViewPr>
  <p:slideViewPr>
    <p:cSldViewPr snapToGrid="0" showGuides="1">
      <p:cViewPr varScale="1">
        <p:scale>
          <a:sx n="75" d="100"/>
          <a:sy n="75" d="100"/>
        </p:scale>
        <p:origin x="768" y="62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816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长给我的建议就是尽快看一下二进制描述子的生成，然后看看他们怎么实现的，尽快模仿改写一下学长的描述子网络，看看效果。后续再自己找一些二进制的创新点，形成自己的论文。所以我最近看的论文比较有针对性，主要就看二进制描述子的生成方式，尽快试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故事引用的接口可以是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马太原的为基础，为了提高效率，有很多二进制方法。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我现在主要关注的是二进制的方法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现存的许多二进制描述子只是简单利用了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 sign function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，但是许多分布中，手设的零作为二进制的阈值并不合理，会导致比较严重的量化损失。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本文提出了一种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multi-quantization network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用无监督方式学习基于数据的二进制方法。与认为设置阈值相比，这种方法可以探索每个特征维度的数据分布，获取细腻的二进制结果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的正负来确定最终编码为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不加重定位，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8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我现在主要关注的是二进制的方法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现存的许多二进制描述子只是简单利用了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 sign function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，但是许多分布中，手设的零作为二进制的阈值并不合理，会导致比较严重的量化损失。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本文提出了一种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multi-quantization network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用无监督方式学习基于数据的二进制方法。与认为设置阈值相比，这种方法可以探索每个特征维度的数据分布，获取细腻的二进制结果。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我现在主要关注的是二进制的方法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现存的许多二进制描述子只是简单利用了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 sign function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，但是许多分布中，手设的零作为二进制的阈值并不合理，会导致比较严重的量化损失。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本文提出了一种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multi-quantization network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用无监督方式学习基于数据的二进制方法。与认为设置阈值相比，这种方法可以探索每个特征维度的数据分布，获取细腻的二进制结果。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6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4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这篇论文其实感觉跟我想实现的差不多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L2-Net</a:t>
            </a:r>
            <a:r>
              <a:rPr lang="zh-CN" altLang="en-US" dirty="0" smtClean="0"/>
              <a:t>网络后面加一个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符号函数来实现二进制。只是</a:t>
            </a:r>
            <a:r>
              <a:rPr lang="zh-CN" altLang="en-US" dirty="0" smtClean="0"/>
              <a:t>他这里的</a:t>
            </a:r>
            <a:r>
              <a:rPr lang="en-US" altLang="zh-CN" dirty="0" smtClean="0"/>
              <a:t>Triplet loss</a:t>
            </a:r>
            <a:r>
              <a:rPr lang="zh-CN" altLang="en-US" dirty="0" smtClean="0"/>
              <a:t>没有考虑到尺度因子。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Lq</a:t>
            </a:r>
            <a:r>
              <a:rPr lang="zh-CN" altLang="en-US" dirty="0" smtClean="0"/>
              <a:t>里面包含符号函数，但是符号函数的导数几乎处处为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，所以对于神经网络的反向传播不利。所以这里采用的是交替优化的方法。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8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后面我准备使用这个表格里面的结果来对我的代码结果进行</a:t>
            </a:r>
            <a:r>
              <a:rPr lang="zh-CN" altLang="en-US" dirty="0" smtClean="0"/>
              <a:t>对比。因为我主要用的也是这三个数据集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4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总结一下，有了符号函数之后，整个优化过程就变得比较复杂。一般是使用交替优化的方式，固定一部分，优化另一部分，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8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57ABA8D-3632-4FB6-8561-0367E4880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70B8EC-E67C-4355-9367-9F32C4834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7ABA8D-3632-4FB6-8561-0367E4880E76}"/>
              </a:ext>
            </a:extLst>
          </p:cNvPr>
          <p:cNvCxnSpPr>
            <a:cxnSpLocks/>
          </p:cNvCxnSpPr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70B8EC-E67C-4355-9367-9F32C483445D}"/>
              </a:ext>
            </a:extLst>
          </p:cNvPr>
          <p:cNvCxnSpPr>
            <a:cxnSpLocks/>
          </p:cNvCxnSpPr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18" y="2016174"/>
            <a:ext cx="9379365" cy="1060855"/>
          </a:xfrm>
        </p:spPr>
        <p:txBody>
          <a:bodyPr/>
          <a:lstStyle/>
          <a:p>
            <a:r>
              <a:rPr lang="zh-CN" altLang="en-US" dirty="0" smtClean="0"/>
              <a:t>深度学习生成二进制描述符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----</a:t>
            </a:r>
            <a:r>
              <a:rPr lang="zh-CN" altLang="en-US" dirty="0" smtClean="0"/>
              <a:t>文献阅读汇报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03F1C-568E-4080-8C79-B487B35A7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fld id="{045CE301-1C36-4793-AA14-14B8D1577BED}" type="datetime2">
              <a:rPr lang="zh-CN" altLang="en-US" smtClean="0"/>
              <a:pPr/>
              <a:t>2020年9月7日</a:t>
            </a:fld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7F84D3-725F-446C-9BB7-DC74C0972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r>
              <a:rPr lang="zh-CN" altLang="en-US" dirty="0" smtClean="0"/>
              <a:t>姓名 古雪峰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Deep  multi-quantization network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AA70999-E66F-43CE-AC40-56421C315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69BB67-7DB8-4BEB-BA2E-F6ECD1400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z="2400" smtClean="0"/>
              <a:pPr/>
              <a:t>2</a:t>
            </a:fld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66371" y="2891125"/>
            <a:ext cx="1928357" cy="547822"/>
            <a:chOff x="487451" y="3413958"/>
            <a:chExt cx="1928357" cy="547822"/>
          </a:xfrm>
        </p:grpSpPr>
        <p:sp>
          <p:nvSpPr>
            <p:cNvPr id="20" name="矩形: 圆角 8">
              <a:extLst>
                <a:ext uri="{FF2B5EF4-FFF2-40B4-BE49-F238E27FC236}">
                  <a16:creationId xmlns:a16="http://schemas.microsoft.com/office/drawing/2014/main" id="{8F74F224-48EC-462B-BF6E-875C52DAA32F}"/>
                </a:ext>
              </a:extLst>
            </p:cNvPr>
            <p:cNvSpPr/>
            <p:nvPr/>
          </p:nvSpPr>
          <p:spPr>
            <a:xfrm>
              <a:off x="487451" y="3413958"/>
              <a:ext cx="1904057" cy="54782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r>
                <a:rPr lang="en-US" altLang="zh-CN" dirty="0" smtClean="0"/>
                <a:t>          </a:t>
              </a:r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46DCB084-08AF-4AB1-B64F-F8BDCCAD3953}"/>
                </a:ext>
              </a:extLst>
            </p:cNvPr>
            <p:cNvSpPr/>
            <p:nvPr/>
          </p:nvSpPr>
          <p:spPr>
            <a:xfrm>
              <a:off x="660849" y="3566821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07812" y="35032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实现方法</a:t>
              </a:r>
              <a:endParaRPr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62461" y="1833474"/>
            <a:ext cx="11533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现存的许多二进制描述子只是简单利用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sign</a:t>
            </a:r>
            <a:r>
              <a:rPr lang="en-US" altLang="zh-CN" dirty="0"/>
              <a:t> function</a:t>
            </a:r>
            <a:r>
              <a:rPr lang="zh-CN" altLang="zh-CN" dirty="0"/>
              <a:t>，但是许多分布中，手设的</a:t>
            </a:r>
            <a:r>
              <a:rPr lang="en-US" altLang="zh-CN" dirty="0"/>
              <a:t>0</a:t>
            </a:r>
            <a:r>
              <a:rPr lang="zh-CN" altLang="zh-CN" dirty="0"/>
              <a:t>作为二进制的阈值</a:t>
            </a:r>
            <a:endParaRPr lang="en-US" altLang="zh-CN" dirty="0"/>
          </a:p>
          <a:p>
            <a:r>
              <a:rPr lang="zh-CN" altLang="zh-CN" dirty="0"/>
              <a:t>并不合理，会导致比较严重的量化损失。本文基于相似度量的</a:t>
            </a:r>
            <a:r>
              <a:rPr lang="en-US" altLang="zh-CN" dirty="0" err="1">
                <a:solidFill>
                  <a:srgbClr val="FF0000"/>
                </a:solidFill>
              </a:rPr>
              <a:t>Autoencoders</a:t>
            </a:r>
            <a:r>
              <a:rPr lang="zh-CN" altLang="en-US" dirty="0"/>
              <a:t>实现二进制</a:t>
            </a:r>
            <a:r>
              <a:rPr lang="zh-CN" altLang="zh-CN" dirty="0"/>
              <a:t>。与认为设置阈值相比，</a:t>
            </a:r>
            <a:endParaRPr lang="en-US" altLang="zh-CN" dirty="0"/>
          </a:p>
          <a:p>
            <a:r>
              <a:rPr lang="zh-CN" altLang="zh-CN" dirty="0"/>
              <a:t>这种方法可以探索每个特征维度的数据分布，获取细腻的二进制结果。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584756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8" name="图片 27" descr="F:\Users\gxf\AppData\Local\Temp\1598969008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1" y="3528191"/>
            <a:ext cx="7278148" cy="23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圆角矩形标注 16"/>
          <p:cNvSpPr/>
          <p:nvPr/>
        </p:nvSpPr>
        <p:spPr>
          <a:xfrm>
            <a:off x="3567951" y="2873168"/>
            <a:ext cx="4363029" cy="453695"/>
          </a:xfrm>
          <a:prstGeom prst="wedgeRoundRectCallout">
            <a:avLst>
              <a:gd name="adj1" fmla="val -29682"/>
              <a:gd name="adj2" fmla="val 112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潜在缺点：网络结构复杂，实时性不好</a:t>
            </a:r>
            <a:endParaRPr lang="zh-CN" altLang="en-US" dirty="0"/>
          </a:p>
        </p:txBody>
      </p:sp>
      <p:sp>
        <p:nvSpPr>
          <p:cNvPr id="18" name="AutoShape 2" descr="Applied Deep Learning - Part 3: Autoencoders | by Arden Dertat | Towards  Data Science"/>
          <p:cNvSpPr>
            <a:spLocks noChangeAspect="1" noChangeArrowheads="1"/>
          </p:cNvSpPr>
          <p:nvPr/>
        </p:nvSpPr>
        <p:spPr bwMode="auto">
          <a:xfrm>
            <a:off x="155574" y="-144463"/>
            <a:ext cx="3227705" cy="32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338" y="3548033"/>
            <a:ext cx="4076862" cy="231204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219280" y="58539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论文网络结构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525330" y="585390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Autoencoder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压缩解压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Deep  multi-quantization network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AA70999-E66F-43CE-AC40-56421C315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69BB67-7DB8-4BEB-BA2E-F6ECD1400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z="2400" smtClean="0"/>
              <a:pPr/>
              <a:t>3</a:t>
            </a:fld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66371" y="2891125"/>
            <a:ext cx="1928357" cy="547822"/>
            <a:chOff x="487451" y="3413958"/>
            <a:chExt cx="1928357" cy="547822"/>
          </a:xfrm>
        </p:grpSpPr>
        <p:sp>
          <p:nvSpPr>
            <p:cNvPr id="20" name="矩形: 圆角 8">
              <a:extLst>
                <a:ext uri="{FF2B5EF4-FFF2-40B4-BE49-F238E27FC236}">
                  <a16:creationId xmlns:a16="http://schemas.microsoft.com/office/drawing/2014/main" id="{8F74F224-48EC-462B-BF6E-875C52DAA32F}"/>
                </a:ext>
              </a:extLst>
            </p:cNvPr>
            <p:cNvSpPr/>
            <p:nvPr/>
          </p:nvSpPr>
          <p:spPr>
            <a:xfrm>
              <a:off x="487451" y="3413958"/>
              <a:ext cx="1904057" cy="54782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r>
                <a:rPr lang="en-US" altLang="zh-CN" dirty="0" smtClean="0"/>
                <a:t>          </a:t>
              </a:r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46DCB084-08AF-4AB1-B64F-F8BDCCAD3953}"/>
                </a:ext>
              </a:extLst>
            </p:cNvPr>
            <p:cNvSpPr/>
            <p:nvPr/>
          </p:nvSpPr>
          <p:spPr>
            <a:xfrm>
              <a:off x="660849" y="3566821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07812" y="35032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实现方法</a:t>
              </a:r>
              <a:endParaRPr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62461" y="1833474"/>
            <a:ext cx="11533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现存的许多二进制描述子只是简单利用</a:t>
            </a:r>
            <a:r>
              <a:rPr lang="zh-CN" altLang="zh-CN" dirty="0" smtClean="0"/>
              <a:t>了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sign</a:t>
            </a:r>
            <a:r>
              <a:rPr lang="en-US" altLang="zh-CN" dirty="0" smtClean="0"/>
              <a:t> </a:t>
            </a:r>
            <a:r>
              <a:rPr lang="en-US" altLang="zh-CN" dirty="0"/>
              <a:t>function</a:t>
            </a:r>
            <a:r>
              <a:rPr lang="zh-CN" altLang="zh-CN" dirty="0"/>
              <a:t>，但是许多分布中，手设</a:t>
            </a:r>
            <a:r>
              <a:rPr lang="zh-CN" altLang="zh-CN" dirty="0" smtClean="0"/>
              <a:t>的</a:t>
            </a:r>
            <a:r>
              <a:rPr lang="en-US" altLang="zh-CN" dirty="0" smtClean="0"/>
              <a:t>0</a:t>
            </a:r>
            <a:r>
              <a:rPr lang="zh-CN" altLang="zh-CN" dirty="0" smtClean="0"/>
              <a:t>作为</a:t>
            </a:r>
            <a:r>
              <a:rPr lang="zh-CN" altLang="zh-CN" dirty="0"/>
              <a:t>二进制的</a:t>
            </a:r>
            <a:r>
              <a:rPr lang="zh-CN" altLang="zh-CN" dirty="0" smtClean="0"/>
              <a:t>阈值</a:t>
            </a:r>
            <a:endParaRPr lang="en-US" altLang="zh-CN" dirty="0" smtClean="0"/>
          </a:p>
          <a:p>
            <a:r>
              <a:rPr lang="zh-CN" altLang="zh-CN" dirty="0" smtClean="0"/>
              <a:t>并不</a:t>
            </a:r>
            <a:r>
              <a:rPr lang="zh-CN" altLang="zh-CN" dirty="0"/>
              <a:t>合理，会导致比较严重的量化损失</a:t>
            </a:r>
            <a:r>
              <a:rPr lang="zh-CN" altLang="zh-CN" dirty="0" smtClean="0"/>
              <a:t>。本文</a:t>
            </a:r>
            <a:r>
              <a:rPr lang="zh-CN" altLang="zh-CN" dirty="0"/>
              <a:t>基于相似度量的</a:t>
            </a:r>
            <a:r>
              <a:rPr lang="en-US" altLang="zh-CN" dirty="0" err="1">
                <a:solidFill>
                  <a:srgbClr val="FF0000"/>
                </a:solidFill>
              </a:rPr>
              <a:t>Autoencoders</a:t>
            </a:r>
            <a:r>
              <a:rPr lang="zh-CN" altLang="en-US" dirty="0"/>
              <a:t>实现二进制</a:t>
            </a:r>
            <a:r>
              <a:rPr lang="zh-CN" altLang="zh-CN" dirty="0" smtClean="0"/>
              <a:t>。</a:t>
            </a:r>
            <a:r>
              <a:rPr lang="zh-CN" altLang="zh-CN" dirty="0"/>
              <a:t>与认为设置阈值相比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这种</a:t>
            </a:r>
            <a:r>
              <a:rPr lang="zh-CN" altLang="zh-CN" dirty="0"/>
              <a:t>方法可以探索每个特征维度的数据分布，获取细腻的二进制结果。</a:t>
            </a:r>
          </a:p>
          <a:p>
            <a:endParaRPr lang="zh-CN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584756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8" name="图片 27" descr="F:\Users\gxf\AppData\Local\Temp\1598969008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1" y="3528191"/>
            <a:ext cx="7278148" cy="23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7955280" y="316503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955280" y="3655073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=||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3655073"/>
                <a:ext cx="177086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 descr="F:\Users\gxf\AppData\Local\Temp\1598969067(1)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2" t="49595" r="32939" b="29934"/>
          <a:stretch/>
        </p:blipFill>
        <p:spPr bwMode="auto">
          <a:xfrm>
            <a:off x="7955280" y="4103866"/>
            <a:ext cx="1635760" cy="365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9874160" y="365507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Reconstruction error</a:t>
            </a:r>
            <a:endParaRPr lang="zh-CN" altLang="en-US" dirty="0"/>
          </a:p>
        </p:txBody>
      </p:sp>
      <p:pic>
        <p:nvPicPr>
          <p:cNvPr id="43" name="图片 42" descr="F:\Users\gxf\AppData\Local\Temp\1598969089(1)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0" y="4714745"/>
            <a:ext cx="2834640" cy="12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圆角矩形标注 16"/>
          <p:cNvSpPr/>
          <p:nvPr/>
        </p:nvSpPr>
        <p:spPr>
          <a:xfrm>
            <a:off x="3567951" y="2891124"/>
            <a:ext cx="4363029" cy="435739"/>
          </a:xfrm>
          <a:prstGeom prst="wedgeRoundRectCallout">
            <a:avLst>
              <a:gd name="adj1" fmla="val -29682"/>
              <a:gd name="adj2" fmla="val 112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潜在缺点：网络结构复杂，实时性不好</a:t>
            </a:r>
            <a:endParaRPr lang="zh-CN" altLang="en-US" dirty="0"/>
          </a:p>
        </p:txBody>
      </p:sp>
      <p:sp>
        <p:nvSpPr>
          <p:cNvPr id="18" name="AutoShape 2" descr="Applied Deep Learning - Part 3: Autoencoders | by Arden Dertat | Towards  Data Science"/>
          <p:cNvSpPr>
            <a:spLocks noChangeAspect="1" noChangeArrowheads="1"/>
          </p:cNvSpPr>
          <p:nvPr/>
        </p:nvSpPr>
        <p:spPr bwMode="auto">
          <a:xfrm>
            <a:off x="155574" y="-144463"/>
            <a:ext cx="3227705" cy="32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11736409" cy="598488"/>
          </a:xfrm>
        </p:spPr>
        <p:txBody>
          <a:bodyPr/>
          <a:lstStyle/>
          <a:p>
            <a:r>
              <a:rPr lang="en-US" altLang="zh-CN" dirty="0" smtClean="0"/>
              <a:t>Deep  multi-quantization </a:t>
            </a:r>
            <a:r>
              <a:rPr lang="en-US" altLang="zh-CN" dirty="0" smtClean="0"/>
              <a:t>network--</a:t>
            </a:r>
            <a:r>
              <a:rPr lang="en-US" altLang="zh-CN" sz="2000" b="0" dirty="0" smtClean="0"/>
              <a:t>IEEE TRANSACTIONS 2019</a:t>
            </a:r>
            <a:endParaRPr lang="zh-CN" altLang="en-US" sz="2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AA70999-E66F-43CE-AC40-56421C315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69BB67-7DB8-4BEB-BA2E-F6ECD1400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z="2400" smtClean="0"/>
              <a:pPr/>
              <a:t>4</a:t>
            </a:fld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66371" y="2891125"/>
            <a:ext cx="1928357" cy="547822"/>
            <a:chOff x="487451" y="3413958"/>
            <a:chExt cx="1928357" cy="547822"/>
          </a:xfrm>
        </p:grpSpPr>
        <p:sp>
          <p:nvSpPr>
            <p:cNvPr id="20" name="矩形: 圆角 8">
              <a:extLst>
                <a:ext uri="{FF2B5EF4-FFF2-40B4-BE49-F238E27FC236}">
                  <a16:creationId xmlns:a16="http://schemas.microsoft.com/office/drawing/2014/main" id="{8F74F224-48EC-462B-BF6E-875C52DAA32F}"/>
                </a:ext>
              </a:extLst>
            </p:cNvPr>
            <p:cNvSpPr/>
            <p:nvPr/>
          </p:nvSpPr>
          <p:spPr>
            <a:xfrm>
              <a:off x="487451" y="3413958"/>
              <a:ext cx="1904057" cy="54782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r>
                <a:rPr lang="en-US" altLang="zh-CN" dirty="0" smtClean="0"/>
                <a:t>          </a:t>
              </a:r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46DCB084-08AF-4AB1-B64F-F8BDCCAD3953}"/>
                </a:ext>
              </a:extLst>
            </p:cNvPr>
            <p:cNvSpPr/>
            <p:nvPr/>
          </p:nvSpPr>
          <p:spPr>
            <a:xfrm>
              <a:off x="660849" y="3566821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07812" y="35032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实现方法</a:t>
              </a:r>
              <a:endParaRPr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62461" y="1833474"/>
            <a:ext cx="11533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现存的许多二进制描述子只是简单利用</a:t>
            </a:r>
            <a:r>
              <a:rPr lang="zh-CN" altLang="zh-CN" dirty="0" smtClean="0"/>
              <a:t>了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sign</a:t>
            </a:r>
            <a:r>
              <a:rPr lang="en-US" altLang="zh-CN" dirty="0" smtClean="0"/>
              <a:t> </a:t>
            </a:r>
            <a:r>
              <a:rPr lang="en-US" altLang="zh-CN" dirty="0"/>
              <a:t>function</a:t>
            </a:r>
            <a:r>
              <a:rPr lang="zh-CN" altLang="zh-CN" dirty="0"/>
              <a:t>，但是许多分布中，手设</a:t>
            </a:r>
            <a:r>
              <a:rPr lang="zh-CN" altLang="zh-CN" dirty="0" smtClean="0"/>
              <a:t>的</a:t>
            </a:r>
            <a:r>
              <a:rPr lang="en-US" altLang="zh-CN" dirty="0" smtClean="0"/>
              <a:t>0</a:t>
            </a:r>
            <a:r>
              <a:rPr lang="zh-CN" altLang="zh-CN" dirty="0" smtClean="0"/>
              <a:t>作为</a:t>
            </a:r>
            <a:r>
              <a:rPr lang="zh-CN" altLang="zh-CN" dirty="0"/>
              <a:t>二进制的</a:t>
            </a:r>
            <a:r>
              <a:rPr lang="zh-CN" altLang="zh-CN" dirty="0" smtClean="0"/>
              <a:t>阈值</a:t>
            </a:r>
            <a:endParaRPr lang="en-US" altLang="zh-CN" dirty="0" smtClean="0"/>
          </a:p>
          <a:p>
            <a:r>
              <a:rPr lang="zh-CN" altLang="zh-CN" dirty="0" smtClean="0"/>
              <a:t>并不</a:t>
            </a:r>
            <a:r>
              <a:rPr lang="zh-CN" altLang="zh-CN" dirty="0"/>
              <a:t>合理，会导致比较严重的量化损失</a:t>
            </a:r>
            <a:r>
              <a:rPr lang="zh-CN" altLang="zh-CN" dirty="0" smtClean="0"/>
              <a:t>。本文</a:t>
            </a:r>
            <a:r>
              <a:rPr lang="zh-CN" altLang="zh-CN" dirty="0"/>
              <a:t>基于相似度量的</a:t>
            </a:r>
            <a:r>
              <a:rPr lang="en-US" altLang="zh-CN" dirty="0" err="1">
                <a:solidFill>
                  <a:srgbClr val="FF0000"/>
                </a:solidFill>
              </a:rPr>
              <a:t>Autoencoders</a:t>
            </a:r>
            <a:r>
              <a:rPr lang="zh-CN" altLang="en-US" dirty="0"/>
              <a:t>实现二进制</a:t>
            </a:r>
            <a:r>
              <a:rPr lang="zh-CN" altLang="zh-CN" dirty="0" smtClean="0"/>
              <a:t>。</a:t>
            </a:r>
            <a:r>
              <a:rPr lang="zh-CN" altLang="zh-CN" dirty="0"/>
              <a:t>与认为设置阈值相比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这种</a:t>
            </a:r>
            <a:r>
              <a:rPr lang="zh-CN" altLang="zh-CN" dirty="0"/>
              <a:t>方法可以探索每个特征维度的数据分布，获取细腻的二进制结果。</a:t>
            </a:r>
          </a:p>
          <a:p>
            <a:endParaRPr lang="zh-CN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584756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8" name="图片 27" descr="F:\Users\gxf\AppData\Local\Temp\1598969008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1" y="3528191"/>
            <a:ext cx="7278148" cy="23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7955280" y="316503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955280" y="3655073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=||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3655073"/>
                <a:ext cx="177086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 descr="F:\Users\gxf\AppData\Local\Temp\1598969067(1)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2" t="49595" r="32939" b="29934"/>
          <a:stretch/>
        </p:blipFill>
        <p:spPr bwMode="auto">
          <a:xfrm>
            <a:off x="7955280" y="4103866"/>
            <a:ext cx="1635760" cy="365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9874160" y="365507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Reconstruction error</a:t>
            </a:r>
            <a:endParaRPr lang="zh-CN" altLang="en-US" dirty="0"/>
          </a:p>
        </p:txBody>
      </p:sp>
      <p:pic>
        <p:nvPicPr>
          <p:cNvPr id="43" name="图片 42" descr="F:\Users\gxf\AppData\Local\Temp\1598969089(1)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0" y="4714745"/>
            <a:ext cx="2834640" cy="12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圆角矩形标注 16"/>
          <p:cNvSpPr/>
          <p:nvPr/>
        </p:nvSpPr>
        <p:spPr>
          <a:xfrm>
            <a:off x="3567951" y="2891124"/>
            <a:ext cx="4363029" cy="435739"/>
          </a:xfrm>
          <a:prstGeom prst="wedgeRoundRectCallout">
            <a:avLst>
              <a:gd name="adj1" fmla="val -29682"/>
              <a:gd name="adj2" fmla="val 112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潜在缺点：网络结构复杂，实时性不好</a:t>
            </a:r>
            <a:endParaRPr lang="zh-CN" altLang="en-US" dirty="0"/>
          </a:p>
        </p:txBody>
      </p:sp>
      <p:sp>
        <p:nvSpPr>
          <p:cNvPr id="18" name="AutoShape 2" descr="Applied Deep Learning - Part 3: Autoencoders | by Arden Dertat | Towards  Data Science"/>
          <p:cNvSpPr>
            <a:spLocks noChangeAspect="1" noChangeArrowheads="1"/>
          </p:cNvSpPr>
          <p:nvPr/>
        </p:nvSpPr>
        <p:spPr bwMode="auto">
          <a:xfrm>
            <a:off x="155574" y="-144463"/>
            <a:ext cx="3227705" cy="32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9499292" y="2641599"/>
            <a:ext cx="2174548" cy="889351"/>
          </a:xfrm>
          <a:prstGeom prst="wedgeRoundRectCallout">
            <a:avLst>
              <a:gd name="adj1" fmla="val -49637"/>
              <a:gd name="adj2" fmla="val 680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827507" y="2820692"/>
                <a:ext cx="1619418" cy="608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&gt;0→1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≤0→0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507" y="2820692"/>
                <a:ext cx="1619418" cy="608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2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0" y="43657"/>
            <a:ext cx="11543369" cy="598488"/>
          </a:xfrm>
        </p:spPr>
        <p:txBody>
          <a:bodyPr/>
          <a:lstStyle/>
          <a:p>
            <a:r>
              <a:rPr lang="en-US" altLang="zh-CN" dirty="0" smtClean="0"/>
              <a:t>Learning to hash with binary feature network-</a:t>
            </a:r>
            <a:r>
              <a:rPr lang="en-US" altLang="zh-CN" sz="1600" dirty="0" smtClean="0"/>
              <a:t>CVPR2016</a:t>
            </a:r>
            <a:endParaRPr lang="zh-CN" altLang="en-US" sz="16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7451" y="2407937"/>
            <a:ext cx="1928357" cy="547822"/>
            <a:chOff x="487451" y="2605069"/>
            <a:chExt cx="1928357" cy="547822"/>
          </a:xfrm>
        </p:grpSpPr>
        <p:sp>
          <p:nvSpPr>
            <p:cNvPr id="20" name="矩形: 圆角 8">
              <a:extLst>
                <a:ext uri="{FF2B5EF4-FFF2-40B4-BE49-F238E27FC236}">
                  <a16:creationId xmlns:a16="http://schemas.microsoft.com/office/drawing/2014/main" id="{8F74F224-48EC-462B-BF6E-875C52DAA32F}"/>
                </a:ext>
              </a:extLst>
            </p:cNvPr>
            <p:cNvSpPr/>
            <p:nvPr/>
          </p:nvSpPr>
          <p:spPr>
            <a:xfrm>
              <a:off x="487451" y="2605069"/>
              <a:ext cx="1904057" cy="54782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r>
                <a:rPr lang="en-US" altLang="zh-CN" dirty="0" smtClean="0"/>
                <a:t>          </a:t>
              </a:r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46DCB084-08AF-4AB1-B64F-F8BDCCAD3953}"/>
                </a:ext>
              </a:extLst>
            </p:cNvPr>
            <p:cNvSpPr/>
            <p:nvPr/>
          </p:nvSpPr>
          <p:spPr>
            <a:xfrm>
              <a:off x="660849" y="2757932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07812" y="26943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实现方法</a:t>
              </a:r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584756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5679" y="1859695"/>
            <a:ext cx="9861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不使用</a:t>
            </a:r>
            <a:r>
              <a:rPr lang="en-US" altLang="zh-CN" b="1" dirty="0" err="1">
                <a:ea typeface="等线" panose="02010600030101010101" pitchFamily="2" charset="-122"/>
                <a:cs typeface="Times New Roman" panose="02020603050405020304" pitchFamily="18" charset="0"/>
              </a:rPr>
              <a:t>sgn</a:t>
            </a:r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step function</a:t>
            </a:r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，我们提出的网络设计</a:t>
            </a:r>
            <a:r>
              <a:rPr lang="zh-CN" altLang="zh-CN" b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限制一层网络直接输出二进制编码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8" name="图片 17" descr="F:\Users\gxf\AppData\Local\Temp\1599140223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8" y="3019376"/>
            <a:ext cx="6250901" cy="326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F:\Users\gxf\AppData\Local\Temp\1599140258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52" y="3019376"/>
            <a:ext cx="6002115" cy="180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9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0" y="43657"/>
            <a:ext cx="11543369" cy="598488"/>
          </a:xfrm>
        </p:spPr>
        <p:txBody>
          <a:bodyPr/>
          <a:lstStyle/>
          <a:p>
            <a:r>
              <a:rPr lang="en-US" altLang="zh-CN" dirty="0" smtClean="0"/>
              <a:t>Learning to hash with binary feature network-</a:t>
            </a:r>
            <a:r>
              <a:rPr lang="en-US" altLang="zh-CN" sz="1600" dirty="0" smtClean="0"/>
              <a:t>CVPR2016</a:t>
            </a:r>
            <a:endParaRPr lang="zh-CN" altLang="en-US" sz="16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7451" y="2407937"/>
            <a:ext cx="1928357" cy="547822"/>
            <a:chOff x="487451" y="2605069"/>
            <a:chExt cx="1928357" cy="547822"/>
          </a:xfrm>
        </p:grpSpPr>
        <p:sp>
          <p:nvSpPr>
            <p:cNvPr id="20" name="矩形: 圆角 8">
              <a:extLst>
                <a:ext uri="{FF2B5EF4-FFF2-40B4-BE49-F238E27FC236}">
                  <a16:creationId xmlns:a16="http://schemas.microsoft.com/office/drawing/2014/main" id="{8F74F224-48EC-462B-BF6E-875C52DAA32F}"/>
                </a:ext>
              </a:extLst>
            </p:cNvPr>
            <p:cNvSpPr/>
            <p:nvPr/>
          </p:nvSpPr>
          <p:spPr>
            <a:xfrm>
              <a:off x="487451" y="2605069"/>
              <a:ext cx="1904057" cy="54782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r>
                <a:rPr lang="en-US" altLang="zh-CN" dirty="0" smtClean="0"/>
                <a:t>          </a:t>
              </a:r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46DCB084-08AF-4AB1-B64F-F8BDCCAD3953}"/>
                </a:ext>
              </a:extLst>
            </p:cNvPr>
            <p:cNvSpPr/>
            <p:nvPr/>
          </p:nvSpPr>
          <p:spPr>
            <a:xfrm>
              <a:off x="660849" y="2757932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07812" y="26943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实现方法</a:t>
              </a:r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584756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5679" y="1859695"/>
            <a:ext cx="9861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不使用</a:t>
            </a:r>
            <a:r>
              <a:rPr lang="en-US" altLang="zh-CN" b="1" dirty="0" err="1">
                <a:ea typeface="等线" panose="02010600030101010101" pitchFamily="2" charset="-122"/>
                <a:cs typeface="Times New Roman" panose="02020603050405020304" pitchFamily="18" charset="0"/>
              </a:rPr>
              <a:t>sgn</a:t>
            </a:r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step function</a:t>
            </a:r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，我们提出的网络设计</a:t>
            </a:r>
            <a:r>
              <a:rPr lang="zh-CN" altLang="zh-CN" b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限制一层网络直接输出二进制编码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8" name="图片 17" descr="F:\Users\gxf\AppData\Local\Temp\1599140223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8" y="3019376"/>
            <a:ext cx="6250901" cy="326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F:\Users\gxf\AppData\Local\Temp\1599140258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52" y="3019376"/>
            <a:ext cx="6002115" cy="1806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000240" y="5080000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其实网络里面有一层直接限制输出为</a:t>
            </a:r>
            <a:r>
              <a:rPr lang="en-US" altLang="zh-CN" dirty="0" smtClean="0"/>
              <a:t>{-1,1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（我们也可以限制为</a:t>
            </a:r>
            <a:r>
              <a:rPr lang="en-US" altLang="zh-CN" dirty="0" smtClean="0"/>
              <a:t>{0</a:t>
            </a:r>
            <a:r>
              <a:rPr lang="en-US" altLang="zh-CN" dirty="0" smtClean="0"/>
              <a:t>,1</a:t>
            </a:r>
            <a:r>
              <a:rPr lang="en-US" altLang="zh-CN" dirty="0" smtClean="0"/>
              <a:t>}</a:t>
            </a:r>
            <a:r>
              <a:rPr lang="zh-CN" altLang="en-US" dirty="0" smtClean="0"/>
              <a:t>），导致损失函数</a:t>
            </a:r>
            <a:endParaRPr lang="en-US" altLang="zh-CN" dirty="0" smtClean="0"/>
          </a:p>
          <a:p>
            <a:r>
              <a:rPr lang="zh-CN" altLang="en-US" dirty="0" smtClean="0"/>
              <a:t>也</a:t>
            </a:r>
            <a:r>
              <a:rPr lang="zh-CN" altLang="en-US" dirty="0" smtClean="0"/>
              <a:t>是比较复杂，优化比较困难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3556000" y="3244334"/>
            <a:ext cx="30480" cy="15816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56000" y="3244334"/>
            <a:ext cx="9956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541520" y="3244334"/>
            <a:ext cx="20320" cy="158166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576320" y="4826000"/>
            <a:ext cx="9956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8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862280" cy="598488"/>
          </a:xfrm>
        </p:spPr>
        <p:txBody>
          <a:bodyPr/>
          <a:lstStyle/>
          <a:p>
            <a:r>
              <a:rPr lang="en-US" altLang="zh-CN" dirty="0" err="1" smtClean="0"/>
              <a:t>CDbin</a:t>
            </a:r>
            <a:r>
              <a:rPr lang="en-US" altLang="zh-CN" dirty="0" smtClean="0"/>
              <a:t>--</a:t>
            </a:r>
            <a:r>
              <a:rPr lang="en-US" altLang="zh-CN" b="0" dirty="0"/>
              <a:t> IEEE </a:t>
            </a:r>
            <a:r>
              <a:rPr lang="en-US" altLang="zh-CN" b="0" dirty="0" smtClean="0"/>
              <a:t>TRANSACTIONS  2020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7450" y="2319361"/>
            <a:ext cx="1928357" cy="547822"/>
            <a:chOff x="487451" y="2605069"/>
            <a:chExt cx="1928357" cy="547822"/>
          </a:xfrm>
        </p:grpSpPr>
        <p:sp>
          <p:nvSpPr>
            <p:cNvPr id="20" name="矩形: 圆角 8">
              <a:extLst>
                <a:ext uri="{FF2B5EF4-FFF2-40B4-BE49-F238E27FC236}">
                  <a16:creationId xmlns:a16="http://schemas.microsoft.com/office/drawing/2014/main" id="{8F74F224-48EC-462B-BF6E-875C52DAA32F}"/>
                </a:ext>
              </a:extLst>
            </p:cNvPr>
            <p:cNvSpPr/>
            <p:nvPr/>
          </p:nvSpPr>
          <p:spPr>
            <a:xfrm>
              <a:off x="487451" y="2605069"/>
              <a:ext cx="1904057" cy="54782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r>
                <a:rPr lang="en-US" altLang="zh-CN" dirty="0" smtClean="0"/>
                <a:t>          </a:t>
              </a:r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46DCB084-08AF-4AB1-B64F-F8BDCCAD3953}"/>
                </a:ext>
              </a:extLst>
            </p:cNvPr>
            <p:cNvSpPr/>
            <p:nvPr/>
          </p:nvSpPr>
          <p:spPr>
            <a:xfrm>
              <a:off x="660849" y="2757932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07812" y="26943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实现方法</a:t>
              </a:r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584756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12" name="图片 11" descr="F:\Users\gxf\AppData\Local\Temp\1599370594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1" y="3029050"/>
            <a:ext cx="7716359" cy="278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12800" y="178816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在类似</a:t>
            </a:r>
            <a:r>
              <a:rPr lang="en-US" altLang="zh-CN" dirty="0" smtClean="0"/>
              <a:t>L2-Net</a:t>
            </a:r>
            <a:r>
              <a:rPr lang="zh-CN" altLang="en-US" dirty="0" smtClean="0"/>
              <a:t>的网络后面</a:t>
            </a:r>
            <a:r>
              <a:rPr lang="zh-CN" altLang="en-US" dirty="0" smtClean="0">
                <a:solidFill>
                  <a:srgbClr val="FF0000"/>
                </a:solidFill>
              </a:rPr>
              <a:t>加一个</a:t>
            </a:r>
            <a:r>
              <a:rPr lang="en-US" altLang="zh-CN" dirty="0" smtClean="0">
                <a:solidFill>
                  <a:srgbClr val="FF0000"/>
                </a:solidFill>
              </a:rPr>
              <a:t>sign</a:t>
            </a:r>
            <a:r>
              <a:rPr lang="zh-CN" altLang="en-US" dirty="0" smtClean="0">
                <a:solidFill>
                  <a:srgbClr val="FF0000"/>
                </a:solidFill>
              </a:rPr>
              <a:t>符号函数</a:t>
            </a:r>
            <a:r>
              <a:rPr lang="zh-CN" altLang="en-US" dirty="0" smtClean="0"/>
              <a:t>实现二进制化</a:t>
            </a:r>
            <a:endParaRPr lang="zh-CN" altLang="en-US" dirty="0"/>
          </a:p>
        </p:txBody>
      </p:sp>
      <p:pic>
        <p:nvPicPr>
          <p:cNvPr id="14" name="图片 13" descr="F:\Users\gxf\AppData\Local\Temp\WeChat Files\bc81763eb967dd024846dd119585e08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3" b="6930"/>
          <a:stretch/>
        </p:blipFill>
        <p:spPr bwMode="auto">
          <a:xfrm>
            <a:off x="8036560" y="2768321"/>
            <a:ext cx="3220720" cy="32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F:\Users\gxf\AppData\Local\Temp\WeChat Files\90ad2a16cc5feb54af50728ddccc811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7" b="10874"/>
          <a:stretch/>
        </p:blipFill>
        <p:spPr bwMode="auto">
          <a:xfrm>
            <a:off x="8036561" y="3197106"/>
            <a:ext cx="3972560" cy="38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F:\Users\gxf\AppData\Local\Temp\WeChat Files\2ffa36b06fbe0a0d4c77c4af6c1e671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43"/>
          <a:stretch/>
        </p:blipFill>
        <p:spPr bwMode="auto">
          <a:xfrm>
            <a:off x="7918450" y="3718601"/>
            <a:ext cx="3430270" cy="69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F:\Users\gxf\AppData\Local\Temp\WeChat Files\4cbbec4884a0e8635425289c9b23a37.pn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4"/>
          <a:stretch/>
        </p:blipFill>
        <p:spPr bwMode="auto">
          <a:xfrm>
            <a:off x="7913371" y="5226708"/>
            <a:ext cx="3084830" cy="129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F:\Users\gxf\AppData\Local\Temp\WeChat Files\a72e25d80b8899699309b8a93f86cb9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72"/>
          <a:stretch/>
        </p:blipFill>
        <p:spPr bwMode="auto">
          <a:xfrm>
            <a:off x="7843521" y="4491120"/>
            <a:ext cx="3698240" cy="868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7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862280" cy="598488"/>
          </a:xfrm>
        </p:spPr>
        <p:txBody>
          <a:bodyPr/>
          <a:lstStyle/>
          <a:p>
            <a:r>
              <a:rPr lang="en-US" altLang="zh-CN" dirty="0" err="1" smtClean="0"/>
              <a:t>CDbin</a:t>
            </a:r>
            <a:r>
              <a:rPr lang="en-US" altLang="zh-CN" dirty="0" smtClean="0"/>
              <a:t>--</a:t>
            </a:r>
            <a:r>
              <a:rPr lang="en-US" altLang="zh-CN" b="0" dirty="0"/>
              <a:t> IEEE </a:t>
            </a:r>
            <a:r>
              <a:rPr lang="en-US" altLang="zh-CN" b="0" dirty="0" smtClean="0"/>
              <a:t>TRANSACTIONS</a:t>
            </a:r>
            <a:r>
              <a:rPr lang="zh-CN" altLang="en-US" sz="2000" b="0" dirty="0" smtClean="0"/>
              <a:t>（影响因子</a:t>
            </a:r>
            <a:r>
              <a:rPr lang="en-US" altLang="zh-CN" sz="2000" b="0" dirty="0" smtClean="0"/>
              <a:t>4.133</a:t>
            </a:r>
            <a:r>
              <a:rPr lang="zh-CN" altLang="en-US" sz="2000" b="0" dirty="0" smtClean="0"/>
              <a:t>）</a:t>
            </a:r>
            <a:r>
              <a:rPr lang="en-US" altLang="zh-CN" sz="2000" b="0" dirty="0" smtClean="0"/>
              <a:t> </a:t>
            </a:r>
            <a:endParaRPr lang="zh-CN" altLang="en-US" sz="2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结果对比</a:t>
            </a:r>
            <a:endParaRPr lang="zh-CN" altLang="en-US" dirty="0"/>
          </a:p>
        </p:txBody>
      </p:sp>
      <p:pic>
        <p:nvPicPr>
          <p:cNvPr id="19" name="图片 18" descr="F:\Users\gxf\AppData\Local\Temp\WeChat Files\f09611bc5a455ab14642d457239fe5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51" y="1617164"/>
            <a:ext cx="7127079" cy="457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862280" cy="598488"/>
          </a:xfrm>
        </p:spPr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2873" y="1330036"/>
            <a:ext cx="105400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根据论文的二进制方法，重写</a:t>
            </a:r>
            <a:r>
              <a:rPr lang="en-US" altLang="zh-CN" dirty="0" err="1" smtClean="0"/>
              <a:t>ASDNet</a:t>
            </a:r>
            <a:r>
              <a:rPr lang="zh-CN" altLang="en-US" dirty="0" smtClean="0"/>
              <a:t>的损失函数，使其生成二进制描述子，着重关注尺度一致问题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，最小化量化损失问题，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分布均匀问题，最后看看初步效果；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后续再阅读其他的二进制描述子的论文，对网络的二进制化进行改进，得到较好的二进制描述子；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最终改写</a:t>
            </a:r>
            <a:r>
              <a:rPr lang="en-US" altLang="zh-CN" dirty="0" smtClean="0"/>
              <a:t>ASD-SLAM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4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1093</Words>
  <Application>Microsoft Office PowerPoint</Application>
  <PresentationFormat>宽屏</PresentationFormat>
  <Paragraphs>108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深度学习生成二进制描述符 ----文献阅读汇报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gxf</cp:lastModifiedBy>
  <cp:revision>258</cp:revision>
  <dcterms:created xsi:type="dcterms:W3CDTF">2019-01-23T14:14:04Z</dcterms:created>
  <dcterms:modified xsi:type="dcterms:W3CDTF">2020-09-07T03:00:50Z</dcterms:modified>
</cp:coreProperties>
</file>