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802" r:id="rId1"/>
  </p:sldMasterIdLst>
  <p:notesMasterIdLst>
    <p:notesMasterId r:id="rId23"/>
  </p:notesMasterIdLst>
  <p:handoutMasterIdLst>
    <p:handoutMasterId r:id="rId24"/>
  </p:handoutMasterIdLst>
  <p:sldIdLst>
    <p:sldId id="259" r:id="rId2"/>
    <p:sldId id="300" r:id="rId3"/>
    <p:sldId id="318" r:id="rId4"/>
    <p:sldId id="305" r:id="rId5"/>
    <p:sldId id="341" r:id="rId6"/>
    <p:sldId id="314" r:id="rId7"/>
    <p:sldId id="327" r:id="rId8"/>
    <p:sldId id="319" r:id="rId9"/>
    <p:sldId id="326" r:id="rId10"/>
    <p:sldId id="286" r:id="rId11"/>
    <p:sldId id="320" r:id="rId12"/>
    <p:sldId id="330" r:id="rId13"/>
    <p:sldId id="340" r:id="rId14"/>
    <p:sldId id="321" r:id="rId15"/>
    <p:sldId id="309" r:id="rId16"/>
    <p:sldId id="322" r:id="rId17"/>
    <p:sldId id="331" r:id="rId18"/>
    <p:sldId id="332" r:id="rId19"/>
    <p:sldId id="323" r:id="rId20"/>
    <p:sldId id="336" r:id="rId21"/>
    <p:sldId id="333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6EAA"/>
    <a:srgbClr val="004098"/>
    <a:srgbClr val="878789"/>
    <a:srgbClr val="5F88C7"/>
    <a:srgbClr val="B8C9E3"/>
    <a:srgbClr val="E6E6E6"/>
    <a:srgbClr val="B5B5B6"/>
    <a:srgbClr val="F08300"/>
    <a:srgbClr val="00514E"/>
    <a:srgbClr val="7FB1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40" autoAdjust="0"/>
    <p:restoredTop sz="90394" autoAdjust="0"/>
  </p:normalViewPr>
  <p:slideViewPr>
    <p:cSldViewPr snapToGrid="0">
      <p:cViewPr varScale="1">
        <p:scale>
          <a:sx n="79" d="100"/>
          <a:sy n="79" d="100"/>
        </p:scale>
        <p:origin x="13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00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9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3985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975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将基于随机集理论的多目标跟踪算法应用于多车目标跟踪</a:t>
                </a:r>
                <a:endParaRPr lang="en-US" altLang="zh-CN" b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考虑激光雷达散射特性的车辆量测模型建模及匹配机理研究</a:t>
                </a:r>
                <a:endParaRPr lang="en-US" altLang="zh-CN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考虑车辆出现部分被遮挡情况对多目标跟踪效果的影响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考虑车辆被短时完全遮挡情况下的航迹保持问题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随机集与随机向量的区别为：点的数目是随机的；同时点是随机和无序的。</a:t>
                </a:r>
                <a:endParaRPr lang="en-US" altLang="zh-CN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根据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FISST</a:t>
                </a:r>
                <a:r>
                  <a:rPr lang="zh-CN" alt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有限集统计理论关于概率密度函数的定义：</a:t>
                </a:r>
                <a:endParaRPr lang="en-US" altLang="zh-CN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/>
                <a:r>
                  <a:rPr lang="en-US" altLang="zh-CN" b="0" i="0" smtClean="0">
                    <a:latin typeface="Cambria Math" panose="02040503050406030204" pitchFamily="18" charset="0"/>
                  </a:rPr>
                  <a:t>𝑓({𝑥_1,⋯,𝑥_𝑛 })=𝑛!⋅𝜌(𝑛)⋅𝑝_𝑛 (𝑥_1,⋯,𝑥_𝑛 ), 𝑛∈ℕ_0</a:t>
                </a:r>
                <a:endParaRPr lang="en-US" altLang="zh-CN" b="0" dirty="0" smtClean="0"/>
              </a:p>
              <a:p>
                <a:pPr/>
                <a:endParaRPr lang="en-US" altLang="zh-CN" b="0" dirty="0" smtClean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8365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2743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进度 仿照刘峰宇师兄做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3488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预期成果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8430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3763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460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随着地下矿开采规模的显著提高，采矿条件变得愈来愈恶劣，对人员安全威胁也愈来愈大，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对采矿效率的要求却越来越高，而传统采矿存在劳动者密集、资源消耗多、生产效率低、安全性差等特点。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所以矿区的无人化具有广泛的市场前景。矿区的机器人可以在以下三个方面发挥重要作用。一是地下搜救。。。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679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地下矿精确定位存在以下难点，一是无</a:t>
            </a:r>
            <a:r>
              <a:rPr lang="en-US" altLang="zh-CN" dirty="0" smtClean="0"/>
              <a:t>GPS</a:t>
            </a:r>
            <a:r>
              <a:rPr lang="zh-CN" altLang="en-US" dirty="0" smtClean="0"/>
              <a:t>，所以需要</a:t>
            </a:r>
            <a:r>
              <a:rPr lang="en-US" altLang="zh-CN" dirty="0" smtClean="0"/>
              <a:t>SLAM</a:t>
            </a:r>
            <a:r>
              <a:rPr lang="zh-CN" altLang="en-US" dirty="0" smtClean="0"/>
              <a:t>定位。而且环境阴暗潮湿、机器人打滑，并且路面不平，机器人抖动大，对机器人的位姿估计提出很大挑战。而地下矿的光照条件差，视觉</a:t>
            </a:r>
            <a:r>
              <a:rPr lang="en-US" altLang="zh-CN" dirty="0" smtClean="0"/>
              <a:t>SLAM</a:t>
            </a:r>
            <a:r>
              <a:rPr lang="zh-CN" altLang="en-US" dirty="0" smtClean="0"/>
              <a:t>难以适用，所以当前的很多研究都是集中在激光</a:t>
            </a:r>
            <a:r>
              <a:rPr lang="en-US" altLang="zh-CN" dirty="0" smtClean="0"/>
              <a:t>SLAM</a:t>
            </a:r>
            <a:r>
              <a:rPr lang="zh-CN" altLang="en-US" dirty="0" smtClean="0"/>
              <a:t>定位。但是因为地下矿非结构化的表面，且很多地方特征相似，激光</a:t>
            </a:r>
            <a:r>
              <a:rPr lang="en-US" altLang="zh-CN" dirty="0" smtClean="0"/>
              <a:t>SLAM</a:t>
            </a:r>
            <a:r>
              <a:rPr lang="zh-CN" altLang="en-US" dirty="0" smtClean="0"/>
              <a:t>的定位也容易漂移，所以激光</a:t>
            </a:r>
            <a:r>
              <a:rPr lang="en-US" altLang="zh-CN" dirty="0" smtClean="0"/>
              <a:t>SLAM</a:t>
            </a:r>
            <a:r>
              <a:rPr lang="zh-CN" altLang="en-US" dirty="0" smtClean="0"/>
              <a:t>定位也存在问题。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360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这里列出当下四种典型的地下矿定位方式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262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b="0" i="0" dirty="0" smtClean="0">
                    <a:latin typeface="Cambria Math" panose="02040503050406030204" pitchFamily="18" charset="0"/>
                  </a:rPr>
                  <a:t>基于对以上文献的学习和思考，本课题想采用三维激光雷达作为传感器，解决地下矿定位建图的两个关键问题。</a:t>
                </a:r>
                <a:endParaRPr lang="en-US" altLang="zh-CN" b="0" i="0" dirty="0" smtClean="0">
                  <a:latin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b="0" i="0" dirty="0" smtClean="0">
                    <a:latin typeface="Cambria Math" panose="02040503050406030204" pitchFamily="18" charset="0"/>
                  </a:rPr>
                  <a:t>一是在特征稀少的地下矿建图的漂移问题。如图所示，因为地下矿隧道点云特征稀少，匹配准确度不高，导致位姿估计误差较大，平面的矿区最终发生了翘曲。</a:t>
                </a:r>
                <a:endParaRPr lang="en-US" altLang="zh-CN" b="0" i="0" dirty="0" smtClean="0">
                  <a:latin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b="0" i="0" dirty="0" smtClean="0">
                    <a:latin typeface="Cambria Math" panose="02040503050406030204" pitchFamily="18" charset="0"/>
                  </a:rPr>
                  <a:t>二是地下矿回环检测的准确率不高的问题。如图所示，因为未能成功检测回环，导致估计的轨迹发生扭曲。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b="0" i="0" dirty="0" smtClean="0">
                    <a:latin typeface="Cambria Math" panose="02040503050406030204" pitchFamily="18" charset="0"/>
                  </a:rPr>
                  <a:t>基于对以上文献的学习和思考，本课题想采用三维激光雷达作为传感器，基于扩展目标多伯努利滤波器开展多车跟踪的研究。此课题主要基于</a:t>
                </a:r>
                <a:r>
                  <a:rPr lang="en-US" altLang="zh-CN" b="0" i="0" dirty="0" smtClean="0">
                    <a:latin typeface="Cambria Math" panose="02040503050406030204" pitchFamily="18" charset="0"/>
                  </a:rPr>
                  <a:t>Karl</a:t>
                </a:r>
                <a:r>
                  <a:rPr lang="zh-CN" altLang="en-US" b="0" i="0" dirty="0" smtClean="0">
                    <a:latin typeface="Cambria Math" panose="02040503050406030204" pitchFamily="18" charset="0"/>
                  </a:rPr>
                  <a:t>开展的工作，总结并发掘出一些尚未解决的关键问题。</a:t>
                </a:r>
                <a:endParaRPr lang="en-US" altLang="zh-CN" b="0" i="0" dirty="0" smtClean="0">
                  <a:latin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b="0" i="0" smtClean="0">
                    <a:latin typeface="Cambria Math" panose="02040503050406030204" pitchFamily="18" charset="0"/>
                  </a:rPr>
                  <a:t>𝑃_𝐺</a:t>
                </a:r>
                <a:r>
                  <a:rPr lang="zh-CN" altLang="en-US" dirty="0" smtClean="0"/>
                  <a:t>表示将两个量测划分为一个集合的概率</a:t>
                </a:r>
                <a:r>
                  <a:rPr lang="en-US" altLang="zh-CN" dirty="0" smtClean="0"/>
                  <a:t>/</a:t>
                </a:r>
                <a:r>
                  <a:rPr lang="zh-CN" altLang="en-US" dirty="0" smtClean="0"/>
                  <a:t>可能性</a:t>
                </a:r>
                <a:endParaRPr lang="en-US" altLang="zh-CN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依据</a:t>
                </a:r>
                <a:r>
                  <a:rPr lang="en-US" altLang="zh-CN" dirty="0" err="1" smtClean="0"/>
                  <a:t>pg</a:t>
                </a:r>
                <a:r>
                  <a:rPr lang="zh-CN" altLang="en-US" dirty="0" smtClean="0"/>
                  <a:t>进行阈值的设定，实现自己的划分。</a:t>
                </a:r>
                <a:endParaRPr lang="en-US" altLang="zh-CN" dirty="0" smtClean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068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116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一是设计基于平面约束的激光里程计算法，解决特征稀少的地下矿建图的漂移问题。因为当前位姿匹配只是点约束，没有加入面约束。如果在优化函数中加入地面约束，能够提升前端里程计的精度。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二是</a:t>
            </a:r>
            <a:r>
              <a:rPr lang="zh-CN" altLang="en-US" dirty="0" smtClean="0"/>
              <a:t>基于墙面轮廓约束和路口约束的回环检测算法，来提升回环检测的准确率。因为地下矿是一个类似隧道的场景，所以可以利用两边墙面来来进行回环检测的判定。而路口其实是最明显的特征。我们可以利用路口信息来进行更强的回环检测，提升准确率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（周围墙是弧形的，我们可以提取地面上一定高度以内的点云作为墙壁点云，提取墙壁的平面约束）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048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b="0" dirty="0" smtClean="0"/>
                  <a:t>结合上述的关键问题及课题目标，总结出以下三个研究内容：</a:t>
                </a:r>
                <a:endParaRPr lang="en-US" altLang="zh-CN" b="0" dirty="0" smtClean="0"/>
              </a:p>
              <a:p>
                <a:endParaRPr lang="en-US" altLang="zh-CN" b="0" dirty="0" smtClean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随机集与随机向量的区别为：点的数目是随机的；同时点是随机和无序的。</a:t>
                </a:r>
                <a:endParaRPr lang="en-US" altLang="zh-CN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根据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FISST</a:t>
                </a:r>
                <a:r>
                  <a:rPr lang="zh-CN" alt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有限集统计理论关于概率密度函数的定义：</a:t>
                </a:r>
                <a:endParaRPr lang="en-US" altLang="zh-CN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/>
                <a:r>
                  <a:rPr lang="en-US" altLang="zh-CN" b="0" i="0" smtClean="0">
                    <a:latin typeface="Cambria Math" panose="02040503050406030204" pitchFamily="18" charset="0"/>
                  </a:rPr>
                  <a:t>𝑓({𝑥_1,⋯,𝑥_𝑛 })=𝑛!⋅𝜌(𝑛)⋅𝑝_𝑛 (𝑥_1,⋯,𝑥_𝑛 ), 𝑛∈ℕ_0</a:t>
                </a:r>
                <a:endParaRPr lang="en-US" altLang="zh-CN" b="0" dirty="0" smtClean="0"/>
              </a:p>
              <a:p>
                <a:pPr/>
                <a:endParaRPr lang="en-US" altLang="zh-CN" b="0" dirty="0" smtClean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778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本课题的主要内容为算法开发，因此采取理论分析建模与仿真实验相结合的方法，确保课题顺利开展。</a:t>
            </a:r>
            <a:endParaRPr lang="en-US" altLang="zh-CN" dirty="0" smtClean="0"/>
          </a:p>
          <a:p>
            <a:r>
              <a:rPr lang="zh-CN" altLang="en-US" dirty="0" smtClean="0"/>
              <a:t>具体来讲，首先针对研究内容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，进行充分的文献调研之后，分析推导及修改算法框架，使其适用于本课题的应用情景，及时地搭建仿真环境，再反过来优化相应的算法模型，保证作为基础的算法框架的有效性。</a:t>
            </a:r>
            <a:endParaRPr lang="en-US" altLang="zh-CN" dirty="0" smtClean="0"/>
          </a:p>
          <a:p>
            <a:r>
              <a:rPr lang="zh-CN" altLang="en-US" dirty="0" smtClean="0"/>
              <a:t>整个研究方法部分与整体统一，思路清晰。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969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48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35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32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0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47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30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单击此处添加日期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06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295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16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58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5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74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7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4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556">
          <p15:clr>
            <a:srgbClr val="FBAE40"/>
          </p15:clr>
        </p15:guide>
        <p15:guide id="2" pos="204">
          <p15:clr>
            <a:srgbClr val="FBAE40"/>
          </p15:clr>
        </p15:guide>
        <p15:guide id="5" pos="3125">
          <p15:clr>
            <a:srgbClr val="FBAE40"/>
          </p15:clr>
        </p15:guide>
        <p15:guide id="6" pos="115">
          <p15:clr>
            <a:srgbClr val="FBAE40"/>
          </p15:clr>
        </p15:guide>
        <p15:guide id="7" pos="4167" userDrawn="1">
          <p15:clr>
            <a:srgbClr val="FBAE40"/>
          </p15:clr>
        </p15:guide>
        <p15:guide id="8" pos="15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58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61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30335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</p:sldLayoutIdLst>
  <p:transition spd="med">
    <p:push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dirty="0" smtClean="0"/>
              <a:t>基于面约束的地下矿的激光</a:t>
            </a:r>
            <a:r>
              <a:rPr lang="en-US" altLang="zh-CN" dirty="0" smtClean="0"/>
              <a:t>SLAM</a:t>
            </a:r>
            <a:br>
              <a:rPr lang="en-US" altLang="zh-CN" dirty="0" smtClean="0"/>
            </a:br>
            <a:r>
              <a:rPr lang="zh-CN" altLang="en-US" dirty="0" smtClean="0"/>
              <a:t>建图定位方法研究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469124" y="6305281"/>
            <a:ext cx="4159250" cy="499004"/>
          </a:xfrm>
        </p:spPr>
        <p:txBody>
          <a:bodyPr/>
          <a:lstStyle/>
          <a:p>
            <a:r>
              <a:rPr lang="en-US" altLang="zh-CN" sz="1600" dirty="0" smtClean="0"/>
              <a:t>2021</a:t>
            </a:r>
            <a:r>
              <a:rPr lang="zh-CN" altLang="en-US" sz="1600" dirty="0" smtClean="0"/>
              <a:t>年</a:t>
            </a:r>
            <a:r>
              <a:rPr lang="en-US" altLang="zh-CN" sz="1600" dirty="0"/>
              <a:t>3</a:t>
            </a:r>
            <a:r>
              <a:rPr lang="zh-CN" altLang="en-US" sz="1600" dirty="0" smtClean="0"/>
              <a:t>月</a:t>
            </a:r>
            <a:r>
              <a:rPr lang="en-US" altLang="zh-CN" sz="1600" dirty="0"/>
              <a:t>5</a:t>
            </a:r>
            <a:r>
              <a:rPr lang="zh-CN" altLang="en-US" sz="1600" dirty="0" smtClean="0"/>
              <a:t>日</a:t>
            </a:r>
            <a:endParaRPr lang="zh-CN" altLang="en-US" sz="16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18936"/>
              </p:ext>
            </p:extLst>
          </p:nvPr>
        </p:nvGraphicFramePr>
        <p:xfrm>
          <a:off x="469123" y="5207500"/>
          <a:ext cx="46034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276">
                  <a:extLst>
                    <a:ext uri="{9D8B030D-6E8A-4147-A177-3AD203B41FA5}">
                      <a16:colId xmlns:a16="http://schemas.microsoft.com/office/drawing/2014/main" val="216373252"/>
                    </a:ext>
                  </a:extLst>
                </a:gridCol>
                <a:gridCol w="3029146">
                  <a:extLst>
                    <a:ext uri="{9D8B030D-6E8A-4147-A177-3AD203B41FA5}">
                      <a16:colId xmlns:a16="http://schemas.microsoft.com/office/drawing/2014/main" val="17300931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CN" altLang="en-US" b="0" dirty="0" smtClean="0">
                          <a:solidFill>
                            <a:schemeClr val="bg1"/>
                          </a:solidFill>
                        </a:rPr>
                        <a:t>    开题答辩人：</a:t>
                      </a:r>
                      <a:endParaRPr lang="zh-CN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bg1"/>
                          </a:solidFill>
                        </a:rPr>
                        <a:t>古雪峰</a:t>
                      </a:r>
                      <a:endParaRPr lang="zh-CN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4364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指导老师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王亚飞教授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217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977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</p:spPr>
        <p:txBody>
          <a:bodyPr/>
          <a:lstStyle/>
          <a:p>
            <a:r>
              <a:rPr lang="zh-CN" altLang="en-US" dirty="0" smtClean="0"/>
              <a:t>研究内容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内容一：基于平面约束的激光里程计算法</a:t>
            </a:r>
            <a:r>
              <a:rPr lang="zh-CN" altLang="zh-CN" dirty="0" smtClean="0"/>
              <a:t>研究</a:t>
            </a:r>
            <a:endParaRPr lang="en-US" altLang="zh-CN" dirty="0"/>
          </a:p>
          <a:p>
            <a:pPr lvl="1"/>
            <a:r>
              <a:rPr lang="zh-CN" altLang="en-US" dirty="0" smtClean="0"/>
              <a:t>地面几何信息提取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将地面几何信息作为约束加入位姿图优化，并设计优化函数</a:t>
            </a:r>
            <a:endParaRPr lang="en-US" altLang="zh-CN" dirty="0" smtClean="0"/>
          </a:p>
          <a:p>
            <a:pPr lvl="1"/>
            <a:r>
              <a:rPr lang="zh-CN" altLang="en-US" dirty="0"/>
              <a:t>融合</a:t>
            </a:r>
            <a:r>
              <a:rPr lang="zh-CN" altLang="en-US" dirty="0" smtClean="0"/>
              <a:t>地面几何约束算法设计激光</a:t>
            </a:r>
            <a:r>
              <a:rPr lang="zh-CN" altLang="en-US" dirty="0"/>
              <a:t>里程计</a:t>
            </a:r>
            <a:r>
              <a:rPr lang="zh-CN" altLang="en-US" dirty="0" smtClean="0"/>
              <a:t>算法，实现前端位姿准确估计</a:t>
            </a:r>
            <a:endParaRPr lang="en-US" altLang="zh-CN" dirty="0" smtClean="0"/>
          </a:p>
          <a:p>
            <a:r>
              <a:rPr lang="zh-CN" altLang="en-US" dirty="0" smtClean="0"/>
              <a:t>内容二：</a:t>
            </a:r>
            <a:r>
              <a:rPr lang="zh-CN" altLang="zh-CN" dirty="0" smtClean="0"/>
              <a:t>基于</a:t>
            </a:r>
            <a:r>
              <a:rPr lang="zh-CN" altLang="en-US" dirty="0" smtClean="0"/>
              <a:t>墙面轮廓和路口约束的回环检测算法研究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墙面几何信息提取</a:t>
            </a:r>
            <a:r>
              <a:rPr lang="zh-CN" altLang="en-US" dirty="0"/>
              <a:t>算法、路口识别算法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墙面信息约束的优化函数设计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回环检测算法策略的设计</a:t>
            </a:r>
            <a:endParaRPr lang="en-US" altLang="zh-CN" dirty="0" smtClean="0"/>
          </a:p>
          <a:p>
            <a:r>
              <a:rPr lang="zh-CN" altLang="en-US" dirty="0" smtClean="0"/>
              <a:t>内容三：激光</a:t>
            </a:r>
            <a:r>
              <a:rPr lang="en-US" altLang="zh-CN" dirty="0" smtClean="0"/>
              <a:t>SLAM</a:t>
            </a:r>
            <a:r>
              <a:rPr lang="zh-CN" altLang="en-US" dirty="0" smtClean="0"/>
              <a:t>系统搭建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9314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76632" y="1253613"/>
            <a:ext cx="753642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课题意义与国内外研究现状</a:t>
            </a:r>
            <a:endParaRPr lang="en-US" altLang="zh-CN" sz="2800" b="1" dirty="0" smtClean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00050" indent="-400050"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课题目标与研究内容</a:t>
            </a:r>
            <a:endParaRPr lang="en-US" altLang="zh-CN" sz="2800" b="1" dirty="0" smtClean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00050" indent="-400050"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2800" b="1" dirty="0" smtClean="0">
                <a:solidFill>
                  <a:srgbClr val="00409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研究方法与技术路线</a:t>
            </a:r>
            <a:endParaRPr lang="en-US" altLang="zh-CN" sz="2800" b="1" dirty="0" smtClean="0">
              <a:solidFill>
                <a:srgbClr val="004098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00050" indent="-400050"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课题创新性</a:t>
            </a:r>
            <a:endParaRPr lang="en-US" altLang="zh-CN" sz="2800" b="1" dirty="0" smtClean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00050" indent="-400050"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计划进度与预期成果</a:t>
            </a:r>
            <a:endParaRPr lang="en-US" altLang="zh-CN" sz="2800" b="1" dirty="0" smtClean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00050" indent="-400050"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已</a:t>
            </a: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有相关工作积累</a:t>
            </a:r>
            <a:endParaRPr lang="en-US" altLang="zh-CN" sz="2800" b="1" dirty="0" smtClean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357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椭圆 142"/>
          <p:cNvSpPr/>
          <p:nvPr/>
        </p:nvSpPr>
        <p:spPr>
          <a:xfrm>
            <a:off x="7279264" y="2421110"/>
            <a:ext cx="546100" cy="5461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研究方法</a:t>
            </a:r>
            <a:endParaRPr lang="zh-CN" altLang="en-US" dirty="0"/>
          </a:p>
        </p:txBody>
      </p:sp>
      <p:grpSp>
        <p:nvGrpSpPr>
          <p:cNvPr id="27" name="组合 26"/>
          <p:cNvGrpSpPr/>
          <p:nvPr/>
        </p:nvGrpSpPr>
        <p:grpSpPr>
          <a:xfrm>
            <a:off x="1047749" y="2017501"/>
            <a:ext cx="5657851" cy="887626"/>
            <a:chOff x="685799" y="4252066"/>
            <a:chExt cx="5657851" cy="887626"/>
          </a:xfrm>
        </p:grpSpPr>
        <p:sp>
          <p:nvSpPr>
            <p:cNvPr id="4" name="圆角矩形 3"/>
            <p:cNvSpPr/>
            <p:nvPr/>
          </p:nvSpPr>
          <p:spPr>
            <a:xfrm>
              <a:off x="685799" y="4724680"/>
              <a:ext cx="1058475" cy="41501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文献调研</a:t>
              </a:r>
              <a:endParaRPr lang="zh-CN" altLang="en-US" sz="1600" dirty="0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2134601" y="4724679"/>
              <a:ext cx="1058475" cy="41501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理论分析</a:t>
              </a:r>
              <a:endParaRPr lang="zh-CN" altLang="en-US" sz="1600" dirty="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3493714" y="4724679"/>
              <a:ext cx="1424555" cy="415012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模型</a:t>
              </a:r>
              <a:r>
                <a:rPr lang="en-US" altLang="zh-CN" sz="1400" dirty="0" smtClean="0"/>
                <a:t>/</a:t>
              </a:r>
              <a:r>
                <a:rPr lang="zh-CN" altLang="en-US" sz="1400" dirty="0" smtClean="0"/>
                <a:t>算法构建</a:t>
              </a:r>
              <a:endParaRPr lang="zh-CN" altLang="en-US" sz="1400" dirty="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5285175" y="4724678"/>
              <a:ext cx="1058475" cy="415012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仿真分析</a:t>
              </a:r>
              <a:endParaRPr lang="zh-CN" altLang="en-US" sz="1600" dirty="0"/>
            </a:p>
          </p:txBody>
        </p:sp>
        <p:cxnSp>
          <p:nvCxnSpPr>
            <p:cNvPr id="9" name="直接箭头连接符 8"/>
            <p:cNvCxnSpPr>
              <a:stCxn id="4" idx="3"/>
              <a:endCxn id="5" idx="1"/>
            </p:cNvCxnSpPr>
            <p:nvPr/>
          </p:nvCxnSpPr>
          <p:spPr>
            <a:xfrm flipV="1">
              <a:off x="1744274" y="4932185"/>
              <a:ext cx="390327" cy="1"/>
            </a:xfrm>
            <a:prstGeom prst="straightConnector1">
              <a:avLst/>
            </a:prstGeom>
            <a:ln w="1270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5" idx="3"/>
              <a:endCxn id="6" idx="1"/>
            </p:cNvCxnSpPr>
            <p:nvPr/>
          </p:nvCxnSpPr>
          <p:spPr>
            <a:xfrm>
              <a:off x="3193076" y="4932185"/>
              <a:ext cx="300638" cy="0"/>
            </a:xfrm>
            <a:prstGeom prst="straightConnector1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6" idx="3"/>
              <a:endCxn id="7" idx="1"/>
            </p:cNvCxnSpPr>
            <p:nvPr/>
          </p:nvCxnSpPr>
          <p:spPr>
            <a:xfrm flipV="1">
              <a:off x="4918269" y="4932184"/>
              <a:ext cx="366906" cy="1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肘形连接符 14"/>
            <p:cNvCxnSpPr>
              <a:stCxn id="5" idx="2"/>
              <a:endCxn id="4" idx="2"/>
            </p:cNvCxnSpPr>
            <p:nvPr/>
          </p:nvCxnSpPr>
          <p:spPr>
            <a:xfrm rot="5400000">
              <a:off x="1939438" y="4415290"/>
              <a:ext cx="1" cy="1448802"/>
            </a:xfrm>
            <a:prstGeom prst="bentConnector3">
              <a:avLst>
                <a:gd name="adj1" fmla="val 22860100000"/>
              </a:avLst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肘形连接符 18"/>
            <p:cNvCxnSpPr>
              <a:stCxn id="7" idx="0"/>
              <a:endCxn id="4" idx="0"/>
            </p:cNvCxnSpPr>
            <p:nvPr/>
          </p:nvCxnSpPr>
          <p:spPr>
            <a:xfrm rot="16200000" flipH="1" flipV="1">
              <a:off x="3514724" y="2424991"/>
              <a:ext cx="2" cy="4599376"/>
            </a:xfrm>
            <a:prstGeom prst="bentConnector3">
              <a:avLst>
                <a:gd name="adj1" fmla="val -11430000000"/>
              </a:avLst>
            </a:prstGeom>
            <a:ln w="127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3394435" y="4252066"/>
              <a:ext cx="6489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accent1">
                      <a:lumMod val="50000"/>
                    </a:schemeClr>
                  </a:solidFill>
                </a:rPr>
                <a:t>优化</a:t>
              </a:r>
              <a:endParaRPr lang="zh-CN" alt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22" name="直接箭头连接符 21"/>
            <p:cNvCxnSpPr>
              <a:endCxn id="5" idx="0"/>
            </p:cNvCxnSpPr>
            <p:nvPr/>
          </p:nvCxnSpPr>
          <p:spPr>
            <a:xfrm flipH="1">
              <a:off x="2663839" y="4488371"/>
              <a:ext cx="2078" cy="236308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endCxn id="6" idx="0"/>
            </p:cNvCxnSpPr>
            <p:nvPr/>
          </p:nvCxnSpPr>
          <p:spPr>
            <a:xfrm flipH="1">
              <a:off x="4205992" y="4495800"/>
              <a:ext cx="2153" cy="228879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/>
          <p:nvPr/>
        </p:nvGrpSpPr>
        <p:grpSpPr>
          <a:xfrm>
            <a:off x="1047749" y="3198601"/>
            <a:ext cx="5657851" cy="887626"/>
            <a:chOff x="685799" y="4252066"/>
            <a:chExt cx="5657851" cy="887626"/>
          </a:xfrm>
        </p:grpSpPr>
        <p:sp>
          <p:nvSpPr>
            <p:cNvPr id="61" name="圆角矩形 60"/>
            <p:cNvSpPr/>
            <p:nvPr/>
          </p:nvSpPr>
          <p:spPr>
            <a:xfrm>
              <a:off x="685799" y="4724680"/>
              <a:ext cx="1058475" cy="41501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文献调研</a:t>
              </a:r>
              <a:endParaRPr lang="zh-CN" altLang="en-US" sz="1600" dirty="0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2134601" y="4724679"/>
              <a:ext cx="1058475" cy="41501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理论分析</a:t>
              </a:r>
              <a:endParaRPr lang="zh-CN" altLang="en-US" sz="1600" dirty="0"/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3493714" y="4724679"/>
              <a:ext cx="1424555" cy="415012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模型</a:t>
              </a:r>
              <a:r>
                <a:rPr lang="en-US" altLang="zh-CN" sz="1400" dirty="0" smtClean="0"/>
                <a:t>/</a:t>
              </a:r>
              <a:r>
                <a:rPr lang="zh-CN" altLang="en-US" sz="1400" dirty="0" smtClean="0"/>
                <a:t>算法构建</a:t>
              </a:r>
              <a:endParaRPr lang="zh-CN" altLang="en-US" sz="1400" dirty="0"/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5285175" y="4724678"/>
              <a:ext cx="1058475" cy="415012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仿真分析</a:t>
              </a:r>
              <a:endParaRPr lang="zh-CN" altLang="en-US" sz="1600" dirty="0"/>
            </a:p>
          </p:txBody>
        </p:sp>
        <p:cxnSp>
          <p:nvCxnSpPr>
            <p:cNvPr id="65" name="直接箭头连接符 64"/>
            <p:cNvCxnSpPr>
              <a:stCxn id="61" idx="3"/>
              <a:endCxn id="62" idx="1"/>
            </p:cNvCxnSpPr>
            <p:nvPr/>
          </p:nvCxnSpPr>
          <p:spPr>
            <a:xfrm flipV="1">
              <a:off x="1744274" y="4932185"/>
              <a:ext cx="390327" cy="1"/>
            </a:xfrm>
            <a:prstGeom prst="straightConnector1">
              <a:avLst/>
            </a:prstGeom>
            <a:ln w="1270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>
              <a:stCxn id="62" idx="3"/>
              <a:endCxn id="63" idx="1"/>
            </p:cNvCxnSpPr>
            <p:nvPr/>
          </p:nvCxnSpPr>
          <p:spPr>
            <a:xfrm>
              <a:off x="3193076" y="4932185"/>
              <a:ext cx="300638" cy="0"/>
            </a:xfrm>
            <a:prstGeom prst="straightConnector1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stCxn id="63" idx="3"/>
              <a:endCxn id="64" idx="1"/>
            </p:cNvCxnSpPr>
            <p:nvPr/>
          </p:nvCxnSpPr>
          <p:spPr>
            <a:xfrm flipV="1">
              <a:off x="4918269" y="4932184"/>
              <a:ext cx="366906" cy="1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肘形连接符 67"/>
            <p:cNvCxnSpPr>
              <a:stCxn id="62" idx="2"/>
              <a:endCxn id="61" idx="2"/>
            </p:cNvCxnSpPr>
            <p:nvPr/>
          </p:nvCxnSpPr>
          <p:spPr>
            <a:xfrm rot="5400000">
              <a:off x="1939438" y="4415290"/>
              <a:ext cx="1" cy="1448802"/>
            </a:xfrm>
            <a:prstGeom prst="bentConnector3">
              <a:avLst>
                <a:gd name="adj1" fmla="val 22860100000"/>
              </a:avLst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肘形连接符 68"/>
            <p:cNvCxnSpPr>
              <a:stCxn id="64" idx="0"/>
              <a:endCxn id="61" idx="0"/>
            </p:cNvCxnSpPr>
            <p:nvPr/>
          </p:nvCxnSpPr>
          <p:spPr>
            <a:xfrm rot="16200000" flipH="1" flipV="1">
              <a:off x="3514724" y="2424991"/>
              <a:ext cx="2" cy="4599376"/>
            </a:xfrm>
            <a:prstGeom prst="bentConnector3">
              <a:avLst>
                <a:gd name="adj1" fmla="val -11430000000"/>
              </a:avLst>
            </a:prstGeom>
            <a:ln w="127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文本框 69"/>
            <p:cNvSpPr txBox="1"/>
            <p:nvPr/>
          </p:nvSpPr>
          <p:spPr>
            <a:xfrm>
              <a:off x="3394435" y="4252066"/>
              <a:ext cx="6489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accent1">
                      <a:lumMod val="50000"/>
                    </a:schemeClr>
                  </a:solidFill>
                </a:rPr>
                <a:t>优化</a:t>
              </a:r>
              <a:endParaRPr lang="zh-CN" alt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71" name="直接箭头连接符 70"/>
            <p:cNvCxnSpPr>
              <a:endCxn id="62" idx="0"/>
            </p:cNvCxnSpPr>
            <p:nvPr/>
          </p:nvCxnSpPr>
          <p:spPr>
            <a:xfrm flipH="1">
              <a:off x="2663839" y="4488371"/>
              <a:ext cx="2078" cy="236308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endCxn id="63" idx="0"/>
            </p:cNvCxnSpPr>
            <p:nvPr/>
          </p:nvCxnSpPr>
          <p:spPr>
            <a:xfrm flipH="1">
              <a:off x="4205992" y="4495800"/>
              <a:ext cx="2153" cy="228879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组合 72"/>
          <p:cNvGrpSpPr/>
          <p:nvPr/>
        </p:nvGrpSpPr>
        <p:grpSpPr>
          <a:xfrm>
            <a:off x="1047749" y="4431928"/>
            <a:ext cx="5657851" cy="887626"/>
            <a:chOff x="685799" y="4252066"/>
            <a:chExt cx="5657851" cy="887626"/>
          </a:xfrm>
        </p:grpSpPr>
        <p:sp>
          <p:nvSpPr>
            <p:cNvPr id="74" name="圆角矩形 73"/>
            <p:cNvSpPr/>
            <p:nvPr/>
          </p:nvSpPr>
          <p:spPr>
            <a:xfrm>
              <a:off x="685799" y="4724680"/>
              <a:ext cx="1058475" cy="41501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文献调研</a:t>
              </a:r>
              <a:endParaRPr lang="zh-CN" altLang="en-US" sz="1600" dirty="0"/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2134601" y="4724679"/>
              <a:ext cx="1058475" cy="41501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理论分析</a:t>
              </a:r>
              <a:endParaRPr lang="zh-CN" altLang="en-US" sz="1600" dirty="0"/>
            </a:p>
          </p:txBody>
        </p:sp>
        <p:sp>
          <p:nvSpPr>
            <p:cNvPr id="76" name="圆角矩形 75"/>
            <p:cNvSpPr/>
            <p:nvPr/>
          </p:nvSpPr>
          <p:spPr>
            <a:xfrm>
              <a:off x="3493714" y="4724679"/>
              <a:ext cx="1424555" cy="415012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模型</a:t>
              </a:r>
              <a:r>
                <a:rPr lang="en-US" altLang="zh-CN" sz="1400" dirty="0" smtClean="0"/>
                <a:t>/</a:t>
              </a:r>
              <a:r>
                <a:rPr lang="zh-CN" altLang="en-US" sz="1400" dirty="0" smtClean="0"/>
                <a:t>算法构建</a:t>
              </a:r>
              <a:endParaRPr lang="zh-CN" altLang="en-US" sz="1400" dirty="0"/>
            </a:p>
          </p:txBody>
        </p:sp>
        <p:sp>
          <p:nvSpPr>
            <p:cNvPr id="77" name="圆角矩形 76"/>
            <p:cNvSpPr/>
            <p:nvPr/>
          </p:nvSpPr>
          <p:spPr>
            <a:xfrm>
              <a:off x="5285175" y="4724678"/>
              <a:ext cx="1058475" cy="415012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仿真分析</a:t>
              </a:r>
              <a:endParaRPr lang="zh-CN" altLang="en-US" sz="1600" dirty="0"/>
            </a:p>
          </p:txBody>
        </p:sp>
        <p:cxnSp>
          <p:nvCxnSpPr>
            <p:cNvPr id="78" name="直接箭头连接符 77"/>
            <p:cNvCxnSpPr>
              <a:stCxn id="74" idx="3"/>
              <a:endCxn id="75" idx="1"/>
            </p:cNvCxnSpPr>
            <p:nvPr/>
          </p:nvCxnSpPr>
          <p:spPr>
            <a:xfrm flipV="1">
              <a:off x="1744274" y="4932185"/>
              <a:ext cx="390327" cy="1"/>
            </a:xfrm>
            <a:prstGeom prst="straightConnector1">
              <a:avLst/>
            </a:prstGeom>
            <a:ln w="1270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>
              <a:stCxn id="75" idx="3"/>
              <a:endCxn id="76" idx="1"/>
            </p:cNvCxnSpPr>
            <p:nvPr/>
          </p:nvCxnSpPr>
          <p:spPr>
            <a:xfrm>
              <a:off x="3193076" y="4932185"/>
              <a:ext cx="300638" cy="0"/>
            </a:xfrm>
            <a:prstGeom prst="straightConnector1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>
              <a:stCxn id="76" idx="3"/>
              <a:endCxn id="77" idx="1"/>
            </p:cNvCxnSpPr>
            <p:nvPr/>
          </p:nvCxnSpPr>
          <p:spPr>
            <a:xfrm flipV="1">
              <a:off x="4918269" y="4932184"/>
              <a:ext cx="366906" cy="1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肘形连接符 80"/>
            <p:cNvCxnSpPr>
              <a:stCxn id="75" idx="2"/>
              <a:endCxn id="74" idx="2"/>
            </p:cNvCxnSpPr>
            <p:nvPr/>
          </p:nvCxnSpPr>
          <p:spPr>
            <a:xfrm rot="5400000">
              <a:off x="1939438" y="4415290"/>
              <a:ext cx="1" cy="1448802"/>
            </a:xfrm>
            <a:prstGeom prst="bentConnector3">
              <a:avLst>
                <a:gd name="adj1" fmla="val 22860100000"/>
              </a:avLst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肘形连接符 81"/>
            <p:cNvCxnSpPr>
              <a:stCxn id="77" idx="0"/>
              <a:endCxn id="74" idx="0"/>
            </p:cNvCxnSpPr>
            <p:nvPr/>
          </p:nvCxnSpPr>
          <p:spPr>
            <a:xfrm rot="16200000" flipH="1" flipV="1">
              <a:off x="3514724" y="2424991"/>
              <a:ext cx="2" cy="4599376"/>
            </a:xfrm>
            <a:prstGeom prst="bentConnector3">
              <a:avLst>
                <a:gd name="adj1" fmla="val -11430000000"/>
              </a:avLst>
            </a:prstGeom>
            <a:ln w="127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文本框 82"/>
            <p:cNvSpPr txBox="1"/>
            <p:nvPr/>
          </p:nvSpPr>
          <p:spPr>
            <a:xfrm>
              <a:off x="3394435" y="4252066"/>
              <a:ext cx="6489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accent1">
                      <a:lumMod val="50000"/>
                    </a:schemeClr>
                  </a:solidFill>
                </a:rPr>
                <a:t>优化</a:t>
              </a:r>
              <a:endParaRPr lang="zh-CN" alt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84" name="直接箭头连接符 83"/>
            <p:cNvCxnSpPr>
              <a:endCxn id="75" idx="0"/>
            </p:cNvCxnSpPr>
            <p:nvPr/>
          </p:nvCxnSpPr>
          <p:spPr>
            <a:xfrm flipH="1">
              <a:off x="2663839" y="4488371"/>
              <a:ext cx="2078" cy="236308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>
              <a:endCxn id="76" idx="0"/>
            </p:cNvCxnSpPr>
            <p:nvPr/>
          </p:nvCxnSpPr>
          <p:spPr>
            <a:xfrm flipH="1">
              <a:off x="4205992" y="4495800"/>
              <a:ext cx="2153" cy="228879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文本框 98"/>
          <p:cNvSpPr txBox="1"/>
          <p:nvPr/>
        </p:nvSpPr>
        <p:spPr>
          <a:xfrm>
            <a:off x="-63518" y="2509746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/>
              <a:t>研究内容</a:t>
            </a:r>
            <a:r>
              <a:rPr lang="en-US" altLang="zh-CN" sz="1600" b="1" dirty="0" smtClean="0"/>
              <a:t>1</a:t>
            </a:r>
            <a:endParaRPr lang="zh-CN" altLang="en-US" sz="1600" b="1" dirty="0"/>
          </a:p>
        </p:txBody>
      </p:sp>
      <p:sp>
        <p:nvSpPr>
          <p:cNvPr id="100" name="文本框 99"/>
          <p:cNvSpPr txBox="1"/>
          <p:nvPr/>
        </p:nvSpPr>
        <p:spPr>
          <a:xfrm>
            <a:off x="-63518" y="3727944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/>
              <a:t>研究内容</a:t>
            </a:r>
            <a:r>
              <a:rPr lang="en-US" altLang="zh-CN" sz="1600" b="1" dirty="0" smtClean="0"/>
              <a:t>2</a:t>
            </a:r>
            <a:endParaRPr lang="zh-CN" altLang="en-US" sz="1600" b="1" dirty="0"/>
          </a:p>
        </p:txBody>
      </p:sp>
      <p:sp>
        <p:nvSpPr>
          <p:cNvPr id="101" name="文本框 100"/>
          <p:cNvSpPr txBox="1"/>
          <p:nvPr/>
        </p:nvSpPr>
        <p:spPr>
          <a:xfrm>
            <a:off x="-37089" y="4946230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/>
              <a:t>研究内容</a:t>
            </a:r>
            <a:r>
              <a:rPr lang="en-US" altLang="zh-CN" sz="1600" b="1" dirty="0" smtClean="0"/>
              <a:t>3</a:t>
            </a:r>
            <a:endParaRPr lang="zh-CN" altLang="en-US" sz="1600" b="1" dirty="0"/>
          </a:p>
        </p:txBody>
      </p:sp>
      <p:sp>
        <p:nvSpPr>
          <p:cNvPr id="103" name="矩形 102"/>
          <p:cNvSpPr/>
          <p:nvPr/>
        </p:nvSpPr>
        <p:spPr>
          <a:xfrm>
            <a:off x="1009584" y="2017502"/>
            <a:ext cx="5835716" cy="3662628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圆角矩形 103"/>
          <p:cNvSpPr/>
          <p:nvPr/>
        </p:nvSpPr>
        <p:spPr>
          <a:xfrm>
            <a:off x="8092064" y="2017501"/>
            <a:ext cx="1051936" cy="152597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dirty="0" smtClean="0"/>
          </a:p>
          <a:p>
            <a:pPr algn="ctr"/>
            <a:r>
              <a:rPr lang="zh-CN" altLang="en-US" sz="1600" dirty="0" smtClean="0"/>
              <a:t>无人驾驶平台实验</a:t>
            </a:r>
            <a:endParaRPr lang="zh-CN" altLang="en-US" sz="1600" dirty="0"/>
          </a:p>
        </p:txBody>
      </p:sp>
      <p:cxnSp>
        <p:nvCxnSpPr>
          <p:cNvPr id="106" name="直接箭头连接符 105"/>
          <p:cNvCxnSpPr>
            <a:stCxn id="7" idx="3"/>
            <a:endCxn id="143" idx="2"/>
          </p:cNvCxnSpPr>
          <p:nvPr/>
        </p:nvCxnSpPr>
        <p:spPr>
          <a:xfrm flipV="1">
            <a:off x="6705600" y="2694160"/>
            <a:ext cx="573664" cy="3459"/>
          </a:xfrm>
          <a:prstGeom prst="straightConnector1">
            <a:avLst/>
          </a:prstGeom>
          <a:ln w="12700">
            <a:solidFill>
              <a:srgbClr val="8787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肘形连接符 111"/>
          <p:cNvCxnSpPr>
            <a:stCxn id="64" idx="3"/>
            <a:endCxn id="143" idx="4"/>
          </p:cNvCxnSpPr>
          <p:nvPr/>
        </p:nvCxnSpPr>
        <p:spPr>
          <a:xfrm flipV="1">
            <a:off x="6705600" y="2967210"/>
            <a:ext cx="846714" cy="911509"/>
          </a:xfrm>
          <a:prstGeom prst="bentConnector2">
            <a:avLst/>
          </a:prstGeom>
          <a:ln w="12700">
            <a:solidFill>
              <a:srgbClr val="8787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肘形连接符 112"/>
          <p:cNvCxnSpPr>
            <a:stCxn id="77" idx="3"/>
            <a:endCxn id="143" idx="4"/>
          </p:cNvCxnSpPr>
          <p:nvPr/>
        </p:nvCxnSpPr>
        <p:spPr>
          <a:xfrm flipV="1">
            <a:off x="6705600" y="2967210"/>
            <a:ext cx="846714" cy="2144836"/>
          </a:xfrm>
          <a:prstGeom prst="bentConnector2">
            <a:avLst/>
          </a:prstGeom>
          <a:ln w="12700">
            <a:solidFill>
              <a:srgbClr val="8787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肘形连接符 119"/>
          <p:cNvCxnSpPr>
            <a:stCxn id="104" idx="0"/>
            <a:endCxn id="103" idx="0"/>
          </p:cNvCxnSpPr>
          <p:nvPr/>
        </p:nvCxnSpPr>
        <p:spPr>
          <a:xfrm rot="16200000" flipH="1" flipV="1">
            <a:off x="6272736" y="-327794"/>
            <a:ext cx="1" cy="4690590"/>
          </a:xfrm>
          <a:prstGeom prst="bentConnector3">
            <a:avLst>
              <a:gd name="adj1" fmla="val -22860000000"/>
            </a:avLst>
          </a:prstGeom>
          <a:ln w="12700">
            <a:solidFill>
              <a:srgbClr val="8787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/>
          <p:cNvSpPr txBox="1"/>
          <p:nvPr/>
        </p:nvSpPr>
        <p:spPr>
          <a:xfrm>
            <a:off x="5732735" y="1541651"/>
            <a:ext cx="648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</a:rPr>
              <a:t>优化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7295314" y="2452037"/>
            <a:ext cx="492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算法框架</a:t>
            </a:r>
            <a:endParaRPr lang="zh-CN" altLang="en-US" sz="1200" dirty="0"/>
          </a:p>
        </p:txBody>
      </p:sp>
      <p:cxnSp>
        <p:nvCxnSpPr>
          <p:cNvPr id="145" name="直接箭头连接符 144"/>
          <p:cNvCxnSpPr>
            <a:stCxn id="143" idx="6"/>
          </p:cNvCxnSpPr>
          <p:nvPr/>
        </p:nvCxnSpPr>
        <p:spPr>
          <a:xfrm flipV="1">
            <a:off x="7825364" y="2679023"/>
            <a:ext cx="266700" cy="15137"/>
          </a:xfrm>
          <a:prstGeom prst="straightConnector1">
            <a:avLst/>
          </a:prstGeom>
          <a:ln w="12700">
            <a:solidFill>
              <a:srgbClr val="8787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下箭头 156"/>
          <p:cNvSpPr/>
          <p:nvPr/>
        </p:nvSpPr>
        <p:spPr>
          <a:xfrm>
            <a:off x="303790" y="2952228"/>
            <a:ext cx="266700" cy="67170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8" name="下箭头 157"/>
          <p:cNvSpPr/>
          <p:nvPr/>
        </p:nvSpPr>
        <p:spPr>
          <a:xfrm>
            <a:off x="303790" y="4171187"/>
            <a:ext cx="266700" cy="67170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49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圆角矩形 30"/>
          <p:cNvSpPr/>
          <p:nvPr/>
        </p:nvSpPr>
        <p:spPr>
          <a:xfrm>
            <a:off x="2282078" y="6096000"/>
            <a:ext cx="3915521" cy="4953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2282078" y="4223514"/>
            <a:ext cx="3915521" cy="1580768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282079" y="2456684"/>
            <a:ext cx="3915521" cy="15140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282078" y="1657350"/>
            <a:ext cx="3915521" cy="4953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技术路线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929131" y="1776604"/>
            <a:ext cx="889000" cy="3048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研究调研</a:t>
            </a:r>
            <a:endParaRPr lang="zh-CN" altLang="en-US" sz="1200" dirty="0"/>
          </a:p>
        </p:txBody>
      </p:sp>
      <p:sp>
        <p:nvSpPr>
          <p:cNvPr id="21" name="圆角矩形 20"/>
          <p:cNvSpPr/>
          <p:nvPr/>
        </p:nvSpPr>
        <p:spPr>
          <a:xfrm>
            <a:off x="4628719" y="1776604"/>
            <a:ext cx="889000" cy="3048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技术梳理</a:t>
            </a:r>
            <a:endParaRPr lang="zh-CN" altLang="en-US" sz="1200" dirty="0"/>
          </a:p>
        </p:txBody>
      </p:sp>
      <p:sp>
        <p:nvSpPr>
          <p:cNvPr id="22" name="圆角矩形 21"/>
          <p:cNvSpPr/>
          <p:nvPr/>
        </p:nvSpPr>
        <p:spPr>
          <a:xfrm>
            <a:off x="4628719" y="2604647"/>
            <a:ext cx="889000" cy="3048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理论</a:t>
            </a:r>
            <a:endParaRPr lang="zh-CN" altLang="en-US" sz="1200" dirty="0"/>
          </a:p>
        </p:txBody>
      </p:sp>
      <p:sp>
        <p:nvSpPr>
          <p:cNvPr id="23" name="圆角矩形 22"/>
          <p:cNvSpPr/>
          <p:nvPr/>
        </p:nvSpPr>
        <p:spPr>
          <a:xfrm>
            <a:off x="2929131" y="2604647"/>
            <a:ext cx="889000" cy="3048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框架</a:t>
            </a:r>
            <a:endParaRPr lang="zh-CN" altLang="en-US" sz="1200" dirty="0"/>
          </a:p>
        </p:txBody>
      </p:sp>
      <p:sp>
        <p:nvSpPr>
          <p:cNvPr id="25" name="圆角矩形 24"/>
          <p:cNvSpPr/>
          <p:nvPr/>
        </p:nvSpPr>
        <p:spPr>
          <a:xfrm>
            <a:off x="3719138" y="3118233"/>
            <a:ext cx="1041400" cy="7112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设计方案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确定和优化</a:t>
            </a:r>
            <a:endParaRPr lang="zh-CN" altLang="en-US" sz="1200" dirty="0"/>
          </a:p>
        </p:txBody>
      </p:sp>
      <p:sp>
        <p:nvSpPr>
          <p:cNvPr id="26" name="圆角矩形 25"/>
          <p:cNvSpPr/>
          <p:nvPr/>
        </p:nvSpPr>
        <p:spPr>
          <a:xfrm>
            <a:off x="2677739" y="4351661"/>
            <a:ext cx="1447800" cy="62865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基于平面约束的激光里程计算法</a:t>
            </a:r>
            <a:endParaRPr lang="zh-CN" altLang="en-US" sz="1200" dirty="0"/>
          </a:p>
        </p:txBody>
      </p:sp>
      <p:sp>
        <p:nvSpPr>
          <p:cNvPr id="27" name="圆角矩形 26"/>
          <p:cNvSpPr/>
          <p:nvPr/>
        </p:nvSpPr>
        <p:spPr>
          <a:xfrm>
            <a:off x="4415903" y="4358010"/>
            <a:ext cx="1346200" cy="62865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基于墙</a:t>
            </a:r>
            <a:r>
              <a:rPr lang="zh-CN" altLang="en-US" sz="1200" dirty="0" smtClean="0"/>
              <a:t>面和路口的</a:t>
            </a:r>
            <a:r>
              <a:rPr lang="zh-CN" altLang="en-US" sz="1200" dirty="0" smtClean="0"/>
              <a:t>回环检测算法</a:t>
            </a:r>
            <a:endParaRPr lang="zh-CN" altLang="en-US" sz="1200" dirty="0"/>
          </a:p>
        </p:txBody>
      </p:sp>
      <p:sp>
        <p:nvSpPr>
          <p:cNvPr id="28" name="圆角矩形 27"/>
          <p:cNvSpPr/>
          <p:nvPr/>
        </p:nvSpPr>
        <p:spPr>
          <a:xfrm>
            <a:off x="2854890" y="6191250"/>
            <a:ext cx="1037479" cy="3048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数据集验证</a:t>
            </a:r>
            <a:endParaRPr lang="zh-CN" altLang="en-US" sz="1200" dirty="0"/>
          </a:p>
        </p:txBody>
      </p:sp>
      <p:sp>
        <p:nvSpPr>
          <p:cNvPr id="29" name="圆角矩形 28"/>
          <p:cNvSpPr/>
          <p:nvPr/>
        </p:nvSpPr>
        <p:spPr>
          <a:xfrm>
            <a:off x="4644503" y="6191250"/>
            <a:ext cx="889000" cy="3048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实车验证</a:t>
            </a:r>
            <a:endParaRPr lang="zh-CN" altLang="en-US" sz="1200" dirty="0"/>
          </a:p>
        </p:txBody>
      </p:sp>
      <p:sp>
        <p:nvSpPr>
          <p:cNvPr id="30" name="圆角矩形 29"/>
          <p:cNvSpPr/>
          <p:nvPr/>
        </p:nvSpPr>
        <p:spPr>
          <a:xfrm>
            <a:off x="3689932" y="5204733"/>
            <a:ext cx="1089073" cy="447675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重定位算法</a:t>
            </a:r>
            <a:endParaRPr lang="zh-CN" altLang="en-US" sz="1200" dirty="0"/>
          </a:p>
        </p:txBody>
      </p:sp>
      <p:cxnSp>
        <p:nvCxnSpPr>
          <p:cNvPr id="11" name="肘形连接符 10"/>
          <p:cNvCxnSpPr>
            <a:stCxn id="23" idx="2"/>
            <a:endCxn id="25" idx="0"/>
          </p:cNvCxnSpPr>
          <p:nvPr/>
        </p:nvCxnSpPr>
        <p:spPr>
          <a:xfrm rot="16200000" flipH="1">
            <a:off x="3702341" y="2580736"/>
            <a:ext cx="208786" cy="8662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22" idx="2"/>
            <a:endCxn id="25" idx="0"/>
          </p:cNvCxnSpPr>
          <p:nvPr/>
        </p:nvCxnSpPr>
        <p:spPr>
          <a:xfrm rot="5400000">
            <a:off x="4552136" y="2597150"/>
            <a:ext cx="208786" cy="8333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26" idx="2"/>
            <a:endCxn id="30" idx="0"/>
          </p:cNvCxnSpPr>
          <p:nvPr/>
        </p:nvCxnSpPr>
        <p:spPr>
          <a:xfrm rot="16200000" flipH="1">
            <a:off x="3705843" y="4676107"/>
            <a:ext cx="224422" cy="8328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27" idx="2"/>
            <a:endCxn id="30" idx="0"/>
          </p:cNvCxnSpPr>
          <p:nvPr/>
        </p:nvCxnSpPr>
        <p:spPr>
          <a:xfrm rot="5400000">
            <a:off x="4552700" y="4668429"/>
            <a:ext cx="218073" cy="8545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下箭头 17"/>
          <p:cNvSpPr/>
          <p:nvPr/>
        </p:nvSpPr>
        <p:spPr>
          <a:xfrm>
            <a:off x="4125539" y="2152650"/>
            <a:ext cx="217861" cy="304033"/>
          </a:xfrm>
          <a:prstGeom prst="down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下箭头 34"/>
          <p:cNvSpPr/>
          <p:nvPr/>
        </p:nvSpPr>
        <p:spPr>
          <a:xfrm>
            <a:off x="4125539" y="3970769"/>
            <a:ext cx="217861" cy="252746"/>
          </a:xfrm>
          <a:prstGeom prst="down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下箭头 35"/>
          <p:cNvSpPr/>
          <p:nvPr/>
        </p:nvSpPr>
        <p:spPr>
          <a:xfrm>
            <a:off x="4125539" y="5816548"/>
            <a:ext cx="217861" cy="252746"/>
          </a:xfrm>
          <a:prstGeom prst="down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32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76632" y="1253613"/>
            <a:ext cx="753642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课题意义与国内外研究现状</a:t>
            </a:r>
            <a:endParaRPr lang="en-US" altLang="zh-CN" sz="2800" b="1" dirty="0" smtClean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00050" indent="-400050"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课题目标与研究内容</a:t>
            </a:r>
            <a:endParaRPr lang="en-US" altLang="zh-CN" sz="2800" b="1" dirty="0" smtClean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00050" indent="-400050"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研究方法与技术路线</a:t>
            </a:r>
            <a:endParaRPr lang="en-US" altLang="zh-CN" sz="2800" b="1" dirty="0" smtClean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00050" indent="-400050"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2800" b="1" dirty="0" smtClean="0">
                <a:solidFill>
                  <a:srgbClr val="00409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课题创新性</a:t>
            </a:r>
            <a:endParaRPr lang="en-US" altLang="zh-CN" sz="2800" b="1" dirty="0" smtClean="0">
              <a:solidFill>
                <a:srgbClr val="004098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00050" indent="-400050"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计划进度与预期成果</a:t>
            </a:r>
            <a:endParaRPr lang="en-US" altLang="zh-CN" sz="2800" b="1" dirty="0" smtClean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00050" indent="-400050"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已</a:t>
            </a: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有相关工作积累</a:t>
            </a:r>
            <a:endParaRPr lang="en-US" altLang="zh-CN" sz="2800" b="1" dirty="0" smtClean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25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</p:spPr>
        <p:txBody>
          <a:bodyPr/>
          <a:lstStyle/>
          <a:p>
            <a:r>
              <a:rPr lang="zh-CN" altLang="en-US" dirty="0" smtClean="0"/>
              <a:t>课题创新性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 smtClean="0"/>
              <a:t>设计基于</a:t>
            </a:r>
            <a:r>
              <a:rPr lang="zh-CN" altLang="en-US" sz="1800" dirty="0"/>
              <a:t>平面约束的激光里程计算法，解决特征稀少的地下矿建图的漂移</a:t>
            </a:r>
            <a:r>
              <a:rPr lang="zh-CN" altLang="en-US" sz="1800" dirty="0" smtClean="0"/>
              <a:t>问题</a:t>
            </a:r>
            <a:endParaRPr lang="en-US" altLang="zh-CN" sz="1800" dirty="0" smtClean="0"/>
          </a:p>
          <a:p>
            <a:pPr lvl="1"/>
            <a:r>
              <a:rPr lang="zh-CN" altLang="en-US" sz="1600" dirty="0" smtClean="0"/>
              <a:t>改进平面提取算法</a:t>
            </a:r>
            <a:endParaRPr lang="en-US" altLang="zh-CN" sz="1600" dirty="0" smtClean="0"/>
          </a:p>
          <a:p>
            <a:pPr lvl="1"/>
            <a:r>
              <a:rPr lang="zh-CN" altLang="en-US" sz="1600" dirty="0"/>
              <a:t>针对</a:t>
            </a:r>
            <a:r>
              <a:rPr lang="zh-CN" altLang="en-US" sz="1600" dirty="0" smtClean="0"/>
              <a:t>平面约束设计对应的误差</a:t>
            </a:r>
            <a:r>
              <a:rPr lang="zh-CN" altLang="en-US" sz="1600" dirty="0" smtClean="0"/>
              <a:t>函数，并融合到位姿优化中</a:t>
            </a:r>
            <a:endParaRPr lang="en-US" altLang="zh-CN" sz="1600" dirty="0" smtClean="0"/>
          </a:p>
          <a:p>
            <a:pPr lvl="1"/>
            <a:endParaRPr lang="en-US" altLang="zh-CN" sz="1600" dirty="0" smtClean="0"/>
          </a:p>
          <a:p>
            <a:r>
              <a:rPr lang="zh-CN" altLang="en-US" sz="1800" dirty="0" smtClean="0"/>
              <a:t>设计</a:t>
            </a:r>
            <a:r>
              <a:rPr lang="zh-CN" altLang="zh-CN" sz="1800" dirty="0" smtClean="0"/>
              <a:t>基于</a:t>
            </a:r>
            <a:r>
              <a:rPr lang="zh-CN" altLang="en-US" sz="1800" dirty="0"/>
              <a:t>墙面</a:t>
            </a:r>
            <a:r>
              <a:rPr lang="zh-CN" altLang="en-US" sz="1800" dirty="0" smtClean="0"/>
              <a:t>轮廓和</a:t>
            </a:r>
            <a:r>
              <a:rPr lang="zh-CN" altLang="en-US" sz="1800" dirty="0" smtClean="0"/>
              <a:t>路口约束的</a:t>
            </a:r>
            <a:r>
              <a:rPr lang="zh-CN" altLang="en-US" sz="1800" dirty="0"/>
              <a:t>回环检测算法</a:t>
            </a:r>
            <a:r>
              <a:rPr lang="zh-CN" altLang="en-US" sz="1800" dirty="0" smtClean="0"/>
              <a:t>研究</a:t>
            </a:r>
            <a:endParaRPr lang="en-US" altLang="zh-CN" sz="1800" dirty="0" smtClean="0"/>
          </a:p>
          <a:p>
            <a:pPr lvl="1"/>
            <a:r>
              <a:rPr lang="zh-CN" altLang="en-US" sz="1600" dirty="0" smtClean="0"/>
              <a:t>墙面提取算法设计和路口</a:t>
            </a:r>
            <a:r>
              <a:rPr lang="zh-CN" altLang="en-US" sz="1600" dirty="0" smtClean="0"/>
              <a:t>语义信息提取</a:t>
            </a:r>
            <a:r>
              <a:rPr lang="zh-CN" altLang="en-US" sz="1600" dirty="0" smtClean="0"/>
              <a:t>算法设计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针对墙面约束信息的优化函数设计</a:t>
            </a:r>
            <a:endParaRPr lang="en-US" altLang="zh-CN" sz="1600" dirty="0"/>
          </a:p>
          <a:p>
            <a:pPr lvl="1"/>
            <a:r>
              <a:rPr lang="zh-CN" altLang="en-US" sz="1600" dirty="0" smtClean="0"/>
              <a:t>针对</a:t>
            </a:r>
            <a:r>
              <a:rPr lang="zh-CN" altLang="en-US" sz="1600" dirty="0"/>
              <a:t>隧道环境的特定回环检测策略</a:t>
            </a:r>
            <a:r>
              <a:rPr lang="zh-CN" altLang="en-US" sz="1600" dirty="0" smtClean="0"/>
              <a:t>设计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r>
              <a:rPr lang="zh-CN" altLang="en-US" sz="1800" dirty="0"/>
              <a:t>激光</a:t>
            </a:r>
            <a:r>
              <a:rPr lang="en-US" altLang="zh-CN" sz="1800" dirty="0"/>
              <a:t>SLAM</a:t>
            </a:r>
            <a:r>
              <a:rPr lang="zh-CN" altLang="en-US" sz="1800" dirty="0"/>
              <a:t>系统</a:t>
            </a:r>
            <a:r>
              <a:rPr lang="zh-CN" altLang="en-US" sz="1800" dirty="0" smtClean="0"/>
              <a:t>搭建</a:t>
            </a:r>
            <a:endParaRPr lang="en-US" altLang="zh-CN" sz="1800" dirty="0" smtClean="0"/>
          </a:p>
          <a:p>
            <a:endParaRPr lang="en-US" altLang="zh-CN" sz="1800" dirty="0" smtClean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设计适合于自适应尺度描述符的前端匹配算法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87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76632" y="1253613"/>
            <a:ext cx="753642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课题意义与国内外研究现状</a:t>
            </a:r>
            <a:endParaRPr lang="en-US" altLang="zh-CN" sz="2800" b="1" dirty="0" smtClean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00050" indent="-400050"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课题目标与研究内容</a:t>
            </a:r>
            <a:endParaRPr lang="en-US" altLang="zh-CN" sz="2800" b="1" dirty="0" smtClean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00050" indent="-400050"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研究方法与技术路线</a:t>
            </a:r>
            <a:endParaRPr lang="en-US" altLang="zh-CN" sz="2800" b="1" dirty="0" smtClean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00050" indent="-400050"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课题创新性</a:t>
            </a:r>
            <a:endParaRPr lang="en-US" altLang="zh-CN" sz="2800" b="1" dirty="0" smtClean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00050" indent="-400050"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2800" b="1" dirty="0" smtClean="0">
                <a:solidFill>
                  <a:srgbClr val="00409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计划进度与预期成果</a:t>
            </a:r>
            <a:endParaRPr lang="en-US" altLang="zh-CN" sz="2800" b="1" dirty="0" smtClean="0">
              <a:solidFill>
                <a:srgbClr val="004098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00050" indent="-400050"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已</a:t>
            </a: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有相关工作积累</a:t>
            </a:r>
            <a:endParaRPr lang="en-US" altLang="zh-CN" sz="2800" b="1" dirty="0" smtClean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336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计划进度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94025" y="1951165"/>
            <a:ext cx="8571147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1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第一阶段：算法设计和开发</a:t>
            </a:r>
            <a:endParaRPr lang="en-US" altLang="zh-CN" sz="12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2021.1-2021.2  </a:t>
            </a:r>
            <a:r>
              <a:rPr lang="zh-CN" altLang="en-US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查阅地下矿建图定位相关</a:t>
            </a: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文献资料，进行相关的研究调研，学习相关的算法，进行理论研究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2021.2-2021.3  </a:t>
            </a:r>
            <a:r>
              <a:rPr lang="zh-CN" altLang="en-US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总结归纳地下矿定位算法</a:t>
            </a: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、待解决的问题和任务需求，设计并确立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SLAM</a:t>
            </a: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系统算法实现方案</a:t>
            </a:r>
            <a:r>
              <a:rPr lang="zh-CN" altLang="en-US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2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2021.3-2021.4   </a:t>
            </a:r>
            <a:r>
              <a:rPr lang="zh-CN" altLang="en-US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学习开源激光</a:t>
            </a:r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SLAM</a:t>
            </a:r>
            <a:r>
              <a:rPr lang="zh-CN" altLang="en-US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系统，总结相关算法的优缺点</a:t>
            </a:r>
            <a:endParaRPr lang="en-US" altLang="zh-CN" sz="12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第二阶段：算法</a:t>
            </a:r>
            <a:r>
              <a:rPr lang="zh-CN" altLang="en-US" sz="1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实现</a:t>
            </a:r>
            <a:endParaRPr lang="en-US" altLang="zh-CN" sz="12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en-US" sz="12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200" dirty="0" smtClean="0" bmk="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021.4-2021.5 </a:t>
            </a:r>
            <a:r>
              <a:rPr lang="zh-CN" altLang="en-US" sz="1200" dirty="0" smtClean="0" bmk="OLE_LINK42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设计地面提取算法，并针对平面约束设计对应的误差函数</a:t>
            </a:r>
            <a:endParaRPr lang="en-US" altLang="zh-CN" sz="1200" dirty="0" smtClean="0" bmk="OLE_LINK42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zh-CN" altLang="en-US" sz="1200" dirty="0" bmk="OLE_LINK42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sz="1200" dirty="0" smtClean="0" bmk="OLE_LINK42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2021.5-2021.6 </a:t>
            </a:r>
            <a:r>
              <a:rPr lang="zh-CN" altLang="en-US" sz="1200" dirty="0" smtClean="0" bmk="OLE_LINK42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针对墙面约束信息进行优化函数设计，并改进</a:t>
            </a:r>
            <a:r>
              <a:rPr lang="en-US" altLang="zh-CN" sz="1200" dirty="0" smtClean="0" bmk="OLE_LINK42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scan context</a:t>
            </a:r>
            <a:r>
              <a:rPr lang="zh-CN" altLang="en-US" sz="1200" dirty="0" smtClean="0" bmk="OLE_LINK42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回环检测算法，针对隧道环境设计特定的回环策略</a:t>
            </a:r>
            <a:endParaRPr lang="en-US" altLang="zh-CN" sz="1200" dirty="0" smtClean="0" bmk="OLE_LINK42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zh-CN" sz="1200" dirty="0" bmk="OLE_LINK42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sz="1200" dirty="0" smtClean="0" bmk="OLE_LINK42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2021.6-2021.7 </a:t>
            </a:r>
            <a:r>
              <a:rPr lang="zh-CN" altLang="en-US" sz="1200" dirty="0" smtClean="0" bmk="OLE_LINK42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完成激光</a:t>
            </a:r>
            <a:r>
              <a:rPr lang="en-US" altLang="zh-CN" sz="1200" dirty="0" smtClean="0" bmk="OLE_LINK42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SLAM</a:t>
            </a:r>
            <a:r>
              <a:rPr lang="zh-CN" altLang="en-US" sz="1200" dirty="0" smtClean="0" bmk="OLE_LINK42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系统的搭建</a:t>
            </a:r>
            <a:endParaRPr lang="en-US" altLang="zh-CN" sz="1200" dirty="0" smtClean="0" bmk="OLE_LINK42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第三阶段：算法验证与</a:t>
            </a:r>
            <a:r>
              <a:rPr lang="zh-CN" altLang="en-US" sz="1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优化</a:t>
            </a:r>
            <a:endParaRPr lang="en-US" altLang="zh-CN" sz="12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en-US" sz="12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2021.8-2021.10 </a:t>
            </a: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数据集上对算法进行验证优化</a:t>
            </a:r>
            <a:r>
              <a:rPr lang="zh-CN" altLang="en-US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2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2021.10-2021.11 </a:t>
            </a: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将算法移植到智能汽车平台去实地场景进行实验验证</a:t>
            </a:r>
            <a:r>
              <a:rPr lang="zh-CN" altLang="en-US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2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2021.12      </a:t>
            </a: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完成毕业论文的编写，准备进行答辩</a:t>
            </a:r>
          </a:p>
        </p:txBody>
      </p:sp>
    </p:spTree>
    <p:extLst>
      <p:ext uri="{BB962C8B-B14F-4D97-AF65-F5344CB8AC3E}">
        <p14:creationId xmlns:p14="http://schemas.microsoft.com/office/powerpoint/2010/main" val="143261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设计</a:t>
            </a:r>
            <a:r>
              <a:rPr lang="zh-CN" altLang="en-US" dirty="0" smtClean="0"/>
              <a:t>基于平面约束的激光里程计算法，解决特征稀少的地下矿建图的漂移问题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根据隧道特殊环境设计基于墙面轮廓和路口约束的回环检测算法，提升隧道环境下的回环检测准确率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将激光里程计和回环检测算法集成到激光</a:t>
            </a:r>
            <a:r>
              <a:rPr lang="en-US" altLang="zh-CN" dirty="0" smtClean="0"/>
              <a:t>SLAM</a:t>
            </a:r>
            <a:r>
              <a:rPr lang="zh-CN" altLang="en-US" dirty="0" smtClean="0"/>
              <a:t>系统上，完成地下矿的建图和定位，并在建图和定位的准确性上有较大的提升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预期成果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349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76632" y="1253613"/>
            <a:ext cx="753642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课题意义与国内外研究现状</a:t>
            </a:r>
            <a:endParaRPr lang="en-US" altLang="zh-CN" sz="2800" b="1" dirty="0" smtClean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00050" indent="-400050"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课题目标与研究内容</a:t>
            </a:r>
            <a:endParaRPr lang="en-US" altLang="zh-CN" sz="2800" b="1" dirty="0" smtClean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00050" indent="-400050"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研究方法与技术路线</a:t>
            </a:r>
            <a:endParaRPr lang="en-US" altLang="zh-CN" sz="2800" b="1" dirty="0" smtClean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00050" indent="-400050"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课题创新性</a:t>
            </a:r>
            <a:endParaRPr lang="en-US" altLang="zh-CN" sz="2800" b="1" dirty="0" smtClean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00050" indent="-400050"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计划进度与预期成果</a:t>
            </a:r>
            <a:endParaRPr lang="en-US" altLang="zh-CN" sz="2800" b="1" dirty="0" smtClean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00050" indent="-400050"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2800" b="1" dirty="0">
                <a:solidFill>
                  <a:srgbClr val="00409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已</a:t>
            </a:r>
            <a:r>
              <a:rPr lang="zh-CN" altLang="en-US" sz="2800" b="1" dirty="0" smtClean="0">
                <a:solidFill>
                  <a:srgbClr val="00409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有相关工作积累</a:t>
            </a:r>
            <a:endParaRPr lang="en-US" altLang="zh-CN" sz="2800" b="1" dirty="0" smtClean="0">
              <a:solidFill>
                <a:srgbClr val="004098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352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76632" y="1253613"/>
            <a:ext cx="753642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2800" b="1" dirty="0" smtClean="0">
                <a:solidFill>
                  <a:srgbClr val="00409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课题意义与国内外研究现状</a:t>
            </a:r>
            <a:endParaRPr lang="en-US" altLang="zh-CN" sz="2800" b="1" dirty="0" smtClean="0">
              <a:solidFill>
                <a:srgbClr val="004098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00050" indent="-400050"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2800" b="1" dirty="0" smtClean="0">
                <a:solidFill>
                  <a:srgbClr val="00409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课题目标与研究内容</a:t>
            </a:r>
            <a:endParaRPr lang="en-US" altLang="zh-CN" sz="2800" b="1" dirty="0" smtClean="0">
              <a:solidFill>
                <a:srgbClr val="004098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00050" indent="-400050"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2800" b="1" dirty="0" smtClean="0">
                <a:solidFill>
                  <a:srgbClr val="00409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研究方法与技术路线</a:t>
            </a:r>
            <a:endParaRPr lang="en-US" altLang="zh-CN" sz="2800" b="1" dirty="0" smtClean="0">
              <a:solidFill>
                <a:srgbClr val="004098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00050" indent="-400050"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2800" b="1" dirty="0" smtClean="0">
                <a:solidFill>
                  <a:srgbClr val="00409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课题创新性</a:t>
            </a:r>
            <a:endParaRPr lang="en-US" altLang="zh-CN" sz="2800" b="1" dirty="0" smtClean="0">
              <a:solidFill>
                <a:srgbClr val="004098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00050" indent="-400050"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2800" b="1" dirty="0" smtClean="0">
                <a:solidFill>
                  <a:srgbClr val="00409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计划进度与预期成果</a:t>
            </a:r>
            <a:endParaRPr lang="en-US" altLang="zh-CN" sz="2800" b="1" dirty="0" smtClean="0">
              <a:solidFill>
                <a:srgbClr val="004098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00050" indent="-400050"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2800" b="1" dirty="0">
                <a:solidFill>
                  <a:srgbClr val="00409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已</a:t>
            </a:r>
            <a:r>
              <a:rPr lang="zh-CN" altLang="en-US" sz="2800" b="1" dirty="0" smtClean="0">
                <a:solidFill>
                  <a:srgbClr val="00409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有相关工作积累</a:t>
            </a:r>
            <a:endParaRPr lang="en-US" altLang="zh-CN" sz="2800" b="1" dirty="0" smtClean="0">
              <a:solidFill>
                <a:srgbClr val="004098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528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对主流的激光</a:t>
            </a:r>
            <a:r>
              <a:rPr lang="en-US" altLang="zh-CN" dirty="0" smtClean="0"/>
              <a:t>SLAM</a:t>
            </a:r>
            <a:r>
              <a:rPr lang="zh-CN" altLang="en-US" dirty="0" smtClean="0"/>
              <a:t>框架有比较多的了解</a:t>
            </a:r>
            <a:endParaRPr lang="en-US" altLang="zh-CN" dirty="0" smtClean="0"/>
          </a:p>
          <a:p>
            <a:r>
              <a:rPr lang="zh-CN" altLang="en-US" dirty="0" smtClean="0"/>
              <a:t>初步构建起</a:t>
            </a:r>
            <a:r>
              <a:rPr lang="en-US" altLang="zh-CN" dirty="0" smtClean="0"/>
              <a:t>SLAM</a:t>
            </a:r>
            <a:r>
              <a:rPr lang="zh-CN" altLang="en-US" dirty="0" smtClean="0"/>
              <a:t>算法理论知识体系，对国内外对于地下矿的</a:t>
            </a:r>
            <a:r>
              <a:rPr lang="en-US" altLang="zh-CN" dirty="0" smtClean="0"/>
              <a:t>SLAM</a:t>
            </a:r>
            <a:r>
              <a:rPr lang="zh-CN" altLang="en-US" dirty="0" smtClean="0"/>
              <a:t>研究有一定的了解</a:t>
            </a:r>
            <a:endParaRPr lang="en-US" altLang="zh-CN" dirty="0" smtClean="0"/>
          </a:p>
          <a:p>
            <a:r>
              <a:rPr lang="zh-CN" altLang="en-US" dirty="0" smtClean="0"/>
              <a:t>熟悉实验室无人车的使用，便于后续进行算法的实车验证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zh-CN" altLang="en-US" dirty="0">
                <a:solidFill>
                  <a:srgbClr val="00409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已有相关工作积累</a:t>
            </a:r>
            <a:endParaRPr lang="en-US" altLang="zh-CN" dirty="0">
              <a:solidFill>
                <a:srgbClr val="004098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080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谢谢！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0817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76632" y="1253613"/>
            <a:ext cx="753642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2800" b="1" dirty="0" smtClean="0">
                <a:solidFill>
                  <a:srgbClr val="00409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课题意义与国内外研究现状</a:t>
            </a:r>
            <a:endParaRPr lang="en-US" altLang="zh-CN" sz="2800" b="1" dirty="0" smtClean="0">
              <a:solidFill>
                <a:srgbClr val="004098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00050" indent="-400050"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课题目标与研究内容</a:t>
            </a:r>
            <a:endParaRPr lang="en-US" altLang="zh-CN" sz="2800" b="1" dirty="0" smtClean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00050" indent="-400050"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研究方法与技术路线</a:t>
            </a:r>
            <a:endParaRPr lang="en-US" altLang="zh-CN" sz="2800" b="1" dirty="0" smtClean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00050" indent="-400050"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课题创新性</a:t>
            </a:r>
            <a:endParaRPr lang="en-US" altLang="zh-CN" sz="2800" b="1" dirty="0" smtClean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00050" indent="-400050"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计划进度与预期成果</a:t>
            </a:r>
            <a:endParaRPr lang="en-US" altLang="zh-CN" sz="2800" b="1" dirty="0" smtClean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00050" indent="-400050"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已</a:t>
            </a: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有相关工作积累</a:t>
            </a:r>
            <a:endParaRPr lang="en-US" altLang="zh-CN" sz="2800" b="1" dirty="0" smtClean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56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地下矿精确建图定位的意义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94025" y="1843314"/>
            <a:ext cx="817100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b="1" i="1" dirty="0">
                <a:latin typeface="宋体" panose="02010600030101010101" pitchFamily="2" charset="-122"/>
                <a:ea typeface="宋体" panose="02010600030101010101" pitchFamily="2" charset="-122"/>
              </a:rPr>
              <a:t>地下</a:t>
            </a:r>
            <a:r>
              <a:rPr lang="zh-CN" altLang="en-US" sz="2400" b="1" i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搜救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：在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坍塌事故发生后由机器人先进入现场探明环境，可以制定相应的应对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策略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b="1" i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基建检测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：机器人自动定时对指定区域进行巡逻，检测有无安全风险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b="1" i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安全巡逻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：监测是否有透水性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、火灾、瓦斯、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煤尘、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有毒有害气体事故和自然灾害的威胁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endParaRPr lang="zh-CN" altLang="en-US" dirty="0"/>
          </a:p>
        </p:txBody>
      </p:sp>
      <p:sp>
        <p:nvSpPr>
          <p:cNvPr id="4" name="云形标注 3"/>
          <p:cNvSpPr/>
          <p:nvPr/>
        </p:nvSpPr>
        <p:spPr>
          <a:xfrm>
            <a:off x="2691645" y="5335179"/>
            <a:ext cx="3512457" cy="1281952"/>
          </a:xfrm>
          <a:prstGeom prst="cloud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rgbClr val="FF0000"/>
                </a:solidFill>
              </a:rPr>
              <a:t>定位准确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350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地下矿精确建图定位的难点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94025" y="2119086"/>
            <a:ext cx="4532010" cy="2806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无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GPS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环境阴暗、潮湿，机器人打滑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路面不平、机器人抖动较大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光照条件差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非结构化表面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26" name="Picture 2" descr="Kent's secret underground tunnels which lay untouched beneath our feet for  decades - Kent Liv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86"/>
          <a:stretch/>
        </p:blipFill>
        <p:spPr bwMode="auto">
          <a:xfrm>
            <a:off x="5026035" y="1845625"/>
            <a:ext cx="3824208" cy="442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83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国内外</a:t>
            </a:r>
            <a:r>
              <a:rPr lang="zh-CN" altLang="en-US" dirty="0" smtClean="0"/>
              <a:t>研究现状</a:t>
            </a:r>
            <a:endParaRPr lang="zh-CN" altLang="en-US" dirty="0"/>
          </a:p>
        </p:txBody>
      </p:sp>
      <p:sp>
        <p:nvSpPr>
          <p:cNvPr id="74" name="圆角矩形 73"/>
          <p:cNvSpPr>
            <a:spLocks noChangeArrowheads="1"/>
          </p:cNvSpPr>
          <p:nvPr/>
        </p:nvSpPr>
        <p:spPr bwMode="auto">
          <a:xfrm>
            <a:off x="217195" y="6103717"/>
            <a:ext cx="8830250" cy="605059"/>
          </a:xfrm>
          <a:prstGeom prst="roundRect">
            <a:avLst>
              <a:gd name="adj" fmla="val 16667"/>
            </a:avLst>
          </a:prstGeom>
          <a:solidFill>
            <a:srgbClr val="004098"/>
          </a:solidFill>
          <a:ln w="12700" algn="ctr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b="1" dirty="0" smtClean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但是当前的定位方式定位精度不够，并且需要增加许多外设，成本高，效率低</a:t>
            </a:r>
            <a:endParaRPr lang="zh-CN" altLang="en-US" b="1" dirty="0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4025" y="1863969"/>
            <a:ext cx="819277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地下矿定位方式</a:t>
            </a:r>
            <a:endParaRPr lang="en-US" altLang="zh-CN" sz="2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基于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WIFI/RFID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技术的井下人员设备定位、检测</a:t>
            </a:r>
            <a:r>
              <a:rPr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[1]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基于无线电网络系统和多传感器传感器数据融合方式计算车辆姿态</a:t>
            </a:r>
            <a:r>
              <a:rPr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[2]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激光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-IMU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融合的激光里程计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定位</a:t>
            </a:r>
            <a:r>
              <a:rPr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[3]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给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隧道加标签，设计半监督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SLAM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定位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算法</a:t>
            </a:r>
            <a:r>
              <a:rPr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[4]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0629" y="4857222"/>
            <a:ext cx="8916816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[1]</a:t>
            </a:r>
            <a:r>
              <a:rPr lang="zh-CN" altLang="en-US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卢留伟</a:t>
            </a:r>
            <a:r>
              <a:rPr lang="en-US" altLang="zh-CN" sz="1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zh-CN" altLang="en-US" sz="1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王春毅</a:t>
            </a:r>
            <a:r>
              <a:rPr lang="en-US" altLang="zh-CN" sz="1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zh-CN" altLang="en-US" sz="1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顾清华</a:t>
            </a:r>
            <a:r>
              <a:rPr lang="en-US" altLang="zh-CN" sz="1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 </a:t>
            </a:r>
            <a:r>
              <a:rPr lang="zh-CN" altLang="en-US" sz="1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基于</a:t>
            </a:r>
            <a:r>
              <a:rPr lang="en-US" altLang="zh-CN" sz="10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WiFi</a:t>
            </a:r>
            <a:r>
              <a:rPr lang="en-US" altLang="zh-CN" sz="1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/RFID</a:t>
            </a:r>
            <a:r>
              <a:rPr lang="zh-CN" altLang="en-US" sz="1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技术的井下监控调度系统</a:t>
            </a:r>
            <a:r>
              <a:rPr lang="en-US" altLang="zh-CN" sz="1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[J]. </a:t>
            </a:r>
            <a:r>
              <a:rPr lang="zh-CN" altLang="en-US" sz="1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黄金</a:t>
            </a:r>
            <a:r>
              <a:rPr lang="zh-CN" altLang="en-US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科学技术</a:t>
            </a:r>
            <a:r>
              <a:rPr lang="en-US" altLang="zh-CN" sz="1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2011, 19(5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[2]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战凯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顾洪枢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周俊武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地下遥控铲运机遥控技术和精确定位技术研究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[J]. </a:t>
            </a:r>
            <a:r>
              <a:rPr lang="zh-CN" altLang="en-US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有色金属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2009(01):109-114</a:t>
            </a:r>
            <a:r>
              <a:rPr lang="en-US" altLang="zh-CN" sz="1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[3]Chow </a:t>
            </a:r>
            <a:r>
              <a:rPr lang="en-US" altLang="zh-CN" sz="1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 F , </a:t>
            </a:r>
            <a:r>
              <a:rPr lang="en-US" altLang="zh-CN" sz="10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Kocer</a:t>
            </a:r>
            <a:r>
              <a:rPr lang="en-US" altLang="zh-CN" sz="1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B </a:t>
            </a:r>
            <a:r>
              <a:rPr lang="en-US" altLang="zh-CN" sz="10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r>
              <a:rPr lang="en-US" altLang="zh-CN" sz="1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, </a:t>
            </a:r>
            <a:r>
              <a:rPr lang="en-US" altLang="zh-CN" sz="10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Henawy</a:t>
            </a:r>
            <a:r>
              <a:rPr lang="en-US" altLang="zh-CN" sz="1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J , et al. Toward Underground Localization: Lidar Inertial </a:t>
            </a:r>
            <a:r>
              <a:rPr lang="en-US" altLang="zh-CN" sz="10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Odometry</a:t>
            </a:r>
            <a:r>
              <a:rPr lang="en-US" altLang="zh-CN" sz="1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Enabled Aerial Robot Navigation[J]. 2019.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[4]Adam </a:t>
            </a:r>
            <a:r>
              <a:rPr lang="en-US" altLang="zh-CN" sz="1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Jacobson,Fan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Z,et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al. Semi-Supervised 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SLAM----Leveraging Low-Cost Sensors on Underground Autonomous Vehicles for Position 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Tracking[J].2018.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134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94025" y="1695236"/>
            <a:ext cx="8372163" cy="4911940"/>
          </a:xfrm>
        </p:spPr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关键问题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：特征稀少的地下矿建图的漂移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关键问题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：特征稀少的地下矿回环检测的准确率不高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本课题要解决的关键问题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3978508" y="4136509"/>
            <a:ext cx="247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77" t="31149" r="32184" b="17560"/>
          <a:stretch/>
        </p:blipFill>
        <p:spPr>
          <a:xfrm>
            <a:off x="494025" y="2921875"/>
            <a:ext cx="3825765" cy="263809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4" t="7855" r="7586" b="23511"/>
          <a:stretch/>
        </p:blipFill>
        <p:spPr>
          <a:xfrm>
            <a:off x="4543042" y="2921875"/>
            <a:ext cx="4099893" cy="263809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22077" y="580487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点</a:t>
            </a:r>
            <a:r>
              <a:rPr lang="zh-CN" altLang="en-US" dirty="0" smtClean="0"/>
              <a:t>云地图漂移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577325" y="580137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回环检测准确率低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141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76632" y="1253613"/>
            <a:ext cx="753642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课题意义与国内外研究现状</a:t>
            </a:r>
            <a:endParaRPr lang="en-US" altLang="zh-CN" sz="2800" b="1" dirty="0" smtClean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00050" indent="-400050"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2800" b="1" dirty="0" smtClean="0">
                <a:solidFill>
                  <a:srgbClr val="00409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课题目标与研究内容</a:t>
            </a:r>
            <a:endParaRPr lang="en-US" altLang="zh-CN" sz="2800" b="1" dirty="0" smtClean="0">
              <a:solidFill>
                <a:srgbClr val="004098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00050" indent="-400050"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研究方法与技术路线</a:t>
            </a:r>
            <a:endParaRPr lang="en-US" altLang="zh-CN" sz="2800" b="1" dirty="0" smtClean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00050" indent="-400050"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课题创新性</a:t>
            </a:r>
            <a:endParaRPr lang="en-US" altLang="zh-CN" sz="2800" b="1" dirty="0" smtClean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00050" indent="-400050"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计划进度与预期成果</a:t>
            </a:r>
            <a:endParaRPr lang="en-US" altLang="zh-CN" sz="2800" b="1" dirty="0" smtClean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00050" indent="-400050">
              <a:spcAft>
                <a:spcPts val="1200"/>
              </a:spcAft>
              <a:buFont typeface="+mj-ea"/>
              <a:buAutoNum type="ea1JpnChsDbPeriod"/>
            </a:pP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已</a:t>
            </a: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有相关工作积累</a:t>
            </a:r>
            <a:endParaRPr lang="en-US" altLang="zh-CN" sz="2800" b="1" dirty="0" smtClean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743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设计基于平面约束的激光</a:t>
            </a:r>
            <a:r>
              <a:rPr lang="zh-CN" altLang="en-US" dirty="0"/>
              <a:t>里程计</a:t>
            </a:r>
            <a:r>
              <a:rPr lang="zh-CN" altLang="en-US" dirty="0" smtClean="0"/>
              <a:t>算法，解决特征稀少的地下矿建图的漂移问题</a:t>
            </a:r>
            <a:endParaRPr lang="en-US" altLang="zh-CN" dirty="0" smtClean="0"/>
          </a:p>
          <a:p>
            <a:pPr marL="228600" lvl="1">
              <a:spcBef>
                <a:spcPts val="1000"/>
              </a:spcBef>
            </a:pPr>
            <a:r>
              <a:rPr lang="zh-CN" altLang="en-US" sz="2000" dirty="0" smtClean="0"/>
              <a:t>设计基于墙面轮廓约束和路口约束的回环检测算法，提高地下矿回环检测准确率</a:t>
            </a:r>
            <a:endParaRPr lang="en-US" altLang="zh-CN" sz="2000" dirty="0" smtClean="0"/>
          </a:p>
          <a:p>
            <a:pPr marL="228600" lvl="1">
              <a:spcBef>
                <a:spcPts val="1000"/>
              </a:spcBef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课题目标</a:t>
            </a:r>
            <a:endParaRPr lang="zh-CN" altLang="en-US" dirty="0"/>
          </a:p>
        </p:txBody>
      </p:sp>
      <p:pic>
        <p:nvPicPr>
          <p:cNvPr id="1026" name="Picture 2" descr="地下矿库存图片. 图片包括有地下矿- 994496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173" y="3281781"/>
            <a:ext cx="4981865" cy="3325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29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-蓝" id="{1B918C6D-2D61-4306-88BA-3CA31BAAF13F}" vid="{A734D909-B61D-48C4-8B37-4CE49734400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6495</TotalTime>
  <Words>1809</Words>
  <Application>Microsoft Office PowerPoint</Application>
  <PresentationFormat>全屏显示(4:3)</PresentationFormat>
  <Paragraphs>217</Paragraphs>
  <Slides>21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等线</vt:lpstr>
      <vt:lpstr>等线 Light</vt:lpstr>
      <vt:lpstr>仿宋_GB2312</vt:lpstr>
      <vt:lpstr>宋体</vt:lpstr>
      <vt:lpstr>Microsoft YaHei</vt:lpstr>
      <vt:lpstr>Microsoft YaHei</vt:lpstr>
      <vt:lpstr>Arial</vt:lpstr>
      <vt:lpstr>Calibri</vt:lpstr>
      <vt:lpstr>Cambria Math</vt:lpstr>
      <vt:lpstr>Times New Roman</vt:lpstr>
      <vt:lpstr>Wingdings</vt:lpstr>
      <vt:lpstr>2016-VI主题-蓝</vt:lpstr>
      <vt:lpstr>基于面约束的地下矿的激光SLAM 建图定位方法研究</vt:lpstr>
      <vt:lpstr>目录</vt:lpstr>
      <vt:lpstr>目录</vt:lpstr>
      <vt:lpstr>地下矿精确建图定位的意义</vt:lpstr>
      <vt:lpstr>地下矿精确建图定位的难点</vt:lpstr>
      <vt:lpstr>国内外研究现状</vt:lpstr>
      <vt:lpstr>本课题要解决的关键问题</vt:lpstr>
      <vt:lpstr>目录</vt:lpstr>
      <vt:lpstr>课题目标</vt:lpstr>
      <vt:lpstr>研究内容</vt:lpstr>
      <vt:lpstr>目录</vt:lpstr>
      <vt:lpstr>研究方法</vt:lpstr>
      <vt:lpstr>技术路线</vt:lpstr>
      <vt:lpstr>目录</vt:lpstr>
      <vt:lpstr>课题创新性</vt:lpstr>
      <vt:lpstr>目录</vt:lpstr>
      <vt:lpstr>计划进度</vt:lpstr>
      <vt:lpstr>预期成果</vt:lpstr>
      <vt:lpstr>目录</vt:lpstr>
      <vt:lpstr>已有相关工作积累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gxf</cp:lastModifiedBy>
  <cp:revision>348</cp:revision>
  <dcterms:created xsi:type="dcterms:W3CDTF">2016-04-20T02:59:17Z</dcterms:created>
  <dcterms:modified xsi:type="dcterms:W3CDTF">2021-03-05T02:23:59Z</dcterms:modified>
</cp:coreProperties>
</file>