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66" r:id="rId7"/>
    <p:sldId id="262" r:id="rId8"/>
    <p:sldId id="260" r:id="rId9"/>
    <p:sldId id="261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65" d="100"/>
          <a:sy n="65" d="100"/>
        </p:scale>
        <p:origin x="9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basic.org/index.php/basicedu/article/view/2282#:~:text=Perpustakaan%20daerah%20merupakan%20suatu%20sarana,meningkatkan%20budaya%20literasi%20di%20masyarakat" TargetMode="External"/><Relationship Id="rId2" Type="http://schemas.openxmlformats.org/officeDocument/2006/relationships/hyperlink" Target="https://www.bpkp.go.id/pustakabpkp/index.php?p=pengertian,%20tujua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dispusip.pekanbaru.go.id/strategi-promosi-perpustakaan/" TargetMode="External"/><Relationship Id="rId4" Type="http://schemas.openxmlformats.org/officeDocument/2006/relationships/hyperlink" Target="http://eprints.umm.ac.id/38859/3/BAB%20II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Rockwell" panose="02060603020205020403" pitchFamily="18" charset="0"/>
              </a:rPr>
              <a:t>Promosi</a:t>
            </a:r>
            <a:r>
              <a:rPr lang="en-US" dirty="0" smtClean="0"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latin typeface="Rockwell" panose="02060603020205020403" pitchFamily="18" charset="0"/>
              </a:rPr>
              <a:t>layanan</a:t>
            </a:r>
            <a:r>
              <a:rPr lang="en-US" dirty="0" smtClean="0">
                <a:latin typeface="Rockwell" panose="02060603020205020403" pitchFamily="18" charset="0"/>
              </a:rPr>
              <a:t/>
            </a:r>
            <a:br>
              <a:rPr lang="en-US" dirty="0" smtClean="0">
                <a:latin typeface="Rockwell" panose="02060603020205020403" pitchFamily="18" charset="0"/>
              </a:rPr>
            </a:br>
            <a:r>
              <a:rPr lang="en-US" dirty="0" err="1" smtClean="0">
                <a:latin typeface="Rockwell" panose="02060603020205020403" pitchFamily="18" charset="0"/>
              </a:rPr>
              <a:t>perpustAkaan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SHELFI REHMAN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044284575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ILMU PERPUSTAKAAN/UPBJJ PALANGKARAYA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PENGERTIAN PERPUSTAKAAN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Meeting">
            <a:extLst>
              <a:ext uri="{FF2B5EF4-FFF2-40B4-BE49-F238E27FC236}">
                <a16:creationId xmlns="" xmlns:a16="http://schemas.microsoft.com/office/drawing/2014/main" id="{BC7F4CA9-C0CE-4E72-97F6-F2A2156DD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4682" y="465847"/>
            <a:ext cx="914400" cy="9144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129999"/>
              </p:ext>
            </p:extLst>
          </p:nvPr>
        </p:nvGraphicFramePr>
        <p:xfrm>
          <a:off x="1159668" y="1601227"/>
          <a:ext cx="9872664" cy="4624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=""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=""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PENGERTIAN</a:t>
                      </a:r>
                      <a:endParaRPr lang="en-US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Menurut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UU </a:t>
                      </a:r>
                      <a:r>
                        <a:rPr lang="en-US" sz="2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pada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Bab I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pasal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menyatakan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adalah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institusi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mengumpulkan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pengetahuan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tercetak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terekam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mengelolanya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cara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khusus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guna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memenuhi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kebutuhan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intelektualitas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para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penggunanya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melalui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beragam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cara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interaksi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pengetahuan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engan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koleksi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penemuan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media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baru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selain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buku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menyimpan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banyak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b="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kini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juga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tempat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penimpanan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akses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map,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cetak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hasil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seni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lainnya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mikrofilm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mikrofiche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tape audio, CD, LP, tape video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DVD,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menyediakan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fasilitas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umum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mengakses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gudang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data CD-ROM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internet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Daerah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suatu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sarana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berfungsi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sebagai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penyedia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pengetahuan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masyarakat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43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CIRI DAN CONTOH PERPUSTAKAAN</a:t>
            </a:r>
            <a:r>
              <a:rPr lang="en-US" dirty="0" smtClean="0">
                <a:latin typeface="Rockwell" panose="02060603020205020403" pitchFamily="18" charset="0"/>
              </a:rPr>
              <a:t> </a:t>
            </a:r>
            <a:endParaRPr lang="en-U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385131"/>
              </p:ext>
            </p:extLst>
          </p:nvPr>
        </p:nvGraphicFramePr>
        <p:xfrm>
          <a:off x="1159668" y="1601227"/>
          <a:ext cx="9872664" cy="443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=""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=""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CIRI-CIRI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PERPUSTAKAAN</a:t>
                      </a:r>
                      <a:endParaRPr lang="en-US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CONTOH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PERPUSTAKAAN DAERAH</a:t>
                      </a:r>
                      <a:endParaRPr lang="en-US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en-US" sz="20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erpustakaan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sebagai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unit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kerja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Mengelola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berbagai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macam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bahan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pustaka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Sebagai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tempat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sumber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Adanya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pemakai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pengunjung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perpustakaan</a:t>
                      </a:r>
                      <a:endParaRPr lang="en-US" sz="20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Bafadal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2011: 2-3).</a:t>
                      </a:r>
                      <a:endParaRPr lang="en-US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Daerah Kalimantan Tengah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Umum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Daerah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Tuban</a:t>
                      </a:r>
                      <a:endParaRPr lang="en-US" sz="20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Umum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DKI Jakarta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Daerah Kota Surakarta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Kota Banjarmasin,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lain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sebagainya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31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Rockwell" panose="02060603020205020403" pitchFamily="18" charset="0"/>
              </a:rPr>
              <a:t>SASARAN DAN TUJUAN PERPUSTAKAAN</a:t>
            </a:r>
            <a:endParaRPr lang="en-US" sz="4000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Teacher">
            <a:extLst>
              <a:ext uri="{FF2B5EF4-FFF2-40B4-BE49-F238E27FC236}">
                <a16:creationId xmlns=""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086" y="465847"/>
            <a:ext cx="914400" cy="9144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640975"/>
              </p:ext>
            </p:extLst>
          </p:nvPr>
        </p:nvGraphicFramePr>
        <p:xfrm>
          <a:off x="1159668" y="1601227"/>
          <a:ext cx="9872664" cy="443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=""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=""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SASARAN</a:t>
                      </a:r>
                      <a:endParaRPr lang="en-US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TUJUAN</a:t>
                      </a:r>
                      <a:endParaRPr lang="en-US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b="0" i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Mempublikasikan</a:t>
                      </a:r>
                      <a:r>
                        <a:rPr lang="en-US" sz="2000" b="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2000" b="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kepada</a:t>
                      </a:r>
                      <a:r>
                        <a:rPr lang="en-US" sz="2000" b="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siswa-siswa</a:t>
                      </a:r>
                      <a:r>
                        <a:rPr lang="en-US" sz="2000" b="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sekolah</a:t>
                      </a:r>
                      <a:r>
                        <a:rPr lang="en-US" sz="2000" b="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US" sz="2000" b="0" i="0" baseline="0" dirty="0" smtClean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b="0" i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Masyarakat</a:t>
                      </a:r>
                      <a:r>
                        <a:rPr lang="en-US" sz="2000" b="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umum</a:t>
                      </a:r>
                      <a:r>
                        <a:rPr lang="en-US" sz="2000" b="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2000" b="0" i="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mencari</a:t>
                      </a:r>
                      <a:r>
                        <a:rPr lang="en-US" sz="2000" b="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2000" b="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2000" b="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pengetahuan</a:t>
                      </a:r>
                      <a:r>
                        <a:rPr lang="en-US" sz="2000" b="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US" sz="2000" b="0" i="0" baseline="0" dirty="0" smtClean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b="0" i="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Mahasiswa</a:t>
                      </a:r>
                      <a:r>
                        <a:rPr lang="en-US" sz="2000" b="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2000" b="0" i="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sedang</a:t>
                      </a:r>
                      <a:r>
                        <a:rPr lang="en-US" sz="2000" b="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menempuh</a:t>
                      </a:r>
                      <a:r>
                        <a:rPr lang="en-US" sz="2000" b="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pendidikan</a:t>
                      </a:r>
                      <a:r>
                        <a:rPr lang="en-US" sz="2000" b="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i="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seperti</a:t>
                      </a:r>
                      <a:r>
                        <a:rPr lang="en-US" sz="2000" b="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mahasiswa</a:t>
                      </a:r>
                      <a:r>
                        <a:rPr lang="en-US" sz="2000" b="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universitas</a:t>
                      </a:r>
                      <a:r>
                        <a:rPr lang="en-US" sz="2000" b="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terbuka</a:t>
                      </a:r>
                      <a:r>
                        <a:rPr lang="en-US" sz="2000" b="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i="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Menarik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perhatian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agar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siswa-siswi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sekolah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kenal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US" sz="2000" dirty="0" smtClean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Menciptakan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kesan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baik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kepada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pengunjung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sehingga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nantinya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datang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lagi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US" sz="2000" dirty="0" smtClean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Meningkatkan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minat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masyarkat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terhadap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sebagai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tempat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belajar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sepanjang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hayat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US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25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Rockwell" panose="02060603020205020403" pitchFamily="18" charset="0"/>
              </a:rPr>
              <a:t>VISI DAN MISI DI PERPUSTAKAAN DAERAH</a:t>
            </a:r>
            <a:endParaRPr lang="en-US" sz="36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937611"/>
              </p:ext>
            </p:extLst>
          </p:nvPr>
        </p:nvGraphicFramePr>
        <p:xfrm>
          <a:off x="1140144" y="1587500"/>
          <a:ext cx="9872664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=""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="" xmlns:a16="http://schemas.microsoft.com/office/drawing/2014/main" val="777156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VISI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MISI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68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Menyediakan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dokumen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terpilih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dijadikan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bahan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pembuat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kebijakan</a:t>
                      </a:r>
                      <a:endParaRPr lang="en-US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Menjadi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motivator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penguasaan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endParaRPr lang="en-US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Wahana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belajar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sepanjang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hayat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semua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golongan</a:t>
                      </a:r>
                      <a:endParaRPr lang="en-US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Menjadi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motivator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penguasaan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endParaRPr lang="en-US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Meningkatkan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minat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budaya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baca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sejak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usia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dini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mendukung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masyarakat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pembelajar</a:t>
                      </a:r>
                      <a:endParaRPr lang="en-US" sz="2000" baseline="0" dirty="0" smtClean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Mengembangkan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pelayanan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sebagai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mitra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kompeten</a:t>
                      </a:r>
                      <a:endParaRPr lang="en-US" sz="2000" baseline="0" dirty="0" smtClean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Mengembangkan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pengelolaan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kearsipan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daerah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akuntabel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Rockwell" panose="02060603020205020403" pitchFamily="18" charset="0"/>
              </a:rPr>
              <a:t>STRATEGI PROMOSI LAYANAN PERPUSTAKAAN</a:t>
            </a:r>
            <a:endParaRPr lang="en-U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50372"/>
              </p:ext>
            </p:extLst>
          </p:nvPr>
        </p:nvGraphicFramePr>
        <p:xfrm>
          <a:off x="1159668" y="1601227"/>
          <a:ext cx="9872664" cy="4624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=""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=""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STRATEGI</a:t>
                      </a:r>
                      <a:endParaRPr lang="en-US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Mencetak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brosur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yang 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berisi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tentang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perpustkaan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daftar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bacaan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menarik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US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Melakukan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pameran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buku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bertepatan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hari-hari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besar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seperti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hari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kemerdekaan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US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Menyebarkan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lewat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sosial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media,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seperti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Facebook</a:t>
                      </a:r>
                      <a:r>
                        <a:rPr lang="en-US" sz="200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200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instagram</a:t>
                      </a:r>
                      <a:r>
                        <a:rPr lang="en-US" sz="2000" i="1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2000" i="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Membangun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kerja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instansi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terkait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US" sz="2000" baseline="0" dirty="0" smtClean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Menata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kondisi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fisik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agar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membuat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pengunjung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betah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nyaman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berlama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-lama;</a:t>
                      </a:r>
                      <a:endParaRPr lang="en-US" sz="2000" baseline="0" dirty="0" smtClean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Mengadakan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kegiatan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seperti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lomba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melukis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menulis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artikel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bazar yang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diikuti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oleh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kalangan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masyarakat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aseline="0" dirty="0" smtClean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Rockwell" panose="02060603020205020403" pitchFamily="18" charset="0"/>
              </a:rPr>
              <a:t>TUJUAN PROMOSI LAYANAN PERPUSTAKAAN</a:t>
            </a:r>
            <a:endParaRPr lang="en-U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861034"/>
              </p:ext>
            </p:extLst>
          </p:nvPr>
        </p:nvGraphicFramePr>
        <p:xfrm>
          <a:off x="1159668" y="1601229"/>
          <a:ext cx="9695145" cy="456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5145">
                  <a:extLst>
                    <a:ext uri="{9D8B030D-6E8A-4147-A177-3AD203B41FA5}">
                      <a16:colId xmlns="" xmlns:a16="http://schemas.microsoft.com/office/drawing/2014/main" val="743422230"/>
                    </a:ext>
                  </a:extLst>
                </a:gridCol>
              </a:tblGrid>
              <a:tr h="34772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TUJUAN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PROMOSI LAYANAN PERPUSTAKAAN </a:t>
                      </a:r>
                      <a:endParaRPr lang="en-US" sz="16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6822786"/>
                  </a:ext>
                </a:extLst>
              </a:tr>
              <a:tr h="421587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Secara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singkat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promosi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berkaitan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upaya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mengarahkan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seseorang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agar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mengenal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suatu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tertentu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lalu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memahaminya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berubah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sikap,menyukai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yakin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kemudian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akhirnya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memakai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melakukan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kegiatan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didalam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tersebut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Berikut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tujuan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promosi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layanan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Memperkenalkan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fungsi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kepada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masyarakat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pemakai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Mendorong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baca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mendorong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masyarakat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agar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koleksi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semaksimal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mungkin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Memperkenalkan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pelayanan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jasa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perpustakaan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kepada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masyarakat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Hasil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promosi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adalah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tumbuhnya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kesadaran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sampai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tindakan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memanfaatkannya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i="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3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SUMBER REFERENSI </a:t>
            </a:r>
            <a:endParaRPr lang="en-U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266027"/>
              </p:ext>
            </p:extLst>
          </p:nvPr>
        </p:nvGraphicFramePr>
        <p:xfrm>
          <a:off x="835203" y="1438995"/>
          <a:ext cx="10491558" cy="443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1558">
                  <a:extLst>
                    <a:ext uri="{9D8B030D-6E8A-4147-A177-3AD203B41FA5}">
                      <a16:colId xmlns="" xmlns:a16="http://schemas.microsoft.com/office/drawing/2014/main" val="743422230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LAMAN</a:t>
                      </a:r>
                      <a:endParaRPr lang="en-US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  <a:hlinkClick r:id="rId2"/>
                        </a:rPr>
                        <a:t>https://www.bpkp.go.id/pustakabpkp/index.php?p=pengertian,%20tujuan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600" dirty="0" smtClean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  <a:hlinkClick r:id="rId3"/>
                        </a:rPr>
                        <a:t>https://jbasic.org/index.php/basicedu/article/view/2282#:~:text=Perpustakaan%20daerah%20merupakan%20suatu%20sarana,meningkatkan%20budaya%20literasi%20di%20masyarakat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600" dirty="0" smtClean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http://eprints.umm.ac.id/38859/3/BAB%20II.pdf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5"/>
                        </a:rPr>
                        <a:t>https://dispusip.pekanbaru.go.id/strategi-promosi-perpustakaan/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3582" y="538965"/>
            <a:ext cx="768163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01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0</TotalTime>
  <Words>453</Words>
  <Application>Microsoft Office PowerPoint</Application>
  <PresentationFormat>Widescreen</PresentationFormat>
  <Paragraphs>69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Corbel</vt:lpstr>
      <vt:lpstr>Rockwell</vt:lpstr>
      <vt:lpstr>Tahoma</vt:lpstr>
      <vt:lpstr>Times New Roman</vt:lpstr>
      <vt:lpstr>Wingdings</vt:lpstr>
      <vt:lpstr>Basis</vt:lpstr>
      <vt:lpstr>Promosi layanan perpustAkaan</vt:lpstr>
      <vt:lpstr>PENGERTIAN PERPUSTAKAAN</vt:lpstr>
      <vt:lpstr>CIRI DAN CONTOH PERPUSTAKAAN </vt:lpstr>
      <vt:lpstr>SASARAN DAN TUJUAN PERPUSTAKAAN</vt:lpstr>
      <vt:lpstr>VISI DAN MISI DI PERPUSTAKAAN DAERAH</vt:lpstr>
      <vt:lpstr>STRATEGI PROMOSI LAYANAN PERPUSTAKAAN</vt:lpstr>
      <vt:lpstr>TUJUAN PROMOSI LAYANAN PERPUSTAKAAN</vt:lpstr>
      <vt:lpstr>SUMBER REFERENSI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2023-05-13T08:51:15Z</dcterms:created>
  <dcterms:modified xsi:type="dcterms:W3CDTF">2023-05-17T10:33:50Z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