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EA36A9-6242-4F12-B469-1229BB70BAE5}">
          <p14:sldIdLst>
            <p14:sldId id="256"/>
            <p14:sldId id="257"/>
            <p14:sldId id="258"/>
            <p14:sldId id="259"/>
            <p14:sldId id="260"/>
            <p14:sldId id="261"/>
            <p14:sldId id="262"/>
            <p14:sldId id="263"/>
            <p14:sldId id="264"/>
            <p14:sldId id="265"/>
            <p14:sldId id="266"/>
            <p14:sldId id="267"/>
          </p14:sldIdLst>
        </p14:section>
        <p14:section name="Untitled Section" id="{899B7D79-31A1-4DC0-B95C-41A72C7F6EF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C9E5D5-C3E3-444A-A33C-1B6E581F1C8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256095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9E5D5-C3E3-444A-A33C-1B6E581F1C8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393335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9E5D5-C3E3-444A-A33C-1B6E581F1C8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273889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9E5D5-C3E3-444A-A33C-1B6E581F1C8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172236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9E5D5-C3E3-444A-A33C-1B6E581F1C89}"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215776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C9E5D5-C3E3-444A-A33C-1B6E581F1C8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245062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C9E5D5-C3E3-444A-A33C-1B6E581F1C89}"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42340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C9E5D5-C3E3-444A-A33C-1B6E581F1C89}"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347945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9E5D5-C3E3-444A-A33C-1B6E581F1C89}"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221584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9E5D5-C3E3-444A-A33C-1B6E581F1C8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208172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C9E5D5-C3E3-444A-A33C-1B6E581F1C89}"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97326-160C-425C-A8BA-9AEBE4FF00FD}" type="slidenum">
              <a:rPr lang="en-US" smtClean="0"/>
              <a:t>‹#›</a:t>
            </a:fld>
            <a:endParaRPr lang="en-US"/>
          </a:p>
        </p:txBody>
      </p:sp>
    </p:spTree>
    <p:extLst>
      <p:ext uri="{BB962C8B-B14F-4D97-AF65-F5344CB8AC3E}">
        <p14:creationId xmlns:p14="http://schemas.microsoft.com/office/powerpoint/2010/main" val="222402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9E5D5-C3E3-444A-A33C-1B6E581F1C89}" type="datetimeFigureOut">
              <a:rPr lang="en-US" smtClean="0"/>
              <a:t>8/8/2019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97326-160C-425C-A8BA-9AEBE4FF00FD}" type="slidenum">
              <a:rPr lang="en-US" smtClean="0"/>
              <a:t>‹#›</a:t>
            </a:fld>
            <a:endParaRPr lang="en-US"/>
          </a:p>
        </p:txBody>
      </p:sp>
    </p:spTree>
    <p:extLst>
      <p:ext uri="{BB962C8B-B14F-4D97-AF65-F5344CB8AC3E}">
        <p14:creationId xmlns:p14="http://schemas.microsoft.com/office/powerpoint/2010/main" val="1483988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50000"/>
              </a:schemeClr>
            </a:gs>
            <a:gs pos="0">
              <a:schemeClr val="accent2">
                <a:lumMod val="50000"/>
              </a:schemeClr>
            </a:gs>
            <a:gs pos="83000">
              <a:schemeClr val="accent2">
                <a:lumMod val="50000"/>
              </a:schemeClr>
            </a:gs>
            <a:gs pos="70000">
              <a:schemeClr val="accent2">
                <a:lumMod val="50000"/>
              </a:schemeClr>
            </a:gs>
            <a:gs pos="41000">
              <a:schemeClr val="accent2">
                <a:lumMod val="50000"/>
              </a:schemeClr>
            </a:gs>
          </a:gsLst>
          <a:lin ang="5400000" scaled="1"/>
        </a:gradFill>
        <a:effectLst/>
      </p:bgPr>
    </p:bg>
    <p:spTree>
      <p:nvGrpSpPr>
        <p:cNvPr id="1" name=""/>
        <p:cNvGrpSpPr/>
        <p:nvPr/>
      </p:nvGrpSpPr>
      <p:grpSpPr>
        <a:xfrm>
          <a:off x="0" y="0"/>
          <a:ext cx="0" cy="0"/>
          <a:chOff x="0" y="0"/>
          <a:chExt cx="0" cy="0"/>
        </a:xfrm>
      </p:grpSpPr>
      <p:sp>
        <p:nvSpPr>
          <p:cNvPr id="5" name="TextBox 4"/>
          <p:cNvSpPr txBox="1"/>
          <p:nvPr/>
        </p:nvSpPr>
        <p:spPr>
          <a:xfrm>
            <a:off x="1096782" y="670116"/>
            <a:ext cx="9826580" cy="5509200"/>
          </a:xfrm>
          <a:prstGeom prst="rect">
            <a:avLst/>
          </a:prstGeom>
          <a:noFill/>
        </p:spPr>
        <p:txBody>
          <a:bodyPr wrap="square" rtlCol="0">
            <a:spAutoFit/>
          </a:bodyPr>
          <a:lstStyle/>
          <a:p>
            <a:pPr algn="ctr"/>
            <a:r>
              <a:rPr lang="en-US" sz="4800" dirty="0" smtClean="0">
                <a:solidFill>
                  <a:schemeClr val="bg1"/>
                </a:solidFill>
                <a:latin typeface="Arial Black" panose="020B0A04020102020204" pitchFamily="34" charset="0"/>
              </a:rPr>
              <a:t>BIOLOGI LINTAS </a:t>
            </a:r>
            <a:r>
              <a:rPr lang="en-US" sz="4800" dirty="0" smtClean="0">
                <a:solidFill>
                  <a:schemeClr val="bg1"/>
                </a:solidFill>
                <a:latin typeface="Arial Black" panose="020B0A04020102020204" pitchFamily="34" charset="0"/>
              </a:rPr>
              <a:t>MINAT</a:t>
            </a:r>
          </a:p>
          <a:p>
            <a:pPr algn="ctr"/>
            <a:r>
              <a:rPr lang="en-US" sz="4800" dirty="0" smtClean="0">
                <a:solidFill>
                  <a:schemeClr val="bg1"/>
                </a:solidFill>
                <a:latin typeface="Arial Black" panose="020B0A04020102020204" pitchFamily="34" charset="0"/>
              </a:rPr>
              <a:t> </a:t>
            </a:r>
            <a:endParaRPr lang="en-US" sz="4800" dirty="0" smtClean="0">
              <a:solidFill>
                <a:schemeClr val="bg1"/>
              </a:solidFill>
              <a:latin typeface="Arial Black" panose="020B0A04020102020204" pitchFamily="34" charset="0"/>
            </a:endParaRPr>
          </a:p>
          <a:p>
            <a:pPr algn="ctr"/>
            <a:r>
              <a:rPr lang="en-US" sz="3200" dirty="0" smtClean="0">
                <a:solidFill>
                  <a:schemeClr val="bg1"/>
                </a:solidFill>
                <a:latin typeface="Arial Black" panose="020B0A04020102020204" pitchFamily="34" charset="0"/>
              </a:rPr>
              <a:t>X </a:t>
            </a:r>
            <a:r>
              <a:rPr lang="en-US" sz="3200" dirty="0" smtClean="0">
                <a:solidFill>
                  <a:schemeClr val="bg1"/>
                </a:solidFill>
                <a:latin typeface="Arial Black" panose="020B0A04020102020204" pitchFamily="34" charset="0"/>
              </a:rPr>
              <a:t>IPS-2</a:t>
            </a:r>
          </a:p>
          <a:p>
            <a:pPr algn="ctr"/>
            <a:endParaRPr lang="en-US" sz="3200" dirty="0" smtClean="0">
              <a:solidFill>
                <a:schemeClr val="bg1"/>
              </a:solidFill>
              <a:latin typeface="Arial Black" panose="020B0A04020102020204" pitchFamily="34" charset="0"/>
            </a:endParaRPr>
          </a:p>
          <a:p>
            <a:pPr algn="ctr"/>
            <a:r>
              <a:rPr lang="en-US" sz="4800" dirty="0" smtClean="0">
                <a:solidFill>
                  <a:schemeClr val="bg1"/>
                </a:solidFill>
                <a:latin typeface="Arial Black" panose="020B0A04020102020204" pitchFamily="34" charset="0"/>
              </a:rPr>
              <a:t>SMA NEGERI 1 </a:t>
            </a:r>
            <a:r>
              <a:rPr lang="en-US" sz="4800" dirty="0" smtClean="0">
                <a:solidFill>
                  <a:schemeClr val="bg1"/>
                </a:solidFill>
                <a:latin typeface="Arial Black" panose="020B0A04020102020204" pitchFamily="34" charset="0"/>
              </a:rPr>
              <a:t>SUKAMARA</a:t>
            </a:r>
          </a:p>
          <a:p>
            <a:pPr algn="ctr"/>
            <a:endParaRPr lang="en-US" sz="4800" dirty="0">
              <a:solidFill>
                <a:schemeClr val="bg1"/>
              </a:solidFill>
              <a:latin typeface="Arial Black" panose="020B0A04020102020204" pitchFamily="34" charset="0"/>
            </a:endParaRPr>
          </a:p>
          <a:p>
            <a:pPr algn="ctr"/>
            <a:r>
              <a:rPr lang="en-US" sz="4800" dirty="0" err="1" smtClean="0">
                <a:solidFill>
                  <a:schemeClr val="bg1"/>
                </a:solidFill>
                <a:latin typeface="Arial Black" panose="020B0A04020102020204" pitchFamily="34" charset="0"/>
              </a:rPr>
              <a:t>Nama</a:t>
            </a:r>
            <a:r>
              <a:rPr lang="en-US" sz="4800" dirty="0" smtClean="0">
                <a:solidFill>
                  <a:schemeClr val="bg1"/>
                </a:solidFill>
                <a:latin typeface="Arial Black" panose="020B0A04020102020204" pitchFamily="34" charset="0"/>
              </a:rPr>
              <a:t>: HELLI RAMDANIAH LISWATI</a:t>
            </a:r>
            <a:endParaRPr lang="en-US" sz="4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218802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791" y="1120463"/>
            <a:ext cx="11230378" cy="4154984"/>
          </a:xfrm>
          <a:prstGeom prst="rect">
            <a:avLst/>
          </a:prstGeom>
          <a:noFill/>
        </p:spPr>
        <p:txBody>
          <a:bodyPr wrap="square" rtlCol="0">
            <a:spAutoFit/>
          </a:bodyPr>
          <a:lstStyle/>
          <a:p>
            <a:r>
              <a:rPr lang="en-US" sz="2400" dirty="0" err="1" smtClean="0">
                <a:latin typeface="Arial" panose="020B0604020202020204" pitchFamily="34" charset="0"/>
                <a:cs typeface="Arial" panose="020B0604020202020204" pitchFamily="34" charset="0"/>
              </a:rPr>
              <a:t>Anda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telah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mempelajari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mengenai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objek</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biologi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cabang-cabang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ilmu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dalam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biologi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Dalam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objek</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kajian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bilogi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dapat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muncul</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suatu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permasalahan</a:t>
            </a:r>
            <a:r>
              <a:rPr lang="en-US" sz="2400" dirty="0" smtClean="0">
                <a:latin typeface="Arial" panose="020B0604020202020204" pitchFamily="34" charset="0"/>
                <a:cs typeface="Arial" panose="020B0604020202020204" pitchFamily="34" charset="0"/>
              </a:rPr>
              <a:t> yang </a:t>
            </a:r>
            <a:r>
              <a:rPr lang="en-US" sz="2400" dirty="0" err="1" smtClean="0">
                <a:latin typeface="Arial" panose="020B0604020202020204" pitchFamily="34" charset="0"/>
                <a:cs typeface="Arial" panose="020B0604020202020204" pitchFamily="34" charset="0"/>
              </a:rPr>
              <a:t>cara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pemecahannya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juga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ditemukan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setelah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mempelajari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biologi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lebih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lanjut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Tidak</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jarang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dalam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upaya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memecahkan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masalah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juga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melibatkan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ilmu-ilmu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lainnya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misalnya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kimia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fisika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Contoh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satu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permasalahan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biologi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dalam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tingkat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sel</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yaitu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munculnya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sel</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kanker</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Cabang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biologi</a:t>
            </a:r>
            <a:r>
              <a:rPr lang="en-US" sz="2400" dirty="0" smtClean="0">
                <a:latin typeface="Arial" panose="020B0604020202020204" pitchFamily="34" charset="0"/>
                <a:cs typeface="Arial" panose="020B0604020202020204" pitchFamily="34" charset="0"/>
              </a:rPr>
              <a:t> yang </a:t>
            </a:r>
            <a:r>
              <a:rPr lang="en-US" sz="2400" dirty="0" err="1" smtClean="0">
                <a:latin typeface="Arial" panose="020B0604020202020204" pitchFamily="34" charset="0"/>
                <a:cs typeface="Arial" panose="020B0604020202020204" pitchFamily="34" charset="0"/>
              </a:rPr>
              <a:t>mempelajari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sel</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kanker</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adalah</a:t>
            </a:r>
            <a:r>
              <a:rPr lang="en-US" sz="2400" dirty="0" smtClean="0">
                <a:latin typeface="Arial" panose="020B0604020202020204" pitchFamily="34" charset="0"/>
                <a:cs typeface="Arial" panose="020B0604020202020204" pitchFamily="34" charset="0"/>
              </a:rPr>
              <a:t> sitology. Cara </a:t>
            </a:r>
            <a:r>
              <a:rPr lang="en-US" sz="2400" dirty="0" err="1" smtClean="0">
                <a:latin typeface="Arial" panose="020B0604020202020204" pitchFamily="34" charset="0"/>
                <a:cs typeface="Arial" panose="020B0604020202020204" pitchFamily="34" charset="0"/>
              </a:rPr>
              <a:t>memecahkan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masalah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tersebut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dengan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menjaga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pola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makan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menghindari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makanan</a:t>
            </a:r>
            <a:r>
              <a:rPr lang="en-US" sz="2400" dirty="0" smtClean="0">
                <a:latin typeface="Arial" panose="020B0604020202020204" pitchFamily="34" charset="0"/>
                <a:cs typeface="Arial" panose="020B0604020202020204" pitchFamily="34" charset="0"/>
              </a:rPr>
              <a:t> yang </a:t>
            </a:r>
            <a:r>
              <a:rPr lang="en-US" sz="2400" dirty="0" err="1" smtClean="0">
                <a:latin typeface="Arial" panose="020B0604020202020204" pitchFamily="34" charset="0"/>
                <a:cs typeface="Arial" panose="020B0604020202020204" pitchFamily="34" charset="0"/>
              </a:rPr>
              <a:t>mengandung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senyawa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karsinogenik</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Dalam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pemecahan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masalah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sel</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kanker</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tersebut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biologi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bekerja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sama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dengan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ilmu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kimia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Profesi</a:t>
            </a:r>
            <a:r>
              <a:rPr lang="en-US" sz="2400" dirty="0" smtClean="0">
                <a:latin typeface="Arial" panose="020B0604020202020204" pitchFamily="34" charset="0"/>
                <a:cs typeface="Arial" panose="020B0604020202020204" pitchFamily="34" charset="0"/>
              </a:rPr>
              <a:t> yang </a:t>
            </a:r>
            <a:r>
              <a:rPr lang="en-US" sz="2400" dirty="0" err="1" smtClean="0">
                <a:latin typeface="Arial" panose="020B0604020202020204" pitchFamily="34" charset="0"/>
                <a:cs typeface="Arial" panose="020B0604020202020204" pitchFamily="34" charset="0"/>
              </a:rPr>
              <a:t>berperan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dalam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menyelesaikan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permasalahan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tersebut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yaitu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dokter</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Jadi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dokter</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termasuk</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profesi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atau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karier</a:t>
            </a:r>
            <a:r>
              <a:rPr lang="en-US" sz="2400" dirty="0" smtClean="0">
                <a:latin typeface="Arial" panose="020B0604020202020204" pitchFamily="34" charset="0"/>
                <a:cs typeface="Arial" panose="020B0604020202020204" pitchFamily="34" charset="0"/>
              </a:rPr>
              <a:t> yang </a:t>
            </a:r>
            <a:r>
              <a:rPr lang="en-US" sz="2400" dirty="0" err="1" smtClean="0">
                <a:latin typeface="Arial" panose="020B0604020202020204" pitchFamily="34" charset="0"/>
                <a:cs typeface="Arial" panose="020B0604020202020204" pitchFamily="34" charset="0"/>
              </a:rPr>
              <a:t>berbasis</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teknologi</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91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245" y="412124"/>
            <a:ext cx="11359166" cy="892552"/>
          </a:xfrm>
          <a:prstGeom prst="rect">
            <a:avLst/>
          </a:prstGeom>
          <a:noFill/>
        </p:spPr>
        <p:txBody>
          <a:bodyPr wrap="square" rtlCol="0">
            <a:spAutoFit/>
          </a:bodyPr>
          <a:lstStyle/>
          <a:p>
            <a:pPr algn="ctr"/>
            <a:r>
              <a:rPr lang="en-US" sz="3200" dirty="0" smtClean="0">
                <a:latin typeface="Arial Black" panose="020B0A04020102020204" pitchFamily="34" charset="0"/>
              </a:rPr>
              <a:t>4. </a:t>
            </a:r>
            <a:r>
              <a:rPr lang="en-US" sz="3200" dirty="0" err="1" smtClean="0">
                <a:latin typeface="Arial Black" panose="020B0A04020102020204" pitchFamily="34" charset="0"/>
              </a:rPr>
              <a:t>Peranan</a:t>
            </a:r>
            <a:r>
              <a:rPr lang="en-US" sz="3200" dirty="0" smtClean="0">
                <a:latin typeface="Arial Black" panose="020B0A04020102020204" pitchFamily="34" charset="0"/>
              </a:rPr>
              <a:t> </a:t>
            </a:r>
            <a:r>
              <a:rPr lang="en-US" sz="3200" dirty="0" err="1" smtClean="0">
                <a:latin typeface="Arial Black" panose="020B0A04020102020204" pitchFamily="34" charset="0"/>
              </a:rPr>
              <a:t>biologi</a:t>
            </a:r>
            <a:r>
              <a:rPr lang="en-US" sz="3200" dirty="0" smtClean="0">
                <a:latin typeface="Arial Black" panose="020B0A04020102020204" pitchFamily="34" charset="0"/>
              </a:rPr>
              <a:t> </a:t>
            </a:r>
            <a:r>
              <a:rPr lang="en-US" sz="3200" dirty="0" err="1" smtClean="0">
                <a:latin typeface="Arial Black" panose="020B0A04020102020204" pitchFamily="34" charset="0"/>
              </a:rPr>
              <a:t>bagi</a:t>
            </a:r>
            <a:r>
              <a:rPr lang="en-US" sz="3200" dirty="0" smtClean="0">
                <a:latin typeface="Arial Black" panose="020B0A04020102020204" pitchFamily="34" charset="0"/>
              </a:rPr>
              <a:t> </a:t>
            </a:r>
            <a:r>
              <a:rPr lang="en-US" sz="3200" dirty="0" err="1" smtClean="0">
                <a:latin typeface="Arial Black" panose="020B0A04020102020204" pitchFamily="34" charset="0"/>
              </a:rPr>
              <a:t>kehidupan</a:t>
            </a:r>
            <a:endParaRPr lang="en-US" sz="3200" dirty="0" smtClean="0">
              <a:latin typeface="Arial Black" panose="020B0A04020102020204" pitchFamily="34" charset="0"/>
            </a:endParaRPr>
          </a:p>
          <a:p>
            <a:endParaRPr lang="en-US" sz="2000" dirty="0">
              <a:latin typeface="Arial Black" panose="020B0A04020102020204" pitchFamily="34" charset="0"/>
              <a:cs typeface="Arial" panose="020B0604020202020204" pitchFamily="34" charset="0"/>
            </a:endParaRPr>
          </a:p>
        </p:txBody>
      </p:sp>
      <p:sp>
        <p:nvSpPr>
          <p:cNvPr id="3" name="TextBox 2"/>
          <p:cNvSpPr txBox="1"/>
          <p:nvPr/>
        </p:nvSpPr>
        <p:spPr>
          <a:xfrm>
            <a:off x="399245" y="1020417"/>
            <a:ext cx="11567468" cy="5663089"/>
          </a:xfrm>
          <a:prstGeom prst="rect">
            <a:avLst/>
          </a:prstGeom>
          <a:noFill/>
        </p:spPr>
        <p:txBody>
          <a:bodyPr wrap="square" rtlCol="0">
            <a:spAutoFit/>
          </a:bodyPr>
          <a:lstStyle/>
          <a:p>
            <a:r>
              <a:rPr lang="id-ID" dirty="0" smtClean="0"/>
              <a:t>	</a:t>
            </a:r>
            <a:r>
              <a:rPr lang="id-ID" sz="2000" dirty="0" smtClean="0"/>
              <a:t> </a:t>
            </a:r>
            <a:r>
              <a:rPr lang="id-ID" dirty="0" smtClean="0">
                <a:latin typeface="Arial" panose="020B0604020202020204" pitchFamily="34" charset="0"/>
                <a:cs typeface="Arial" panose="020B0604020202020204" pitchFamily="34" charset="0"/>
              </a:rPr>
              <a:t>Tanpa kita sadari biologi memengaruhi kehidupan kita sehari-hari. Hampoir semua klegiatan manusia di oengaruhi oleh biologi mulai dari hubungan manusia dengan lingkungan, pemahaman mengeanai biologi sangat bermanfaat bagi manusia, diantaranya sebagai berikut. </a:t>
            </a:r>
          </a:p>
          <a:p>
            <a:pPr marL="342900" indent="-342900">
              <a:buAutoNum type="alphaLcPeriod"/>
            </a:pPr>
            <a:r>
              <a:rPr lang="id-ID" dirty="0" smtClean="0">
                <a:latin typeface="Arial" panose="020B0604020202020204" pitchFamily="34" charset="0"/>
                <a:cs typeface="Arial" panose="020B0604020202020204" pitchFamily="34" charset="0"/>
              </a:rPr>
              <a:t>Manusia semakin memahami tentang dirinya sendiri dan kehidupan disekitarnya.</a:t>
            </a:r>
          </a:p>
          <a:p>
            <a:pPr marL="342900" indent="-342900">
              <a:buAutoNum type="alphaLcPeriod"/>
            </a:pPr>
            <a:r>
              <a:rPr lang="id-ID" dirty="0" smtClean="0">
                <a:latin typeface="Arial" panose="020B0604020202020204" pitchFamily="34" charset="0"/>
                <a:cs typeface="Arial" panose="020B0604020202020204" pitchFamily="34" charset="0"/>
              </a:rPr>
              <a:t>Meningktakan kualitas hidup manusia, misalnya menggunakan sumber daya alam secara arif dan bijaksana untuk memenuhi kebutuhannya.</a:t>
            </a:r>
          </a:p>
          <a:p>
            <a:pPr marL="342900" indent="-342900">
              <a:buAutoNum type="alphaLcPeriod"/>
            </a:pPr>
            <a:r>
              <a:rPr lang="id-ID" dirty="0" smtClean="0">
                <a:latin typeface="Arial" panose="020B0604020202020204" pitchFamily="34" charset="0"/>
                <a:cs typeface="Arial" panose="020B0604020202020204" pitchFamily="34" charset="0"/>
              </a:rPr>
              <a:t>Memberikan pengaruh positif terhadap lingkungan seperti mendirikan tempat-tempat koserpasi.</a:t>
            </a:r>
          </a:p>
          <a:p>
            <a:r>
              <a:rPr lang="id-ID" dirty="0" smtClean="0">
                <a:latin typeface="Arial" panose="020B0604020202020204" pitchFamily="34" charset="0"/>
                <a:cs typeface="Arial" panose="020B0604020202020204" pitchFamily="34" charset="0"/>
              </a:rPr>
              <a:t>      </a:t>
            </a:r>
          </a:p>
          <a:p>
            <a:r>
              <a:rPr lang="id-ID" dirty="0" smtClean="0">
                <a:latin typeface="Arial" panose="020B0604020202020204" pitchFamily="34" charset="0"/>
                <a:cs typeface="Arial" panose="020B0604020202020204" pitchFamily="34" charset="0"/>
              </a:rPr>
              <a:t>	Selain itu, biologi juga bermanfaat di berbagai bidang kehidupan manusia, seperti pertanian, perternakan, kedokteran, dan lingkungan.</a:t>
            </a:r>
          </a:p>
          <a:p>
            <a:pPr marL="342900" indent="-342900">
              <a:buAutoNum type="alphaLcPeriod"/>
            </a:pPr>
            <a:r>
              <a:rPr lang="id-ID" b="1" dirty="0" smtClean="0">
                <a:latin typeface="Arial" panose="020B0604020202020204" pitchFamily="34" charset="0"/>
                <a:cs typeface="Arial" panose="020B0604020202020204" pitchFamily="34" charset="0"/>
              </a:rPr>
              <a:t>Manfaat bilogi dibidang pertanian</a:t>
            </a:r>
          </a:p>
          <a:p>
            <a:r>
              <a:rPr lang="id-ID" dirty="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Berapa contoh permanfaatan biologi di bidang pertanianm sebagai berikut.</a:t>
            </a:r>
          </a:p>
          <a:p>
            <a:r>
              <a:rPr lang="id-ID" dirty="0" smtClean="0">
                <a:latin typeface="Arial" panose="020B0604020202020204" pitchFamily="34" charset="0"/>
                <a:cs typeface="Arial" panose="020B0604020202020204" pitchFamily="34" charset="0"/>
              </a:rPr>
              <a:t>      1). Adanya ilmu genitika telah berhasil diciptakan buah-buahan tanpa biji, misalnya semangka dan pepaya.</a:t>
            </a:r>
            <a:endParaRPr lang="id-ID" dirty="0">
              <a:latin typeface="Arial" panose="020B0604020202020204" pitchFamily="34" charset="0"/>
              <a:cs typeface="Arial" panose="020B0604020202020204" pitchFamily="34" charset="0"/>
            </a:endParaRPr>
          </a:p>
          <a:p>
            <a:r>
              <a:rPr lang="id-ID" dirty="0" smtClean="0">
                <a:latin typeface="Arial" panose="020B0604020202020204" pitchFamily="34" charset="0"/>
                <a:cs typeface="Arial" panose="020B0604020202020204" pitchFamily="34" charset="0"/>
              </a:rPr>
              <a:t>      2). Adanya teknik kultur jaringan, bibit tanaman dapat dibuat dalam jumlah banyak dan waktu singkat.</a:t>
            </a:r>
          </a:p>
          <a:p>
            <a:r>
              <a:rPr lang="id-ID" dirty="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     3). Berkat perkembangan b</a:t>
            </a:r>
            <a:r>
              <a:rPr lang="en-US" dirty="0" err="1" smtClean="0">
                <a:latin typeface="Arial" panose="020B0604020202020204" pitchFamily="34" charset="0"/>
                <a:cs typeface="Arial" panose="020B0604020202020204" pitchFamily="34" charset="0"/>
              </a:rPr>
              <a:t>i</a:t>
            </a:r>
            <a:r>
              <a:rPr lang="id-ID" dirty="0" smtClean="0">
                <a:latin typeface="Arial" panose="020B0604020202020204" pitchFamily="34" charset="0"/>
                <a:cs typeface="Arial" panose="020B0604020202020204" pitchFamily="34" charset="0"/>
              </a:rPr>
              <a:t>oteknologi molekuler telah berhasil direkayasa tanaman yang mampu </a:t>
            </a:r>
            <a:r>
              <a:rPr lang="en-US" dirty="0" smtClean="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menghasilkan</a:t>
            </a:r>
            <a:r>
              <a:rPr lang="en-US" dirty="0" smtClean="0">
                <a:latin typeface="Arial" panose="020B0604020202020204" pitchFamily="34" charset="0"/>
                <a:cs typeface="Arial" panose="020B0604020202020204" pitchFamily="34" charset="0"/>
              </a:rPr>
              <a:t> </a:t>
            </a:r>
            <a:r>
              <a:rPr lang="id-ID" dirty="0">
                <a:latin typeface="Arial" panose="020B0604020202020204" pitchFamily="34" charset="0"/>
                <a:cs typeface="Arial" panose="020B0604020202020204" pitchFamily="34" charset="0"/>
              </a:rPr>
              <a:t> insektisida sendi</a:t>
            </a:r>
            <a:r>
              <a:rPr lang="en-US" dirty="0" err="1" smtClean="0">
                <a:latin typeface="Arial" panose="020B0604020202020204" pitchFamily="34" charset="0"/>
                <a:cs typeface="Arial" panose="020B0604020202020204" pitchFamily="34" charset="0"/>
              </a:rPr>
              <a:t>ri</a:t>
            </a:r>
            <a:r>
              <a:rPr lang="en-US" dirty="0" smtClean="0">
                <a:latin typeface="Arial" panose="020B0604020202020204" pitchFamily="34" charset="0"/>
                <a:cs typeface="Arial" panose="020B0604020202020204" pitchFamily="34" charset="0"/>
              </a:rPr>
              <a:t>.</a:t>
            </a:r>
            <a:endParaRPr lang="id-ID"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id-ID" dirty="0" smtClean="0">
                <a:latin typeface="Arial" panose="020B0604020202020204" pitchFamily="34" charset="0"/>
                <a:cs typeface="Arial" panose="020B0604020202020204" pitchFamily="34" charset="0"/>
              </a:rPr>
              <a:t>4). Berkat perkembanga biologi para petani dapat meningkatkan produksi pertanian dengan menanam tanaman </a:t>
            </a:r>
            <a:r>
              <a:rPr lang="en-US" dirty="0" err="1" smtClean="0">
                <a:latin typeface="Arial" panose="020B0604020202020204" pitchFamily="34" charset="0"/>
                <a:cs typeface="Arial" panose="020B0604020202020204" pitchFamily="34" charset="0"/>
              </a:rPr>
              <a:t>unggul</a:t>
            </a:r>
            <a:r>
              <a:rPr lang="en-US" dirty="0" smtClean="0">
                <a:latin typeface="Arial" panose="020B0604020202020204" pitchFamily="34" charset="0"/>
                <a:cs typeface="Arial" panose="020B0604020202020204" pitchFamily="34" charset="0"/>
              </a:rPr>
              <a:t>.</a:t>
            </a:r>
            <a:endParaRPr lang="id-ID" dirty="0" smtClean="0">
              <a:latin typeface="Arial" panose="020B0604020202020204" pitchFamily="34" charset="0"/>
              <a:cs typeface="Arial" panose="020B0604020202020204" pitchFamily="34" charset="0"/>
            </a:endParaRPr>
          </a:p>
          <a:p>
            <a:endParaRPr lang="id-ID" dirty="0" smtClean="0"/>
          </a:p>
          <a:p>
            <a:r>
              <a:rPr lang="id-ID" dirty="0"/>
              <a:t> </a:t>
            </a:r>
            <a:r>
              <a:rPr lang="id-ID" dirty="0" smtClean="0"/>
              <a:t>      </a:t>
            </a:r>
          </a:p>
        </p:txBody>
      </p:sp>
    </p:spTree>
    <p:extLst>
      <p:ext uri="{BB962C8B-B14F-4D97-AF65-F5344CB8AC3E}">
        <p14:creationId xmlns:p14="http://schemas.microsoft.com/office/powerpoint/2010/main" val="7506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08" y="298173"/>
            <a:ext cx="11582400" cy="4062651"/>
          </a:xfrm>
          <a:prstGeom prst="rect">
            <a:avLst/>
          </a:prstGeom>
          <a:noFill/>
        </p:spPr>
        <p:txBody>
          <a:bodyPr wrap="square" rtlCol="0">
            <a:spAutoFit/>
          </a:bodyPr>
          <a:lstStyle/>
          <a:p>
            <a:r>
              <a:rPr lang="id-ID" dirty="0" smtClean="0"/>
              <a:t> </a:t>
            </a:r>
            <a:r>
              <a:rPr lang="id-ID" sz="2000" dirty="0" smtClean="0">
                <a:latin typeface="Arial" panose="020B0604020202020204" pitchFamily="34" charset="0"/>
                <a:cs typeface="Arial" panose="020B0604020202020204" pitchFamily="34" charset="0"/>
              </a:rPr>
              <a:t>b</a:t>
            </a:r>
            <a:r>
              <a:rPr lang="id-ID" sz="2000" b="1" dirty="0" smtClean="0">
                <a:latin typeface="Arial" panose="020B0604020202020204" pitchFamily="34" charset="0"/>
                <a:cs typeface="Arial" panose="020B0604020202020204" pitchFamily="34" charset="0"/>
              </a:rPr>
              <a:t>. Manfaat biologi dibidang perternakan</a:t>
            </a:r>
          </a:p>
          <a:p>
            <a:r>
              <a:rPr lang="id-ID" sz="2000" dirty="0" smtClean="0">
                <a:latin typeface="Arial" panose="020B0604020202020204" pitchFamily="34" charset="0"/>
                <a:cs typeface="Arial" panose="020B0604020202020204" pitchFamily="34" charset="0"/>
              </a:rPr>
              <a:t>	Berkat perkembangan ilmu anatomi hewan, fisiologi hewan, genitika, dan embriologi hewan telah ditemukan teknik esiminasi buatan unruk meningkatakan kualitas ternak. Selain itu, telah dikembangkan teknik fertilisasi invitro untuk memperoleh spesies unggul.</a:t>
            </a:r>
          </a:p>
          <a:p>
            <a:r>
              <a:rPr lang="id-ID" sz="2000" dirty="0" smtClean="0">
                <a:latin typeface="Arial" panose="020B0604020202020204" pitchFamily="34" charset="0"/>
                <a:cs typeface="Arial" panose="020B0604020202020204" pitchFamily="34" charset="0"/>
              </a:rPr>
              <a:t>c. </a:t>
            </a:r>
            <a:r>
              <a:rPr lang="id-ID" sz="2000" b="1" dirty="0" smtClean="0">
                <a:latin typeface="Arial" panose="020B0604020202020204" pitchFamily="34" charset="0"/>
                <a:cs typeface="Arial" panose="020B0604020202020204" pitchFamily="34" charset="0"/>
              </a:rPr>
              <a:t>Manfaat biologi dibidang kedokteran </a:t>
            </a:r>
          </a:p>
          <a:p>
            <a:r>
              <a:rPr lang="id-ID" sz="2000" dirty="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Adanya virologi telah menyumbangkan pengetahuan dalam menemukan vaksin. Mikro biologi telah berhasil mengidentifikasi beberapa jenis penyakit yang disebabkan bakteri. Selain itu, dibidang kedokteran diterapkan tekni bayi tabung dan transplatasi organ.</a:t>
            </a:r>
          </a:p>
          <a:p>
            <a:r>
              <a:rPr lang="id-ID" sz="2000" dirty="0" smtClean="0">
                <a:latin typeface="Arial" panose="020B0604020202020204" pitchFamily="34" charset="0"/>
                <a:cs typeface="Arial" panose="020B0604020202020204" pitchFamily="34" charset="0"/>
              </a:rPr>
              <a:t>d. </a:t>
            </a:r>
            <a:r>
              <a:rPr lang="id-ID" sz="2000" b="1" dirty="0" smtClean="0">
                <a:latin typeface="Arial" panose="020B0604020202020204" pitchFamily="34" charset="0"/>
                <a:cs typeface="Arial" panose="020B0604020202020204" pitchFamily="34" charset="0"/>
              </a:rPr>
              <a:t>Manfaat biiologi dibidang lingkungan</a:t>
            </a:r>
          </a:p>
          <a:p>
            <a:r>
              <a:rPr lang="id-ID" sz="2000" dirty="0">
                <a:latin typeface="Arial" panose="020B0604020202020204" pitchFamily="34" charset="0"/>
                <a:cs typeface="Arial" panose="020B0604020202020204" pitchFamily="34" charset="0"/>
              </a:rPr>
              <a:t>	</a:t>
            </a:r>
            <a:r>
              <a:rPr lang="id-ID" sz="2000" dirty="0" smtClean="0">
                <a:latin typeface="Arial" panose="020B0604020202020204" pitchFamily="34" charset="0"/>
                <a:cs typeface="Arial" panose="020B0604020202020204" pitchFamily="34" charset="0"/>
              </a:rPr>
              <a:t>Adanya ilmu bioteknologi dapat mengatasi pencemaran akibat tumpahan minyak dilaut. Tumoahan minyak tersebut dapat diatasi dengan memanfaatkan bakteri Pseudomonas putida. Bakteri tersebut mampu menguraikan ikatan hidro karbon minyak bumi.</a:t>
            </a:r>
          </a:p>
          <a:p>
            <a:endParaRPr lang="id-ID" sz="2000" dirty="0"/>
          </a:p>
        </p:txBody>
      </p:sp>
    </p:spTree>
    <p:extLst>
      <p:ext uri="{BB962C8B-B14F-4D97-AF65-F5344CB8AC3E}">
        <p14:creationId xmlns:p14="http://schemas.microsoft.com/office/powerpoint/2010/main" val="38167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0158" y="2820474"/>
            <a:ext cx="10006885" cy="1569660"/>
          </a:xfrm>
          <a:prstGeom prst="rect">
            <a:avLst/>
          </a:prstGeom>
          <a:noFill/>
        </p:spPr>
        <p:txBody>
          <a:bodyPr wrap="square" rtlCol="0">
            <a:spAutoFit/>
          </a:bodyPr>
          <a:lstStyle/>
          <a:p>
            <a:pPr algn="ctr"/>
            <a:r>
              <a:rPr lang="en-US" sz="4800" dirty="0">
                <a:latin typeface="Arial Black" panose="020B0A04020102020204" pitchFamily="34" charset="0"/>
              </a:rPr>
              <a:t>A. </a:t>
            </a:r>
            <a:r>
              <a:rPr lang="en-US" sz="4800" dirty="0" err="1">
                <a:latin typeface="Arial Black" panose="020B0A04020102020204" pitchFamily="34" charset="0"/>
              </a:rPr>
              <a:t>Hakikat</a:t>
            </a:r>
            <a:r>
              <a:rPr lang="en-US" sz="4800" dirty="0">
                <a:latin typeface="Arial Black" panose="020B0A04020102020204" pitchFamily="34" charset="0"/>
              </a:rPr>
              <a:t> </a:t>
            </a:r>
            <a:r>
              <a:rPr lang="en-US" sz="4800" dirty="0" err="1">
                <a:latin typeface="Arial Black" panose="020B0A04020102020204" pitchFamily="34" charset="0"/>
              </a:rPr>
              <a:t>Biologi</a:t>
            </a:r>
            <a:r>
              <a:rPr lang="en-US" sz="4800" dirty="0">
                <a:latin typeface="Arial Black" panose="020B0A04020102020204" pitchFamily="34" charset="0"/>
              </a:rPr>
              <a:t> </a:t>
            </a:r>
            <a:r>
              <a:rPr lang="en-US" sz="4800" dirty="0" err="1">
                <a:latin typeface="Arial Black" panose="020B0A04020102020204" pitchFamily="34" charset="0"/>
              </a:rPr>
              <a:t>Sebagai</a:t>
            </a:r>
            <a:r>
              <a:rPr lang="en-US" sz="4800" dirty="0">
                <a:latin typeface="Arial Black" panose="020B0A04020102020204" pitchFamily="34" charset="0"/>
              </a:rPr>
              <a:t> </a:t>
            </a:r>
            <a:r>
              <a:rPr lang="en-US" sz="4800" dirty="0" err="1">
                <a:latin typeface="Arial Black" panose="020B0A04020102020204" pitchFamily="34" charset="0"/>
              </a:rPr>
              <a:t>Ilmu</a:t>
            </a:r>
            <a:r>
              <a:rPr lang="en-US" sz="4800" dirty="0">
                <a:latin typeface="Arial Black" panose="020B0A04020102020204" pitchFamily="34" charset="0"/>
              </a:rPr>
              <a:t> </a:t>
            </a:r>
            <a:r>
              <a:rPr lang="en-US" sz="4800" dirty="0" err="1">
                <a:latin typeface="Arial Black" panose="020B0A04020102020204" pitchFamily="34" charset="0"/>
              </a:rPr>
              <a:t>Sains</a:t>
            </a:r>
            <a:endParaRPr lang="en-US" sz="4800" dirty="0">
              <a:latin typeface="Arial Black" panose="020B0A04020102020204" pitchFamily="34" charset="0"/>
            </a:endParaRPr>
          </a:p>
        </p:txBody>
      </p:sp>
    </p:spTree>
    <p:extLst>
      <p:ext uri="{BB962C8B-B14F-4D97-AF65-F5344CB8AC3E}">
        <p14:creationId xmlns:p14="http://schemas.microsoft.com/office/powerpoint/2010/main" val="320211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3" y="703113"/>
            <a:ext cx="9903854" cy="584775"/>
          </a:xfrm>
          <a:prstGeom prst="rect">
            <a:avLst/>
          </a:prstGeom>
          <a:noFill/>
        </p:spPr>
        <p:txBody>
          <a:bodyPr wrap="square" rtlCol="0">
            <a:spAutoFit/>
          </a:bodyPr>
          <a:lstStyle/>
          <a:p>
            <a:pPr algn="ctr"/>
            <a:r>
              <a:rPr lang="en-US" sz="3200" dirty="0" smtClean="0">
                <a:latin typeface="Arial Black" panose="020B0A04020102020204" pitchFamily="34" charset="0"/>
              </a:rPr>
              <a:t>1. </a:t>
            </a:r>
            <a:r>
              <a:rPr lang="en-US" sz="3200" dirty="0" err="1" smtClean="0">
                <a:latin typeface="Arial Black" panose="020B0A04020102020204" pitchFamily="34" charset="0"/>
              </a:rPr>
              <a:t>Biologi</a:t>
            </a:r>
            <a:r>
              <a:rPr lang="en-US" sz="3200" dirty="0" smtClean="0">
                <a:latin typeface="Arial Black" panose="020B0A04020102020204" pitchFamily="34" charset="0"/>
              </a:rPr>
              <a:t> </a:t>
            </a:r>
            <a:r>
              <a:rPr lang="en-US" sz="3200" dirty="0" err="1" smtClean="0">
                <a:latin typeface="Arial Black" panose="020B0A04020102020204" pitchFamily="34" charset="0"/>
              </a:rPr>
              <a:t>Sebagai</a:t>
            </a:r>
            <a:r>
              <a:rPr lang="en-US" sz="3200" dirty="0" smtClean="0">
                <a:latin typeface="Arial Black" panose="020B0A04020102020204" pitchFamily="34" charset="0"/>
              </a:rPr>
              <a:t> </a:t>
            </a:r>
            <a:r>
              <a:rPr lang="en-US" sz="3200" dirty="0" err="1" smtClean="0">
                <a:latin typeface="Arial Black" panose="020B0A04020102020204" pitchFamily="34" charset="0"/>
              </a:rPr>
              <a:t>Ilmu</a:t>
            </a:r>
            <a:endParaRPr lang="en-US" sz="3200" dirty="0">
              <a:latin typeface="Arial Black" panose="020B0A04020102020204" pitchFamily="34" charset="0"/>
            </a:endParaRPr>
          </a:p>
        </p:txBody>
      </p:sp>
      <p:sp>
        <p:nvSpPr>
          <p:cNvPr id="5" name="TextBox 4"/>
          <p:cNvSpPr txBox="1"/>
          <p:nvPr/>
        </p:nvSpPr>
        <p:spPr>
          <a:xfrm>
            <a:off x="412124" y="1287888"/>
            <a:ext cx="11333409" cy="5016758"/>
          </a:xfrm>
          <a:prstGeom prst="rect">
            <a:avLst/>
          </a:prstGeom>
          <a:noFill/>
        </p:spPr>
        <p:txBody>
          <a:bodyPr wrap="square" rtlCol="0">
            <a:spAutoFit/>
          </a:bodyPr>
          <a:lstStyle/>
          <a:p>
            <a:r>
              <a:rPr lang="en-US" dirty="0"/>
              <a:t>	</a:t>
            </a:r>
            <a:r>
              <a:rPr lang="en-US" sz="2000" dirty="0" err="1" smtClean="0">
                <a:latin typeface="Arial" panose="020B0604020202020204" pitchFamily="34" charset="0"/>
                <a:cs typeface="Arial" panose="020B0604020202020204" pitchFamily="34" charset="0"/>
              </a:rPr>
              <a:t>Biologi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ilmu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hayat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merupakan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bagian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ilmu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pengetahuan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Alam</a:t>
            </a:r>
            <a:r>
              <a:rPr lang="en-US" sz="2000" dirty="0" smtClean="0">
                <a:latin typeface="Arial" panose="020B0604020202020204" pitchFamily="34" charset="0"/>
                <a:cs typeface="Arial" panose="020B0604020202020204" pitchFamily="34" charset="0"/>
              </a:rPr>
              <a:t> (IPA) yang </a:t>
            </a:r>
            <a:r>
              <a:rPr lang="en-US" sz="2000" dirty="0" err="1" smtClean="0">
                <a:latin typeface="Arial" panose="020B0604020202020204" pitchFamily="34" charset="0"/>
                <a:cs typeface="Arial" panose="020B0604020202020204" pitchFamily="34" charset="0"/>
              </a:rPr>
              <a:t>disebut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juga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sains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Sains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didefinisikan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ilmu</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mempelajari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gejala-gejala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alam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Gejala-gejala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dialam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dapat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terjadi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pada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benda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biotik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maupun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benda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tidak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abiotik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Biologi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mempelajari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gejala-gejala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alam</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terjadi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pada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benda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Biologi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berasal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bahasa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yunani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yaitu</a:t>
            </a:r>
            <a:r>
              <a:rPr lang="en-US" sz="2000" dirty="0" smtClean="0">
                <a:latin typeface="Arial" panose="020B0604020202020204" pitchFamily="34" charset="0"/>
                <a:cs typeface="Arial" panose="020B0604020202020204" pitchFamily="34" charset="0"/>
              </a:rPr>
              <a:t> </a:t>
            </a:r>
            <a:r>
              <a:rPr lang="en-US" sz="2000" i="1" dirty="0" smtClean="0">
                <a:latin typeface="Arial" panose="020B0604020202020204" pitchFamily="34" charset="0"/>
                <a:cs typeface="Arial" panose="020B0604020202020204" pitchFamily="34" charset="0"/>
              </a:rPr>
              <a:t>bios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i="1" dirty="0" smtClean="0">
                <a:latin typeface="Arial" panose="020B0604020202020204" pitchFamily="34" charset="0"/>
                <a:cs typeface="Arial" panose="020B0604020202020204" pitchFamily="34" charset="0"/>
              </a:rPr>
              <a:t>logos </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ilmu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Jadi,secara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harfiah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biologi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adalah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ilmu</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mempelajari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tentang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makhluk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bagian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sains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biologi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memiliki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ciri-ciri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berikut</a:t>
            </a:r>
            <a:r>
              <a:rPr lang="en-US" sz="2000" dirty="0" smtClean="0">
                <a:latin typeface="Arial" panose="020B0604020202020204" pitchFamily="34" charset="0"/>
                <a:cs typeface="Arial" panose="020B0604020202020204" pitchFamily="34" charset="0"/>
              </a:rPr>
              <a:t>.</a:t>
            </a:r>
          </a:p>
          <a:p>
            <a:pPr marL="342900" indent="-342900">
              <a:buAutoNum type="alphaLcPeriod"/>
            </a:pPr>
            <a:r>
              <a:rPr lang="en-US" sz="2000" dirty="0" err="1" smtClean="0">
                <a:latin typeface="Arial" panose="020B0604020202020204" pitchFamily="34" charset="0"/>
                <a:cs typeface="Arial" panose="020B0604020202020204" pitchFamily="34" charset="0"/>
              </a:rPr>
              <a:t>Mempunyai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kajian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berupa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benda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konkret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dibedakan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menjadi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material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formal.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material </a:t>
            </a:r>
            <a:r>
              <a:rPr lang="en-US" sz="2000" dirty="0" err="1" smtClean="0">
                <a:latin typeface="Arial" panose="020B0604020202020204" pitchFamily="34" charset="0"/>
                <a:cs typeface="Arial" panose="020B0604020202020204" pitchFamily="34" charset="0"/>
              </a:rPr>
              <a:t>merupakan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dibahas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seperti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makhluk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makhluk</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pernah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termasuk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fosil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formal </a:t>
            </a:r>
            <a:r>
              <a:rPr lang="en-US" sz="2000" dirty="0" err="1" smtClean="0">
                <a:latin typeface="Arial" panose="020B0604020202020204" pitchFamily="34" charset="0"/>
                <a:cs typeface="Arial" panose="020B0604020202020204" pitchFamily="34" charset="0"/>
              </a:rPr>
              <a:t>merupakan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cara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memandang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tersebut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seperti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struktur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fungsi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interaksi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makhluk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a:t>
            </a:r>
          </a:p>
          <a:p>
            <a:pPr marL="342900" indent="-342900">
              <a:buAutoNum type="alphaLcPeriod"/>
            </a:pPr>
            <a:r>
              <a:rPr lang="en-US" sz="2000" dirty="0" err="1" smtClean="0">
                <a:latin typeface="Arial" panose="020B0604020202020204" pitchFamily="34" charset="0"/>
                <a:cs typeface="Arial" panose="020B0604020202020204" pitchFamily="34" charset="0"/>
              </a:rPr>
              <a:t>Ilmu-ilmu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dalam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biologi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dikembangkan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berdasarkan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pengalaman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empiris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berupa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pengalaman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nyata</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dapat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dilakukan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oleh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semua</a:t>
            </a:r>
            <a:r>
              <a:rPr lang="en-US" sz="2000" dirty="0" smtClean="0">
                <a:latin typeface="Arial" panose="020B0604020202020204" pitchFamily="34" charset="0"/>
                <a:cs typeface="Arial" panose="020B0604020202020204" pitchFamily="34" charset="0"/>
              </a:rPr>
              <a:t> orang.</a:t>
            </a:r>
          </a:p>
          <a:p>
            <a:pPr marL="342900" indent="-342900">
              <a:buAutoNum type="alphaLcPeriod"/>
            </a:pPr>
            <a:r>
              <a:rPr lang="en-US" sz="2000" dirty="0" err="1" smtClean="0">
                <a:latin typeface="Arial" panose="020B0604020202020204" pitchFamily="34" charset="0"/>
                <a:cs typeface="Arial" panose="020B0604020202020204" pitchFamily="34" charset="0"/>
              </a:rPr>
              <a:t>Menggunakan</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langkah-langkah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urut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bersifat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baku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metode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ilmiah</a:t>
            </a:r>
            <a:r>
              <a:rPr lang="en-US" sz="2000" dirty="0" smtClean="0">
                <a:latin typeface="Arial" panose="020B0604020202020204" pitchFamily="34" charset="0"/>
                <a:cs typeface="Arial" panose="020B0604020202020204" pitchFamily="34" charset="0"/>
              </a:rPr>
              <a:t>).</a:t>
            </a:r>
          </a:p>
          <a:p>
            <a:pPr marL="342900" indent="-342900">
              <a:buAutoNum type="alphaLcPeriod"/>
            </a:pPr>
            <a:r>
              <a:rPr lang="en-US" sz="2000" dirty="0" err="1" smtClean="0">
                <a:latin typeface="Arial" panose="020B0604020202020204" pitchFamily="34" charset="0"/>
                <a:cs typeface="Arial" panose="020B0604020202020204" pitchFamily="34" charset="0"/>
              </a:rPr>
              <a:t>Menggunakan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cara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berpikir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logis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konsisten</a:t>
            </a:r>
            <a:r>
              <a:rPr lang="en-US" sz="2000" dirty="0" smtClean="0">
                <a:latin typeface="Arial" panose="020B0604020202020204" pitchFamily="34" charset="0"/>
                <a:cs typeface="Arial" panose="020B0604020202020204" pitchFamily="34" charset="0"/>
              </a:rPr>
              <a:t>.</a:t>
            </a:r>
          </a:p>
          <a:p>
            <a:pPr marL="342900" indent="-342900">
              <a:buAutoNum type="alphaLcPeriod"/>
            </a:pPr>
            <a:r>
              <a:rPr lang="en-US" sz="2000" dirty="0" err="1" smtClean="0">
                <a:latin typeface="Arial" panose="020B0604020202020204" pitchFamily="34" charset="0"/>
                <a:cs typeface="Arial" panose="020B0604020202020204" pitchFamily="34" charset="0"/>
              </a:rPr>
              <a:t>Hasil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kajian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biologi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bersifat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objektif</a:t>
            </a:r>
            <a:r>
              <a:rPr lang="en-US" sz="2000" dirty="0" smtClean="0">
                <a:latin typeface="Arial" panose="020B0604020202020204" pitchFamily="34" charset="0"/>
                <a:cs typeface="Arial" panose="020B0604020202020204" pitchFamily="34" charset="0"/>
              </a:rPr>
              <a:t>.</a:t>
            </a:r>
          </a:p>
          <a:p>
            <a:pPr marL="342900" indent="-342900">
              <a:buAutoNum type="alphaLcPeriod"/>
            </a:pPr>
            <a:r>
              <a:rPr lang="en-US" sz="2000" dirty="0" err="1" smtClean="0">
                <a:latin typeface="Arial" panose="020B0604020202020204" pitchFamily="34" charset="0"/>
                <a:cs typeface="Arial" panose="020B0604020202020204" pitchFamily="34" charset="0"/>
              </a:rPr>
              <a:t>Teori</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dihasilkan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berlaku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secara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umum</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69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217" y="425005"/>
            <a:ext cx="10676586" cy="584775"/>
          </a:xfrm>
          <a:prstGeom prst="rect">
            <a:avLst/>
          </a:prstGeom>
          <a:noFill/>
        </p:spPr>
        <p:txBody>
          <a:bodyPr wrap="square" rtlCol="0">
            <a:spAutoFit/>
          </a:bodyPr>
          <a:lstStyle/>
          <a:p>
            <a:pPr algn="ctr"/>
            <a:r>
              <a:rPr lang="en-US" sz="3200" dirty="0" smtClean="0">
                <a:latin typeface="Arial Black" panose="020B0A04020102020204" pitchFamily="34" charset="0"/>
              </a:rPr>
              <a:t>2. </a:t>
            </a:r>
            <a:r>
              <a:rPr lang="en-US" sz="3200" dirty="0" err="1" smtClean="0">
                <a:latin typeface="Arial Black" panose="020B0A04020102020204" pitchFamily="34" charset="0"/>
              </a:rPr>
              <a:t>Objek</a:t>
            </a:r>
            <a:r>
              <a:rPr lang="en-US" sz="3200" dirty="0" smtClean="0">
                <a:latin typeface="Arial Black" panose="020B0A04020102020204" pitchFamily="34" charset="0"/>
              </a:rPr>
              <a:t> </a:t>
            </a:r>
            <a:r>
              <a:rPr lang="en-US" sz="3200" dirty="0" err="1" smtClean="0">
                <a:latin typeface="Arial Black" panose="020B0A04020102020204" pitchFamily="34" charset="0"/>
              </a:rPr>
              <a:t>kajian</a:t>
            </a:r>
            <a:r>
              <a:rPr lang="en-US" sz="3200" dirty="0" smtClean="0">
                <a:latin typeface="Arial Black" panose="020B0A04020102020204" pitchFamily="34" charset="0"/>
              </a:rPr>
              <a:t> </a:t>
            </a:r>
            <a:r>
              <a:rPr lang="en-US" sz="3200" dirty="0" err="1" smtClean="0">
                <a:latin typeface="Arial Black" panose="020B0A04020102020204" pitchFamily="34" charset="0"/>
              </a:rPr>
              <a:t>biologi</a:t>
            </a:r>
            <a:endParaRPr lang="en-US" sz="3200" dirty="0">
              <a:latin typeface="Arial Black" panose="020B0A04020102020204" pitchFamily="34" charset="0"/>
            </a:endParaRPr>
          </a:p>
        </p:txBody>
      </p:sp>
      <p:sp>
        <p:nvSpPr>
          <p:cNvPr id="4" name="TextBox 3"/>
          <p:cNvSpPr txBox="1"/>
          <p:nvPr/>
        </p:nvSpPr>
        <p:spPr>
          <a:xfrm>
            <a:off x="721217" y="1009780"/>
            <a:ext cx="11011437" cy="7201972"/>
          </a:xfrm>
          <a:prstGeom prst="rect">
            <a:avLst/>
          </a:prstGeom>
          <a:noFill/>
        </p:spPr>
        <p:txBody>
          <a:bodyPr wrap="square" rtlCol="0">
            <a:spAutoFit/>
          </a:bodyPr>
          <a:lstStyle/>
          <a:p>
            <a:r>
              <a:rPr lang="en-US" dirty="0"/>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kajian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meliputi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semua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makhluk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material)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semua</a:t>
            </a:r>
            <a:r>
              <a:rPr lang="en-US" sz="2000" dirty="0" smtClean="0">
                <a:latin typeface="Arial" panose="020B0604020202020204" pitchFamily="34" charset="0"/>
                <a:cs typeface="Arial" panose="020B0604020202020204" pitchFamily="34" charset="0"/>
              </a:rPr>
              <a:t> proses yang </a:t>
            </a:r>
            <a:r>
              <a:rPr lang="en-US" sz="2000" dirty="0" err="1" smtClean="0">
                <a:latin typeface="Arial" panose="020B0604020202020204" pitchFamily="34" charset="0"/>
                <a:cs typeface="Arial" panose="020B0604020202020204" pitchFamily="34" charset="0"/>
              </a:rPr>
              <a:t>berlangsung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didalam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makhluk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tersebut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formal). </a:t>
            </a:r>
            <a:r>
              <a:rPr lang="en-US" sz="2000" dirty="0" err="1" smtClean="0">
                <a:latin typeface="Arial" panose="020B0604020202020204" pitchFamily="34" charset="0"/>
                <a:cs typeface="Arial" panose="020B0604020202020204" pitchFamily="34" charset="0"/>
              </a:rPr>
              <a:t>Berdasarkan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tingkat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kehidupan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objek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biologi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meliputi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kehidupan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pada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bagian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tingkat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struktur</a:t>
            </a:r>
            <a:r>
              <a:rPr lang="en-US" sz="2000" dirty="0" smtClean="0">
                <a:latin typeface="Arial" panose="020B0604020202020204" pitchFamily="34" charset="0"/>
                <a:cs typeface="Arial" panose="020B0604020202020204" pitchFamily="34" charset="0"/>
              </a:rPr>
              <a:t>. Tingkat </a:t>
            </a:r>
            <a:r>
              <a:rPr lang="en-US" sz="2000" dirty="0" err="1" smtClean="0">
                <a:latin typeface="Arial" panose="020B0604020202020204" pitchFamily="34" charset="0"/>
                <a:cs typeface="Arial" panose="020B0604020202020204" pitchFamily="34" charset="0"/>
              </a:rPr>
              <a:t>struktur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terendah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hingga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tertinggi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yaitu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molekul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jaringan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sistem</a:t>
            </a:r>
            <a:r>
              <a:rPr lang="en-US" sz="2000" dirty="0" smtClean="0">
                <a:latin typeface="Arial" panose="020B0604020202020204" pitchFamily="34" charset="0"/>
                <a:cs typeface="Arial" panose="020B0604020202020204" pitchFamily="34" charset="0"/>
              </a:rPr>
              <a:t> organ,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populasi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komunitas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ekosistem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biosfer</a:t>
            </a:r>
            <a:r>
              <a:rPr lang="en-US" sz="2000" dirty="0" smtClean="0">
                <a:latin typeface="Arial" panose="020B0604020202020204" pitchFamily="34" charset="0"/>
                <a:cs typeface="Arial" panose="020B0604020202020204" pitchFamily="34" charset="0"/>
              </a:rPr>
              <a:t>.</a:t>
            </a:r>
          </a:p>
          <a:p>
            <a:pPr lvl="1"/>
            <a:r>
              <a:rPr lang="en-US" sz="2000" b="1" dirty="0" smtClean="0">
                <a:latin typeface="Arial" panose="020B0604020202020204" pitchFamily="34" charset="0"/>
                <a:cs typeface="Arial" panose="020B0604020202020204" pitchFamily="34" charset="0"/>
              </a:rPr>
              <a:t>a. </a:t>
            </a:r>
            <a:r>
              <a:rPr lang="en-US" sz="2000" b="1" dirty="0" err="1" smtClean="0">
                <a:latin typeface="Arial" panose="020B0604020202020204" pitchFamily="34" charset="0"/>
                <a:cs typeface="Arial" panose="020B0604020202020204" pitchFamily="34" charset="0"/>
              </a:rPr>
              <a:t>Molekul</a:t>
            </a:r>
            <a:endParaRPr lang="en-US" sz="2000" b="1" dirty="0" smtClean="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Molekul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tersusun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atom-atom. Atom </a:t>
            </a:r>
            <a:r>
              <a:rPr lang="en-US" sz="2000" dirty="0" err="1" smtClean="0">
                <a:latin typeface="Arial" panose="020B0604020202020204" pitchFamily="34" charset="0"/>
                <a:cs typeface="Arial" panose="020B0604020202020204" pitchFamily="34" charset="0"/>
              </a:rPr>
              <a:t>tersusun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proton,neutron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elektron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Contoh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molekul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yaitu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molekul</a:t>
            </a:r>
            <a:r>
              <a:rPr lang="en-US" sz="2000" dirty="0" smtClean="0">
                <a:latin typeface="Arial" panose="020B0604020202020204" pitchFamily="34" charset="0"/>
                <a:cs typeface="Arial" panose="020B0604020202020204" pitchFamily="34" charset="0"/>
              </a:rPr>
              <a:t> DNA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molekul</a:t>
            </a:r>
            <a:r>
              <a:rPr lang="en-US" sz="2000" dirty="0" smtClean="0">
                <a:latin typeface="Arial" panose="020B0604020202020204" pitchFamily="34" charset="0"/>
                <a:cs typeface="Arial" panose="020B0604020202020204" pitchFamily="34" charset="0"/>
              </a:rPr>
              <a:t> air. </a:t>
            </a:r>
            <a:r>
              <a:rPr lang="en-US" sz="2000" dirty="0" err="1" smtClean="0">
                <a:latin typeface="Arial" panose="020B0604020202020204" pitchFamily="34" charset="0"/>
                <a:cs typeface="Arial" panose="020B0604020202020204" pitchFamily="34" charset="0"/>
              </a:rPr>
              <a:t>Molekul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saling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berikatan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membentuk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ikatan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kompleks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selanjutnya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membentuk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organel</a:t>
            </a:r>
            <a:r>
              <a:rPr lang="en-US" sz="2000" dirty="0" smtClean="0">
                <a:latin typeface="Arial" panose="020B0604020202020204" pitchFamily="34" charset="0"/>
                <a:cs typeface="Arial" panose="020B0604020202020204" pitchFamily="34" charset="0"/>
              </a:rPr>
              <a:t> sel.</a:t>
            </a:r>
          </a:p>
          <a:p>
            <a:pPr lvl="1"/>
            <a:r>
              <a:rPr lang="en-US" sz="2000" b="1" dirty="0" smtClean="0">
                <a:latin typeface="Arial" panose="020B0604020202020204" pitchFamily="34" charset="0"/>
                <a:cs typeface="Arial" panose="020B0604020202020204" pitchFamily="34" charset="0"/>
              </a:rPr>
              <a:t>b. </a:t>
            </a:r>
            <a:r>
              <a:rPr lang="en-US" sz="2000" b="1" dirty="0" err="1" smtClean="0">
                <a:latin typeface="Arial" panose="020B0604020202020204" pitchFamily="34" charset="0"/>
                <a:cs typeface="Arial" panose="020B0604020202020204" pitchFamily="34" charset="0"/>
              </a:rPr>
              <a:t>Sel</a:t>
            </a:r>
            <a:endParaRPr lang="en-US" sz="2000" b="1" dirty="0" smtClean="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merupakan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tingkatan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kehidupan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organel-organel</a:t>
            </a:r>
            <a:r>
              <a:rPr lang="en-US" sz="2000" dirty="0" smtClean="0">
                <a:latin typeface="Arial" panose="020B0604020202020204" pitchFamily="34" charset="0"/>
                <a:cs typeface="Arial" panose="020B0604020202020204" pitchFamily="34" charset="0"/>
              </a:rPr>
              <a:t> sel. </a:t>
            </a:r>
            <a:r>
              <a:rPr lang="en-US" sz="2000" dirty="0" err="1">
                <a:latin typeface="Arial" panose="020B0604020202020204" pitchFamily="34" charset="0"/>
                <a:cs typeface="Arial" panose="020B0604020202020204" pitchFamily="34" charset="0"/>
              </a:rPr>
              <a:t>S</a:t>
            </a:r>
            <a:r>
              <a:rPr lang="en-US" sz="2000" dirty="0" err="1" smtClean="0">
                <a:latin typeface="Arial" panose="020B0604020202020204" pitchFamily="34" charset="0"/>
                <a:cs typeface="Arial" panose="020B0604020202020204" pitchFamily="34" charset="0"/>
              </a:rPr>
              <a:t>ebagian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seperti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bakteri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terdiri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tetapi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sebagian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besar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merupakan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kumpulan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banyak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sel</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terspesialisasi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Setiap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memiliki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fungsi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melakukan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metabolisme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serta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memiliki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kemampuan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tumbuh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berkembang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sehingga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disebut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satuan</a:t>
            </a:r>
            <a:r>
              <a:rPr lang="en-US" sz="2000" dirty="0" smtClean="0">
                <a:latin typeface="Arial" panose="020B0604020202020204" pitchFamily="34" charset="0"/>
                <a:cs typeface="Arial" panose="020B0604020202020204" pitchFamily="34" charset="0"/>
              </a:rPr>
              <a:t> unit </a:t>
            </a:r>
            <a:r>
              <a:rPr lang="en-US" sz="2000" dirty="0" err="1" smtClean="0">
                <a:latin typeface="Arial" panose="020B0604020202020204" pitchFamily="34" charset="0"/>
                <a:cs typeface="Arial" panose="020B0604020202020204" pitchFamily="34" charset="0"/>
              </a:rPr>
              <a:t>terkecil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kehidupan</a:t>
            </a:r>
            <a:r>
              <a:rPr lang="en-US" sz="2000" dirty="0" smtClean="0">
                <a:latin typeface="Arial" panose="020B0604020202020204" pitchFamily="34" charset="0"/>
                <a:cs typeface="Arial" panose="020B0604020202020204" pitchFamily="34" charset="0"/>
              </a:rPr>
              <a:t>. </a:t>
            </a:r>
          </a:p>
          <a:p>
            <a:pPr lvl="1"/>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a:p>
            <a:pPr lvl="1"/>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50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8034" y="850006"/>
            <a:ext cx="11088710" cy="5324535"/>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c. </a:t>
            </a:r>
            <a:r>
              <a:rPr lang="en-US" sz="2000" b="1" dirty="0" err="1" smtClean="0">
                <a:latin typeface="Arial" panose="020B0604020202020204" pitchFamily="34" charset="0"/>
                <a:cs typeface="Arial" panose="020B0604020202020204" pitchFamily="34" charset="0"/>
              </a:rPr>
              <a:t>Jaringan</a:t>
            </a:r>
            <a:endParaRPr lang="en-US" sz="2000" b="1"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jaringan</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merupakan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sekumpulan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sel</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memiliki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persamaan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struktur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melakukan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fungsi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tertentu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Jaringan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ditemukan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pada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multiseluler</a:t>
            </a:r>
            <a:r>
              <a:rPr lang="en-US" sz="2000" dirty="0" smtClean="0">
                <a:latin typeface="Arial" panose="020B0604020202020204" pitchFamily="34" charset="0"/>
                <a:cs typeface="Arial" panose="020B0604020202020204" pitchFamily="34" charset="0"/>
              </a:rPr>
              <a:t>.</a:t>
            </a:r>
          </a:p>
          <a:p>
            <a:r>
              <a:rPr lang="en-US" sz="2000" b="1" dirty="0" smtClean="0">
                <a:latin typeface="Arial" panose="020B0604020202020204" pitchFamily="34" charset="0"/>
                <a:cs typeface="Arial" panose="020B0604020202020204" pitchFamily="34" charset="0"/>
              </a:rPr>
              <a:t>d. Organ</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sekumpulan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jaringan</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bekerja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melakukan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fungsi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tertentu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membentuk</a:t>
            </a:r>
            <a:r>
              <a:rPr lang="en-US" sz="2000" dirty="0" smtClean="0">
                <a:latin typeface="Arial" panose="020B0604020202020204" pitchFamily="34" charset="0"/>
                <a:cs typeface="Arial" panose="020B0604020202020204" pitchFamily="34" charset="0"/>
              </a:rPr>
              <a:t> organ. Organ </a:t>
            </a:r>
            <a:r>
              <a:rPr lang="en-US" sz="2000" dirty="0" err="1" smtClean="0">
                <a:latin typeface="Arial" panose="020B0604020202020204" pitchFamily="34" charset="0"/>
                <a:cs typeface="Arial" panose="020B0604020202020204" pitchFamily="34" charset="0"/>
              </a:rPr>
              <a:t>hanya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ditemukan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pada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multiseluler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contoh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jaringan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epitel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jaringan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penyokong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jaringan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otot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bekerja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membentuk</a:t>
            </a:r>
            <a:r>
              <a:rPr lang="en-US" sz="2000" dirty="0" smtClean="0">
                <a:latin typeface="Arial" panose="020B0604020202020204" pitchFamily="34" charset="0"/>
                <a:cs typeface="Arial" panose="020B0604020202020204" pitchFamily="34" charset="0"/>
              </a:rPr>
              <a:t> organ </a:t>
            </a:r>
            <a:r>
              <a:rPr lang="en-US" sz="2000" dirty="0" err="1" smtClean="0">
                <a:latin typeface="Arial" panose="020B0604020202020204" pitchFamily="34" charset="0"/>
                <a:cs typeface="Arial" panose="020B0604020202020204" pitchFamily="34" charset="0"/>
              </a:rPr>
              <a:t>lambung</a:t>
            </a:r>
            <a:r>
              <a:rPr lang="en-US" sz="2000" dirty="0" smtClean="0">
                <a:latin typeface="Arial" panose="020B0604020202020204" pitchFamily="34" charset="0"/>
                <a:cs typeface="Arial" panose="020B0604020202020204" pitchFamily="34" charset="0"/>
              </a:rPr>
              <a:t>.</a:t>
            </a:r>
          </a:p>
          <a:p>
            <a:r>
              <a:rPr lang="en-US" sz="2000" b="1" dirty="0" smtClean="0">
                <a:latin typeface="Arial" panose="020B0604020202020204" pitchFamily="34" charset="0"/>
                <a:cs typeface="Arial" panose="020B0604020202020204" pitchFamily="34" charset="0"/>
              </a:rPr>
              <a:t>e. </a:t>
            </a:r>
            <a:r>
              <a:rPr lang="en-US" sz="2000" b="1" dirty="0" err="1" smtClean="0">
                <a:latin typeface="Arial" panose="020B0604020202020204" pitchFamily="34" charset="0"/>
                <a:cs typeface="Arial" panose="020B0604020202020204" pitchFamily="34" charset="0"/>
              </a:rPr>
              <a:t>Sistem</a:t>
            </a:r>
            <a:r>
              <a:rPr lang="en-US" sz="2000" b="1" dirty="0" smtClean="0">
                <a:latin typeface="Arial" panose="020B0604020202020204" pitchFamily="34" charset="0"/>
                <a:cs typeface="Arial" panose="020B0604020202020204" pitchFamily="34" charset="0"/>
              </a:rPr>
              <a:t> organ </a:t>
            </a:r>
          </a:p>
          <a:p>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organ-organ yang </a:t>
            </a:r>
            <a:r>
              <a:rPr lang="en-US" sz="2000" dirty="0" err="1" smtClean="0">
                <a:latin typeface="Arial" panose="020B0604020202020204" pitchFamily="34" charset="0"/>
                <a:cs typeface="Arial" panose="020B0604020202020204" pitchFamily="34" charset="0"/>
              </a:rPr>
              <a:t>melakukan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fungsi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tugas</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saling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berkaitan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sama</a:t>
            </a:r>
            <a:r>
              <a:rPr lang="en-US" sz="2000" dirty="0" smtClean="0">
                <a:latin typeface="Arial" panose="020B0604020202020204" pitchFamily="34" charset="0"/>
                <a:cs typeface="Arial" panose="020B0604020202020204" pitchFamily="34" charset="0"/>
              </a:rPr>
              <a:t> lain </a:t>
            </a:r>
            <a:r>
              <a:rPr lang="en-US" sz="2000" dirty="0" err="1" smtClean="0">
                <a:latin typeface="Arial" panose="020B0604020202020204" pitchFamily="34" charset="0"/>
                <a:cs typeface="Arial" panose="020B0604020202020204" pitchFamily="34" charset="0"/>
              </a:rPr>
              <a:t>disebut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sistem</a:t>
            </a:r>
            <a:r>
              <a:rPr lang="en-US" sz="2000" dirty="0" smtClean="0">
                <a:latin typeface="Arial" panose="020B0604020202020204" pitchFamily="34" charset="0"/>
                <a:cs typeface="Arial" panose="020B0604020202020204" pitchFamily="34" charset="0"/>
              </a:rPr>
              <a:t> organ.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contoh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sistem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pencernaan</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tersusun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beberapa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jenis</a:t>
            </a:r>
            <a:r>
              <a:rPr lang="en-US" sz="2000" dirty="0" smtClean="0">
                <a:latin typeface="Arial" panose="020B0604020202020204" pitchFamily="34" charset="0"/>
                <a:cs typeface="Arial" panose="020B0604020202020204" pitchFamily="34" charset="0"/>
              </a:rPr>
              <a:t> organ </a:t>
            </a:r>
            <a:r>
              <a:rPr lang="en-US" sz="2000" dirty="0" err="1" smtClean="0">
                <a:latin typeface="Arial" panose="020B0604020202020204" pitchFamily="34" charset="0"/>
                <a:cs typeface="Arial" panose="020B0604020202020204" pitchFamily="34" charset="0"/>
              </a:rPr>
              <a:t>antara</a:t>
            </a:r>
            <a:r>
              <a:rPr lang="en-US" sz="2000" dirty="0" smtClean="0">
                <a:latin typeface="Arial" panose="020B0604020202020204" pitchFamily="34" charset="0"/>
                <a:cs typeface="Arial" panose="020B0604020202020204" pitchFamily="34" charset="0"/>
              </a:rPr>
              <a:t> lain </a:t>
            </a:r>
            <a:r>
              <a:rPr lang="en-US" sz="2000" dirty="0" err="1" smtClean="0">
                <a:latin typeface="Arial" panose="020B0604020202020204" pitchFamily="34" charset="0"/>
                <a:cs typeface="Arial" panose="020B0604020202020204" pitchFamily="34" charset="0"/>
              </a:rPr>
              <a:t>lambung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hati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pankreas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usus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halus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usus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besar</a:t>
            </a:r>
            <a:r>
              <a:rPr lang="en-US" sz="2000" dirty="0" smtClean="0">
                <a:latin typeface="Arial" panose="020B0604020202020204" pitchFamily="34" charset="0"/>
                <a:cs typeface="Arial" panose="020B0604020202020204" pitchFamily="34" charset="0"/>
              </a:rPr>
              <a:t>.</a:t>
            </a:r>
          </a:p>
          <a:p>
            <a:r>
              <a:rPr lang="en-US" sz="2000" b="1" dirty="0" smtClean="0">
                <a:latin typeface="Arial" panose="020B0604020202020204" pitchFamily="34" charset="0"/>
                <a:cs typeface="Arial" panose="020B0604020202020204" pitchFamily="34" charset="0"/>
              </a:rPr>
              <a:t>f. </a:t>
            </a:r>
            <a:r>
              <a:rPr lang="en-US" sz="2000" b="1" dirty="0" err="1" smtClean="0">
                <a:latin typeface="Arial" panose="020B0604020202020204" pitchFamily="34" charset="0"/>
                <a:cs typeface="Arial" panose="020B0604020202020204" pitchFamily="34" charset="0"/>
              </a:rPr>
              <a:t>Organisme</a:t>
            </a:r>
            <a:r>
              <a:rPr lang="en-US" sz="2000" b="1" dirty="0" smtClean="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sistem</a:t>
            </a:r>
            <a:r>
              <a:rPr lang="en-US" sz="2000" dirty="0" smtClean="0">
                <a:latin typeface="Arial" panose="020B0604020202020204" pitchFamily="34" charset="0"/>
                <a:cs typeface="Arial" panose="020B0604020202020204" pitchFamily="34" charset="0"/>
              </a:rPr>
              <a:t> organ yang </a:t>
            </a:r>
            <a:r>
              <a:rPr lang="en-US" sz="2000" dirty="0" err="1" smtClean="0">
                <a:latin typeface="Arial" panose="020B0604020202020204" pitchFamily="34" charset="0"/>
                <a:cs typeface="Arial" panose="020B0604020202020204" pitchFamily="34" charset="0"/>
              </a:rPr>
              <a:t>bekerja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melakukan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kegiatan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kehidupan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membentuk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individu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terdiri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uniseluler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organiseme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multiseluler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Contoh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uniseluler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yaitu</a:t>
            </a:r>
            <a:r>
              <a:rPr lang="en-US" sz="2000" dirty="0" smtClean="0">
                <a:latin typeface="Arial" panose="020B0604020202020204" pitchFamily="34" charset="0"/>
                <a:cs typeface="Arial" panose="020B0604020202020204" pitchFamily="34" charset="0"/>
              </a:rPr>
              <a:t> protozoa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monera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Contoh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multiseluler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yaitu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tanaman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bayam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kucing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multiseluler</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terbentuk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sistem-sistem</a:t>
            </a:r>
            <a:r>
              <a:rPr lang="en-US" sz="2000" dirty="0" smtClean="0">
                <a:latin typeface="Arial" panose="020B0604020202020204" pitchFamily="34" charset="0"/>
                <a:cs typeface="Arial" panose="020B0604020202020204" pitchFamily="34" charset="0"/>
              </a:rPr>
              <a:t> organ yang </a:t>
            </a:r>
            <a:r>
              <a:rPr lang="en-US" sz="2000" dirty="0" err="1" smtClean="0">
                <a:latin typeface="Arial" panose="020B0604020202020204" pitchFamily="34" charset="0"/>
                <a:cs typeface="Arial" panose="020B0604020202020204" pitchFamily="34" charset="0"/>
              </a:rPr>
              <a:t>bekerja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dalam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kesatuan</a:t>
            </a:r>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153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81" y="399245"/>
            <a:ext cx="11230378" cy="5632311"/>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g. </a:t>
            </a:r>
            <a:r>
              <a:rPr lang="en-US" sz="2000" b="1" dirty="0" err="1" smtClean="0">
                <a:latin typeface="Arial" panose="020B0604020202020204" pitchFamily="34" charset="0"/>
                <a:cs typeface="Arial" panose="020B0604020202020204" pitchFamily="34" charset="0"/>
              </a:rPr>
              <a:t>Populasi</a:t>
            </a:r>
            <a:endParaRPr lang="en-US" sz="2000" b="1"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Sekumpulan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organisme</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sejenis</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hidup</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pada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tempat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tertentu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dalam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waktu</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sama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membentuk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populasi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contoh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populasi</a:t>
            </a:r>
            <a:r>
              <a:rPr lang="en-US" sz="2000" dirty="0" smtClean="0">
                <a:latin typeface="Arial" panose="020B0604020202020204" pitchFamily="34" charset="0"/>
                <a:cs typeface="Arial" panose="020B0604020202020204" pitchFamily="34" charset="0"/>
              </a:rPr>
              <a:t> zebra </a:t>
            </a:r>
            <a:r>
              <a:rPr lang="en-US" sz="2000" dirty="0" err="1" smtClean="0">
                <a:latin typeface="Arial" panose="020B0604020202020204" pitchFamily="34" charset="0"/>
                <a:cs typeface="Arial" panose="020B0604020202020204" pitchFamily="34" charset="0"/>
              </a:rPr>
              <a:t>dipadang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rumput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pohon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kurma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digurun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pasir</a:t>
            </a:r>
            <a:r>
              <a:rPr lang="en-US" sz="2000" dirty="0" smtClean="0">
                <a:latin typeface="Arial" panose="020B0604020202020204" pitchFamily="34" charset="0"/>
                <a:cs typeface="Arial" panose="020B0604020202020204" pitchFamily="34" charset="0"/>
              </a:rPr>
              <a:t>.</a:t>
            </a:r>
          </a:p>
          <a:p>
            <a:r>
              <a:rPr lang="en-US" sz="2000" b="1" dirty="0" smtClean="0">
                <a:latin typeface="Arial" panose="020B0604020202020204" pitchFamily="34" charset="0"/>
                <a:cs typeface="Arial" panose="020B0604020202020204" pitchFamily="34" charset="0"/>
              </a:rPr>
              <a:t>h. </a:t>
            </a:r>
            <a:r>
              <a:rPr lang="en-US" sz="2000" b="1" dirty="0" err="1" smtClean="0">
                <a:latin typeface="Arial" panose="020B0604020202020204" pitchFamily="34" charset="0"/>
                <a:cs typeface="Arial" panose="020B0604020202020204" pitchFamily="34" charset="0"/>
              </a:rPr>
              <a:t>Komunitas</a:t>
            </a:r>
            <a:endParaRPr lang="en-US" sz="2000" b="1"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Komunitas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tersusun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beberapa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populasi</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saling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berinteraksi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disuatu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tempat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tertentu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contoh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komunitas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sungai</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tersusun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populasi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ikan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populasi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kepiting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populasi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tumbuhan</a:t>
            </a:r>
            <a:r>
              <a:rPr lang="en-US" sz="2000" dirty="0" smtClean="0">
                <a:latin typeface="Arial" panose="020B0604020202020204" pitchFamily="34" charset="0"/>
                <a:cs typeface="Arial" panose="020B0604020202020204" pitchFamily="34" charset="0"/>
              </a:rPr>
              <a:t> air.</a:t>
            </a:r>
          </a:p>
          <a:p>
            <a:pPr marL="514350" indent="-514350">
              <a:buAutoNum type="romanLcPeriod"/>
            </a:pPr>
            <a:r>
              <a:rPr lang="en-US" sz="2000" b="1" dirty="0" err="1" smtClean="0">
                <a:latin typeface="Arial" panose="020B0604020202020204" pitchFamily="34" charset="0"/>
                <a:cs typeface="Arial" panose="020B0604020202020204" pitchFamily="34" charset="0"/>
              </a:rPr>
              <a:t>Ekosistem</a:t>
            </a:r>
            <a:endParaRPr lang="en-US" sz="2000" b="1"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Ekosistem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berasal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dari</a:t>
            </a:r>
            <a:r>
              <a:rPr lang="en-US" sz="2000" dirty="0" smtClean="0">
                <a:latin typeface="Arial" panose="020B0604020202020204" pitchFamily="34" charset="0"/>
                <a:cs typeface="Arial" panose="020B0604020202020204" pitchFamily="34" charset="0"/>
              </a:rPr>
              <a:t> kata </a:t>
            </a:r>
            <a:r>
              <a:rPr lang="en-US" sz="2000" i="1" dirty="0" err="1" smtClean="0">
                <a:latin typeface="Arial" panose="020B0604020202020204" pitchFamily="34" charset="0"/>
                <a:cs typeface="Arial" panose="020B0604020202020204" pitchFamily="34" charset="0"/>
              </a:rPr>
              <a:t>oikos</a:t>
            </a:r>
            <a:r>
              <a:rPr lang="en-US" sz="2000" i="1"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en-US" sz="2000" dirty="0" err="1" smtClean="0">
                <a:latin typeface="Arial" panose="020B0604020202020204" pitchFamily="34" charset="0"/>
                <a:cs typeface="Arial" panose="020B0604020202020204" pitchFamily="34" charset="0"/>
              </a:rPr>
              <a:t>rumah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sendiri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i="1" dirty="0" err="1" smtClean="0">
                <a:latin typeface="Arial" panose="020B0604020202020204" pitchFamily="34" charset="0"/>
                <a:cs typeface="Arial" panose="020B0604020202020204" pitchFamily="34" charset="0"/>
              </a:rPr>
              <a:t>systema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saling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memengaruhi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jadi,ekosistem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adalah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sistem</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terdiri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komponen-komponen</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saling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memengaruhi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berinteraksi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sama</a:t>
            </a:r>
            <a:r>
              <a:rPr lang="en-US" sz="2000" dirty="0" smtClean="0">
                <a:latin typeface="Arial" panose="020B0604020202020204" pitchFamily="34" charset="0"/>
                <a:cs typeface="Arial" panose="020B0604020202020204" pitchFamily="34" charset="0"/>
              </a:rPr>
              <a:t> lain </a:t>
            </a:r>
            <a:r>
              <a:rPr lang="en-US" sz="2000" dirty="0" err="1" smtClean="0">
                <a:latin typeface="Arial" panose="020B0604020202020204" pitchFamily="34" charset="0"/>
                <a:cs typeface="Arial" panose="020B0604020202020204" pitchFamily="34" charset="0"/>
              </a:rPr>
              <a:t>pada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suatu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tempat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tertentu</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Ekosistem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terdiri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komponen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biotik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abiotik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Sebagai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contoh,ekosistem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Komponen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penyusun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ekosistem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darat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meliputi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komponen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biotik</a:t>
            </a:r>
            <a:r>
              <a:rPr lang="en-US" sz="2000" dirty="0" smtClean="0">
                <a:latin typeface="Arial" panose="020B0604020202020204" pitchFamily="34" charset="0"/>
                <a:cs typeface="Arial" panose="020B0604020202020204" pitchFamily="34" charset="0"/>
              </a:rPr>
              <a:t> yang </a:t>
            </a:r>
            <a:r>
              <a:rPr lang="en-US" sz="2000" dirty="0" err="1" smtClean="0">
                <a:latin typeface="Arial" panose="020B0604020202020204" pitchFamily="34" charset="0"/>
                <a:cs typeface="Arial" panose="020B0604020202020204" pitchFamily="34" charset="0"/>
              </a:rPr>
              <a:t>terdiri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produsen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herbivora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karnivora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omnivora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pengurai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Adapun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komponen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abiotik</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terdiri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atas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tanah</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udara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zat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anorganik</a:t>
            </a:r>
            <a:r>
              <a:rPr lang="en-US" sz="2000" dirty="0" smtClean="0">
                <a:latin typeface="Arial" panose="020B0604020202020204" pitchFamily="34" charset="0"/>
                <a:cs typeface="Arial" panose="020B0604020202020204" pitchFamily="34" charset="0"/>
              </a:rPr>
              <a:t>.</a:t>
            </a:r>
          </a:p>
          <a:p>
            <a:r>
              <a:rPr lang="en-US" sz="2000" b="1" dirty="0" smtClean="0">
                <a:latin typeface="Arial" panose="020B0604020202020204" pitchFamily="34" charset="0"/>
                <a:cs typeface="Arial" panose="020B0604020202020204" pitchFamily="34" charset="0"/>
              </a:rPr>
              <a:t>j</a:t>
            </a:r>
            <a:r>
              <a:rPr lang="en-US" sz="2000" b="1" dirty="0" smtClean="0">
                <a:latin typeface="Arial" panose="020B0604020202020204" pitchFamily="34" charset="0"/>
                <a:cs typeface="Arial" panose="020B0604020202020204" pitchFamily="34" charset="0"/>
              </a:rPr>
              <a:t>. </a:t>
            </a:r>
            <a:r>
              <a:rPr lang="en-US" sz="2000" b="1" dirty="0" err="1" smtClean="0">
                <a:latin typeface="Arial" panose="020B0604020202020204" pitchFamily="34" charset="0"/>
                <a:cs typeface="Arial" panose="020B0604020202020204" pitchFamily="34" charset="0"/>
              </a:rPr>
              <a:t>Bioma</a:t>
            </a:r>
            <a:endParaRPr lang="en-US" sz="2000" b="1"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merupakan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kumpulan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ekosistem</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didunia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seperti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bioma</a:t>
            </a:r>
            <a:r>
              <a:rPr lang="en-US" sz="2000" dirty="0" smtClean="0">
                <a:latin typeface="Arial" panose="020B0604020202020204" pitchFamily="34" charset="0"/>
                <a:cs typeface="Arial" panose="020B0604020202020204" pitchFamily="34" charset="0"/>
              </a:rPr>
              <a:t> tundra, </a:t>
            </a:r>
            <a:r>
              <a:rPr lang="en-US" sz="2000" dirty="0" err="1" smtClean="0">
                <a:latin typeface="Arial" panose="020B0604020202020204" pitchFamily="34" charset="0"/>
                <a:cs typeface="Arial" panose="020B0604020202020204" pitchFamily="34" charset="0"/>
              </a:rPr>
              <a:t>bioma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gurun,bioma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hutan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hujan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tropis,dan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bioma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savana</a:t>
            </a:r>
            <a:r>
              <a:rPr lang="en-US" sz="20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1897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atin typeface="Arial" panose="020B0604020202020204" pitchFamily="34" charset="0"/>
                <a:cs typeface="Arial" panose="020B0604020202020204" pitchFamily="34" charset="0"/>
              </a:rPr>
              <a:t>k. </a:t>
            </a:r>
            <a:r>
              <a:rPr lang="en-US" sz="2000" b="1" dirty="0" err="1">
                <a:latin typeface="Arial" panose="020B0604020202020204" pitchFamily="34" charset="0"/>
                <a:cs typeface="Arial" panose="020B0604020202020204" pitchFamily="34" charset="0"/>
              </a:rPr>
              <a:t>Biosfer</a:t>
            </a:r>
            <a:r>
              <a:rPr lang="en-US" sz="2000" b="1" dirty="0">
                <a:latin typeface="Arial" panose="020B0604020202020204" pitchFamily="34" charset="0"/>
                <a:cs typeface="Arial" panose="020B0604020202020204" pitchFamily="34" charset="0"/>
              </a:rPr>
              <a:t/>
            </a:r>
            <a:br>
              <a:rPr lang="en-US" sz="20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Biosfer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merupakan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tingkatan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organisasi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kehidupan</a:t>
            </a:r>
            <a:r>
              <a:rPr lang="en-US" sz="2000" dirty="0">
                <a:latin typeface="Arial" panose="020B0604020202020204" pitchFamily="34" charset="0"/>
                <a:cs typeface="Arial" panose="020B0604020202020204" pitchFamily="34" charset="0"/>
              </a:rPr>
              <a:t> paling </a:t>
            </a:r>
            <a:r>
              <a:rPr lang="en-US" sz="2000" dirty="0" err="1">
                <a:latin typeface="Arial" panose="020B0604020202020204" pitchFamily="34" charset="0"/>
                <a:cs typeface="Arial" panose="020B0604020202020204" pitchFamily="34" charset="0"/>
              </a:rPr>
              <a:t>kompleks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Biosfer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meliputi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seluruh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lapisan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kulit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bumi</a:t>
            </a:r>
            <a:r>
              <a:rPr lang="en-US" sz="2000" dirty="0">
                <a:latin typeface="Arial" panose="020B0604020202020204" pitchFamily="34" charset="0"/>
                <a:cs typeface="Arial" panose="020B0604020202020204" pitchFamily="34" charset="0"/>
              </a:rPr>
              <a:t>, air, </a:t>
            </a:r>
            <a:r>
              <a:rPr lang="en-US" sz="2000" dirty="0" err="1">
                <a:latin typeface="Arial" panose="020B0604020202020204" pitchFamily="34" charset="0"/>
                <a:cs typeface="Arial" panose="020B0604020202020204" pitchFamily="34" charset="0"/>
              </a:rPr>
              <a:t>dan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atmosfer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tempat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kehidupan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berlangsung</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906" y="1580927"/>
            <a:ext cx="4351338" cy="4351338"/>
          </a:xfrm>
        </p:spPr>
      </p:pic>
      <p:sp>
        <p:nvSpPr>
          <p:cNvPr id="5" name="TextBox 4"/>
          <p:cNvSpPr txBox="1"/>
          <p:nvPr/>
        </p:nvSpPr>
        <p:spPr>
          <a:xfrm>
            <a:off x="1519707" y="6215600"/>
            <a:ext cx="9659155" cy="400110"/>
          </a:xfrm>
          <a:prstGeom prst="rect">
            <a:avLst/>
          </a:prstGeom>
          <a:noFill/>
        </p:spPr>
        <p:txBody>
          <a:bodyPr wrap="square" rtlCol="0">
            <a:spAutoFit/>
          </a:bodyPr>
          <a:lstStyle/>
          <a:p>
            <a:r>
              <a:rPr lang="en-US" sz="2000" dirty="0" err="1" smtClean="0">
                <a:latin typeface="Arial" panose="020B0604020202020204" pitchFamily="34" charset="0"/>
                <a:cs typeface="Arial" panose="020B0604020202020204" pitchFamily="34" charset="0"/>
              </a:rPr>
              <a:t>Gambar</a:t>
            </a:r>
            <a:r>
              <a:rPr lang="en-US" sz="2000" dirty="0" smtClean="0">
                <a:latin typeface="Arial" panose="020B0604020202020204" pitchFamily="34" charset="0"/>
                <a:cs typeface="Arial" panose="020B0604020202020204" pitchFamily="34" charset="0"/>
              </a:rPr>
              <a:t> 1.1 </a:t>
            </a:r>
            <a:r>
              <a:rPr lang="en-US" sz="2000" dirty="0" err="1" smtClean="0">
                <a:latin typeface="Arial" panose="020B0604020202020204" pitchFamily="34" charset="0"/>
                <a:cs typeface="Arial" panose="020B0604020202020204" pitchFamily="34" charset="0"/>
              </a:rPr>
              <a:t>tingkat</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organisasi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kehidupan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654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6980" y="533474"/>
            <a:ext cx="8706118" cy="3847207"/>
          </a:xfrm>
          <a:prstGeom prst="rect">
            <a:avLst/>
          </a:prstGeom>
        </p:spPr>
        <p:txBody>
          <a:bodyPr wrap="square">
            <a:spAutoFit/>
          </a:bodyPr>
          <a:lstStyle/>
          <a:p>
            <a:pPr algn="ctr"/>
            <a:r>
              <a:rPr lang="en-US" sz="3200" dirty="0">
                <a:latin typeface="Arial Black" panose="020B0A04020102020204" pitchFamily="34" charset="0"/>
              </a:rPr>
              <a:t>3. </a:t>
            </a:r>
            <a:r>
              <a:rPr lang="en-US" sz="3200" dirty="0" err="1">
                <a:latin typeface="Arial Black" panose="020B0A04020102020204" pitchFamily="34" charset="0"/>
              </a:rPr>
              <a:t>Cabang-cabang</a:t>
            </a:r>
            <a:r>
              <a:rPr lang="en-US" sz="3200" dirty="0">
                <a:latin typeface="Arial Black" panose="020B0A04020102020204" pitchFamily="34" charset="0"/>
              </a:rPr>
              <a:t> </a:t>
            </a:r>
            <a:r>
              <a:rPr lang="en-US" sz="3200" dirty="0" err="1">
                <a:latin typeface="Arial Black" panose="020B0A04020102020204" pitchFamily="34" charset="0"/>
              </a:rPr>
              <a:t>ilmu</a:t>
            </a:r>
            <a:r>
              <a:rPr lang="en-US" sz="3200" dirty="0">
                <a:latin typeface="Arial Black" panose="020B0A04020102020204" pitchFamily="34" charset="0"/>
              </a:rPr>
              <a:t> </a:t>
            </a:r>
            <a:r>
              <a:rPr lang="en-US" sz="3200" dirty="0" err="1">
                <a:latin typeface="Arial Black" panose="020B0A04020102020204" pitchFamily="34" charset="0"/>
              </a:rPr>
              <a:t>dalam</a:t>
            </a:r>
            <a:r>
              <a:rPr lang="en-US" sz="3200" dirty="0">
                <a:latin typeface="Arial Black" panose="020B0A04020102020204" pitchFamily="34" charset="0"/>
              </a:rPr>
              <a:t> </a:t>
            </a:r>
            <a:r>
              <a:rPr lang="en-US" sz="3200" dirty="0" err="1">
                <a:latin typeface="Arial Black" panose="020B0A04020102020204" pitchFamily="34" charset="0"/>
              </a:rPr>
              <a:t>biologi</a:t>
            </a:r>
            <a:endParaRPr lang="en-US" sz="3200" dirty="0">
              <a:latin typeface="Arial Black" panose="020B0A04020102020204" pitchFamily="34" charset="0"/>
            </a:endParaRPr>
          </a:p>
          <a:p>
            <a:endParaRPr lang="en-US" sz="2000" dirty="0">
              <a:latin typeface="Arial Black" panose="020B0A040201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Biologi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hanya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mempelajari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tentang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makhluk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hidup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Semakin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berkembangnya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permasalahan</a:t>
            </a:r>
            <a:r>
              <a:rPr lang="en-US" sz="2400" dirty="0">
                <a:latin typeface="Arial" panose="020B0604020202020204" pitchFamily="34" charset="0"/>
                <a:cs typeface="Arial" panose="020B0604020202020204" pitchFamily="34" charset="0"/>
              </a:rPr>
              <a:t> yang </a:t>
            </a:r>
            <a:r>
              <a:rPr lang="en-US" sz="2400" dirty="0" err="1">
                <a:latin typeface="Arial" panose="020B0604020202020204" pitchFamily="34" charset="0"/>
                <a:cs typeface="Arial" panose="020B0604020202020204" pitchFamily="34" charset="0"/>
              </a:rPr>
              <a:t>dihadapi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manusia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cabang-cabang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biologi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juga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semakin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berkembang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pesat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Setiap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cabang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ilmu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dalam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biologi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mempelajari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suatu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objek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biologi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secara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lebih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spesifik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Cabang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biologi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tersebut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dapat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dipilah-pilah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berdasarkan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kriteria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tertentu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antara</a:t>
            </a:r>
            <a:r>
              <a:rPr lang="en-US" sz="2400" dirty="0">
                <a:latin typeface="Arial" panose="020B0604020202020204" pitchFamily="34" charset="0"/>
                <a:cs typeface="Arial" panose="020B0604020202020204" pitchFamily="34" charset="0"/>
              </a:rPr>
              <a:t> lain </a:t>
            </a:r>
            <a:r>
              <a:rPr lang="en-US" sz="2400" dirty="0" err="1">
                <a:latin typeface="Arial" panose="020B0604020202020204" pitchFamily="34" charset="0"/>
                <a:cs typeface="Arial" panose="020B0604020202020204" pitchFamily="34" charset="0"/>
              </a:rPr>
              <a:t>berdasarkan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tingkat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organisasi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kehidupan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atau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kaitannya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dengan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ilmu</a:t>
            </a:r>
            <a:r>
              <a:rPr lang="en-US" sz="2400" dirty="0">
                <a:latin typeface="Arial" panose="020B0604020202020204" pitchFamily="34" charset="0"/>
                <a:cs typeface="Arial" panose="020B0604020202020204" pitchFamily="34" charset="0"/>
              </a:rPr>
              <a:t> lain.</a:t>
            </a:r>
          </a:p>
        </p:txBody>
      </p:sp>
    </p:spTree>
    <p:extLst>
      <p:ext uri="{BB962C8B-B14F-4D97-AF65-F5344CB8AC3E}">
        <p14:creationId xmlns:p14="http://schemas.microsoft.com/office/powerpoint/2010/main" val="75319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2526306"/>
              </p:ext>
            </p:extLst>
          </p:nvPr>
        </p:nvGraphicFramePr>
        <p:xfrm>
          <a:off x="412125" y="167425"/>
          <a:ext cx="10844010" cy="14814423"/>
        </p:xfrm>
        <a:graphic>
          <a:graphicData uri="http://schemas.openxmlformats.org/drawingml/2006/table">
            <a:tbl>
              <a:tblPr firstRow="1" firstCol="1" bandRow="1">
                <a:tableStyleId>{5C22544A-7EE6-4342-B048-85BDC9FD1C3A}</a:tableStyleId>
              </a:tblPr>
              <a:tblGrid>
                <a:gridCol w="695458"/>
                <a:gridCol w="3049237"/>
                <a:gridCol w="2840272"/>
                <a:gridCol w="4259043"/>
              </a:tblGrid>
              <a:tr h="197218">
                <a:tc>
                  <a:txBody>
                    <a:bodyPr/>
                    <a:lstStyle/>
                    <a:p>
                      <a:pPr algn="just">
                        <a:lnSpc>
                          <a:spcPct val="107000"/>
                        </a:lnSpc>
                        <a:spcAft>
                          <a:spcPts val="0"/>
                        </a:spcAft>
                      </a:pPr>
                      <a:r>
                        <a:rPr lang="en-US" sz="1600" dirty="0">
                          <a:effectLst/>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gn="ctr">
                        <a:lnSpc>
                          <a:spcPct val="107000"/>
                        </a:lnSpc>
                        <a:spcAft>
                          <a:spcPts val="0"/>
                        </a:spcAft>
                      </a:pPr>
                      <a:r>
                        <a:rPr lang="en-US" sz="1600" dirty="0" err="1">
                          <a:effectLst/>
                        </a:rPr>
                        <a:t>Kriteria</a:t>
                      </a:r>
                      <a:r>
                        <a:rPr lang="en-US" sz="1600" dirty="0">
                          <a:effectLst/>
                        </a:rPr>
                        <a:t> </a:t>
                      </a:r>
                      <a:r>
                        <a:rPr lang="en-US" sz="1600" dirty="0" err="1">
                          <a:effectLst/>
                        </a:rPr>
                        <a:t>pemilahan</a:t>
                      </a:r>
                      <a:endParaRPr lang="en-US" sz="1600" dirty="0">
                        <a:effectLst/>
                      </a:endParaRPr>
                    </a:p>
                    <a:p>
                      <a:pPr algn="ctr">
                        <a:lnSpc>
                          <a:spcPct val="107000"/>
                        </a:lnSpc>
                        <a:spcAft>
                          <a:spcPts val="0"/>
                        </a:spcAft>
                      </a:pPr>
                      <a:r>
                        <a:rPr lang="en-US" sz="1600" dirty="0" err="1">
                          <a:effectLst/>
                        </a:rPr>
                        <a:t>Cabang</a:t>
                      </a:r>
                      <a:r>
                        <a:rPr lang="en-US" sz="1600" dirty="0">
                          <a:effectLst/>
                        </a:rPr>
                        <a:t> </a:t>
                      </a:r>
                      <a:r>
                        <a:rPr lang="en-US" sz="1600" dirty="0" err="1">
                          <a:effectLst/>
                        </a:rPr>
                        <a:t>biologi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gn="ctr">
                        <a:lnSpc>
                          <a:spcPct val="107000"/>
                        </a:lnSpc>
                        <a:spcAft>
                          <a:spcPts val="0"/>
                        </a:spcAft>
                      </a:pPr>
                      <a:r>
                        <a:rPr lang="en-US" sz="1600">
                          <a:effectLst/>
                        </a:rPr>
                        <a:t>Cabang biologi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gn="ctr">
                        <a:lnSpc>
                          <a:spcPct val="107000"/>
                        </a:lnSpc>
                        <a:spcAft>
                          <a:spcPts val="0"/>
                        </a:spcAft>
                      </a:pPr>
                      <a:r>
                        <a:rPr lang="en-US" sz="1600">
                          <a:effectLst/>
                        </a:rPr>
                        <a:t>Bidang kajian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r>
              <a:tr h="1281920">
                <a:tc>
                  <a:txBody>
                    <a:bodyPr/>
                    <a:lstStyle/>
                    <a:p>
                      <a:pPr>
                        <a:lnSpc>
                          <a:spcPct val="107000"/>
                        </a:lnSpc>
                        <a:spcAft>
                          <a:spcPts val="0"/>
                        </a:spcAft>
                      </a:pPr>
                      <a:r>
                        <a:rPr lang="en-US" sz="1600" dirty="0">
                          <a:effectLst/>
                        </a:rPr>
                        <a:t>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a:solidFill>
                            <a:schemeClr val="bg1"/>
                          </a:solidFill>
                          <a:effectLst/>
                        </a:rPr>
                        <a:t>Tingkat </a:t>
                      </a:r>
                      <a:r>
                        <a:rPr lang="en-US" sz="1600" dirty="0" err="1">
                          <a:solidFill>
                            <a:schemeClr val="bg1"/>
                          </a:solidFill>
                          <a:effectLst/>
                        </a:rPr>
                        <a:t>Organisasi</a:t>
                      </a:r>
                      <a:r>
                        <a:rPr lang="en-US" sz="1600" dirty="0">
                          <a:solidFill>
                            <a:schemeClr val="bg1"/>
                          </a:solidFill>
                          <a:effectLst/>
                        </a:rPr>
                        <a:t> </a:t>
                      </a:r>
                    </a:p>
                    <a:p>
                      <a:pPr>
                        <a:lnSpc>
                          <a:spcPct val="107000"/>
                        </a:lnSpc>
                        <a:spcAft>
                          <a:spcPts val="0"/>
                        </a:spcAft>
                      </a:pPr>
                      <a:r>
                        <a:rPr lang="en-US" sz="1600" dirty="0" err="1">
                          <a:solidFill>
                            <a:schemeClr val="bg1"/>
                          </a:solidFill>
                          <a:effectLst/>
                        </a:rPr>
                        <a:t>kehidupan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Biologi</a:t>
                      </a:r>
                      <a:r>
                        <a:rPr lang="en-US" sz="1600" dirty="0">
                          <a:solidFill>
                            <a:schemeClr val="bg1"/>
                          </a:solidFill>
                          <a:effectLst/>
                        </a:rPr>
                        <a:t> </a:t>
                      </a:r>
                      <a:r>
                        <a:rPr lang="en-US" sz="1600" dirty="0" err="1">
                          <a:solidFill>
                            <a:schemeClr val="bg1"/>
                          </a:solidFill>
                          <a:effectLst/>
                        </a:rPr>
                        <a:t>molekuler</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Genetika</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Sitologi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Histologi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Anatomi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fisiologi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Penyusun</a:t>
                      </a:r>
                      <a:r>
                        <a:rPr lang="en-US" sz="1600" dirty="0">
                          <a:solidFill>
                            <a:schemeClr val="bg1"/>
                          </a:solidFill>
                          <a:effectLst/>
                        </a:rPr>
                        <a:t> </a:t>
                      </a:r>
                      <a:r>
                        <a:rPr lang="en-US" sz="1600" dirty="0" err="1">
                          <a:solidFill>
                            <a:schemeClr val="bg1"/>
                          </a:solidFill>
                          <a:effectLst/>
                        </a:rPr>
                        <a:t>tubuh</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tingkat</a:t>
                      </a:r>
                      <a:r>
                        <a:rPr lang="en-US" sz="1600" dirty="0">
                          <a:solidFill>
                            <a:schemeClr val="bg1"/>
                          </a:solidFill>
                          <a:effectLst/>
                        </a:rPr>
                        <a:t> </a:t>
                      </a:r>
                      <a:r>
                        <a:rPr lang="en-US" sz="1600" dirty="0" err="1">
                          <a:solidFill>
                            <a:schemeClr val="bg1"/>
                          </a:solidFill>
                          <a:effectLst/>
                        </a:rPr>
                        <a:t>molekuler</a:t>
                      </a:r>
                      <a:r>
                        <a:rPr lang="en-US" sz="1600" dirty="0">
                          <a:solidFill>
                            <a:schemeClr val="bg1"/>
                          </a:solidFill>
                          <a:effectLst/>
                        </a:rPr>
                        <a:t>).</a:t>
                      </a:r>
                    </a:p>
                    <a:p>
                      <a:pPr>
                        <a:lnSpc>
                          <a:spcPct val="107000"/>
                        </a:lnSpc>
                        <a:spcAft>
                          <a:spcPts val="0"/>
                        </a:spcAft>
                      </a:pPr>
                      <a:r>
                        <a:rPr lang="en-US" sz="1600" dirty="0">
                          <a:solidFill>
                            <a:schemeClr val="bg1"/>
                          </a:solidFill>
                          <a:effectLst/>
                        </a:rPr>
                        <a:t>Cara </a:t>
                      </a:r>
                      <a:r>
                        <a:rPr lang="en-US" sz="1600" dirty="0" err="1">
                          <a:solidFill>
                            <a:schemeClr val="bg1"/>
                          </a:solidFill>
                          <a:effectLst/>
                        </a:rPr>
                        <a:t>pewarisan</a:t>
                      </a:r>
                      <a:r>
                        <a:rPr lang="en-US" sz="1600" dirty="0">
                          <a:solidFill>
                            <a:schemeClr val="bg1"/>
                          </a:solidFill>
                          <a:effectLst/>
                        </a:rPr>
                        <a:t> </a:t>
                      </a:r>
                      <a:r>
                        <a:rPr lang="en-US" sz="1600" dirty="0" err="1">
                          <a:solidFill>
                            <a:schemeClr val="bg1"/>
                          </a:solidFill>
                          <a:effectLst/>
                        </a:rPr>
                        <a:t>sifat</a:t>
                      </a:r>
                      <a:r>
                        <a:rPr lang="en-US" sz="1600" dirty="0">
                          <a:solidFill>
                            <a:schemeClr val="bg1"/>
                          </a:solidFill>
                          <a:effectLst/>
                        </a:rPr>
                        <a:t> </a:t>
                      </a:r>
                      <a:r>
                        <a:rPr lang="en-US" sz="1600" dirty="0" err="1">
                          <a:solidFill>
                            <a:schemeClr val="bg1"/>
                          </a:solidFill>
                          <a:effectLst/>
                        </a:rPr>
                        <a:t>pada</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tingkat</a:t>
                      </a:r>
                      <a:r>
                        <a:rPr lang="en-US" sz="1600" dirty="0">
                          <a:solidFill>
                            <a:schemeClr val="bg1"/>
                          </a:solidFill>
                          <a:effectLst/>
                        </a:rPr>
                        <a:t> </a:t>
                      </a:r>
                      <a:r>
                        <a:rPr lang="en-US" sz="1600" dirty="0" err="1">
                          <a:solidFill>
                            <a:schemeClr val="bg1"/>
                          </a:solidFill>
                          <a:effectLst/>
                        </a:rPr>
                        <a:t>molekuler</a:t>
                      </a:r>
                      <a:r>
                        <a:rPr lang="en-US" sz="1600" dirty="0">
                          <a:solidFill>
                            <a:schemeClr val="bg1"/>
                          </a:solidFill>
                          <a:effectLst/>
                        </a:rPr>
                        <a:t>).</a:t>
                      </a:r>
                    </a:p>
                    <a:p>
                      <a:pPr>
                        <a:lnSpc>
                          <a:spcPct val="107000"/>
                        </a:lnSpc>
                        <a:spcAft>
                          <a:spcPts val="0"/>
                        </a:spcAft>
                      </a:pPr>
                      <a:r>
                        <a:rPr lang="en-US" sz="1600" dirty="0" err="1">
                          <a:solidFill>
                            <a:schemeClr val="bg1"/>
                          </a:solidFill>
                          <a:effectLst/>
                        </a:rPr>
                        <a:t>Susunan</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fungsi</a:t>
                      </a:r>
                      <a:r>
                        <a:rPr lang="en-US" sz="1600" dirty="0">
                          <a:solidFill>
                            <a:schemeClr val="bg1"/>
                          </a:solidFill>
                          <a:effectLst/>
                        </a:rPr>
                        <a:t> </a:t>
                      </a:r>
                      <a:r>
                        <a:rPr lang="en-US" sz="1600" dirty="0" err="1">
                          <a:solidFill>
                            <a:schemeClr val="bg1"/>
                          </a:solidFill>
                          <a:effectLst/>
                        </a:rPr>
                        <a:t>bagian-bagian</a:t>
                      </a:r>
                      <a:r>
                        <a:rPr lang="en-US" sz="1600" dirty="0">
                          <a:solidFill>
                            <a:schemeClr val="bg1"/>
                          </a:solidFill>
                          <a:effectLst/>
                        </a:rPr>
                        <a:t> </a:t>
                      </a:r>
                      <a:r>
                        <a:rPr lang="en-US" sz="1600" dirty="0" err="1">
                          <a:solidFill>
                            <a:schemeClr val="bg1"/>
                          </a:solidFill>
                          <a:effectLst/>
                        </a:rPr>
                        <a:t>sel</a:t>
                      </a:r>
                      <a:r>
                        <a:rPr lang="en-US" sz="1600" dirty="0">
                          <a:solidFill>
                            <a:schemeClr val="bg1"/>
                          </a:solidFill>
                          <a:effectLst/>
                        </a:rPr>
                        <a:t> (</a:t>
                      </a:r>
                      <a:r>
                        <a:rPr lang="en-US" sz="1600" dirty="0" err="1">
                          <a:solidFill>
                            <a:schemeClr val="bg1"/>
                          </a:solidFill>
                          <a:effectLst/>
                        </a:rPr>
                        <a:t>tingkat</a:t>
                      </a:r>
                      <a:r>
                        <a:rPr lang="en-US" sz="1600" dirty="0">
                          <a:solidFill>
                            <a:schemeClr val="bg1"/>
                          </a:solidFill>
                          <a:effectLst/>
                        </a:rPr>
                        <a:t> </a:t>
                      </a:r>
                      <a:r>
                        <a:rPr lang="en-US" sz="1600" dirty="0" err="1">
                          <a:solidFill>
                            <a:schemeClr val="bg1"/>
                          </a:solidFill>
                          <a:effectLst/>
                        </a:rPr>
                        <a:t>sel</a:t>
                      </a:r>
                      <a:r>
                        <a:rPr lang="en-US" sz="1600" dirty="0">
                          <a:solidFill>
                            <a:schemeClr val="bg1"/>
                          </a:solidFill>
                          <a:effectLst/>
                        </a:rPr>
                        <a:t>).</a:t>
                      </a:r>
                    </a:p>
                    <a:p>
                      <a:pPr>
                        <a:lnSpc>
                          <a:spcPct val="107000"/>
                        </a:lnSpc>
                        <a:spcAft>
                          <a:spcPts val="0"/>
                        </a:spcAft>
                      </a:pPr>
                      <a:r>
                        <a:rPr lang="en-US" sz="1600" dirty="0" err="1">
                          <a:solidFill>
                            <a:schemeClr val="bg1"/>
                          </a:solidFill>
                          <a:effectLst/>
                        </a:rPr>
                        <a:t>Susunan</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fungsi</a:t>
                      </a:r>
                      <a:r>
                        <a:rPr lang="en-US" sz="1600" dirty="0">
                          <a:solidFill>
                            <a:schemeClr val="bg1"/>
                          </a:solidFill>
                          <a:effectLst/>
                        </a:rPr>
                        <a:t> </a:t>
                      </a:r>
                      <a:r>
                        <a:rPr lang="en-US" sz="1600" dirty="0" err="1">
                          <a:solidFill>
                            <a:schemeClr val="bg1"/>
                          </a:solidFill>
                          <a:effectLst/>
                        </a:rPr>
                        <a:t>jaringan</a:t>
                      </a:r>
                      <a:r>
                        <a:rPr lang="en-US" sz="1600" dirty="0">
                          <a:solidFill>
                            <a:schemeClr val="bg1"/>
                          </a:solidFill>
                          <a:effectLst/>
                        </a:rPr>
                        <a:t> </a:t>
                      </a:r>
                      <a:r>
                        <a:rPr lang="en-US" sz="1600" dirty="0" err="1">
                          <a:solidFill>
                            <a:schemeClr val="bg1"/>
                          </a:solidFill>
                          <a:effectLst/>
                        </a:rPr>
                        <a:t>tubuh</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tingkat</a:t>
                      </a:r>
                      <a:r>
                        <a:rPr lang="en-US" sz="1600" dirty="0">
                          <a:solidFill>
                            <a:schemeClr val="bg1"/>
                          </a:solidFill>
                          <a:effectLst/>
                        </a:rPr>
                        <a:t> </a:t>
                      </a:r>
                      <a:r>
                        <a:rPr lang="en-US" sz="1600" dirty="0" err="1">
                          <a:solidFill>
                            <a:schemeClr val="bg1"/>
                          </a:solidFill>
                          <a:effectLst/>
                        </a:rPr>
                        <a:t>jaringan</a:t>
                      </a:r>
                      <a:r>
                        <a:rPr lang="en-US" sz="1600" dirty="0">
                          <a:solidFill>
                            <a:schemeClr val="bg1"/>
                          </a:solidFill>
                          <a:effectLst/>
                        </a:rPr>
                        <a:t>).</a:t>
                      </a:r>
                    </a:p>
                    <a:p>
                      <a:pPr>
                        <a:lnSpc>
                          <a:spcPct val="107000"/>
                        </a:lnSpc>
                        <a:spcAft>
                          <a:spcPts val="0"/>
                        </a:spcAft>
                      </a:pPr>
                      <a:r>
                        <a:rPr lang="en-US" sz="1600" dirty="0" err="1">
                          <a:solidFill>
                            <a:schemeClr val="bg1"/>
                          </a:solidFill>
                          <a:effectLst/>
                        </a:rPr>
                        <a:t>Struktur</a:t>
                      </a:r>
                      <a:r>
                        <a:rPr lang="en-US" sz="1600" dirty="0">
                          <a:solidFill>
                            <a:schemeClr val="bg1"/>
                          </a:solidFill>
                          <a:effectLst/>
                        </a:rPr>
                        <a:t> </a:t>
                      </a:r>
                      <a:r>
                        <a:rPr lang="en-US" sz="1600" dirty="0" err="1">
                          <a:solidFill>
                            <a:schemeClr val="bg1"/>
                          </a:solidFill>
                          <a:effectLst/>
                        </a:rPr>
                        <a:t>dalam</a:t>
                      </a:r>
                      <a:r>
                        <a:rPr lang="en-US" sz="1600" dirty="0">
                          <a:solidFill>
                            <a:schemeClr val="bg1"/>
                          </a:solidFill>
                          <a:effectLst/>
                        </a:rPr>
                        <a:t> </a:t>
                      </a:r>
                      <a:r>
                        <a:rPr lang="en-US" sz="1600" dirty="0" err="1">
                          <a:solidFill>
                            <a:schemeClr val="bg1"/>
                          </a:solidFill>
                          <a:effectLst/>
                        </a:rPr>
                        <a:t>tubuh</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tingkat</a:t>
                      </a:r>
                      <a:r>
                        <a:rPr lang="en-US" sz="1600" dirty="0">
                          <a:solidFill>
                            <a:schemeClr val="bg1"/>
                          </a:solidFill>
                          <a:effectLst/>
                        </a:rPr>
                        <a:t> organ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sistem</a:t>
                      </a:r>
                      <a:r>
                        <a:rPr lang="en-US" sz="1600" dirty="0">
                          <a:solidFill>
                            <a:schemeClr val="bg1"/>
                          </a:solidFill>
                          <a:effectLst/>
                        </a:rPr>
                        <a:t> organ).</a:t>
                      </a:r>
                    </a:p>
                    <a:p>
                      <a:pPr>
                        <a:lnSpc>
                          <a:spcPct val="107000"/>
                        </a:lnSpc>
                        <a:spcAft>
                          <a:spcPts val="0"/>
                        </a:spcAft>
                      </a:pPr>
                      <a:r>
                        <a:rPr lang="en-US" sz="1600" dirty="0">
                          <a:solidFill>
                            <a:schemeClr val="bg1"/>
                          </a:solidFill>
                          <a:effectLst/>
                        </a:rPr>
                        <a:t>Proses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kegiatan</a:t>
                      </a:r>
                      <a:r>
                        <a:rPr lang="en-US" sz="1600" dirty="0">
                          <a:solidFill>
                            <a:schemeClr val="bg1"/>
                          </a:solidFill>
                          <a:effectLst/>
                        </a:rPr>
                        <a:t> yang </a:t>
                      </a:r>
                      <a:r>
                        <a:rPr lang="en-US" sz="1600" dirty="0" err="1">
                          <a:solidFill>
                            <a:schemeClr val="bg1"/>
                          </a:solidFill>
                          <a:effectLst/>
                        </a:rPr>
                        <a:t>terjadi</a:t>
                      </a:r>
                      <a:r>
                        <a:rPr lang="en-US" sz="1600" dirty="0">
                          <a:solidFill>
                            <a:schemeClr val="bg1"/>
                          </a:solidFill>
                          <a:effectLst/>
                        </a:rPr>
                        <a:t> </a:t>
                      </a:r>
                      <a:r>
                        <a:rPr lang="en-US" sz="1600" dirty="0" err="1">
                          <a:solidFill>
                            <a:schemeClr val="bg1"/>
                          </a:solidFill>
                          <a:effectLst/>
                        </a:rPr>
                        <a:t>didalam</a:t>
                      </a:r>
                      <a:r>
                        <a:rPr lang="en-US" sz="1600" dirty="0">
                          <a:solidFill>
                            <a:schemeClr val="bg1"/>
                          </a:solidFill>
                          <a:effectLst/>
                        </a:rPr>
                        <a:t> </a:t>
                      </a:r>
                      <a:r>
                        <a:rPr lang="en-US" sz="1600" dirty="0" err="1">
                          <a:solidFill>
                            <a:schemeClr val="bg1"/>
                          </a:solidFill>
                          <a:effectLst/>
                        </a:rPr>
                        <a:t>tubuh</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tingkat</a:t>
                      </a:r>
                      <a:r>
                        <a:rPr lang="en-US" sz="1600" dirty="0">
                          <a:solidFill>
                            <a:schemeClr val="bg1"/>
                          </a:solidFill>
                          <a:effectLst/>
                        </a:rPr>
                        <a:t> organ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sistem</a:t>
                      </a:r>
                      <a:r>
                        <a:rPr lang="en-US" sz="1600" dirty="0">
                          <a:solidFill>
                            <a:schemeClr val="bg1"/>
                          </a:solidFill>
                          <a:effectLst/>
                        </a:rPr>
                        <a:t> organ).</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r>
              <a:tr h="2465230">
                <a:tc>
                  <a:txBody>
                    <a:bodyPr/>
                    <a:lstStyle/>
                    <a:p>
                      <a:pPr>
                        <a:lnSpc>
                          <a:spcPct val="107000"/>
                        </a:lnSpc>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Objek</a:t>
                      </a:r>
                      <a:r>
                        <a:rPr lang="en-US" sz="1600" dirty="0">
                          <a:solidFill>
                            <a:schemeClr val="bg1"/>
                          </a:solidFill>
                          <a:effectLst/>
                        </a:rPr>
                        <a:t> </a:t>
                      </a:r>
                      <a:r>
                        <a:rPr lang="en-US" sz="1600" dirty="0" err="1">
                          <a:solidFill>
                            <a:schemeClr val="bg1"/>
                          </a:solidFill>
                          <a:effectLst/>
                        </a:rPr>
                        <a:t>biologi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Virologi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Mikrobiologi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Bakteriologi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Mikologi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Botani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a:solidFill>
                            <a:schemeClr val="bg1"/>
                          </a:solidFill>
                          <a:effectLst/>
                        </a:rPr>
                        <a:t>-</a:t>
                      </a:r>
                      <a:r>
                        <a:rPr lang="en-US" sz="1600" dirty="0" err="1">
                          <a:solidFill>
                            <a:schemeClr val="bg1"/>
                          </a:solidFill>
                          <a:effectLst/>
                        </a:rPr>
                        <a:t>pteridologi</a:t>
                      </a:r>
                      <a:endParaRPr lang="en-US" sz="1600" dirty="0">
                        <a:solidFill>
                          <a:schemeClr val="bg1"/>
                        </a:solidFill>
                        <a:effectLst/>
                      </a:endParaRPr>
                    </a:p>
                    <a:p>
                      <a:pPr>
                        <a:lnSpc>
                          <a:spcPct val="107000"/>
                        </a:lnSpc>
                        <a:spcAft>
                          <a:spcPts val="0"/>
                        </a:spcAft>
                      </a:pPr>
                      <a:r>
                        <a:rPr lang="en-US" sz="1600" dirty="0">
                          <a:solidFill>
                            <a:schemeClr val="bg1"/>
                          </a:solidFill>
                          <a:effectLst/>
                        </a:rPr>
                        <a:t>-</a:t>
                      </a:r>
                      <a:r>
                        <a:rPr lang="en-US" sz="1600" dirty="0" err="1">
                          <a:solidFill>
                            <a:schemeClr val="bg1"/>
                          </a:solidFill>
                          <a:effectLst/>
                        </a:rPr>
                        <a:t>bryologi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Zoolgi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a:solidFill>
                            <a:schemeClr val="bg1"/>
                          </a:solidFill>
                          <a:effectLst/>
                        </a:rPr>
                        <a:t>-</a:t>
                      </a:r>
                      <a:r>
                        <a:rPr lang="en-US" sz="1600" dirty="0" err="1">
                          <a:solidFill>
                            <a:schemeClr val="bg1"/>
                          </a:solidFill>
                          <a:effectLst/>
                        </a:rPr>
                        <a:t>entomologi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a:solidFill>
                            <a:schemeClr val="bg1"/>
                          </a:solidFill>
                          <a:effectLst/>
                        </a:rPr>
                        <a:t>-</a:t>
                      </a:r>
                      <a:r>
                        <a:rPr lang="en-US" sz="1600" dirty="0" err="1">
                          <a:solidFill>
                            <a:schemeClr val="bg1"/>
                          </a:solidFill>
                          <a:effectLst/>
                        </a:rPr>
                        <a:t>ornitologi</a:t>
                      </a:r>
                      <a:endParaRPr lang="en-US" sz="1600" dirty="0">
                        <a:solidFill>
                          <a:schemeClr val="bg1"/>
                        </a:solidFill>
                        <a:effectLst/>
                      </a:endParaRPr>
                    </a:p>
                    <a:p>
                      <a:pPr>
                        <a:lnSpc>
                          <a:spcPct val="107000"/>
                        </a:lnSpc>
                        <a:spcAft>
                          <a:spcPts val="0"/>
                        </a:spcAft>
                      </a:pPr>
                      <a:r>
                        <a:rPr lang="en-US" sz="1600" dirty="0">
                          <a:solidFill>
                            <a:schemeClr val="bg1"/>
                          </a:solidFill>
                          <a:effectLst/>
                        </a:rPr>
                        <a:t>-</a:t>
                      </a:r>
                      <a:r>
                        <a:rPr lang="en-US" sz="1600" dirty="0" err="1">
                          <a:solidFill>
                            <a:schemeClr val="bg1"/>
                          </a:solidFill>
                          <a:effectLst/>
                        </a:rPr>
                        <a:t>herpetologi</a:t>
                      </a:r>
                      <a:endParaRPr lang="en-US" sz="1600" dirty="0">
                        <a:solidFill>
                          <a:schemeClr val="bg1"/>
                        </a:solidFill>
                        <a:effectLst/>
                      </a:endParaRPr>
                    </a:p>
                    <a:p>
                      <a:pPr>
                        <a:lnSpc>
                          <a:spcPct val="107000"/>
                        </a:lnSpc>
                        <a:spcAft>
                          <a:spcPts val="0"/>
                        </a:spcAft>
                      </a:pPr>
                      <a:r>
                        <a:rPr lang="en-US" sz="1600" dirty="0">
                          <a:solidFill>
                            <a:schemeClr val="bg1"/>
                          </a:solidFill>
                          <a:effectLst/>
                        </a:rPr>
                        <a:t>-</a:t>
                      </a:r>
                      <a:r>
                        <a:rPr lang="en-US" sz="1600" dirty="0" err="1">
                          <a:solidFill>
                            <a:schemeClr val="bg1"/>
                          </a:solidFill>
                          <a:effectLst/>
                        </a:rPr>
                        <a:t>iktiologi</a:t>
                      </a:r>
                      <a:endParaRPr lang="en-US" sz="1600" dirty="0">
                        <a:solidFill>
                          <a:schemeClr val="bg1"/>
                        </a:solidFill>
                        <a:effectLst/>
                      </a:endParaRPr>
                    </a:p>
                    <a:p>
                      <a:pPr>
                        <a:lnSpc>
                          <a:spcPct val="107000"/>
                        </a:lnSpc>
                        <a:spcAft>
                          <a:spcPts val="0"/>
                        </a:spcAft>
                      </a:pPr>
                      <a:r>
                        <a:rPr lang="en-US" sz="1600" dirty="0">
                          <a:solidFill>
                            <a:schemeClr val="bg1"/>
                          </a:solidFill>
                          <a:effectLst/>
                        </a:rPr>
                        <a:t>Parasitology</a:t>
                      </a: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fikologi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Kehidupan</a:t>
                      </a:r>
                      <a:r>
                        <a:rPr lang="en-US" sz="1600" dirty="0">
                          <a:solidFill>
                            <a:schemeClr val="bg1"/>
                          </a:solidFill>
                          <a:effectLst/>
                        </a:rPr>
                        <a:t> virus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pengaruhnya</a:t>
                      </a:r>
                      <a:r>
                        <a:rPr lang="en-US" sz="1600" dirty="0">
                          <a:solidFill>
                            <a:schemeClr val="bg1"/>
                          </a:solidFill>
                          <a:effectLst/>
                        </a:rPr>
                        <a:t> </a:t>
                      </a:r>
                      <a:r>
                        <a:rPr lang="en-US" sz="1600" dirty="0" err="1">
                          <a:solidFill>
                            <a:schemeClr val="bg1"/>
                          </a:solidFill>
                          <a:effectLst/>
                        </a:rPr>
                        <a:t>bagi</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mikroorganisme</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peranannya</a:t>
                      </a:r>
                      <a:r>
                        <a:rPr lang="en-US" sz="1600" dirty="0">
                          <a:solidFill>
                            <a:schemeClr val="bg1"/>
                          </a:solidFill>
                          <a:effectLst/>
                        </a:rPr>
                        <a:t> </a:t>
                      </a:r>
                      <a:r>
                        <a:rPr lang="en-US" sz="1600" dirty="0" err="1">
                          <a:solidFill>
                            <a:schemeClr val="bg1"/>
                          </a:solidFill>
                          <a:effectLst/>
                        </a:rPr>
                        <a:t>bagi</a:t>
                      </a:r>
                      <a:r>
                        <a:rPr lang="en-US" sz="1600" dirty="0">
                          <a:solidFill>
                            <a:schemeClr val="bg1"/>
                          </a:solidFill>
                          <a:effectLst/>
                        </a:rPr>
                        <a:t> </a:t>
                      </a:r>
                      <a:r>
                        <a:rPr lang="en-US" sz="1600" dirty="0" err="1">
                          <a:solidFill>
                            <a:schemeClr val="bg1"/>
                          </a:solidFill>
                          <a:effectLst/>
                        </a:rPr>
                        <a:t>kehidupan</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bakteri</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peranannya</a:t>
                      </a:r>
                      <a:r>
                        <a:rPr lang="en-US" sz="1600" dirty="0">
                          <a:solidFill>
                            <a:schemeClr val="bg1"/>
                          </a:solidFill>
                          <a:effectLst/>
                        </a:rPr>
                        <a:t> </a:t>
                      </a:r>
                      <a:r>
                        <a:rPr lang="en-US" sz="1600" dirty="0" err="1">
                          <a:solidFill>
                            <a:schemeClr val="bg1"/>
                          </a:solidFill>
                          <a:effectLst/>
                        </a:rPr>
                        <a:t>bagi</a:t>
                      </a:r>
                      <a:r>
                        <a:rPr lang="en-US" sz="1600" dirty="0">
                          <a:solidFill>
                            <a:schemeClr val="bg1"/>
                          </a:solidFill>
                          <a:effectLst/>
                        </a:rPr>
                        <a:t> </a:t>
                      </a:r>
                      <a:r>
                        <a:rPr lang="en-US" sz="1600" dirty="0" err="1">
                          <a:solidFill>
                            <a:schemeClr val="bg1"/>
                          </a:solidFill>
                          <a:effectLst/>
                        </a:rPr>
                        <a:t>kehidupan</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jamur</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peranannya</a:t>
                      </a:r>
                      <a:r>
                        <a:rPr lang="en-US" sz="1600" dirty="0">
                          <a:solidFill>
                            <a:schemeClr val="bg1"/>
                          </a:solidFill>
                          <a:effectLst/>
                        </a:rPr>
                        <a:t> </a:t>
                      </a:r>
                      <a:r>
                        <a:rPr lang="en-US" sz="1600" dirty="0" err="1">
                          <a:solidFill>
                            <a:schemeClr val="bg1"/>
                          </a:solidFill>
                          <a:effectLst/>
                        </a:rPr>
                        <a:t>bagi</a:t>
                      </a:r>
                      <a:r>
                        <a:rPr lang="en-US" sz="1600" dirty="0">
                          <a:solidFill>
                            <a:schemeClr val="bg1"/>
                          </a:solidFill>
                          <a:effectLst/>
                        </a:rPr>
                        <a:t> </a:t>
                      </a:r>
                      <a:r>
                        <a:rPr lang="en-US" sz="1600" dirty="0" err="1">
                          <a:solidFill>
                            <a:schemeClr val="bg1"/>
                          </a:solidFill>
                          <a:effectLst/>
                        </a:rPr>
                        <a:t>kehidupan</a:t>
                      </a:r>
                      <a:r>
                        <a:rPr lang="en-US" sz="1600" dirty="0">
                          <a:solidFill>
                            <a:schemeClr val="bg1"/>
                          </a:solidFill>
                          <a:effectLst/>
                        </a:rPr>
                        <a:t>.</a:t>
                      </a: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tumbuhan</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peranannya</a:t>
                      </a:r>
                      <a:r>
                        <a:rPr lang="en-US" sz="1600" dirty="0">
                          <a:solidFill>
                            <a:schemeClr val="bg1"/>
                          </a:solidFill>
                          <a:effectLst/>
                        </a:rPr>
                        <a:t> </a:t>
                      </a:r>
                      <a:r>
                        <a:rPr lang="en-US" sz="1600" dirty="0" err="1">
                          <a:solidFill>
                            <a:schemeClr val="bg1"/>
                          </a:solidFill>
                          <a:effectLst/>
                        </a:rPr>
                        <a:t>bagi</a:t>
                      </a:r>
                      <a:r>
                        <a:rPr lang="en-US" sz="1600" dirty="0">
                          <a:solidFill>
                            <a:schemeClr val="bg1"/>
                          </a:solidFill>
                          <a:effectLst/>
                        </a:rPr>
                        <a:t> </a:t>
                      </a:r>
                      <a:r>
                        <a:rPr lang="en-US" sz="1600" dirty="0" err="1">
                          <a:solidFill>
                            <a:schemeClr val="bg1"/>
                          </a:solidFill>
                          <a:effectLst/>
                        </a:rPr>
                        <a:t>kehidupan</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tumbuhan</a:t>
                      </a:r>
                      <a:r>
                        <a:rPr lang="en-US" sz="1600" dirty="0">
                          <a:solidFill>
                            <a:schemeClr val="bg1"/>
                          </a:solidFill>
                          <a:effectLst/>
                        </a:rPr>
                        <a:t> </a:t>
                      </a:r>
                      <a:r>
                        <a:rPr lang="en-US" sz="1600" dirty="0" err="1">
                          <a:solidFill>
                            <a:schemeClr val="bg1"/>
                          </a:solidFill>
                          <a:effectLst/>
                        </a:rPr>
                        <a:t>paku</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tumbuhan</a:t>
                      </a:r>
                      <a:r>
                        <a:rPr lang="en-US" sz="1600" dirty="0">
                          <a:solidFill>
                            <a:schemeClr val="bg1"/>
                          </a:solidFill>
                          <a:effectLst/>
                        </a:rPr>
                        <a:t> </a:t>
                      </a:r>
                      <a:r>
                        <a:rPr lang="en-US" sz="1600" dirty="0" err="1">
                          <a:solidFill>
                            <a:schemeClr val="bg1"/>
                          </a:solidFill>
                          <a:effectLst/>
                        </a:rPr>
                        <a:t>lumut</a:t>
                      </a:r>
                      <a:r>
                        <a:rPr lang="en-US" sz="1600" dirty="0">
                          <a:solidFill>
                            <a:schemeClr val="bg1"/>
                          </a:solidFill>
                          <a:effectLst/>
                        </a:rPr>
                        <a:t>.</a:t>
                      </a: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Segala</a:t>
                      </a:r>
                      <a:r>
                        <a:rPr lang="en-US" sz="1600" dirty="0">
                          <a:solidFill>
                            <a:schemeClr val="bg1"/>
                          </a:solidFill>
                          <a:effectLst/>
                        </a:rPr>
                        <a:t> </a:t>
                      </a:r>
                      <a:r>
                        <a:rPr lang="en-US" sz="1600" dirty="0" err="1">
                          <a:solidFill>
                            <a:schemeClr val="bg1"/>
                          </a:solidFill>
                          <a:effectLst/>
                        </a:rPr>
                        <a:t>sesuatu</a:t>
                      </a:r>
                      <a:r>
                        <a:rPr lang="en-US" sz="1600" dirty="0">
                          <a:solidFill>
                            <a:schemeClr val="bg1"/>
                          </a:solidFill>
                          <a:effectLst/>
                        </a:rPr>
                        <a:t> </a:t>
                      </a:r>
                      <a:r>
                        <a:rPr lang="en-US" sz="1600" dirty="0" err="1">
                          <a:solidFill>
                            <a:schemeClr val="bg1"/>
                          </a:solidFill>
                          <a:effectLst/>
                        </a:rPr>
                        <a:t>tentang</a:t>
                      </a:r>
                      <a:r>
                        <a:rPr lang="en-US" sz="1600" dirty="0">
                          <a:solidFill>
                            <a:schemeClr val="bg1"/>
                          </a:solidFill>
                          <a:effectLst/>
                        </a:rPr>
                        <a:t> </a:t>
                      </a:r>
                      <a:r>
                        <a:rPr lang="en-US" sz="1600" dirty="0" err="1">
                          <a:solidFill>
                            <a:schemeClr val="bg1"/>
                          </a:solidFill>
                          <a:effectLst/>
                        </a:rPr>
                        <a:t>hewan</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peranannya</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serangga</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peranannya</a:t>
                      </a:r>
                      <a:r>
                        <a:rPr lang="en-US" sz="1600" dirty="0">
                          <a:solidFill>
                            <a:schemeClr val="bg1"/>
                          </a:solidFill>
                          <a:effectLst/>
                        </a:rPr>
                        <a:t> </a:t>
                      </a:r>
                      <a:r>
                        <a:rPr lang="en-US" sz="1600" dirty="0" err="1">
                          <a:solidFill>
                            <a:schemeClr val="bg1"/>
                          </a:solidFill>
                          <a:effectLst/>
                        </a:rPr>
                        <a:t>bagi</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unggas</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reptilia</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amfibi</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ikan</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parasit</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pengaruhnya</a:t>
                      </a:r>
                      <a:r>
                        <a:rPr lang="en-US" sz="1600" dirty="0">
                          <a:solidFill>
                            <a:schemeClr val="bg1"/>
                          </a:solidFill>
                          <a:effectLst/>
                        </a:rPr>
                        <a:t> </a:t>
                      </a:r>
                      <a:r>
                        <a:rPr lang="en-US" sz="1600" dirty="0" err="1">
                          <a:solidFill>
                            <a:schemeClr val="bg1"/>
                          </a:solidFill>
                          <a:effectLst/>
                        </a:rPr>
                        <a:t>bagi</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ganggang</a:t>
                      </a:r>
                      <a:r>
                        <a:rPr lang="en-US" sz="1600" dirty="0">
                          <a:solidFill>
                            <a:schemeClr val="bg1"/>
                          </a:solidFill>
                          <a:effectLst/>
                        </a:rPr>
                        <a:t> </a:t>
                      </a:r>
                      <a:r>
                        <a:rPr lang="en-US" sz="1600" dirty="0" err="1">
                          <a:solidFill>
                            <a:schemeClr val="bg1"/>
                          </a:solidFill>
                          <a:effectLst/>
                        </a:rPr>
                        <a:t>dan</a:t>
                      </a:r>
                      <a:r>
                        <a:rPr lang="en-US" sz="1600" dirty="0">
                          <a:solidFill>
                            <a:schemeClr val="bg1"/>
                          </a:solidFill>
                          <a:effectLst/>
                        </a:rPr>
                        <a:t> </a:t>
                      </a:r>
                      <a:r>
                        <a:rPr lang="en-US" sz="1600" dirty="0" err="1">
                          <a:solidFill>
                            <a:schemeClr val="bg1"/>
                          </a:solidFill>
                          <a:effectLst/>
                        </a:rPr>
                        <a:t>peranannya</a:t>
                      </a:r>
                      <a:r>
                        <a:rPr lang="en-US" sz="1600" dirty="0">
                          <a:solidFill>
                            <a:schemeClr val="bg1"/>
                          </a:solidFill>
                          <a:effectLst/>
                        </a:rPr>
                        <a:t> </a:t>
                      </a:r>
                      <a:r>
                        <a:rPr lang="en-US" sz="1600" dirty="0" err="1">
                          <a:solidFill>
                            <a:schemeClr val="bg1"/>
                          </a:solidFill>
                          <a:effectLst/>
                        </a:rPr>
                        <a:t>bagi</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r>
              <a:tr h="346710">
                <a:tc>
                  <a:txBody>
                    <a:bodyPr/>
                    <a:lstStyle/>
                    <a:p>
                      <a:pPr>
                        <a:lnSpc>
                          <a:spcPct val="107000"/>
                        </a:lnSpc>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a:solidFill>
                            <a:schemeClr val="bg1"/>
                          </a:solidFill>
                          <a:effectLst/>
                        </a:rPr>
                        <a:t>Aspek Kehidupan</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Biologi</a:t>
                      </a:r>
                      <a:r>
                        <a:rPr lang="en-US" sz="1600" dirty="0">
                          <a:solidFill>
                            <a:schemeClr val="bg1"/>
                          </a:solidFill>
                          <a:effectLst/>
                        </a:rPr>
                        <a:t> </a:t>
                      </a:r>
                      <a:r>
                        <a:rPr lang="en-US" sz="1600" dirty="0" err="1">
                          <a:solidFill>
                            <a:schemeClr val="bg1"/>
                          </a:solidFill>
                          <a:effectLst/>
                        </a:rPr>
                        <a:t>perkembangan</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Embriologi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Perkembangan</a:t>
                      </a:r>
                      <a:r>
                        <a:rPr lang="en-US" sz="1600" dirty="0">
                          <a:solidFill>
                            <a:schemeClr val="bg1"/>
                          </a:solidFill>
                          <a:effectLst/>
                        </a:rPr>
                        <a:t> </a:t>
                      </a:r>
                      <a:r>
                        <a:rPr lang="en-US" sz="1600" dirty="0" err="1">
                          <a:solidFill>
                            <a:schemeClr val="bg1"/>
                          </a:solidFill>
                          <a:effectLst/>
                        </a:rPr>
                        <a:t>individu</a:t>
                      </a:r>
                      <a:r>
                        <a:rPr lang="en-US" sz="1600" dirty="0">
                          <a:solidFill>
                            <a:schemeClr val="bg1"/>
                          </a:solidFill>
                          <a:effectLst/>
                        </a:rPr>
                        <a:t> </a:t>
                      </a:r>
                      <a:r>
                        <a:rPr lang="en-US" sz="1600" dirty="0" err="1">
                          <a:solidFill>
                            <a:schemeClr val="bg1"/>
                          </a:solidFill>
                          <a:effectLst/>
                        </a:rPr>
                        <a:t>atau</a:t>
                      </a:r>
                      <a:r>
                        <a:rPr lang="en-US" sz="1600" dirty="0">
                          <a:solidFill>
                            <a:schemeClr val="bg1"/>
                          </a:solidFill>
                          <a:effectLst/>
                        </a:rPr>
                        <a:t> </a:t>
                      </a:r>
                      <a:r>
                        <a:rPr lang="en-US" sz="1600" dirty="0" err="1">
                          <a:solidFill>
                            <a:schemeClr val="bg1"/>
                          </a:solidFill>
                          <a:effectLst/>
                        </a:rPr>
                        <a:t>organisme</a:t>
                      </a:r>
                      <a:r>
                        <a:rPr lang="en-US" sz="1600" dirty="0">
                          <a:solidFill>
                            <a:schemeClr val="bg1"/>
                          </a:solidFill>
                          <a:effectLst/>
                        </a:rPr>
                        <a:t>.</a:t>
                      </a:r>
                    </a:p>
                    <a:p>
                      <a:pPr>
                        <a:lnSpc>
                          <a:spcPct val="107000"/>
                        </a:lnSpc>
                        <a:spcAft>
                          <a:spcPts val="0"/>
                        </a:spcAft>
                      </a:pPr>
                      <a:r>
                        <a:rPr lang="en-US" sz="1600" dirty="0" err="1">
                          <a:solidFill>
                            <a:schemeClr val="bg1"/>
                          </a:solidFill>
                          <a:effectLst/>
                        </a:rPr>
                        <a:t>Perkembangan</a:t>
                      </a:r>
                      <a:r>
                        <a:rPr lang="en-US" sz="1600" dirty="0">
                          <a:solidFill>
                            <a:schemeClr val="bg1"/>
                          </a:solidFill>
                          <a:effectLst/>
                        </a:rPr>
                        <a:t> </a:t>
                      </a:r>
                      <a:r>
                        <a:rPr lang="en-US" sz="1600" dirty="0" err="1">
                          <a:solidFill>
                            <a:schemeClr val="bg1"/>
                          </a:solidFill>
                          <a:effectLst/>
                        </a:rPr>
                        <a:t>embrio</a:t>
                      </a:r>
                      <a:r>
                        <a:rPr lang="en-US" sz="1600" dirty="0">
                          <a:solidFill>
                            <a:schemeClr val="bg1"/>
                          </a:solidFill>
                          <a:effectLst/>
                        </a:rPr>
                        <a: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r>
              <a:tr h="788873">
                <a:tc>
                  <a:txBody>
                    <a:bodyPr/>
                    <a:lstStyle/>
                    <a:p>
                      <a:pPr>
                        <a:lnSpc>
                          <a:spcPct val="107000"/>
                        </a:lnSpc>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a:solidFill>
                            <a:schemeClr val="bg1"/>
                          </a:solidFill>
                          <a:effectLst/>
                        </a:rPr>
                        <a:t>Kaitannya dengan ilmu lain</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Biokimia</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Biofisika</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Bioteknologi</a:t>
                      </a:r>
                      <a:endParaRPr lang="en-US" sz="1600" dirty="0">
                        <a:solidFill>
                          <a:schemeClr val="bg1"/>
                        </a:solidFill>
                        <a:effectLst/>
                      </a:endParaRPr>
                    </a:p>
                    <a:p>
                      <a:pPr>
                        <a:lnSpc>
                          <a:spcPct val="107000"/>
                        </a:lnSpc>
                        <a:spcAft>
                          <a:spcPts val="0"/>
                        </a:spcAft>
                      </a:pPr>
                      <a:r>
                        <a:rPr lang="en-US" sz="1600" dirty="0">
                          <a:solidFill>
                            <a:schemeClr val="bg1"/>
                          </a:solidFill>
                          <a:effectLst/>
                        </a:rPr>
                        <a:t> </a:t>
                      </a:r>
                    </a:p>
                    <a:p>
                      <a:pPr>
                        <a:lnSpc>
                          <a:spcPct val="107000"/>
                        </a:lnSpc>
                        <a:spcAft>
                          <a:spcPts val="0"/>
                        </a:spcAft>
                      </a:pPr>
                      <a:r>
                        <a:rPr lang="en-US" sz="1600" dirty="0" err="1">
                          <a:solidFill>
                            <a:schemeClr val="bg1"/>
                          </a:solidFill>
                          <a:effectLst/>
                        </a:rPr>
                        <a:t>Paleontologi</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a:solidFill>
                            <a:schemeClr val="bg1"/>
                          </a:solidFill>
                          <a:effectLst/>
                        </a:rPr>
                        <a:t>Proses-proses </a:t>
                      </a:r>
                      <a:r>
                        <a:rPr lang="en-US" sz="1600" dirty="0" err="1">
                          <a:solidFill>
                            <a:schemeClr val="bg1"/>
                          </a:solidFill>
                          <a:effectLst/>
                        </a:rPr>
                        <a:t>kimia</a:t>
                      </a:r>
                      <a:r>
                        <a:rPr lang="en-US" sz="1600" dirty="0">
                          <a:solidFill>
                            <a:schemeClr val="bg1"/>
                          </a:solidFill>
                          <a:effectLst/>
                        </a:rPr>
                        <a:t> </a:t>
                      </a:r>
                      <a:r>
                        <a:rPr lang="en-US" sz="1600" dirty="0" err="1">
                          <a:solidFill>
                            <a:schemeClr val="bg1"/>
                          </a:solidFill>
                          <a:effectLst/>
                        </a:rPr>
                        <a:t>dalam</a:t>
                      </a:r>
                      <a:r>
                        <a:rPr lang="en-US" sz="1600" dirty="0">
                          <a:solidFill>
                            <a:schemeClr val="bg1"/>
                          </a:solidFill>
                          <a:effectLst/>
                        </a:rPr>
                        <a:t> </a:t>
                      </a:r>
                      <a:r>
                        <a:rPr lang="en-US" sz="1600" dirty="0" err="1">
                          <a:solidFill>
                            <a:schemeClr val="bg1"/>
                          </a:solidFill>
                          <a:effectLst/>
                        </a:rPr>
                        <a:t>sistem</a:t>
                      </a:r>
                      <a:r>
                        <a:rPr lang="en-US" sz="1600" dirty="0">
                          <a:solidFill>
                            <a:schemeClr val="bg1"/>
                          </a:solidFill>
                          <a:effectLst/>
                        </a:rPr>
                        <a:t> </a:t>
                      </a:r>
                      <a:r>
                        <a:rPr lang="en-US" sz="1600" dirty="0" err="1">
                          <a:solidFill>
                            <a:schemeClr val="bg1"/>
                          </a:solidFill>
                          <a:effectLst/>
                        </a:rPr>
                        <a:t>kehidupan</a:t>
                      </a:r>
                      <a:r>
                        <a:rPr lang="en-US" sz="1600" dirty="0">
                          <a:solidFill>
                            <a:schemeClr val="bg1"/>
                          </a:solidFill>
                          <a:effectLst/>
                        </a:rPr>
                        <a:t>.</a:t>
                      </a:r>
                    </a:p>
                    <a:p>
                      <a:pPr>
                        <a:lnSpc>
                          <a:spcPct val="107000"/>
                        </a:lnSpc>
                        <a:spcAft>
                          <a:spcPts val="0"/>
                        </a:spcAft>
                      </a:pPr>
                      <a:r>
                        <a:rPr lang="en-US" sz="1600" dirty="0">
                          <a:solidFill>
                            <a:schemeClr val="bg1"/>
                          </a:solidFill>
                          <a:effectLst/>
                        </a:rPr>
                        <a:t>Proses-proses </a:t>
                      </a:r>
                      <a:r>
                        <a:rPr lang="en-US" sz="1600" dirty="0" err="1">
                          <a:solidFill>
                            <a:schemeClr val="bg1"/>
                          </a:solidFill>
                          <a:effectLst/>
                        </a:rPr>
                        <a:t>fisika</a:t>
                      </a:r>
                      <a:r>
                        <a:rPr lang="en-US" sz="1600" dirty="0">
                          <a:solidFill>
                            <a:schemeClr val="bg1"/>
                          </a:solidFill>
                          <a:effectLst/>
                        </a:rPr>
                        <a:t> </a:t>
                      </a:r>
                      <a:r>
                        <a:rPr lang="en-US" sz="1600" dirty="0" err="1">
                          <a:solidFill>
                            <a:schemeClr val="bg1"/>
                          </a:solidFill>
                          <a:effectLst/>
                        </a:rPr>
                        <a:t>dalam</a:t>
                      </a:r>
                      <a:r>
                        <a:rPr lang="en-US" sz="1600" dirty="0">
                          <a:solidFill>
                            <a:schemeClr val="bg1"/>
                          </a:solidFill>
                          <a:effectLst/>
                        </a:rPr>
                        <a:t> </a:t>
                      </a:r>
                      <a:r>
                        <a:rPr lang="en-US" sz="1600" dirty="0" err="1">
                          <a:solidFill>
                            <a:schemeClr val="bg1"/>
                          </a:solidFill>
                          <a:effectLst/>
                        </a:rPr>
                        <a:t>sistem</a:t>
                      </a:r>
                      <a:r>
                        <a:rPr lang="en-US" sz="1600" dirty="0">
                          <a:solidFill>
                            <a:schemeClr val="bg1"/>
                          </a:solidFill>
                          <a:effectLst/>
                        </a:rPr>
                        <a:t> </a:t>
                      </a:r>
                      <a:r>
                        <a:rPr lang="en-US" sz="1600" dirty="0" err="1">
                          <a:solidFill>
                            <a:schemeClr val="bg1"/>
                          </a:solidFill>
                          <a:effectLst/>
                        </a:rPr>
                        <a:t>kehidupan</a:t>
                      </a:r>
                      <a:r>
                        <a:rPr lang="en-US" sz="1600" dirty="0">
                          <a:solidFill>
                            <a:schemeClr val="bg1"/>
                          </a:solidFill>
                          <a:effectLst/>
                        </a:rPr>
                        <a:t>.</a:t>
                      </a:r>
                    </a:p>
                    <a:p>
                      <a:pPr>
                        <a:lnSpc>
                          <a:spcPct val="107000"/>
                        </a:lnSpc>
                        <a:spcAft>
                          <a:spcPts val="0"/>
                        </a:spcAft>
                      </a:pPr>
                      <a:r>
                        <a:rPr lang="en-US" sz="1600" dirty="0" err="1">
                          <a:solidFill>
                            <a:schemeClr val="bg1"/>
                          </a:solidFill>
                          <a:effectLst/>
                        </a:rPr>
                        <a:t>Teknologi</a:t>
                      </a:r>
                      <a:r>
                        <a:rPr lang="en-US" sz="1600" dirty="0">
                          <a:solidFill>
                            <a:schemeClr val="bg1"/>
                          </a:solidFill>
                          <a:effectLst/>
                        </a:rPr>
                        <a:t> yang </a:t>
                      </a:r>
                      <a:r>
                        <a:rPr lang="en-US" sz="1600" dirty="0" err="1">
                          <a:solidFill>
                            <a:schemeClr val="bg1"/>
                          </a:solidFill>
                          <a:effectLst/>
                        </a:rPr>
                        <a:t>memanfaatkan</a:t>
                      </a:r>
                      <a:r>
                        <a:rPr lang="en-US" sz="1600" dirty="0">
                          <a:solidFill>
                            <a:schemeClr val="bg1"/>
                          </a:solidFill>
                          <a:effectLst/>
                        </a:rPr>
                        <a:t> </a:t>
                      </a:r>
                      <a:r>
                        <a:rPr lang="en-US" sz="1600" dirty="0" err="1">
                          <a:solidFill>
                            <a:schemeClr val="bg1"/>
                          </a:solidFill>
                          <a:effectLst/>
                        </a:rPr>
                        <a:t>organisme</a:t>
                      </a:r>
                      <a:r>
                        <a:rPr lang="en-US" sz="1600" dirty="0">
                          <a:solidFill>
                            <a:schemeClr val="bg1"/>
                          </a:solidFill>
                          <a:effectLst/>
                        </a:rPr>
                        <a:t>.</a:t>
                      </a:r>
                    </a:p>
                    <a:p>
                      <a:pPr>
                        <a:lnSpc>
                          <a:spcPct val="107000"/>
                        </a:lnSpc>
                        <a:spcAft>
                          <a:spcPts val="0"/>
                        </a:spcAft>
                      </a:pPr>
                      <a:r>
                        <a:rPr lang="en-US" sz="1600" dirty="0" err="1">
                          <a:solidFill>
                            <a:schemeClr val="bg1"/>
                          </a:solidFill>
                          <a:effectLst/>
                        </a:rPr>
                        <a:t>Kehidupan</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pada</a:t>
                      </a:r>
                      <a:r>
                        <a:rPr lang="en-US" sz="1600" dirty="0">
                          <a:solidFill>
                            <a:schemeClr val="bg1"/>
                          </a:solidFill>
                          <a:effectLst/>
                        </a:rPr>
                        <a:t> </a:t>
                      </a:r>
                      <a:r>
                        <a:rPr lang="en-US" sz="1600" dirty="0" err="1">
                          <a:solidFill>
                            <a:schemeClr val="bg1"/>
                          </a:solidFill>
                          <a:effectLst/>
                        </a:rPr>
                        <a:t>masa</a:t>
                      </a:r>
                      <a:r>
                        <a:rPr lang="en-US" sz="1600" dirty="0">
                          <a:solidFill>
                            <a:schemeClr val="bg1"/>
                          </a:solidFill>
                          <a:effectLst/>
                        </a:rPr>
                        <a:t> </a:t>
                      </a:r>
                      <a:r>
                        <a:rPr lang="en-US" sz="1600" dirty="0" err="1">
                          <a:solidFill>
                            <a:schemeClr val="bg1"/>
                          </a:solidFill>
                          <a:effectLst/>
                        </a:rPr>
                        <a:t>lampau</a:t>
                      </a:r>
                      <a:r>
                        <a:rPr lang="en-US" sz="1600" dirty="0">
                          <a:solidFill>
                            <a:schemeClr val="bg1"/>
                          </a:solidFill>
                          <a:effectLst/>
                        </a:rPr>
                        <a:t> </a:t>
                      </a:r>
                      <a:r>
                        <a:rPr lang="en-US" sz="1600" dirty="0" err="1">
                          <a:solidFill>
                            <a:schemeClr val="bg1"/>
                          </a:solidFill>
                          <a:effectLst/>
                        </a:rPr>
                        <a:t>dilihat</a:t>
                      </a:r>
                      <a:r>
                        <a:rPr lang="en-US" sz="1600" dirty="0">
                          <a:solidFill>
                            <a:schemeClr val="bg1"/>
                          </a:solidFill>
                          <a:effectLst/>
                        </a:rPr>
                        <a:t> </a:t>
                      </a:r>
                      <a:r>
                        <a:rPr lang="en-US" sz="1600" dirty="0" err="1">
                          <a:solidFill>
                            <a:schemeClr val="bg1"/>
                          </a:solidFill>
                          <a:effectLst/>
                        </a:rPr>
                        <a:t>dari</a:t>
                      </a:r>
                      <a:r>
                        <a:rPr lang="en-US" sz="1600" dirty="0">
                          <a:solidFill>
                            <a:schemeClr val="bg1"/>
                          </a:solidFill>
                          <a:effectLst/>
                        </a:rPr>
                        <a:t> </a:t>
                      </a:r>
                      <a:r>
                        <a:rPr lang="en-US" sz="1600" dirty="0" err="1">
                          <a:solidFill>
                            <a:schemeClr val="bg1"/>
                          </a:solidFill>
                          <a:effectLst/>
                        </a:rPr>
                        <a:t>fosil</a:t>
                      </a:r>
                      <a:r>
                        <a:rPr lang="en-US" sz="1600" dirty="0">
                          <a:solidFill>
                            <a:schemeClr val="bg1"/>
                          </a:solidFill>
                          <a:effectLst/>
                        </a:rPr>
                        <a: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r>
              <a:tr h="929587">
                <a:tc>
                  <a:txBody>
                    <a:bodyPr/>
                    <a:lstStyle/>
                    <a:p>
                      <a:pPr>
                        <a:lnSpc>
                          <a:spcPct val="107000"/>
                        </a:lnSpc>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a:solidFill>
                            <a:schemeClr val="bg1"/>
                          </a:solidFill>
                          <a:effectLst/>
                        </a:rPr>
                        <a:t>Persoalan/tema pokok</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a:solidFill>
                            <a:schemeClr val="bg1"/>
                          </a:solidFill>
                          <a:effectLst/>
                        </a:rPr>
                        <a:t>Ekologi</a:t>
                      </a:r>
                    </a:p>
                    <a:p>
                      <a:pPr>
                        <a:lnSpc>
                          <a:spcPct val="107000"/>
                        </a:lnSpc>
                        <a:spcAft>
                          <a:spcPts val="0"/>
                        </a:spcAft>
                      </a:pPr>
                      <a:r>
                        <a:rPr lang="en-US" sz="1600">
                          <a:solidFill>
                            <a:schemeClr val="bg1"/>
                          </a:solidFill>
                          <a:effectLst/>
                        </a:rPr>
                        <a:t> </a:t>
                      </a:r>
                    </a:p>
                    <a:p>
                      <a:pPr>
                        <a:lnSpc>
                          <a:spcPct val="107000"/>
                        </a:lnSpc>
                        <a:spcAft>
                          <a:spcPts val="0"/>
                        </a:spcAft>
                      </a:pPr>
                      <a:r>
                        <a:rPr lang="en-US" sz="1600">
                          <a:solidFill>
                            <a:schemeClr val="bg1"/>
                          </a:solidFill>
                          <a:effectLst/>
                        </a:rPr>
                        <a:t>Evolusi</a:t>
                      </a:r>
                    </a:p>
                    <a:p>
                      <a:pPr>
                        <a:lnSpc>
                          <a:spcPct val="107000"/>
                        </a:lnSpc>
                        <a:spcAft>
                          <a:spcPts val="0"/>
                        </a:spcAft>
                      </a:pPr>
                      <a:r>
                        <a:rPr lang="en-US" sz="1600">
                          <a:solidFill>
                            <a:schemeClr val="bg1"/>
                          </a:solidFill>
                          <a:effectLst/>
                        </a:rPr>
                        <a:t> </a:t>
                      </a:r>
                    </a:p>
                    <a:p>
                      <a:pPr>
                        <a:lnSpc>
                          <a:spcPct val="107000"/>
                        </a:lnSpc>
                        <a:spcAft>
                          <a:spcPts val="0"/>
                        </a:spcAft>
                      </a:pPr>
                      <a:r>
                        <a:rPr lang="en-US" sz="1600">
                          <a:solidFill>
                            <a:schemeClr val="bg1"/>
                          </a:solidFill>
                          <a:effectLst/>
                        </a:rPr>
                        <a:t> </a:t>
                      </a:r>
                    </a:p>
                    <a:p>
                      <a:pPr>
                        <a:lnSpc>
                          <a:spcPct val="107000"/>
                        </a:lnSpc>
                        <a:spcAft>
                          <a:spcPts val="0"/>
                        </a:spcAft>
                      </a:pPr>
                      <a:r>
                        <a:rPr lang="en-US" sz="1600">
                          <a:solidFill>
                            <a:schemeClr val="bg1"/>
                          </a:solidFill>
                          <a:effectLst/>
                        </a:rPr>
                        <a:t>Immunologi</a:t>
                      </a:r>
                    </a:p>
                    <a:p>
                      <a:pPr>
                        <a:lnSpc>
                          <a:spcPct val="107000"/>
                        </a:lnSpc>
                        <a:spcAft>
                          <a:spcPts val="0"/>
                        </a:spcAft>
                      </a:pPr>
                      <a:r>
                        <a:rPr lang="en-US" sz="1600">
                          <a:solidFill>
                            <a:schemeClr val="bg1"/>
                          </a:solidFill>
                          <a:effectLst/>
                        </a:rPr>
                        <a:t> </a:t>
                      </a:r>
                    </a:p>
                    <a:p>
                      <a:pPr>
                        <a:lnSpc>
                          <a:spcPct val="107000"/>
                        </a:lnSpc>
                        <a:spcAft>
                          <a:spcPts val="0"/>
                        </a:spcAft>
                      </a:pPr>
                      <a:r>
                        <a:rPr lang="en-US" sz="1600">
                          <a:solidFill>
                            <a:schemeClr val="bg1"/>
                          </a:solidFill>
                          <a:effectLst/>
                        </a:rPr>
                        <a:t>Taksonomi</a:t>
                      </a:r>
                    </a:p>
                    <a:p>
                      <a:pPr>
                        <a:lnSpc>
                          <a:spcPct val="107000"/>
                        </a:lnSpc>
                        <a:spcAft>
                          <a:spcPts val="0"/>
                        </a:spcAft>
                      </a:pPr>
                      <a:r>
                        <a:rPr lang="en-US" sz="1600">
                          <a:solidFill>
                            <a:schemeClr val="bg1"/>
                          </a:solidFill>
                          <a:effectLst/>
                        </a:rPr>
                        <a:t>patologi</a:t>
                      </a:r>
                      <a:endPar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c>
                  <a:txBody>
                    <a:bodyPr/>
                    <a:lstStyle/>
                    <a:p>
                      <a:pPr>
                        <a:lnSpc>
                          <a:spcPct val="107000"/>
                        </a:lnSpc>
                        <a:spcAft>
                          <a:spcPts val="0"/>
                        </a:spcAft>
                      </a:pPr>
                      <a:r>
                        <a:rPr lang="en-US" sz="1600" dirty="0" err="1">
                          <a:solidFill>
                            <a:schemeClr val="bg1"/>
                          </a:solidFill>
                          <a:effectLst/>
                        </a:rPr>
                        <a:t>Hubungan</a:t>
                      </a:r>
                      <a:r>
                        <a:rPr lang="en-US" sz="1600" dirty="0">
                          <a:solidFill>
                            <a:schemeClr val="bg1"/>
                          </a:solidFill>
                          <a:effectLst/>
                        </a:rPr>
                        <a:t> </a:t>
                      </a:r>
                      <a:r>
                        <a:rPr lang="en-US" sz="1600" dirty="0" err="1">
                          <a:solidFill>
                            <a:schemeClr val="bg1"/>
                          </a:solidFill>
                          <a:effectLst/>
                        </a:rPr>
                        <a:t>timbal</a:t>
                      </a:r>
                      <a:r>
                        <a:rPr lang="en-US" sz="1600" dirty="0">
                          <a:solidFill>
                            <a:schemeClr val="bg1"/>
                          </a:solidFill>
                          <a:effectLst/>
                        </a:rPr>
                        <a:t> </a:t>
                      </a:r>
                      <a:r>
                        <a:rPr lang="en-US" sz="1600" dirty="0" err="1">
                          <a:solidFill>
                            <a:schemeClr val="bg1"/>
                          </a:solidFill>
                          <a:effectLst/>
                        </a:rPr>
                        <a:t>balik</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dengan</a:t>
                      </a:r>
                      <a:r>
                        <a:rPr lang="en-US" sz="1600" dirty="0">
                          <a:solidFill>
                            <a:schemeClr val="bg1"/>
                          </a:solidFill>
                          <a:effectLst/>
                        </a:rPr>
                        <a:t> </a:t>
                      </a:r>
                      <a:r>
                        <a:rPr lang="en-US" sz="1600" dirty="0" err="1">
                          <a:solidFill>
                            <a:schemeClr val="bg1"/>
                          </a:solidFill>
                          <a:effectLst/>
                        </a:rPr>
                        <a:t>lingkungannya</a:t>
                      </a:r>
                      <a:r>
                        <a:rPr lang="en-US" sz="1600" dirty="0">
                          <a:solidFill>
                            <a:schemeClr val="bg1"/>
                          </a:solidFill>
                          <a:effectLst/>
                        </a:rPr>
                        <a:t>.</a:t>
                      </a:r>
                    </a:p>
                    <a:p>
                      <a:pPr>
                        <a:lnSpc>
                          <a:spcPct val="107000"/>
                        </a:lnSpc>
                        <a:spcAft>
                          <a:spcPts val="0"/>
                        </a:spcAft>
                      </a:pPr>
                      <a:r>
                        <a:rPr lang="en-US" sz="1600" dirty="0" err="1">
                          <a:solidFill>
                            <a:schemeClr val="bg1"/>
                          </a:solidFill>
                          <a:effectLst/>
                        </a:rPr>
                        <a:t>Perkembangan</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 </a:t>
                      </a:r>
                      <a:r>
                        <a:rPr lang="en-US" sz="1600" dirty="0" err="1">
                          <a:solidFill>
                            <a:schemeClr val="bg1"/>
                          </a:solidFill>
                          <a:effectLst/>
                        </a:rPr>
                        <a:t>dari</a:t>
                      </a:r>
                      <a:r>
                        <a:rPr lang="en-US" sz="1600" dirty="0">
                          <a:solidFill>
                            <a:schemeClr val="bg1"/>
                          </a:solidFill>
                          <a:effectLst/>
                        </a:rPr>
                        <a:t> yang </a:t>
                      </a:r>
                      <a:r>
                        <a:rPr lang="en-US" sz="1600" dirty="0" err="1">
                          <a:solidFill>
                            <a:schemeClr val="bg1"/>
                          </a:solidFill>
                          <a:effectLst/>
                        </a:rPr>
                        <a:t>sederhana</a:t>
                      </a:r>
                      <a:r>
                        <a:rPr lang="en-US" sz="1600" dirty="0">
                          <a:solidFill>
                            <a:schemeClr val="bg1"/>
                          </a:solidFill>
                          <a:effectLst/>
                        </a:rPr>
                        <a:t> </a:t>
                      </a:r>
                      <a:r>
                        <a:rPr lang="en-US" sz="1600" dirty="0" err="1">
                          <a:solidFill>
                            <a:schemeClr val="bg1"/>
                          </a:solidFill>
                          <a:effectLst/>
                        </a:rPr>
                        <a:t>sampai</a:t>
                      </a:r>
                      <a:r>
                        <a:rPr lang="en-US" sz="1600" dirty="0">
                          <a:solidFill>
                            <a:schemeClr val="bg1"/>
                          </a:solidFill>
                          <a:effectLst/>
                        </a:rPr>
                        <a:t> yang </a:t>
                      </a:r>
                      <a:r>
                        <a:rPr lang="en-US" sz="1600" dirty="0" err="1">
                          <a:solidFill>
                            <a:schemeClr val="bg1"/>
                          </a:solidFill>
                          <a:effectLst/>
                        </a:rPr>
                        <a:t>kompleks</a:t>
                      </a:r>
                      <a:r>
                        <a:rPr lang="en-US" sz="1600" dirty="0">
                          <a:solidFill>
                            <a:schemeClr val="bg1"/>
                          </a:solidFill>
                          <a:effectLst/>
                        </a:rPr>
                        <a:t>.</a:t>
                      </a:r>
                    </a:p>
                    <a:p>
                      <a:pPr>
                        <a:lnSpc>
                          <a:spcPct val="107000"/>
                        </a:lnSpc>
                        <a:spcAft>
                          <a:spcPts val="0"/>
                        </a:spcAft>
                      </a:pPr>
                      <a:r>
                        <a:rPr lang="en-US" sz="1600" dirty="0" err="1">
                          <a:solidFill>
                            <a:schemeClr val="bg1"/>
                          </a:solidFill>
                          <a:effectLst/>
                        </a:rPr>
                        <a:t>Sistem</a:t>
                      </a:r>
                      <a:r>
                        <a:rPr lang="en-US" sz="1600" dirty="0">
                          <a:solidFill>
                            <a:schemeClr val="bg1"/>
                          </a:solidFill>
                          <a:effectLst/>
                        </a:rPr>
                        <a:t> </a:t>
                      </a:r>
                      <a:r>
                        <a:rPr lang="en-US" sz="1600" dirty="0" err="1">
                          <a:solidFill>
                            <a:schemeClr val="bg1"/>
                          </a:solidFill>
                          <a:effectLst/>
                        </a:rPr>
                        <a:t>kekebalan</a:t>
                      </a:r>
                      <a:r>
                        <a:rPr lang="en-US" sz="1600" dirty="0">
                          <a:solidFill>
                            <a:schemeClr val="bg1"/>
                          </a:solidFill>
                          <a:effectLst/>
                        </a:rPr>
                        <a:t> </a:t>
                      </a:r>
                      <a:r>
                        <a:rPr lang="en-US" sz="1600" dirty="0" err="1">
                          <a:solidFill>
                            <a:schemeClr val="bg1"/>
                          </a:solidFill>
                          <a:effectLst/>
                        </a:rPr>
                        <a:t>tubuh</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a:t>
                      </a:r>
                    </a:p>
                    <a:p>
                      <a:pPr>
                        <a:lnSpc>
                          <a:spcPct val="107000"/>
                        </a:lnSpc>
                        <a:spcAft>
                          <a:spcPts val="0"/>
                        </a:spcAft>
                      </a:pPr>
                      <a:r>
                        <a:rPr lang="en-US" sz="1600" dirty="0" err="1">
                          <a:solidFill>
                            <a:schemeClr val="bg1"/>
                          </a:solidFill>
                          <a:effectLst/>
                        </a:rPr>
                        <a:t>Penggolongan</a:t>
                      </a:r>
                      <a:r>
                        <a:rPr lang="en-US" sz="1600" dirty="0">
                          <a:solidFill>
                            <a:schemeClr val="bg1"/>
                          </a:solidFill>
                          <a:effectLst/>
                        </a:rPr>
                        <a:t> </a:t>
                      </a:r>
                      <a:r>
                        <a:rPr lang="en-US" sz="1600" dirty="0" err="1">
                          <a:solidFill>
                            <a:schemeClr val="bg1"/>
                          </a:solidFill>
                          <a:effectLst/>
                        </a:rPr>
                        <a:t>makhluk</a:t>
                      </a:r>
                      <a:r>
                        <a:rPr lang="en-US" sz="1600" dirty="0">
                          <a:solidFill>
                            <a:schemeClr val="bg1"/>
                          </a:solidFill>
                          <a:effectLst/>
                        </a:rPr>
                        <a:t> </a:t>
                      </a:r>
                      <a:r>
                        <a:rPr lang="en-US" sz="1600" dirty="0" err="1">
                          <a:solidFill>
                            <a:schemeClr val="bg1"/>
                          </a:solidFill>
                          <a:effectLst/>
                        </a:rPr>
                        <a:t>hidup</a:t>
                      </a:r>
                      <a:r>
                        <a:rPr lang="en-US" sz="1600" dirty="0">
                          <a:solidFill>
                            <a:schemeClr val="bg1"/>
                          </a:solidFill>
                          <a:effectLst/>
                        </a:rPr>
                        <a:t>.</a:t>
                      </a:r>
                    </a:p>
                    <a:p>
                      <a:pPr>
                        <a:lnSpc>
                          <a:spcPct val="107000"/>
                        </a:lnSpc>
                        <a:spcAft>
                          <a:spcPts val="0"/>
                        </a:spcAft>
                      </a:pPr>
                      <a:r>
                        <a:rPr lang="en-US" sz="1600" dirty="0" err="1">
                          <a:solidFill>
                            <a:schemeClr val="bg1"/>
                          </a:solidFill>
                          <a:effectLst/>
                        </a:rPr>
                        <a:t>Segala</a:t>
                      </a:r>
                      <a:r>
                        <a:rPr lang="en-US" sz="1600" dirty="0">
                          <a:solidFill>
                            <a:schemeClr val="bg1"/>
                          </a:solidFill>
                          <a:effectLst/>
                        </a:rPr>
                        <a:t> </a:t>
                      </a:r>
                      <a:r>
                        <a:rPr lang="en-US" sz="1600" dirty="0" err="1">
                          <a:solidFill>
                            <a:schemeClr val="bg1"/>
                          </a:solidFill>
                          <a:effectLst/>
                        </a:rPr>
                        <a:t>sesuatu</a:t>
                      </a:r>
                      <a:r>
                        <a:rPr lang="en-US" sz="1600" dirty="0">
                          <a:solidFill>
                            <a:schemeClr val="bg1"/>
                          </a:solidFill>
                          <a:effectLst/>
                        </a:rPr>
                        <a:t> yang </a:t>
                      </a:r>
                      <a:r>
                        <a:rPr lang="en-US" sz="1600" dirty="0" err="1">
                          <a:solidFill>
                            <a:schemeClr val="bg1"/>
                          </a:solidFill>
                          <a:effectLst/>
                        </a:rPr>
                        <a:t>berkaitan</a:t>
                      </a:r>
                      <a:r>
                        <a:rPr lang="en-US" sz="1600" dirty="0">
                          <a:solidFill>
                            <a:schemeClr val="bg1"/>
                          </a:solidFill>
                          <a:effectLst/>
                        </a:rPr>
                        <a:t> </a:t>
                      </a:r>
                      <a:r>
                        <a:rPr lang="en-US" sz="1600" dirty="0" err="1">
                          <a:solidFill>
                            <a:schemeClr val="bg1"/>
                          </a:solidFill>
                          <a:effectLst/>
                        </a:rPr>
                        <a:t>dengan</a:t>
                      </a:r>
                      <a:r>
                        <a:rPr lang="en-US" sz="1600" dirty="0">
                          <a:solidFill>
                            <a:schemeClr val="bg1"/>
                          </a:solidFill>
                          <a:effectLst/>
                        </a:rPr>
                        <a:t> </a:t>
                      </a:r>
                      <a:r>
                        <a:rPr lang="en-US" sz="1600" dirty="0" err="1">
                          <a:solidFill>
                            <a:schemeClr val="bg1"/>
                          </a:solidFill>
                          <a:effectLst/>
                        </a:rPr>
                        <a:t>penyakit</a:t>
                      </a:r>
                      <a:r>
                        <a:rPr lang="en-US" sz="1600" dirty="0">
                          <a:solidFill>
                            <a:schemeClr val="bg1"/>
                          </a:solidFill>
                          <a:effectLst/>
                        </a:rPr>
                        <a:t>.</a:t>
                      </a:r>
                      <a:endPar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21450" marR="21450" marT="0" marB="0">
                    <a:solidFill>
                      <a:schemeClr val="tx1">
                        <a:lumMod val="85000"/>
                        <a:lumOff val="15000"/>
                      </a:schemeClr>
                    </a:solidFill>
                  </a:tcPr>
                </a:tc>
              </a:tr>
            </a:tbl>
          </a:graphicData>
        </a:graphic>
      </p:graphicFrame>
    </p:spTree>
    <p:extLst>
      <p:ext uri="{BB962C8B-B14F-4D97-AF65-F5344CB8AC3E}">
        <p14:creationId xmlns:p14="http://schemas.microsoft.com/office/powerpoint/2010/main" val="2991869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390</Words>
  <Application>Microsoft Office PowerPoint</Application>
  <PresentationFormat>Widescreen</PresentationFormat>
  <Paragraphs>176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k. Biosfer  Biosfer merupakan tingkatan organisasi kehidupan paling kompleks. Biosfer meliputi seluruh lapisan kulit bumi, air, dan atmosfer tempat kehidupan berlangsung.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31</cp:revision>
  <dcterms:created xsi:type="dcterms:W3CDTF">2019-08-04T10:11:18Z</dcterms:created>
  <dcterms:modified xsi:type="dcterms:W3CDTF">2019-08-08T13:58:29Z</dcterms:modified>
</cp:coreProperties>
</file>