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5" r:id="rId8"/>
    <p:sldId id="274" r:id="rId9"/>
    <p:sldId id="275" r:id="rId10"/>
    <p:sldId id="276" r:id="rId11"/>
    <p:sldId id="277"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BB01D8-60B0-44F8-A0A0-CB957A1508C5}" v="5" dt="2024-04-29T17:41:02.1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4660"/>
  </p:normalViewPr>
  <p:slideViewPr>
    <p:cSldViewPr snapToGrid="0">
      <p:cViewPr varScale="1">
        <p:scale>
          <a:sx n="86" d="100"/>
          <a:sy n="86" d="100"/>
        </p:scale>
        <p:origin x="2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omepc123@outlook.com" userId="ce93629bd4034a19" providerId="LiveId" clId="{32BB01D8-60B0-44F8-A0A0-CB957A1508C5}"/>
    <pc:docChg chg="undo custSel addSld delSld modSld">
      <pc:chgData name="akhomepc123@outlook.com" userId="ce93629bd4034a19" providerId="LiveId" clId="{32BB01D8-60B0-44F8-A0A0-CB957A1508C5}" dt="2024-04-29T17:41:38.573" v="295" actId="20577"/>
      <pc:docMkLst>
        <pc:docMk/>
      </pc:docMkLst>
      <pc:sldChg chg="modSp mod">
        <pc:chgData name="akhomepc123@outlook.com" userId="ce93629bd4034a19" providerId="LiveId" clId="{32BB01D8-60B0-44F8-A0A0-CB957A1508C5}" dt="2024-04-29T17:41:38.573" v="295" actId="20577"/>
        <pc:sldMkLst>
          <pc:docMk/>
          <pc:sldMk cId="4056070997" sldId="256"/>
        </pc:sldMkLst>
        <pc:spChg chg="mod">
          <ac:chgData name="akhomepc123@outlook.com" userId="ce93629bd4034a19" providerId="LiveId" clId="{32BB01D8-60B0-44F8-A0A0-CB957A1508C5}" dt="2024-04-29T17:00:40.902" v="45" actId="123"/>
          <ac:spMkLst>
            <pc:docMk/>
            <pc:sldMk cId="4056070997" sldId="256"/>
            <ac:spMk id="2" creationId="{7C7182A5-8487-8E9D-8409-6D25930DB49D}"/>
          </ac:spMkLst>
        </pc:spChg>
        <pc:spChg chg="mod">
          <ac:chgData name="akhomepc123@outlook.com" userId="ce93629bd4034a19" providerId="LiveId" clId="{32BB01D8-60B0-44F8-A0A0-CB957A1508C5}" dt="2024-04-29T16:59:57.814" v="39" actId="20577"/>
          <ac:spMkLst>
            <pc:docMk/>
            <pc:sldMk cId="4056070997" sldId="256"/>
            <ac:spMk id="3" creationId="{CFD84081-B1E0-A612-0543-02B7FD492007}"/>
          </ac:spMkLst>
        </pc:spChg>
        <pc:spChg chg="mod">
          <ac:chgData name="akhomepc123@outlook.com" userId="ce93629bd4034a19" providerId="LiveId" clId="{32BB01D8-60B0-44F8-A0A0-CB957A1508C5}" dt="2024-04-29T17:41:38.573" v="295" actId="20577"/>
          <ac:spMkLst>
            <pc:docMk/>
            <pc:sldMk cId="4056070997" sldId="256"/>
            <ac:spMk id="7" creationId="{DC780F5E-A219-87A4-5FB7-6E07654BF3BB}"/>
          </ac:spMkLst>
        </pc:spChg>
        <pc:spChg chg="mod">
          <ac:chgData name="akhomepc123@outlook.com" userId="ce93629bd4034a19" providerId="LiveId" clId="{32BB01D8-60B0-44F8-A0A0-CB957A1508C5}" dt="2024-04-29T16:59:15.263" v="3" actId="20577"/>
          <ac:spMkLst>
            <pc:docMk/>
            <pc:sldMk cId="4056070997" sldId="256"/>
            <ac:spMk id="9" creationId="{5B01C2BC-5DAE-3C44-A4F0-AF6DF7DF0B52}"/>
          </ac:spMkLst>
        </pc:spChg>
        <pc:spChg chg="mod">
          <ac:chgData name="akhomepc123@outlook.com" userId="ce93629bd4034a19" providerId="LiveId" clId="{32BB01D8-60B0-44F8-A0A0-CB957A1508C5}" dt="2024-04-29T16:59:39.971" v="8" actId="1076"/>
          <ac:spMkLst>
            <pc:docMk/>
            <pc:sldMk cId="4056070997" sldId="256"/>
            <ac:spMk id="11" creationId="{A3F8E9A1-6EA4-7A75-6D98-E86DCD501064}"/>
          </ac:spMkLst>
        </pc:spChg>
      </pc:sldChg>
      <pc:sldChg chg="modSp mod">
        <pc:chgData name="akhomepc123@outlook.com" userId="ce93629bd4034a19" providerId="LiveId" clId="{32BB01D8-60B0-44F8-A0A0-CB957A1508C5}" dt="2024-04-29T17:31:15.184" v="181" actId="27636"/>
        <pc:sldMkLst>
          <pc:docMk/>
          <pc:sldMk cId="1902124935" sldId="257"/>
        </pc:sldMkLst>
        <pc:spChg chg="mod">
          <ac:chgData name="akhomepc123@outlook.com" userId="ce93629bd4034a19" providerId="LiveId" clId="{32BB01D8-60B0-44F8-A0A0-CB957A1508C5}" dt="2024-04-29T17:31:15.184" v="181" actId="27636"/>
          <ac:spMkLst>
            <pc:docMk/>
            <pc:sldMk cId="1902124935" sldId="257"/>
            <ac:spMk id="3" creationId="{62D59CD8-7EB3-404C-67FE-79EEC9075C9B}"/>
          </ac:spMkLst>
        </pc:spChg>
      </pc:sldChg>
      <pc:sldChg chg="modSp mod">
        <pc:chgData name="akhomepc123@outlook.com" userId="ce93629bd4034a19" providerId="LiveId" clId="{32BB01D8-60B0-44F8-A0A0-CB957A1508C5}" dt="2024-04-29T17:31:40.588" v="197" actId="20577"/>
        <pc:sldMkLst>
          <pc:docMk/>
          <pc:sldMk cId="3018499417" sldId="259"/>
        </pc:sldMkLst>
        <pc:spChg chg="mod">
          <ac:chgData name="akhomepc123@outlook.com" userId="ce93629bd4034a19" providerId="LiveId" clId="{32BB01D8-60B0-44F8-A0A0-CB957A1508C5}" dt="2024-04-29T17:31:40.588" v="197" actId="20577"/>
          <ac:spMkLst>
            <pc:docMk/>
            <pc:sldMk cId="3018499417" sldId="259"/>
            <ac:spMk id="3" creationId="{70B6563F-C9BC-8EC0-B611-9FFC088AFF08}"/>
          </ac:spMkLst>
        </pc:spChg>
      </pc:sldChg>
      <pc:sldChg chg="addSp delSp modSp mod">
        <pc:chgData name="akhomepc123@outlook.com" userId="ce93629bd4034a19" providerId="LiveId" clId="{32BB01D8-60B0-44F8-A0A0-CB957A1508C5}" dt="2024-04-29T17:36:20.714" v="241" actId="478"/>
        <pc:sldMkLst>
          <pc:docMk/>
          <pc:sldMk cId="2627836616" sldId="260"/>
        </pc:sldMkLst>
        <pc:spChg chg="mod">
          <ac:chgData name="akhomepc123@outlook.com" userId="ce93629bd4034a19" providerId="LiveId" clId="{32BB01D8-60B0-44F8-A0A0-CB957A1508C5}" dt="2024-04-29T17:36:12.651" v="240"/>
          <ac:spMkLst>
            <pc:docMk/>
            <pc:sldMk cId="2627836616" sldId="260"/>
            <ac:spMk id="2" creationId="{C867E095-0C52-871E-0F9B-66057EA69166}"/>
          </ac:spMkLst>
        </pc:spChg>
        <pc:spChg chg="del">
          <ac:chgData name="akhomepc123@outlook.com" userId="ce93629bd4034a19" providerId="LiveId" clId="{32BB01D8-60B0-44F8-A0A0-CB957A1508C5}" dt="2024-04-29T17:36:20.714" v="241" actId="478"/>
          <ac:spMkLst>
            <pc:docMk/>
            <pc:sldMk cId="2627836616" sldId="260"/>
            <ac:spMk id="3" creationId="{70B6563F-C9BC-8EC0-B611-9FFC088AFF08}"/>
          </ac:spMkLst>
        </pc:spChg>
        <pc:spChg chg="add mod">
          <ac:chgData name="akhomepc123@outlook.com" userId="ce93629bd4034a19" providerId="LiveId" clId="{32BB01D8-60B0-44F8-A0A0-CB957A1508C5}" dt="2024-04-29T17:36:20.714" v="241" actId="478"/>
          <ac:spMkLst>
            <pc:docMk/>
            <pc:sldMk cId="2627836616" sldId="260"/>
            <ac:spMk id="5" creationId="{05A72281-A374-5A61-2CD2-EBC9E725BD3B}"/>
          </ac:spMkLst>
        </pc:spChg>
      </pc:sldChg>
      <pc:sldChg chg="addSp delSp modSp mod">
        <pc:chgData name="akhomepc123@outlook.com" userId="ce93629bd4034a19" providerId="LiveId" clId="{32BB01D8-60B0-44F8-A0A0-CB957A1508C5}" dt="2024-04-29T17:32:41.266" v="239" actId="1076"/>
        <pc:sldMkLst>
          <pc:docMk/>
          <pc:sldMk cId="1852740465" sldId="261"/>
        </pc:sldMkLst>
        <pc:spChg chg="del">
          <ac:chgData name="akhomepc123@outlook.com" userId="ce93629bd4034a19" providerId="LiveId" clId="{32BB01D8-60B0-44F8-A0A0-CB957A1508C5}" dt="2024-04-29T17:32:33.237" v="237" actId="478"/>
          <ac:spMkLst>
            <pc:docMk/>
            <pc:sldMk cId="1852740465" sldId="261"/>
            <ac:spMk id="3" creationId="{70B6563F-C9BC-8EC0-B611-9FFC088AFF08}"/>
          </ac:spMkLst>
        </pc:spChg>
        <pc:spChg chg="add del mod">
          <ac:chgData name="akhomepc123@outlook.com" userId="ce93629bd4034a19" providerId="LiveId" clId="{32BB01D8-60B0-44F8-A0A0-CB957A1508C5}" dt="2024-04-29T17:32:36.353" v="238" actId="478"/>
          <ac:spMkLst>
            <pc:docMk/>
            <pc:sldMk cId="1852740465" sldId="261"/>
            <ac:spMk id="5" creationId="{C8D1DAC1-8988-0145-7F26-ED67FDD08C63}"/>
          </ac:spMkLst>
        </pc:spChg>
        <pc:spChg chg="mod">
          <ac:chgData name="akhomepc123@outlook.com" userId="ce93629bd4034a19" providerId="LiveId" clId="{32BB01D8-60B0-44F8-A0A0-CB957A1508C5}" dt="2024-04-29T17:32:41.266" v="239" actId="1076"/>
          <ac:spMkLst>
            <pc:docMk/>
            <pc:sldMk cId="1852740465" sldId="261"/>
            <ac:spMk id="7" creationId="{74927968-1565-1632-AC36-C844878AFB50}"/>
          </ac:spMkLst>
        </pc:spChg>
      </pc:sldChg>
      <pc:sldChg chg="del">
        <pc:chgData name="akhomepc123@outlook.com" userId="ce93629bd4034a19" providerId="LiveId" clId="{32BB01D8-60B0-44F8-A0A0-CB957A1508C5}" dt="2024-04-29T17:36:22.790" v="242" actId="47"/>
        <pc:sldMkLst>
          <pc:docMk/>
          <pc:sldMk cId="1568784231" sldId="262"/>
        </pc:sldMkLst>
      </pc:sldChg>
      <pc:sldChg chg="del">
        <pc:chgData name="akhomepc123@outlook.com" userId="ce93629bd4034a19" providerId="LiveId" clId="{32BB01D8-60B0-44F8-A0A0-CB957A1508C5}" dt="2024-04-29T17:38:11.137" v="276" actId="47"/>
        <pc:sldMkLst>
          <pc:docMk/>
          <pc:sldMk cId="3072426573" sldId="263"/>
        </pc:sldMkLst>
      </pc:sldChg>
      <pc:sldChg chg="del">
        <pc:chgData name="akhomepc123@outlook.com" userId="ce93629bd4034a19" providerId="LiveId" clId="{32BB01D8-60B0-44F8-A0A0-CB957A1508C5}" dt="2024-04-29T17:38:07.869" v="275" actId="47"/>
        <pc:sldMkLst>
          <pc:docMk/>
          <pc:sldMk cId="763868137" sldId="264"/>
        </pc:sldMkLst>
      </pc:sldChg>
      <pc:sldChg chg="modSp mod">
        <pc:chgData name="akhomepc123@outlook.com" userId="ce93629bd4034a19" providerId="LiveId" clId="{32BB01D8-60B0-44F8-A0A0-CB957A1508C5}" dt="2024-04-29T17:37:02.512" v="264" actId="20577"/>
        <pc:sldMkLst>
          <pc:docMk/>
          <pc:sldMk cId="1700276650" sldId="265"/>
        </pc:sldMkLst>
        <pc:spChg chg="mod">
          <ac:chgData name="akhomepc123@outlook.com" userId="ce93629bd4034a19" providerId="LiveId" clId="{32BB01D8-60B0-44F8-A0A0-CB957A1508C5}" dt="2024-04-29T17:36:40.568" v="261" actId="20577"/>
          <ac:spMkLst>
            <pc:docMk/>
            <pc:sldMk cId="1700276650" sldId="265"/>
            <ac:spMk id="2" creationId="{C867E095-0C52-871E-0F9B-66057EA69166}"/>
          </ac:spMkLst>
        </pc:spChg>
        <pc:spChg chg="mod">
          <ac:chgData name="akhomepc123@outlook.com" userId="ce93629bd4034a19" providerId="LiveId" clId="{32BB01D8-60B0-44F8-A0A0-CB957A1508C5}" dt="2024-04-29T17:37:02.512" v="264" actId="20577"/>
          <ac:spMkLst>
            <pc:docMk/>
            <pc:sldMk cId="1700276650" sldId="265"/>
            <ac:spMk id="3" creationId="{70B6563F-C9BC-8EC0-B611-9FFC088AFF08}"/>
          </ac:spMkLst>
        </pc:spChg>
      </pc:sldChg>
      <pc:sldChg chg="del">
        <pc:chgData name="akhomepc123@outlook.com" userId="ce93629bd4034a19" providerId="LiveId" clId="{32BB01D8-60B0-44F8-A0A0-CB957A1508C5}" dt="2024-04-29T17:38:13.731" v="277" actId="47"/>
        <pc:sldMkLst>
          <pc:docMk/>
          <pc:sldMk cId="3430934832" sldId="266"/>
        </pc:sldMkLst>
      </pc:sldChg>
      <pc:sldChg chg="del">
        <pc:chgData name="akhomepc123@outlook.com" userId="ce93629bd4034a19" providerId="LiveId" clId="{32BB01D8-60B0-44F8-A0A0-CB957A1508C5}" dt="2024-04-29T17:38:16.387" v="278" actId="47"/>
        <pc:sldMkLst>
          <pc:docMk/>
          <pc:sldMk cId="2985115874" sldId="267"/>
        </pc:sldMkLst>
      </pc:sldChg>
      <pc:sldChg chg="del">
        <pc:chgData name="akhomepc123@outlook.com" userId="ce93629bd4034a19" providerId="LiveId" clId="{32BB01D8-60B0-44F8-A0A0-CB957A1508C5}" dt="2024-04-29T17:38:18.235" v="279" actId="47"/>
        <pc:sldMkLst>
          <pc:docMk/>
          <pc:sldMk cId="543734971" sldId="268"/>
        </pc:sldMkLst>
      </pc:sldChg>
      <pc:sldChg chg="del">
        <pc:chgData name="akhomepc123@outlook.com" userId="ce93629bd4034a19" providerId="LiveId" clId="{32BB01D8-60B0-44F8-A0A0-CB957A1508C5}" dt="2024-04-29T17:38:19.586" v="280" actId="47"/>
        <pc:sldMkLst>
          <pc:docMk/>
          <pc:sldMk cId="1246770148" sldId="269"/>
        </pc:sldMkLst>
      </pc:sldChg>
      <pc:sldChg chg="del">
        <pc:chgData name="akhomepc123@outlook.com" userId="ce93629bd4034a19" providerId="LiveId" clId="{32BB01D8-60B0-44F8-A0A0-CB957A1508C5}" dt="2024-04-29T17:38:20.899" v="281" actId="47"/>
        <pc:sldMkLst>
          <pc:docMk/>
          <pc:sldMk cId="206023608" sldId="271"/>
        </pc:sldMkLst>
      </pc:sldChg>
      <pc:sldChg chg="del">
        <pc:chgData name="akhomepc123@outlook.com" userId="ce93629bd4034a19" providerId="LiveId" clId="{32BB01D8-60B0-44F8-A0A0-CB957A1508C5}" dt="2024-04-29T17:38:21.978" v="282" actId="47"/>
        <pc:sldMkLst>
          <pc:docMk/>
          <pc:sldMk cId="170245545" sldId="272"/>
        </pc:sldMkLst>
      </pc:sldChg>
      <pc:sldChg chg="modSp add mod">
        <pc:chgData name="akhomepc123@outlook.com" userId="ce93629bd4034a19" providerId="LiveId" clId="{32BB01D8-60B0-44F8-A0A0-CB957A1508C5}" dt="2024-04-29T17:37:25.447" v="270" actId="20577"/>
        <pc:sldMkLst>
          <pc:docMk/>
          <pc:sldMk cId="3624665028" sldId="274"/>
        </pc:sldMkLst>
        <pc:spChg chg="mod">
          <ac:chgData name="akhomepc123@outlook.com" userId="ce93629bd4034a19" providerId="LiveId" clId="{32BB01D8-60B0-44F8-A0A0-CB957A1508C5}" dt="2024-04-29T17:37:25.447" v="270" actId="20577"/>
          <ac:spMkLst>
            <pc:docMk/>
            <pc:sldMk cId="3624665028" sldId="274"/>
            <ac:spMk id="3" creationId="{70B6563F-C9BC-8EC0-B611-9FFC088AFF08}"/>
          </ac:spMkLst>
        </pc:spChg>
      </pc:sldChg>
      <pc:sldChg chg="modSp add mod">
        <pc:chgData name="akhomepc123@outlook.com" userId="ce93629bd4034a19" providerId="LiveId" clId="{32BB01D8-60B0-44F8-A0A0-CB957A1508C5}" dt="2024-04-29T17:37:37.185" v="271"/>
        <pc:sldMkLst>
          <pc:docMk/>
          <pc:sldMk cId="2787504626" sldId="275"/>
        </pc:sldMkLst>
        <pc:spChg chg="mod">
          <ac:chgData name="akhomepc123@outlook.com" userId="ce93629bd4034a19" providerId="LiveId" clId="{32BB01D8-60B0-44F8-A0A0-CB957A1508C5}" dt="2024-04-29T17:37:37.185" v="271"/>
          <ac:spMkLst>
            <pc:docMk/>
            <pc:sldMk cId="2787504626" sldId="275"/>
            <ac:spMk id="3" creationId="{70B6563F-C9BC-8EC0-B611-9FFC088AFF08}"/>
          </ac:spMkLst>
        </pc:spChg>
      </pc:sldChg>
      <pc:sldChg chg="modSp add mod">
        <pc:chgData name="akhomepc123@outlook.com" userId="ce93629bd4034a19" providerId="LiveId" clId="{32BB01D8-60B0-44F8-A0A0-CB957A1508C5}" dt="2024-04-29T17:41:17.220" v="294" actId="255"/>
        <pc:sldMkLst>
          <pc:docMk/>
          <pc:sldMk cId="4000738222" sldId="276"/>
        </pc:sldMkLst>
        <pc:spChg chg="mod">
          <ac:chgData name="akhomepc123@outlook.com" userId="ce93629bd4034a19" providerId="LiveId" clId="{32BB01D8-60B0-44F8-A0A0-CB957A1508C5}" dt="2024-04-29T17:41:17.220" v="294" actId="255"/>
          <ac:spMkLst>
            <pc:docMk/>
            <pc:sldMk cId="4000738222" sldId="276"/>
            <ac:spMk id="3" creationId="{70B6563F-C9BC-8EC0-B611-9FFC088AFF08}"/>
          </ac:spMkLst>
        </pc:spChg>
      </pc:sldChg>
      <pc:sldChg chg="modSp add mod">
        <pc:chgData name="akhomepc123@outlook.com" userId="ce93629bd4034a19" providerId="LiveId" clId="{32BB01D8-60B0-44F8-A0A0-CB957A1508C5}" dt="2024-04-29T17:38:04.137" v="274"/>
        <pc:sldMkLst>
          <pc:docMk/>
          <pc:sldMk cId="2160299587" sldId="277"/>
        </pc:sldMkLst>
        <pc:spChg chg="mod">
          <ac:chgData name="akhomepc123@outlook.com" userId="ce93629bd4034a19" providerId="LiveId" clId="{32BB01D8-60B0-44F8-A0A0-CB957A1508C5}" dt="2024-04-29T17:38:04.137" v="274"/>
          <ac:spMkLst>
            <pc:docMk/>
            <pc:sldMk cId="2160299587" sldId="277"/>
            <ac:spMk id="3" creationId="{70B6563F-C9BC-8EC0-B611-9FFC088AFF08}"/>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4/29/2024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4/29/2024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helkeAkshay-2022mt93331/dissert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182A5-8487-8E9D-8409-6D25930DB49D}"/>
              </a:ext>
            </a:extLst>
          </p:cNvPr>
          <p:cNvSpPr>
            <a:spLocks noGrp="1"/>
          </p:cNvSpPr>
          <p:nvPr>
            <p:ph type="ctrTitle"/>
          </p:nvPr>
        </p:nvSpPr>
        <p:spPr>
          <a:xfrm>
            <a:off x="1981200" y="2700929"/>
            <a:ext cx="6905347" cy="1405850"/>
          </a:xfrm>
        </p:spPr>
        <p:txBody>
          <a:bodyPr/>
          <a:lstStyle/>
          <a:p>
            <a:pPr algn="just"/>
            <a:r>
              <a:rPr lang="en-US" sz="2400" dirty="0"/>
              <a:t>Cloud-First Approach: Engineering a Solution for</a:t>
            </a:r>
            <a:br>
              <a:rPr lang="en-US" sz="2400" dirty="0"/>
            </a:br>
            <a:r>
              <a:rPr lang="en-US" sz="2400" dirty="0"/>
              <a:t>Efficient On-Premises Data Migration to Cloud</a:t>
            </a:r>
            <a:br>
              <a:rPr lang="en-US" sz="2400" dirty="0"/>
            </a:br>
            <a:r>
              <a:rPr lang="en-US" sz="2400" dirty="0"/>
              <a:t>Platforms</a:t>
            </a:r>
            <a:endParaRPr lang="en-IN" sz="2400" dirty="0"/>
          </a:p>
        </p:txBody>
      </p:sp>
      <p:sp>
        <p:nvSpPr>
          <p:cNvPr id="3" name="Subtitle 2">
            <a:extLst>
              <a:ext uri="{FF2B5EF4-FFF2-40B4-BE49-F238E27FC236}">
                <a16:creationId xmlns:a16="http://schemas.microsoft.com/office/drawing/2014/main" id="{CFD84081-B1E0-A612-0543-02B7FD492007}"/>
              </a:ext>
            </a:extLst>
          </p:cNvPr>
          <p:cNvSpPr>
            <a:spLocks noGrp="1"/>
          </p:cNvSpPr>
          <p:nvPr>
            <p:ph type="subTitle" idx="1"/>
          </p:nvPr>
        </p:nvSpPr>
        <p:spPr>
          <a:xfrm>
            <a:off x="680322" y="4394039"/>
            <a:ext cx="11439524" cy="1117687"/>
          </a:xfrm>
        </p:spPr>
        <p:txBody>
          <a:bodyPr>
            <a:noAutofit/>
          </a:bodyPr>
          <a:lstStyle/>
          <a:p>
            <a:r>
              <a:rPr lang="en-US" sz="2800" dirty="0"/>
              <a:t>By </a:t>
            </a:r>
          </a:p>
          <a:p>
            <a:r>
              <a:rPr lang="en-US" sz="2800" dirty="0"/>
              <a:t>SHELKE AKSHAY NANDKUMAR</a:t>
            </a:r>
            <a:br>
              <a:rPr lang="en-US" sz="2800" dirty="0"/>
            </a:br>
            <a:r>
              <a:rPr lang="en-US" sz="2800" dirty="0"/>
              <a:t>2022MT93331</a:t>
            </a:r>
            <a:endParaRPr lang="en-IN" sz="2800" dirty="0"/>
          </a:p>
        </p:txBody>
      </p:sp>
      <p:pic>
        <p:nvPicPr>
          <p:cNvPr id="5" name="Picture 4">
            <a:extLst>
              <a:ext uri="{FF2B5EF4-FFF2-40B4-BE49-F238E27FC236}">
                <a16:creationId xmlns:a16="http://schemas.microsoft.com/office/drawing/2014/main" id="{EE3A8168-DC40-C88F-C553-BAB99781F346}"/>
              </a:ext>
            </a:extLst>
          </p:cNvPr>
          <p:cNvPicPr>
            <a:picLocks noChangeAspect="1"/>
          </p:cNvPicPr>
          <p:nvPr/>
        </p:nvPicPr>
        <p:blipFill>
          <a:blip r:embed="rId2"/>
          <a:stretch>
            <a:fillRect/>
          </a:stretch>
        </p:blipFill>
        <p:spPr>
          <a:xfrm>
            <a:off x="0" y="2645475"/>
            <a:ext cx="1724025" cy="1603632"/>
          </a:xfrm>
          <a:prstGeom prst="rect">
            <a:avLst/>
          </a:prstGeom>
        </p:spPr>
      </p:pic>
      <p:sp>
        <p:nvSpPr>
          <p:cNvPr id="7" name="TextBox 6">
            <a:extLst>
              <a:ext uri="{FF2B5EF4-FFF2-40B4-BE49-F238E27FC236}">
                <a16:creationId xmlns:a16="http://schemas.microsoft.com/office/drawing/2014/main" id="{DC780F5E-A219-87A4-5FB7-6E07654BF3BB}"/>
              </a:ext>
            </a:extLst>
          </p:cNvPr>
          <p:cNvSpPr txBox="1"/>
          <p:nvPr/>
        </p:nvSpPr>
        <p:spPr>
          <a:xfrm>
            <a:off x="495300" y="567809"/>
            <a:ext cx="11439525" cy="523220"/>
          </a:xfrm>
          <a:prstGeom prst="rect">
            <a:avLst/>
          </a:prstGeom>
          <a:noFill/>
        </p:spPr>
        <p:txBody>
          <a:bodyPr wrap="square">
            <a:spAutoFit/>
          </a:bodyPr>
          <a:lstStyle/>
          <a:p>
            <a:r>
              <a:rPr lang="en-US" sz="2800" dirty="0"/>
              <a:t>BIRLA INSTITITUE OF TECHNOLOGY &amp; SCIENCE, PILANI (RAJASTHAN)</a:t>
            </a:r>
            <a:endParaRPr lang="en-IN" sz="2800" dirty="0"/>
          </a:p>
        </p:txBody>
      </p:sp>
      <p:sp>
        <p:nvSpPr>
          <p:cNvPr id="9" name="TextBox 8">
            <a:extLst>
              <a:ext uri="{FF2B5EF4-FFF2-40B4-BE49-F238E27FC236}">
                <a16:creationId xmlns:a16="http://schemas.microsoft.com/office/drawing/2014/main" id="{5B01C2BC-5DAE-3C44-A4F0-AF6DF7DF0B52}"/>
              </a:ext>
            </a:extLst>
          </p:cNvPr>
          <p:cNvSpPr txBox="1"/>
          <p:nvPr/>
        </p:nvSpPr>
        <p:spPr>
          <a:xfrm>
            <a:off x="4629150" y="1184167"/>
            <a:ext cx="6096000" cy="369332"/>
          </a:xfrm>
          <a:prstGeom prst="rect">
            <a:avLst/>
          </a:prstGeom>
          <a:noFill/>
        </p:spPr>
        <p:txBody>
          <a:bodyPr wrap="square">
            <a:spAutoFit/>
          </a:bodyPr>
          <a:lstStyle/>
          <a:p>
            <a:r>
              <a:rPr lang="en-US" dirty="0"/>
              <a:t>April 2024</a:t>
            </a:r>
            <a:endParaRPr lang="en-IN" dirty="0"/>
          </a:p>
        </p:txBody>
      </p:sp>
      <p:sp>
        <p:nvSpPr>
          <p:cNvPr id="11" name="TextBox 10">
            <a:extLst>
              <a:ext uri="{FF2B5EF4-FFF2-40B4-BE49-F238E27FC236}">
                <a16:creationId xmlns:a16="http://schemas.microsoft.com/office/drawing/2014/main" id="{A3F8E9A1-6EA4-7A75-6D98-E86DCD501064}"/>
              </a:ext>
            </a:extLst>
          </p:cNvPr>
          <p:cNvSpPr txBox="1"/>
          <p:nvPr/>
        </p:nvSpPr>
        <p:spPr>
          <a:xfrm>
            <a:off x="3955093" y="1757882"/>
            <a:ext cx="2800813" cy="369332"/>
          </a:xfrm>
          <a:prstGeom prst="rect">
            <a:avLst/>
          </a:prstGeom>
          <a:noFill/>
        </p:spPr>
        <p:txBody>
          <a:bodyPr wrap="square">
            <a:spAutoFit/>
          </a:bodyPr>
          <a:lstStyle/>
          <a:p>
            <a:r>
              <a:rPr lang="en-US" sz="1800" b="1" dirty="0">
                <a:effectLst/>
                <a:latin typeface="Calibri" panose="020F0502020204030204" pitchFamily="34" charset="0"/>
                <a:ea typeface="Calibri" panose="020F0502020204030204" pitchFamily="34" charset="0"/>
              </a:rPr>
              <a:t>SE ZG628T - </a:t>
            </a:r>
            <a:r>
              <a:rPr lang="en-US" dirty="0"/>
              <a:t>DISSERTATION </a:t>
            </a:r>
            <a:endParaRPr lang="en-IN" dirty="0"/>
          </a:p>
        </p:txBody>
      </p:sp>
    </p:spTree>
    <p:extLst>
      <p:ext uri="{BB962C8B-B14F-4D97-AF65-F5344CB8AC3E}">
        <p14:creationId xmlns:p14="http://schemas.microsoft.com/office/powerpoint/2010/main" val="4056070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Implementation &amp; Working</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pPr lvl="1"/>
            <a:r>
              <a:rPr lang="en-US" sz="2400" dirty="0" err="1"/>
              <a:t>Github</a:t>
            </a:r>
            <a:r>
              <a:rPr lang="en-US" sz="2400" dirty="0"/>
              <a:t> code repository</a:t>
            </a:r>
          </a:p>
          <a:p>
            <a:endParaRPr lang="en-US" dirty="0"/>
          </a:p>
          <a:p>
            <a:r>
              <a:rPr lang="en-US" sz="2000" dirty="0"/>
              <a:t>Link : </a:t>
            </a:r>
            <a:r>
              <a:rPr lang="en-US" sz="2000" dirty="0">
                <a:hlinkClick r:id="rId2"/>
              </a:rPr>
              <a:t>https://github.com/ShelkeAkshay-2022mt93331/dissertation</a:t>
            </a:r>
            <a:r>
              <a:rPr lang="en-US" sz="2000" dirty="0"/>
              <a:t> </a:t>
            </a:r>
          </a:p>
          <a:p>
            <a:endParaRPr lang="en-IN" dirty="0"/>
          </a:p>
          <a:p>
            <a:endParaRPr lang="en-IN" dirty="0"/>
          </a:p>
        </p:txBody>
      </p:sp>
    </p:spTree>
    <p:extLst>
      <p:ext uri="{BB962C8B-B14F-4D97-AF65-F5344CB8AC3E}">
        <p14:creationId xmlns:p14="http://schemas.microsoft.com/office/powerpoint/2010/main" val="4000738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Implementation &amp; Working</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pPr lvl="1"/>
            <a:r>
              <a:rPr lang="en-US" dirty="0"/>
              <a:t>Demo video of working solution</a:t>
            </a:r>
          </a:p>
          <a:p>
            <a:endParaRPr lang="en-US" dirty="0"/>
          </a:p>
          <a:p>
            <a:r>
              <a:rPr lang="en-US" dirty="0"/>
              <a:t>A</a:t>
            </a:r>
          </a:p>
          <a:p>
            <a:endParaRPr lang="en-IN" dirty="0"/>
          </a:p>
          <a:p>
            <a:endParaRPr lang="en-IN" dirty="0"/>
          </a:p>
        </p:txBody>
      </p:sp>
    </p:spTree>
    <p:extLst>
      <p:ext uri="{BB962C8B-B14F-4D97-AF65-F5344CB8AC3E}">
        <p14:creationId xmlns:p14="http://schemas.microsoft.com/office/powerpoint/2010/main" val="2160299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Future Scope &amp; Limitations</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pPr marL="0" indent="0">
              <a:buNone/>
            </a:pPr>
            <a:endParaRPr lang="en-US" dirty="0"/>
          </a:p>
          <a:p>
            <a:pPr algn="just"/>
            <a:r>
              <a:rPr lang="en-US" sz="1800" dirty="0">
                <a:latin typeface="Times New Roman" panose="02020603050405020304" pitchFamily="18" charset="0"/>
                <a:ea typeface="Times New Roman" panose="02020603050405020304" pitchFamily="18" charset="0"/>
              </a:rPr>
              <a:t>F</a:t>
            </a:r>
            <a:r>
              <a:rPr lang="en-US" sz="1800" dirty="0">
                <a:effectLst/>
                <a:latin typeface="Times New Roman" panose="02020603050405020304" pitchFamily="18" charset="0"/>
                <a:ea typeface="Times New Roman" panose="02020603050405020304" pitchFamily="18" charset="0"/>
              </a:rPr>
              <a:t>uture research could focus on optimizing the framework for larger or more complex web applications interconnected with multiple dependent system.</a:t>
            </a:r>
          </a:p>
          <a:p>
            <a:pPr algn="just"/>
            <a:r>
              <a:rPr lang="en-US" sz="1800" dirty="0">
                <a:effectLst/>
                <a:latin typeface="Times New Roman" panose="02020603050405020304" pitchFamily="18" charset="0"/>
                <a:ea typeface="Times New Roman" panose="02020603050405020304" pitchFamily="18" charset="0"/>
              </a:rPr>
              <a:t>Framework designed can also be integrated with backend testing by installing request package  and </a:t>
            </a:r>
            <a:r>
              <a:rPr lang="en-US" sz="1800" dirty="0" err="1">
                <a:effectLst/>
                <a:latin typeface="Times New Roman" panose="02020603050405020304" pitchFamily="18" charset="0"/>
                <a:ea typeface="Times New Roman" panose="02020603050405020304" pitchFamily="18" charset="0"/>
              </a:rPr>
              <a:t>db</a:t>
            </a:r>
            <a:r>
              <a:rPr lang="en-US" sz="1800" dirty="0">
                <a:effectLst/>
                <a:latin typeface="Times New Roman" panose="02020603050405020304" pitchFamily="18" charset="0"/>
                <a:ea typeface="Times New Roman" panose="02020603050405020304" pitchFamily="18" charset="0"/>
              </a:rPr>
              <a:t> connectors, used for backend </a:t>
            </a:r>
            <a:r>
              <a:rPr lang="en-US" sz="1800" dirty="0" err="1">
                <a:effectLst/>
                <a:latin typeface="Times New Roman" panose="02020603050405020304" pitchFamily="18" charset="0"/>
                <a:ea typeface="Times New Roman" panose="02020603050405020304" pitchFamily="18" charset="0"/>
              </a:rPr>
              <a:t>api</a:t>
            </a:r>
            <a:r>
              <a:rPr lang="en-US" sz="1800" dirty="0">
                <a:effectLst/>
                <a:latin typeface="Times New Roman" panose="02020603050405020304" pitchFamily="18" charset="0"/>
                <a:ea typeface="Times New Roman" panose="02020603050405020304" pitchFamily="18" charset="0"/>
              </a:rPr>
              <a:t> testing with less effort.</a:t>
            </a:r>
          </a:p>
          <a:p>
            <a:pPr algn="just"/>
            <a:r>
              <a:rPr lang="en-US" sz="1800" dirty="0">
                <a:latin typeface="Times New Roman" panose="02020603050405020304" pitchFamily="18" charset="0"/>
                <a:ea typeface="Times New Roman" panose="02020603050405020304" pitchFamily="18" charset="0"/>
              </a:rPr>
              <a:t>Future scope, Integration of framework with container docker and Kubernetes pods, use docker image to run  test cases. </a:t>
            </a:r>
            <a:endParaRPr lang="en-US"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The automation framework presented in this dissertation report is a robust and scalable tool for automating web application testing. </a:t>
            </a:r>
          </a:p>
          <a:p>
            <a:pPr algn="just"/>
            <a:r>
              <a:rPr lang="en-US" sz="1800" dirty="0">
                <a:effectLst/>
                <a:latin typeface="Times New Roman" panose="02020603050405020304" pitchFamily="18" charset="0"/>
                <a:ea typeface="Times New Roman" panose="02020603050405020304" pitchFamily="18" charset="0"/>
              </a:rPr>
              <a:t>It provides a flexible and easy-to-use approach to testing that can be customized and extended to support a variety of web applications and test scenarios</a:t>
            </a:r>
          </a:p>
          <a:p>
            <a:pPr algn="just"/>
            <a:r>
              <a:rPr lang="en-US" sz="1800" dirty="0">
                <a:effectLst/>
                <a:latin typeface="Times New Roman" panose="02020603050405020304" pitchFamily="18" charset="0"/>
                <a:ea typeface="Times New Roman" panose="02020603050405020304" pitchFamily="18" charset="0"/>
              </a:rPr>
              <a:t>Not suitable for automation of desktop-based application, not able to automate QR codes, captcha </a:t>
            </a:r>
            <a:r>
              <a:rPr lang="en-US" sz="1800" dirty="0" err="1">
                <a:effectLst/>
                <a:latin typeface="Times New Roman" panose="02020603050405020304" pitchFamily="18" charset="0"/>
                <a:ea typeface="Times New Roman" panose="02020603050405020304" pitchFamily="18" charset="0"/>
              </a:rPr>
              <a:t>etc</a:t>
            </a:r>
            <a:endParaRPr lang="en-IN" sz="1900" b="1" dirty="0">
              <a:effectLst/>
              <a:latin typeface="Arial" panose="020B0604020202020204" pitchFamily="34" charset="0"/>
              <a:cs typeface="Times New Roman" panose="02020603050405020304" pitchFamily="18" charset="0"/>
            </a:endParaRPr>
          </a:p>
          <a:p>
            <a:endParaRPr lang="en-US" dirty="0"/>
          </a:p>
          <a:p>
            <a:endParaRPr lang="en-IN" dirty="0"/>
          </a:p>
          <a:p>
            <a:endParaRPr lang="en-IN" dirty="0"/>
          </a:p>
        </p:txBody>
      </p:sp>
    </p:spTree>
    <p:extLst>
      <p:ext uri="{BB962C8B-B14F-4D97-AF65-F5344CB8AC3E}">
        <p14:creationId xmlns:p14="http://schemas.microsoft.com/office/powerpoint/2010/main" val="34110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11D7-E51F-47D1-0801-6436CAB8BB6A}"/>
              </a:ext>
            </a:extLst>
          </p:cNvPr>
          <p:cNvSpPr>
            <a:spLocks noGrp="1"/>
          </p:cNvSpPr>
          <p:nvPr>
            <p:ph type="title"/>
          </p:nvPr>
        </p:nvSpPr>
        <p:spPr>
          <a:xfrm>
            <a:off x="680321" y="724653"/>
            <a:ext cx="9613861" cy="1080938"/>
          </a:xfrm>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62D59CD8-7EB3-404C-67FE-79EEC9075C9B}"/>
              </a:ext>
            </a:extLst>
          </p:cNvPr>
          <p:cNvSpPr>
            <a:spLocks noGrp="1"/>
          </p:cNvSpPr>
          <p:nvPr>
            <p:ph idx="1"/>
          </p:nvPr>
        </p:nvSpPr>
        <p:spPr>
          <a:xfrm>
            <a:off x="476250" y="2190750"/>
            <a:ext cx="7038976" cy="4562474"/>
          </a:xfrm>
        </p:spPr>
        <p:txBody>
          <a:bodyPr>
            <a:normAutofit/>
          </a:bodyPr>
          <a:lstStyle/>
          <a:p>
            <a:r>
              <a:rPr lang="en-US" dirty="0"/>
              <a:t>Introduction</a:t>
            </a:r>
          </a:p>
          <a:p>
            <a:pPr lvl="1"/>
            <a:r>
              <a:rPr lang="en-US" dirty="0"/>
              <a:t>Background</a:t>
            </a:r>
          </a:p>
          <a:p>
            <a:pPr lvl="1"/>
            <a:r>
              <a:rPr lang="en-US" dirty="0"/>
              <a:t>Problem Definition </a:t>
            </a:r>
          </a:p>
          <a:p>
            <a:pPr lvl="1"/>
            <a:r>
              <a:rPr lang="en-US" dirty="0"/>
              <a:t>Project Objective</a:t>
            </a:r>
          </a:p>
          <a:p>
            <a:r>
              <a:rPr lang="en-US" dirty="0"/>
              <a:t>Overview of Architectural Design</a:t>
            </a:r>
          </a:p>
          <a:p>
            <a:r>
              <a:rPr lang="en-US" dirty="0"/>
              <a:t>Implementation &amp; Working</a:t>
            </a:r>
          </a:p>
          <a:p>
            <a:pPr lvl="1"/>
            <a:r>
              <a:rPr lang="en-US" dirty="0"/>
              <a:t>Cloud Resources</a:t>
            </a:r>
          </a:p>
          <a:p>
            <a:pPr lvl="1"/>
            <a:r>
              <a:rPr lang="en-US" dirty="0"/>
              <a:t>Code Snippets</a:t>
            </a:r>
          </a:p>
          <a:p>
            <a:pPr lvl="1"/>
            <a:r>
              <a:rPr lang="en-US" dirty="0" err="1"/>
              <a:t>PowerBI</a:t>
            </a:r>
            <a:r>
              <a:rPr lang="en-US" dirty="0"/>
              <a:t> Dashboards</a:t>
            </a:r>
          </a:p>
          <a:p>
            <a:pPr lvl="1"/>
            <a:r>
              <a:rPr lang="en-US" dirty="0" err="1"/>
              <a:t>Github</a:t>
            </a:r>
            <a:r>
              <a:rPr lang="en-US" dirty="0"/>
              <a:t> code repository</a:t>
            </a:r>
          </a:p>
          <a:p>
            <a:pPr lvl="1"/>
            <a:r>
              <a:rPr lang="en-US" dirty="0"/>
              <a:t>Demo video of working solution</a:t>
            </a:r>
          </a:p>
          <a:p>
            <a:r>
              <a:rPr lang="en-US" dirty="0"/>
              <a:t>Future Scope and Limitations</a:t>
            </a:r>
          </a:p>
        </p:txBody>
      </p:sp>
    </p:spTree>
    <p:extLst>
      <p:ext uri="{BB962C8B-B14F-4D97-AF65-F5344CB8AC3E}">
        <p14:creationId xmlns:p14="http://schemas.microsoft.com/office/powerpoint/2010/main" val="190212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680321" y="2085974"/>
            <a:ext cx="9613861" cy="4018797"/>
          </a:xfrm>
        </p:spPr>
        <p:txBody>
          <a:bodyPr>
            <a:normAutofit/>
          </a:bodyPr>
          <a:lstStyle/>
          <a:p>
            <a:r>
              <a:rPr lang="en-US" dirty="0">
                <a:solidFill>
                  <a:schemeClr val="tx1">
                    <a:lumMod val="75000"/>
                  </a:schemeClr>
                </a:solidFill>
              </a:rPr>
              <a:t>Background:</a:t>
            </a:r>
          </a:p>
          <a:p>
            <a:endParaRPr lang="en-US" sz="1800" dirty="0">
              <a:latin typeface="Times New Roman" panose="02020603050405020304" pitchFamily="18" charset="0"/>
            </a:endParaRPr>
          </a:p>
          <a:p>
            <a:r>
              <a:rPr lang="en-US" sz="1800" dirty="0">
                <a:latin typeface="Times New Roman" panose="02020603050405020304" pitchFamily="18" charset="0"/>
              </a:rPr>
              <a:t>Customer frequently ask for complicated logic to be implemented.</a:t>
            </a:r>
          </a:p>
          <a:p>
            <a:r>
              <a:rPr lang="en-US" sz="1800" dirty="0">
                <a:effectLst/>
                <a:latin typeface="Times New Roman" panose="02020603050405020304" pitchFamily="18" charset="0"/>
                <a:ea typeface="Times New Roman" panose="02020603050405020304" pitchFamily="18" charset="0"/>
              </a:rPr>
              <a:t>As the consumer expectations changing in turn increase in complexity of the software application</a:t>
            </a:r>
          </a:p>
          <a:p>
            <a:r>
              <a:rPr lang="en-US" sz="1800" dirty="0">
                <a:effectLst/>
                <a:latin typeface="Times New Roman" panose="02020603050405020304" pitchFamily="18" charset="0"/>
                <a:ea typeface="Times New Roman" panose="02020603050405020304" pitchFamily="18" charset="0"/>
              </a:rPr>
              <a:t>The complexity of software system is making manual testing increasingly time-consuming, inaccurate, and ineffective, manual testing is not appropriate for essential and </a:t>
            </a:r>
            <a:r>
              <a:rPr lang="en-US" sz="1800" dirty="0">
                <a:latin typeface="Times New Roman" panose="02020603050405020304" pitchFamily="18" charset="0"/>
                <a:ea typeface="Times New Roman" panose="02020603050405020304" pitchFamily="18" charset="0"/>
              </a:rPr>
              <a:t>distributed</a:t>
            </a:r>
            <a:r>
              <a:rPr lang="en-US" sz="1800" dirty="0">
                <a:effectLst/>
                <a:latin typeface="Times New Roman" panose="02020603050405020304" pitchFamily="18" charset="0"/>
                <a:ea typeface="Times New Roman" panose="02020603050405020304" pitchFamily="18" charset="0"/>
              </a:rPr>
              <a:t> applications.</a:t>
            </a:r>
          </a:p>
          <a:p>
            <a:r>
              <a:rPr lang="en-US" sz="1800" dirty="0">
                <a:latin typeface="Times New Roman" panose="02020603050405020304" pitchFamily="18" charset="0"/>
              </a:rPr>
              <a:t>Hence, Software test automation demand growing </a:t>
            </a:r>
            <a:r>
              <a:rPr lang="en-US" sz="1800" dirty="0">
                <a:effectLst/>
                <a:latin typeface="Times New Roman" panose="02020603050405020304" pitchFamily="18" charset="0"/>
                <a:ea typeface="Times New Roman" panose="02020603050405020304" pitchFamily="18" charset="0"/>
              </a:rPr>
              <a:t>it expedites the testing process and ensures that deliverables are made on schedule</a:t>
            </a:r>
          </a:p>
          <a:p>
            <a:r>
              <a:rPr lang="en-US" sz="1800" dirty="0">
                <a:effectLst/>
                <a:latin typeface="Times New Roman" panose="02020603050405020304" pitchFamily="18" charset="0"/>
                <a:ea typeface="Times New Roman" panose="02020603050405020304" pitchFamily="18" charset="0"/>
              </a:rPr>
              <a:t> The scripts can be modified as needed and then reused with every new improvement</a:t>
            </a:r>
          </a:p>
          <a:p>
            <a:r>
              <a:rPr lang="en-US" sz="1800" dirty="0">
                <a:latin typeface="Times New Roman" panose="02020603050405020304" pitchFamily="18" charset="0"/>
              </a:rPr>
              <a:t>Automation testing increase coverage, quality, and help in quick delivery of product. </a:t>
            </a:r>
            <a:endParaRPr lang="en-US" dirty="0"/>
          </a:p>
          <a:p>
            <a:endParaRPr lang="en-US" dirty="0"/>
          </a:p>
          <a:p>
            <a:endParaRPr lang="en-IN" dirty="0"/>
          </a:p>
          <a:p>
            <a:endParaRPr lang="en-IN" dirty="0"/>
          </a:p>
        </p:txBody>
      </p:sp>
    </p:spTree>
    <p:extLst>
      <p:ext uri="{BB962C8B-B14F-4D97-AF65-F5344CB8AC3E}">
        <p14:creationId xmlns:p14="http://schemas.microsoft.com/office/powerpoint/2010/main" val="40779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p:txBody>
          <a:bodyPr>
            <a:normAutofit/>
          </a:bodyPr>
          <a:lstStyle/>
          <a:p>
            <a:r>
              <a:rPr lang="en-US" dirty="0">
                <a:solidFill>
                  <a:schemeClr val="tx1">
                    <a:lumMod val="75000"/>
                  </a:schemeClr>
                </a:solidFill>
              </a:rPr>
              <a:t>Problem Definition </a:t>
            </a:r>
            <a:r>
              <a:rPr lang="en-US" dirty="0"/>
              <a:t>:</a:t>
            </a:r>
          </a:p>
          <a:p>
            <a:endParaRPr lang="en-US" dirty="0"/>
          </a:p>
          <a:p>
            <a:r>
              <a:rPr lang="en-US" sz="2000" dirty="0">
                <a:effectLst/>
                <a:latin typeface="Times New Roman" panose="02020603050405020304" pitchFamily="18" charset="0"/>
                <a:ea typeface="Times New Roman" panose="02020603050405020304" pitchFamily="18" charset="0"/>
              </a:rPr>
              <a:t>There is not a single framework either paid or free available in the market which fulfill all the automation requirement, be it backend or frontend services, some are keyword driven few are data driven, some provide either recording facility or reporting facility only. Hence, we decided to implement hybrid, robust, reusable, stable, and consistent framework having good reporting and logging features available.</a:t>
            </a:r>
          </a:p>
          <a:p>
            <a:r>
              <a:rPr lang="en-US" sz="2000" dirty="0">
                <a:latin typeface="Times New Roman" panose="02020603050405020304" pitchFamily="18" charset="0"/>
                <a:ea typeface="Times New Roman" panose="02020603050405020304" pitchFamily="18" charset="0"/>
              </a:rPr>
              <a:t>In this dissertation report we created Hybrid Design Page Object Model based Python Selenium test automation framework with the intention of increasing the effectiveness and efficiency of software testing.</a:t>
            </a:r>
            <a:endParaRPr lang="en-US" sz="20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ndParaRPr>
          </a:p>
          <a:p>
            <a:endParaRPr lang="en-US" dirty="0"/>
          </a:p>
          <a:p>
            <a:endParaRPr lang="en-US" dirty="0"/>
          </a:p>
          <a:p>
            <a:endParaRPr lang="en-IN" dirty="0"/>
          </a:p>
          <a:p>
            <a:endParaRPr lang="en-IN" dirty="0"/>
          </a:p>
        </p:txBody>
      </p:sp>
    </p:spTree>
    <p:extLst>
      <p:ext uri="{BB962C8B-B14F-4D97-AF65-F5344CB8AC3E}">
        <p14:creationId xmlns:p14="http://schemas.microsoft.com/office/powerpoint/2010/main" val="3018499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Introduction</a:t>
            </a:r>
            <a:endParaRPr lang="en-IN" dirty="0"/>
          </a:p>
        </p:txBody>
      </p:sp>
      <p:sp>
        <p:nvSpPr>
          <p:cNvPr id="7" name="Content Placeholder 2">
            <a:extLst>
              <a:ext uri="{FF2B5EF4-FFF2-40B4-BE49-F238E27FC236}">
                <a16:creationId xmlns:a16="http://schemas.microsoft.com/office/drawing/2014/main" id="{74927968-1565-1632-AC36-C844878AFB50}"/>
              </a:ext>
            </a:extLst>
          </p:cNvPr>
          <p:cNvSpPr txBox="1">
            <a:spLocks/>
          </p:cNvSpPr>
          <p:nvPr/>
        </p:nvSpPr>
        <p:spPr>
          <a:xfrm>
            <a:off x="680321" y="2292484"/>
            <a:ext cx="10187704" cy="42639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a:solidFill>
                  <a:schemeClr val="tx1">
                    <a:lumMod val="75000"/>
                  </a:schemeClr>
                </a:solidFill>
              </a:rPr>
              <a:t>Project Objective </a:t>
            </a:r>
            <a:r>
              <a:rPr lang="en-US" dirty="0"/>
              <a:t>:</a:t>
            </a:r>
          </a:p>
          <a:p>
            <a:endParaRPr lang="en-US" dirty="0"/>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Design Hybrid selenium Python selenium automation framework.</a:t>
            </a:r>
            <a:endParaRPr lang="en-IN" sz="2000" dirty="0">
              <a:latin typeface="Verdana" panose="020B0604030504040204" pitchFamily="34" charset="0"/>
              <a:ea typeface="Times New Roman" panose="02020603050405020304" pitchFamily="18" charset="0"/>
              <a:cs typeface="Verdana" panose="020B0604030504040204" pitchFamily="34" charset="0"/>
            </a:endParaRPr>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Automate some basic scenarios like Login, Logout, Dashboard Verification etc.</a:t>
            </a:r>
            <a:endParaRPr lang="en-IN" sz="2000" dirty="0">
              <a:latin typeface="Verdana" panose="020B0604030504040204" pitchFamily="34" charset="0"/>
              <a:ea typeface="Times New Roman" panose="02020603050405020304" pitchFamily="18" charset="0"/>
              <a:cs typeface="Verdana" panose="020B0604030504040204" pitchFamily="34" charset="0"/>
            </a:endParaRPr>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Framework should be able to run Data Driven Test Cases (</a:t>
            </a:r>
            <a:r>
              <a:rPr lang="en-US" sz="2000" dirty="0" err="1">
                <a:latin typeface="Times New Roman" panose="02020603050405020304" pitchFamily="18" charset="0"/>
                <a:ea typeface="Times New Roman" panose="02020603050405020304" pitchFamily="18" charset="0"/>
                <a:cs typeface="Verdana" panose="020B0604030504040204" pitchFamily="34" charset="0"/>
              </a:rPr>
              <a:t>eg</a:t>
            </a:r>
            <a:r>
              <a:rPr lang="en-US" sz="2000" dirty="0">
                <a:latin typeface="Times New Roman" panose="02020603050405020304" pitchFamily="18" charset="0"/>
                <a:ea typeface="Times New Roman" panose="02020603050405020304" pitchFamily="18" charset="0"/>
                <a:cs typeface="Verdana" panose="020B0604030504040204" pitchFamily="34" charset="0"/>
              </a:rPr>
              <a:t>: Login with multiple data sets.) </a:t>
            </a:r>
            <a:endParaRPr lang="en-IN" sz="2000" dirty="0">
              <a:latin typeface="Verdana" panose="020B0604030504040204" pitchFamily="34" charset="0"/>
              <a:ea typeface="Times New Roman" panose="02020603050405020304" pitchFamily="18" charset="0"/>
              <a:cs typeface="Verdana" panose="020B0604030504040204" pitchFamily="34" charset="0"/>
            </a:endParaRPr>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Framework print logs to each action or important steps also save the log file log folder.</a:t>
            </a:r>
            <a:endParaRPr lang="en-IN" sz="2000" dirty="0">
              <a:latin typeface="Verdana" panose="020B0604030504040204" pitchFamily="34" charset="0"/>
              <a:ea typeface="Times New Roman" panose="02020603050405020304" pitchFamily="18" charset="0"/>
              <a:cs typeface="Verdana" panose="020B0604030504040204" pitchFamily="34" charset="0"/>
            </a:endParaRPr>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Framework support screenshot capture in case of failure and save the screenshot in screenshot folder.</a:t>
            </a:r>
            <a:endParaRPr lang="en-IN" sz="2000" dirty="0">
              <a:latin typeface="Verdana" panose="020B0604030504040204" pitchFamily="34" charset="0"/>
              <a:ea typeface="Times New Roman" panose="02020603050405020304" pitchFamily="18" charset="0"/>
              <a:cs typeface="Verdana" panose="020B0604030504040204" pitchFamily="34" charset="0"/>
            </a:endParaRPr>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Support reporting tool to generate summary of all test cases pass/fail after the test suite run.</a:t>
            </a:r>
            <a:endParaRPr lang="en-IN" sz="2000" dirty="0">
              <a:latin typeface="Verdana" panose="020B0604030504040204" pitchFamily="34" charset="0"/>
              <a:ea typeface="Times New Roman" panose="02020603050405020304" pitchFamily="18" charset="0"/>
              <a:cs typeface="Verdana" panose="020B0604030504040204" pitchFamily="34" charset="0"/>
            </a:endParaRPr>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Integrate with build tool to run the automated and schedule job based on merge or check in trigger.</a:t>
            </a:r>
            <a:endParaRPr lang="en-IN" sz="2000" dirty="0">
              <a:latin typeface="Verdana" panose="020B0604030504040204" pitchFamily="34" charset="0"/>
              <a:ea typeface="Times New Roman" panose="02020603050405020304" pitchFamily="18" charset="0"/>
              <a:cs typeface="Verdana" panose="020B0604030504040204" pitchFamily="34" charset="0"/>
            </a:endParaRPr>
          </a:p>
          <a:p>
            <a:endParaRPr lang="en-US" dirty="0"/>
          </a:p>
          <a:p>
            <a:endParaRPr lang="en-US" dirty="0"/>
          </a:p>
          <a:p>
            <a:endParaRPr lang="en-IN" dirty="0"/>
          </a:p>
          <a:p>
            <a:endParaRPr lang="en-IN" dirty="0"/>
          </a:p>
        </p:txBody>
      </p:sp>
    </p:spTree>
    <p:extLst>
      <p:ext uri="{BB962C8B-B14F-4D97-AF65-F5344CB8AC3E}">
        <p14:creationId xmlns:p14="http://schemas.microsoft.com/office/powerpoint/2010/main" val="1852740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Overview of Architectural Design</a:t>
            </a:r>
            <a:endParaRPr lang="en-IN" dirty="0"/>
          </a:p>
        </p:txBody>
      </p:sp>
      <p:sp>
        <p:nvSpPr>
          <p:cNvPr id="5" name="Content Placeholder 4">
            <a:extLst>
              <a:ext uri="{FF2B5EF4-FFF2-40B4-BE49-F238E27FC236}">
                <a16:creationId xmlns:a16="http://schemas.microsoft.com/office/drawing/2014/main" id="{05A72281-A374-5A61-2CD2-EBC9E725BD3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27836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Implementation &amp; Working</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pPr lvl="1"/>
            <a:r>
              <a:rPr lang="en-US" dirty="0"/>
              <a:t>Cloud Resources</a:t>
            </a:r>
          </a:p>
          <a:p>
            <a:endParaRPr lang="en-US" dirty="0"/>
          </a:p>
          <a:p>
            <a:r>
              <a:rPr lang="en-US" dirty="0"/>
              <a:t>A</a:t>
            </a:r>
          </a:p>
          <a:p>
            <a:endParaRPr lang="en-IN" dirty="0"/>
          </a:p>
          <a:p>
            <a:endParaRPr lang="en-IN" dirty="0"/>
          </a:p>
        </p:txBody>
      </p:sp>
    </p:spTree>
    <p:extLst>
      <p:ext uri="{BB962C8B-B14F-4D97-AF65-F5344CB8AC3E}">
        <p14:creationId xmlns:p14="http://schemas.microsoft.com/office/powerpoint/2010/main" val="1700276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Implementation &amp; Working</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pPr lvl="1"/>
            <a:r>
              <a:rPr lang="en-US" dirty="0"/>
              <a:t>Code Snippets</a:t>
            </a:r>
          </a:p>
          <a:p>
            <a:endParaRPr lang="en-US" dirty="0"/>
          </a:p>
          <a:p>
            <a:r>
              <a:rPr lang="en-US" dirty="0"/>
              <a:t>A</a:t>
            </a:r>
          </a:p>
          <a:p>
            <a:endParaRPr lang="en-IN" dirty="0"/>
          </a:p>
          <a:p>
            <a:endParaRPr lang="en-IN" dirty="0"/>
          </a:p>
        </p:txBody>
      </p:sp>
    </p:spTree>
    <p:extLst>
      <p:ext uri="{BB962C8B-B14F-4D97-AF65-F5344CB8AC3E}">
        <p14:creationId xmlns:p14="http://schemas.microsoft.com/office/powerpoint/2010/main" val="3624665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Implementation &amp; Working</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pPr lvl="1"/>
            <a:r>
              <a:rPr lang="en-US" dirty="0" err="1"/>
              <a:t>PowerBI</a:t>
            </a:r>
            <a:r>
              <a:rPr lang="en-US" dirty="0"/>
              <a:t> Dashboards</a:t>
            </a:r>
          </a:p>
          <a:p>
            <a:endParaRPr lang="en-US" dirty="0"/>
          </a:p>
          <a:p>
            <a:r>
              <a:rPr lang="en-US" dirty="0"/>
              <a:t>A</a:t>
            </a:r>
          </a:p>
          <a:p>
            <a:endParaRPr lang="en-IN" dirty="0"/>
          </a:p>
          <a:p>
            <a:endParaRPr lang="en-IN" dirty="0"/>
          </a:p>
        </p:txBody>
      </p:sp>
    </p:spTree>
    <p:extLst>
      <p:ext uri="{BB962C8B-B14F-4D97-AF65-F5344CB8AC3E}">
        <p14:creationId xmlns:p14="http://schemas.microsoft.com/office/powerpoint/2010/main" val="278750462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24386</TotalTime>
  <Words>579</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Symbol</vt:lpstr>
      <vt:lpstr>Times New Roman</vt:lpstr>
      <vt:lpstr>Trebuchet MS</vt:lpstr>
      <vt:lpstr>Verdana</vt:lpstr>
      <vt:lpstr>Berlin</vt:lpstr>
      <vt:lpstr>Cloud-First Approach: Engineering a Solution for Efficient On-Premises Data Migration to Cloud Platforms</vt:lpstr>
      <vt:lpstr>Agenda</vt:lpstr>
      <vt:lpstr>Introduction</vt:lpstr>
      <vt:lpstr>Introduction</vt:lpstr>
      <vt:lpstr>Introduction</vt:lpstr>
      <vt:lpstr>Overview of Architectural Design</vt:lpstr>
      <vt:lpstr>Implementation &amp; Working</vt:lpstr>
      <vt:lpstr>Implementation &amp; Working</vt:lpstr>
      <vt:lpstr>Implementation &amp; Working</vt:lpstr>
      <vt:lpstr>Implementation &amp; Working</vt:lpstr>
      <vt:lpstr>Implementation &amp; Working</vt:lpstr>
      <vt:lpstr>Future Scope &amp;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Test Automation Framework</dc:title>
  <dc:creator>SAQUIB .</dc:creator>
  <cp:lastModifiedBy>akhomepc123@outlook.com</cp:lastModifiedBy>
  <cp:revision>17</cp:revision>
  <dcterms:created xsi:type="dcterms:W3CDTF">2023-04-07T06:06:31Z</dcterms:created>
  <dcterms:modified xsi:type="dcterms:W3CDTF">2024-04-29T17:41:47Z</dcterms:modified>
</cp:coreProperties>
</file>