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Default Extension="vml" ContentType="application/vnd.openxmlformats-officedocument.vmlDrawing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30"/>
  </p:notesMasterIdLst>
  <p:sldIdLst>
    <p:sldId id="258" r:id="rId2"/>
    <p:sldId id="259" r:id="rId3"/>
    <p:sldId id="285" r:id="rId4"/>
    <p:sldId id="263" r:id="rId5"/>
    <p:sldId id="261" r:id="rId6"/>
    <p:sldId id="268" r:id="rId7"/>
    <p:sldId id="267" r:id="rId8"/>
    <p:sldId id="265" r:id="rId9"/>
    <p:sldId id="264" r:id="rId10"/>
    <p:sldId id="269" r:id="rId11"/>
    <p:sldId id="289" r:id="rId12"/>
    <p:sldId id="290" r:id="rId13"/>
    <p:sldId id="291" r:id="rId14"/>
    <p:sldId id="292" r:id="rId15"/>
    <p:sldId id="274" r:id="rId16"/>
    <p:sldId id="279" r:id="rId17"/>
    <p:sldId id="280" r:id="rId18"/>
    <p:sldId id="281" r:id="rId19"/>
    <p:sldId id="282" r:id="rId20"/>
    <p:sldId id="283" r:id="rId21"/>
    <p:sldId id="284" r:id="rId22"/>
    <p:sldId id="275" r:id="rId23"/>
    <p:sldId id="276" r:id="rId24"/>
    <p:sldId id="288" r:id="rId25"/>
    <p:sldId id="277" r:id="rId26"/>
    <p:sldId id="278" r:id="rId27"/>
    <p:sldId id="287" r:id="rId28"/>
    <p:sldId id="286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2" autoAdjust="0"/>
    <p:restoredTop sz="94660"/>
  </p:normalViewPr>
  <p:slideViewPr>
    <p:cSldViewPr>
      <p:cViewPr varScale="1">
        <p:scale>
          <a:sx n="83" d="100"/>
          <a:sy n="83" d="100"/>
        </p:scale>
        <p:origin x="-7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23.wmf"/><Relationship Id="rId1" Type="http://schemas.openxmlformats.org/officeDocument/2006/relationships/image" Target="../media/image33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149D9-3CA5-4943-9F2F-C8A821DAC853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DD948-B2C9-4517-8A79-C50DCD1B22E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z1 </a:t>
            </a:r>
            <a:r>
              <a:rPr kumimoji="1" lang="ja-JP" altLang="en-US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軸と直交する</a:t>
            </a:r>
            <a:r>
              <a:rPr kumimoji="1" lang="en-US" altLang="ja-JP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z2 </a:t>
            </a:r>
            <a:r>
              <a:rPr kumimoji="1" lang="ja-JP" altLang="en-US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軸を考える．この</a:t>
            </a:r>
            <a:r>
              <a:rPr kumimoji="1" lang="en-US" altLang="ja-JP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z2 </a:t>
            </a:r>
            <a:r>
              <a:rPr kumimoji="1" lang="ja-JP" altLang="en-US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軸は「肥満の程度」を表していると解釈できる．このように，「身長」や「体重」といった変</a:t>
            </a:r>
          </a:p>
          <a:p>
            <a:r>
              <a:rPr kumimoji="1" lang="ja-JP" altLang="en-US" sz="105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数を独立に扱うのではなく，「体の大きさ」や「肥満の程度」といった総合的な指標を導入することによって，データに含まれる変数間の関係や特徴が容易に把握できるようになる．</a:t>
            </a:r>
            <a:endParaRPr kumimoji="1" lang="ja-JP" altLang="en-US" sz="1050" dirty="0">
              <a:latin typeface="+mj-ea"/>
              <a:ea typeface="+mj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A6EC6-1031-4AF9-9124-7E0D47C92A6C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V,U,lambda</a:t>
            </a:r>
            <a:r>
              <a:rPr kumimoji="1" lang="en-US" altLang="ja-JP" baseline="0" dirty="0" smtClean="0"/>
              <a:t> : M×M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A6EC6-1031-4AF9-9124-7E0D47C92A6C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8" name="フッター プレースホル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ulius.sourceforge.jp/index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2.jpeg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2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9512" y="188640"/>
            <a:ext cx="3672408" cy="1323439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せめて、</a:t>
            </a:r>
            <a:endParaRPr lang="ja-JP" altLang="en-US" sz="80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07904" y="0"/>
            <a:ext cx="5256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ラジコン</a:t>
            </a:r>
            <a:endParaRPr kumimoji="1" lang="ja-JP" altLang="en-US" sz="96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8184" y="1700808"/>
            <a:ext cx="2646878" cy="37444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88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らしく</a:t>
            </a:r>
            <a:endParaRPr kumimoji="1" lang="en-US" altLang="ja-JP" sz="8800" dirty="0" smtClean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  <a:p>
            <a:endParaRPr kumimoji="1" lang="ja-JP" altLang="en-US" sz="7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4941168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数理情報工学実験第二</a:t>
            </a:r>
            <a:endParaRPr kumimoji="1" lang="en-US" altLang="ja-JP" dirty="0" smtClean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自律認識</a:t>
            </a:r>
            <a:r>
              <a:rPr lang="ja-JP" altLang="en-US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機械</a:t>
            </a:r>
            <a:endParaRPr lang="en-US" altLang="ja-JP" dirty="0" smtClean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  <a:p>
            <a:r>
              <a:rPr kumimoji="1" lang="ja-JP" altLang="en-US" sz="60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第伍班</a:t>
            </a:r>
            <a:endParaRPr kumimoji="1" lang="ja-JP" altLang="en-US" sz="60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en-US" altLang="ja-JP" dirty="0" err="1" smtClean="0"/>
              <a:t>Arduino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55000" lnSpcReduction="20000"/>
          </a:bodyPr>
          <a:lstStyle/>
          <a:p>
            <a:r>
              <a:rPr lang="en-US" altLang="ja-JP" dirty="0" smtClean="0"/>
              <a:t>void loop() {</a:t>
            </a:r>
          </a:p>
          <a:p>
            <a:r>
              <a:rPr lang="en-US" altLang="ja-JP" dirty="0" smtClean="0"/>
              <a:t>  // wait for a second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c;</a:t>
            </a:r>
          </a:p>
          <a:p>
            <a:r>
              <a:rPr lang="en-US" altLang="ja-JP" dirty="0" smtClean="0"/>
              <a:t>  c=</a:t>
            </a:r>
            <a:r>
              <a:rPr lang="en-US" altLang="ja-JP" dirty="0" err="1" smtClean="0"/>
              <a:t>Serial.read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if(c&gt;='a' &amp;&amp; c&lt;='z'){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Serial.println</a:t>
            </a:r>
            <a:r>
              <a:rPr lang="en-US" altLang="ja-JP" dirty="0" smtClean="0"/>
              <a:t>(c);</a:t>
            </a:r>
          </a:p>
          <a:p>
            <a:r>
              <a:rPr lang="en-US" altLang="ja-JP" dirty="0" smtClean="0"/>
              <a:t>  }</a:t>
            </a:r>
          </a:p>
          <a:p>
            <a:r>
              <a:rPr lang="en-US" altLang="ja-JP" dirty="0" smtClean="0"/>
              <a:t>  if(c=='g'){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motorGo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if(c=='b'){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motorBack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if(c=='s'){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motorStop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if(c=='l'){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motorLeft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if(c=='r'){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motorRight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</a:t>
            </a:r>
          </a:p>
          <a:p>
            <a:r>
              <a:rPr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16016" y="1988840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+mj-lt"/>
              </a:rPr>
              <a:t>Arduino</a:t>
            </a:r>
            <a:r>
              <a:rPr lang="ja-JP" altLang="en-US" dirty="0" smtClean="0">
                <a:latin typeface="+mj-lt"/>
              </a:rPr>
              <a:t>に書かれているのは右のようなもの。</a:t>
            </a:r>
            <a:endParaRPr lang="en-US" altLang="ja-JP" dirty="0" smtClean="0">
              <a:latin typeface="+mj-lt"/>
            </a:endParaRPr>
          </a:p>
          <a:p>
            <a:endParaRPr lang="en-US" altLang="ja-JP" dirty="0" smtClean="0">
              <a:latin typeface="+mj-lt"/>
            </a:endParaRPr>
          </a:p>
          <a:p>
            <a:r>
              <a:rPr kumimoji="1" lang="ja-JP" altLang="en-US" dirty="0" smtClean="0">
                <a:latin typeface="+mj-lt"/>
              </a:rPr>
              <a:t>パソコンからは、</a:t>
            </a:r>
            <a:r>
              <a:rPr kumimoji="1" lang="en-US" altLang="ja-JP" dirty="0" smtClean="0">
                <a:latin typeface="+mj-lt"/>
              </a:rPr>
              <a:t>’</a:t>
            </a:r>
            <a:r>
              <a:rPr kumimoji="1" lang="en-US" altLang="ja-JP" dirty="0" err="1" smtClean="0">
                <a:latin typeface="+mj-lt"/>
              </a:rPr>
              <a:t>a’,’z</a:t>
            </a:r>
            <a:r>
              <a:rPr kumimoji="1" lang="en-US" altLang="ja-JP" dirty="0" smtClean="0">
                <a:latin typeface="+mj-lt"/>
              </a:rPr>
              <a:t>’,</a:t>
            </a:r>
            <a:r>
              <a:rPr lang="ja-JP" altLang="en-US" dirty="0" smtClean="0">
                <a:latin typeface="+mj-lt"/>
              </a:rPr>
              <a:t>といった簡単な命令しか来ていない。</a:t>
            </a:r>
            <a:endParaRPr kumimoji="1" lang="en-US" altLang="ja-JP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08112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速度制御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491880" y="2492896"/>
            <a:ext cx="5410944" cy="3633267"/>
          </a:xfrm>
        </p:spPr>
        <p:txBody>
          <a:bodyPr/>
          <a:lstStyle/>
          <a:p>
            <a:r>
              <a:rPr lang="ja-JP" altLang="en-US" dirty="0" smtClean="0">
                <a:latin typeface="+mj-lt"/>
              </a:rPr>
              <a:t>今回制御に使用したモータドライバ</a:t>
            </a:r>
            <a:r>
              <a:rPr lang="en-US" altLang="ja-JP" dirty="0" smtClean="0">
                <a:latin typeface="+mj-lt"/>
              </a:rPr>
              <a:t>IC  TA7291</a:t>
            </a:r>
            <a:r>
              <a:rPr lang="ja-JP" altLang="en-US" dirty="0" smtClean="0">
                <a:latin typeface="+mj-lt"/>
              </a:rPr>
              <a:t>では</a:t>
            </a:r>
            <a:r>
              <a:rPr lang="en-US" altLang="ja-JP" dirty="0" smtClean="0">
                <a:latin typeface="+mj-lt"/>
              </a:rPr>
              <a:t>Low</a:t>
            </a:r>
            <a:r>
              <a:rPr lang="ja-JP" altLang="en-US" dirty="0" smtClean="0">
                <a:latin typeface="+mj-lt"/>
              </a:rPr>
              <a:t>と</a:t>
            </a:r>
            <a:r>
              <a:rPr lang="en-US" altLang="ja-JP" dirty="0" smtClean="0">
                <a:latin typeface="+mj-lt"/>
              </a:rPr>
              <a:t>High</a:t>
            </a:r>
            <a:r>
              <a:rPr lang="ja-JP" altLang="en-US" dirty="0" smtClean="0">
                <a:latin typeface="+mj-lt"/>
              </a:rPr>
              <a:t>のパルスの比を変えることで速度制御が可能</a:t>
            </a:r>
            <a:r>
              <a:rPr lang="en-US" altLang="ja-JP" dirty="0" smtClean="0">
                <a:latin typeface="+mj-lt"/>
              </a:rPr>
              <a:t>.</a:t>
            </a:r>
          </a:p>
          <a:p>
            <a:endParaRPr kumimoji="1" lang="ja-JP" altLang="en-US" dirty="0"/>
          </a:p>
        </p:txBody>
      </p:sp>
      <p:sp>
        <p:nvSpPr>
          <p:cNvPr id="20482" name="AutoShape 2" descr="デューティー比のイメー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9" name="図 8" descr="ay_h809_0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764704"/>
            <a:ext cx="3289866" cy="122413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179512" y="1484784"/>
            <a:ext cx="33123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 smtClean="0"/>
          </a:p>
          <a:p>
            <a:r>
              <a:rPr lang="en-US" altLang="ja-JP" dirty="0" smtClean="0"/>
              <a:t>void </a:t>
            </a:r>
            <a:r>
              <a:rPr lang="en-US" altLang="ja-JP" dirty="0" err="1" smtClean="0"/>
              <a:t>changePower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l,int</a:t>
            </a:r>
            <a:r>
              <a:rPr lang="en-US" altLang="ja-JP" dirty="0" smtClean="0"/>
              <a:t> r){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analogWrite</a:t>
            </a:r>
            <a:r>
              <a:rPr lang="en-US" altLang="ja-JP" dirty="0" smtClean="0"/>
              <a:t>(5,l); 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analogWrite</a:t>
            </a:r>
            <a:r>
              <a:rPr lang="en-US" altLang="ja-JP" dirty="0" smtClean="0"/>
              <a:t>(9,r);</a:t>
            </a:r>
          </a:p>
          <a:p>
            <a:r>
              <a:rPr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void </a:t>
            </a:r>
            <a:r>
              <a:rPr lang="en-US" altLang="ja-JP" dirty="0" err="1" smtClean="0"/>
              <a:t>changeHeadPower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p){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analogWrite</a:t>
            </a:r>
            <a:r>
              <a:rPr lang="en-US" altLang="ja-JP" dirty="0" smtClean="0"/>
              <a:t>(11,p);</a:t>
            </a:r>
          </a:p>
          <a:p>
            <a:r>
              <a:rPr lang="en-US" altLang="ja-JP" dirty="0" smtClean="0"/>
              <a:t>}</a:t>
            </a:r>
          </a:p>
          <a:p>
            <a:r>
              <a:rPr lang="ja-JP" altLang="en-US" dirty="0" smtClean="0"/>
              <a:t>・・・・・・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changePower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powerL,powerR</a:t>
            </a:r>
            <a:r>
              <a:rPr lang="en-US" altLang="ja-JP" dirty="0" smtClean="0"/>
              <a:t>);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changeHeadPower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headPower</a:t>
            </a:r>
            <a:r>
              <a:rPr lang="en-US" altLang="ja-JP" dirty="0" smtClean="0"/>
              <a:t>);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motorStop</a:t>
            </a:r>
            <a:r>
              <a:rPr lang="en-US" altLang="ja-JP" dirty="0" smtClean="0"/>
              <a:t>();</a:t>
            </a:r>
            <a:endParaRPr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066800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カメラの角度制御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25112"/>
          </a:xfrm>
        </p:spPr>
        <p:txBody>
          <a:bodyPr/>
          <a:lstStyle/>
          <a:p>
            <a:r>
              <a:rPr lang="en-US" altLang="ja-JP" dirty="0" err="1" smtClean="0">
                <a:latin typeface="+mj-lt"/>
              </a:rPr>
              <a:t>OpenCV</a:t>
            </a:r>
            <a:r>
              <a:rPr lang="ja-JP" altLang="en-US" dirty="0" smtClean="0">
                <a:latin typeface="+mj-lt"/>
              </a:rPr>
              <a:t>を使って顔認識をし、認識した顔が中心に来るようにカメラを上下に動かしたり、回転移動したりする。</a:t>
            </a:r>
            <a:endParaRPr lang="en-US" altLang="ja-JP" dirty="0" smtClean="0">
              <a:latin typeface="+mj-lt"/>
            </a:endParaRPr>
          </a:p>
          <a:p>
            <a:endParaRPr kumimoji="1" lang="en-US" altLang="ja-JP" dirty="0" smtClean="0">
              <a:latin typeface="+mj-lt"/>
            </a:endParaRPr>
          </a:p>
          <a:p>
            <a:r>
              <a:rPr kumimoji="1" lang="ja-JP" altLang="en-US" dirty="0" smtClean="0">
                <a:latin typeface="+mj-lt"/>
              </a:rPr>
              <a:t>カメラの制御には本来サーボモーターなどを使うべきだが、諸事情により、</a:t>
            </a:r>
            <a:r>
              <a:rPr kumimoji="1" lang="en-US" altLang="ja-JP" dirty="0" smtClean="0">
                <a:latin typeface="+mj-lt"/>
              </a:rPr>
              <a:t>DC</a:t>
            </a:r>
            <a:r>
              <a:rPr kumimoji="1" lang="ja-JP" altLang="en-US" dirty="0" smtClean="0">
                <a:latin typeface="+mj-lt"/>
              </a:rPr>
              <a:t>モーターを使用した</a:t>
            </a:r>
            <a:endParaRPr kumimoji="1" lang="ja-JP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パソコンとの通信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4402832" cy="4421088"/>
          </a:xfrm>
        </p:spPr>
        <p:txBody>
          <a:bodyPr/>
          <a:lstStyle/>
          <a:p>
            <a:r>
              <a:rPr kumimoji="1" lang="en-US" altLang="ja-JP" dirty="0" err="1" smtClean="0"/>
              <a:t>Ardiuno</a:t>
            </a:r>
            <a:r>
              <a:rPr kumimoji="1" lang="ja-JP" altLang="en-US" dirty="0" smtClean="0"/>
              <a:t>とパソコンとは</a:t>
            </a:r>
            <a:r>
              <a:rPr kumimoji="1" lang="en-US" altLang="ja-JP" dirty="0" smtClean="0"/>
              <a:t>Serial</a:t>
            </a:r>
            <a:r>
              <a:rPr kumimoji="1" lang="ja-JP" altLang="en-US" dirty="0" smtClean="0"/>
              <a:t>通信している。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err="1" smtClean="0"/>
              <a:t>Ardiuno</a:t>
            </a:r>
            <a:r>
              <a:rPr lang="ja-JP" altLang="en-US" dirty="0" smtClean="0"/>
              <a:t>側は標準の関数が存在するのでラク。パソコン側では</a:t>
            </a:r>
            <a:r>
              <a:rPr kumimoji="1" lang="en-US" altLang="ja-JP" dirty="0" smtClean="0"/>
              <a:t>Windows API</a:t>
            </a:r>
            <a:r>
              <a:rPr kumimoji="1" lang="ja-JP" altLang="en-US" dirty="0" smtClean="0"/>
              <a:t>を使用した。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967536" y="1340768"/>
            <a:ext cx="41764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LPCTSTR </a:t>
            </a:r>
            <a:r>
              <a:rPr lang="en-US" altLang="ja-JP" dirty="0" err="1" smtClean="0"/>
              <a:t>portName</a:t>
            </a:r>
            <a:r>
              <a:rPr lang="en-US" altLang="ja-JP" dirty="0" smtClean="0"/>
              <a:t>="COM4";</a:t>
            </a:r>
          </a:p>
          <a:p>
            <a:endParaRPr lang="en-US" altLang="ja-JP" dirty="0" smtClean="0"/>
          </a:p>
          <a:p>
            <a:r>
              <a:rPr lang="en-US" altLang="ja-JP" dirty="0" err="1" smtClean="0"/>
              <a:t>SerialLib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SerialLib</a:t>
            </a:r>
            <a:r>
              <a:rPr lang="en-US" altLang="ja-JP" dirty="0" smtClean="0"/>
              <a:t>(void)</a:t>
            </a:r>
          </a:p>
          <a:p>
            <a:r>
              <a:rPr lang="en-US" altLang="ja-JP" dirty="0" smtClean="0"/>
              <a:t>{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hCom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CreateFile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portName</a:t>
            </a:r>
            <a:r>
              <a:rPr lang="en-US" altLang="ja-JP" dirty="0" smtClean="0"/>
              <a:t>, GENERIC_READ | GENERIC_WRITE, 0, NULL, OPEN_EXISTING, 0, NULL);</a:t>
            </a:r>
          </a:p>
          <a:p>
            <a:r>
              <a:rPr lang="en-US" altLang="ja-JP" dirty="0" smtClean="0"/>
              <a:t>    if (</a:t>
            </a:r>
            <a:r>
              <a:rPr lang="en-US" altLang="ja-JP" dirty="0" err="1" smtClean="0"/>
              <a:t>hCom</a:t>
            </a:r>
            <a:r>
              <a:rPr lang="en-US" altLang="ja-JP" dirty="0" smtClean="0"/>
              <a:t> == INVALID_HANDLE_VALUE){ </a:t>
            </a:r>
          </a:p>
          <a:p>
            <a:r>
              <a:rPr lang="en-US" altLang="ja-JP" dirty="0" smtClean="0"/>
              <a:t>		</a:t>
            </a:r>
            <a:r>
              <a:rPr lang="en-US" altLang="ja-JP" dirty="0" err="1" smtClean="0"/>
              <a:t>cout</a:t>
            </a:r>
            <a:r>
              <a:rPr lang="en-US" altLang="ja-JP" dirty="0" smtClean="0"/>
              <a:t>&lt;&lt;"failed to connect"&lt;&lt;</a:t>
            </a:r>
            <a:r>
              <a:rPr lang="en-US" altLang="ja-JP" dirty="0" err="1" smtClean="0"/>
              <a:t>endl</a:t>
            </a:r>
            <a:r>
              <a:rPr lang="en-US" altLang="ja-JP" dirty="0" smtClean="0"/>
              <a:t>;</a:t>
            </a:r>
          </a:p>
          <a:p>
            <a:r>
              <a:rPr lang="en-US" altLang="ja-JP" dirty="0" smtClean="0"/>
              <a:t>        return;</a:t>
            </a:r>
          </a:p>
          <a:p>
            <a:r>
              <a:rPr lang="en-US" altLang="ja-JP" dirty="0" smtClean="0"/>
              <a:t>	}</a:t>
            </a:r>
          </a:p>
          <a:p>
            <a:r>
              <a:rPr lang="en-US" altLang="ja-JP" dirty="0" smtClean="0"/>
              <a:t>    DCB </a:t>
            </a:r>
            <a:r>
              <a:rPr lang="en-US" altLang="ja-JP" dirty="0" err="1" smtClean="0"/>
              <a:t>dcb</a:t>
            </a:r>
            <a:r>
              <a:rPr lang="en-US" altLang="ja-JP" dirty="0" smtClean="0"/>
              <a:t>;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BuildCommDCB</a:t>
            </a:r>
            <a:r>
              <a:rPr lang="en-US" altLang="ja-JP" dirty="0" smtClean="0"/>
              <a:t>("9600,n,8,1",&amp;dcb);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SetCommState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hCom</a:t>
            </a:r>
            <a:r>
              <a:rPr lang="en-US" altLang="ja-JP" dirty="0" smtClean="0"/>
              <a:t>, &amp;</a:t>
            </a:r>
            <a:r>
              <a:rPr lang="en-US" altLang="ja-JP" dirty="0" err="1" smtClean="0"/>
              <a:t>dcb</a:t>
            </a:r>
            <a:r>
              <a:rPr lang="en-US" altLang="ja-JP" dirty="0" smtClean="0"/>
              <a:t>);</a:t>
            </a:r>
          </a:p>
          <a:p>
            <a:r>
              <a:rPr lang="en-US" altLang="ja-JP" dirty="0" smtClean="0"/>
              <a:t>}</a:t>
            </a:r>
            <a:endParaRPr lang="en-US" altLang="ja-JP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143000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音声認識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lt"/>
              </a:rPr>
              <a:t>Julius</a:t>
            </a:r>
            <a:r>
              <a:rPr lang="en-US" altLang="ja-JP" dirty="0" smtClean="0">
                <a:latin typeface="+mj-lt"/>
              </a:rPr>
              <a:t>(</a:t>
            </a:r>
            <a:r>
              <a:rPr lang="en-US" altLang="ja-JP" dirty="0" smtClean="0">
                <a:latin typeface="+mj-lt"/>
                <a:hlinkClick r:id="rId3"/>
              </a:rPr>
              <a:t>http://julius.sourceforge.jp/index.php</a:t>
            </a:r>
            <a:r>
              <a:rPr lang="en-US" altLang="ja-JP" dirty="0" smtClean="0">
                <a:latin typeface="+mj-lt"/>
              </a:rPr>
              <a:t>)</a:t>
            </a:r>
            <a:r>
              <a:rPr lang="ja-JP" altLang="en-US" dirty="0" smtClean="0">
                <a:latin typeface="+mj-lt"/>
              </a:rPr>
              <a:t>を使用</a:t>
            </a:r>
            <a:endParaRPr lang="en-US" altLang="ja-JP" dirty="0" smtClean="0">
              <a:latin typeface="+mj-lt"/>
            </a:endParaRPr>
          </a:p>
          <a:p>
            <a:r>
              <a:rPr lang="en-US" altLang="ja-JP" dirty="0" smtClean="0">
                <a:latin typeface="+mj-lt"/>
              </a:rPr>
              <a:t>Julius</a:t>
            </a:r>
            <a:r>
              <a:rPr lang="ja-JP" altLang="en-US" dirty="0" smtClean="0">
                <a:latin typeface="+mj-lt"/>
              </a:rPr>
              <a:t>をモジュールモードで起動し、</a:t>
            </a:r>
            <a:r>
              <a:rPr lang="en-US" altLang="ja-JP" dirty="0" smtClean="0">
                <a:latin typeface="+mj-lt"/>
              </a:rPr>
              <a:t>TCP/IP</a:t>
            </a:r>
            <a:r>
              <a:rPr lang="ja-JP" altLang="en-US" dirty="0" smtClean="0">
                <a:latin typeface="+mj-lt"/>
              </a:rPr>
              <a:t>通信でプログラム側と通信。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14338" name="Picture 2" descr="大語彙&#10;連続音声認識エンジンJuliu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6875" y="5589240"/>
            <a:ext cx="3667125" cy="95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t2ladmin\Desktop\articles\monrogra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293096"/>
            <a:ext cx="1800199" cy="1800199"/>
          </a:xfrm>
          <a:prstGeom prst="rect">
            <a:avLst/>
          </a:prstGeom>
          <a:noFill/>
        </p:spPr>
      </p:pic>
      <p:pic>
        <p:nvPicPr>
          <p:cNvPr id="1030" name="Picture 6" descr="C:\Users\t2ladmin\Desktop\articles\monro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89040"/>
            <a:ext cx="2736304" cy="2736304"/>
          </a:xfrm>
          <a:prstGeom prst="rect">
            <a:avLst/>
          </a:prstGeom>
          <a:noFill/>
        </p:spPr>
      </p:pic>
      <p:pic>
        <p:nvPicPr>
          <p:cNvPr id="4" name="Picture 2" descr="C:\Users\t2ladmin\Documents\Visual Studio 2010\Projects\FaceRecognition\FaceRecognition\monroDc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789040"/>
            <a:ext cx="2736304" cy="2736303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994122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顔検出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233285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+mj-lt"/>
              </a:rPr>
              <a:t>Intel</a:t>
            </a:r>
            <a:r>
              <a:rPr lang="ja-JP" altLang="en-US" dirty="0" smtClean="0">
                <a:latin typeface="+mj-lt"/>
              </a:rPr>
              <a:t>の画像処理ライブラリ</a:t>
            </a:r>
            <a:r>
              <a:rPr lang="en-US" altLang="ja-JP" dirty="0" err="1" smtClean="0">
                <a:latin typeface="+mj-lt"/>
              </a:rPr>
              <a:t>OpenCV</a:t>
            </a:r>
            <a:r>
              <a:rPr lang="ja-JP" altLang="en-US" dirty="0" smtClean="0">
                <a:latin typeface="+mj-lt"/>
              </a:rPr>
              <a:t>の</a:t>
            </a:r>
            <a:r>
              <a:rPr lang="en-US" altLang="ja-JP" dirty="0" err="1" smtClean="0">
                <a:latin typeface="+mj-lt"/>
              </a:rPr>
              <a:t>Haar</a:t>
            </a:r>
            <a:r>
              <a:rPr lang="en-US" altLang="ja-JP" dirty="0" smtClean="0">
                <a:latin typeface="+mj-lt"/>
              </a:rPr>
              <a:t>-like</a:t>
            </a:r>
            <a:r>
              <a:rPr lang="ja-JP" altLang="en-US" dirty="0" smtClean="0">
                <a:latin typeface="+mj-lt"/>
              </a:rPr>
              <a:t>特徴を用いる分類器によって顔、鼻などを検出</a:t>
            </a:r>
            <a:endParaRPr lang="en-US" altLang="ja-JP" dirty="0" smtClean="0">
              <a:latin typeface="+mj-lt"/>
            </a:endParaRPr>
          </a:p>
          <a:p>
            <a:r>
              <a:rPr lang="ja-JP" altLang="en-US" dirty="0">
                <a:latin typeface="+mj-lt"/>
              </a:rPr>
              <a:t>検出した顔</a:t>
            </a:r>
            <a:r>
              <a:rPr lang="ja-JP" altLang="en-US" dirty="0" smtClean="0">
                <a:latin typeface="+mj-lt"/>
              </a:rPr>
              <a:t>を鼻中心にトリミングし、グレースケールの画像に変換して主成分分析を行う</a:t>
            </a:r>
          </a:p>
        </p:txBody>
      </p:sp>
      <p:pic>
        <p:nvPicPr>
          <p:cNvPr id="1027" name="Picture 3" descr="C:\Users\t2ladmin\Desktop\articles\monro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4293096"/>
            <a:ext cx="1814977" cy="1792360"/>
          </a:xfrm>
          <a:prstGeom prst="rect">
            <a:avLst/>
          </a:prstGeom>
          <a:noFill/>
        </p:spPr>
      </p:pic>
      <p:pic>
        <p:nvPicPr>
          <p:cNvPr id="1029" name="Picture 5" descr="C:\Users\t2ladmin\Desktop\articles\monro0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2320" y="4869160"/>
            <a:ext cx="609600" cy="609600"/>
          </a:xfrm>
          <a:prstGeom prst="rect">
            <a:avLst/>
          </a:prstGeom>
          <a:noFill/>
        </p:spPr>
      </p:pic>
      <p:sp>
        <p:nvSpPr>
          <p:cNvPr id="10" name="右矢印 9"/>
          <p:cNvSpPr/>
          <p:nvPr/>
        </p:nvSpPr>
        <p:spPr>
          <a:xfrm>
            <a:off x="3491880" y="4869160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6444208" y="4941168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主成分分析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260848"/>
          </a:xfrm>
        </p:spPr>
        <p:txBody>
          <a:bodyPr/>
          <a:lstStyle/>
          <a:p>
            <a:r>
              <a:rPr kumimoji="1" lang="en-US" altLang="ja-JP" dirty="0" smtClean="0">
                <a:latin typeface="+mj-lt"/>
              </a:rPr>
              <a:t>PCA : Principal Component Analysis</a:t>
            </a:r>
          </a:p>
          <a:p>
            <a:r>
              <a:rPr lang="ja-JP" altLang="en-US" dirty="0" smtClean="0">
                <a:latin typeface="+mj-lt"/>
              </a:rPr>
              <a:t>元データの情報がなるべく失われないように次元圧縮する手法</a:t>
            </a:r>
            <a:endParaRPr lang="en-US" altLang="ja-JP" dirty="0" smtClean="0">
              <a:latin typeface="+mj-lt"/>
            </a:endParaRPr>
          </a:p>
          <a:p>
            <a:r>
              <a:rPr kumimoji="1" lang="ja-JP" altLang="en-US" dirty="0" smtClean="0">
                <a:latin typeface="+mj-lt"/>
              </a:rPr>
              <a:t>よくある例え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3284984"/>
            <a:ext cx="39624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683568" y="378904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分散が大きい量ほど、元データの特徴をより持っている</a:t>
            </a:r>
            <a:endParaRPr kumimoji="1" lang="ja-JP" altLang="en-US" dirty="0"/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/>
        </p:nvGraphicFramePr>
        <p:xfrm>
          <a:off x="1043608" y="4725144"/>
          <a:ext cx="288032" cy="408046"/>
        </p:xfrm>
        <a:graphic>
          <a:graphicData uri="http://schemas.openxmlformats.org/presentationml/2006/ole">
            <p:oleObj spid="_x0000_s1026" name="数式" r:id="rId5" imgW="152280" imgH="21564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043608" y="5301208"/>
          <a:ext cx="311150" cy="409575"/>
        </p:xfrm>
        <a:graphic>
          <a:graphicData uri="http://schemas.openxmlformats.org/presentationml/2006/ole">
            <p:oleObj spid="_x0000_s1027" name="数式" r:id="rId6" imgW="164880" imgH="215640" progId="Equation.3">
              <p:embed/>
            </p:oleObj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331640" y="479715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: 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身体の大きさ</a:t>
            </a:r>
            <a:endParaRPr kumimoji="1"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31640" y="53012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:  </a:t>
            </a:r>
            <a:r>
              <a:rPr lang="ja-JP" altLang="en-US" dirty="0" smtClean="0"/>
              <a:t> 肥満</a:t>
            </a:r>
            <a:r>
              <a:rPr kumimoji="1" lang="ja-JP" altLang="en-US" dirty="0" smtClean="0"/>
              <a:t>の程度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固有顔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3024336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+mj-lt"/>
              </a:rPr>
              <a:t>トリミングされた画像</a:t>
            </a:r>
            <a:r>
              <a:rPr kumimoji="1" lang="en-US" altLang="ja-JP" dirty="0" smtClean="0">
                <a:latin typeface="+mj-lt"/>
              </a:rPr>
              <a:t>(</a:t>
            </a:r>
            <a:r>
              <a:rPr lang="ja-JP" altLang="en-US" dirty="0" smtClean="0">
                <a:latin typeface="+mj-lt"/>
              </a:rPr>
              <a:t>  </a:t>
            </a:r>
            <a:r>
              <a:rPr kumimoji="1" lang="ja-JP" altLang="en-US" dirty="0" smtClean="0">
                <a:latin typeface="+mj-lt"/>
              </a:rPr>
              <a:t>　   </a:t>
            </a:r>
            <a:r>
              <a:rPr kumimoji="1" lang="en-US" altLang="ja-JP" dirty="0" smtClean="0">
                <a:latin typeface="+mj-lt"/>
              </a:rPr>
              <a:t>pixel)</a:t>
            </a:r>
            <a:r>
              <a:rPr kumimoji="1" lang="ja-JP" altLang="en-US" dirty="0" smtClean="0">
                <a:latin typeface="+mj-lt"/>
              </a:rPr>
              <a:t>を </a:t>
            </a:r>
            <a:r>
              <a:rPr lang="en-US" altLang="ja-JP" dirty="0" smtClean="0">
                <a:latin typeface="+mj-lt"/>
              </a:rPr>
              <a:t>       </a:t>
            </a:r>
            <a:r>
              <a:rPr lang="ja-JP" altLang="en-US" dirty="0" smtClean="0">
                <a:latin typeface="+mj-lt"/>
              </a:rPr>
              <a:t> のベクトルと考える </a:t>
            </a:r>
            <a:r>
              <a:rPr lang="en-US" altLang="ja-JP" dirty="0" smtClean="0">
                <a:latin typeface="+mj-lt"/>
              </a:rPr>
              <a:t>(           )</a:t>
            </a:r>
          </a:p>
          <a:p>
            <a:r>
              <a:rPr lang="en-US" altLang="ja-JP" dirty="0" smtClean="0">
                <a:latin typeface="+mj-lt"/>
              </a:rPr>
              <a:t>    </a:t>
            </a:r>
            <a:r>
              <a:rPr kumimoji="1" lang="ja-JP" altLang="en-US" dirty="0" smtClean="0">
                <a:latin typeface="+mj-lt"/>
              </a:rPr>
              <a:t>枚のサンプルデータに対し、各画像を並べた行列を </a:t>
            </a:r>
            <a:r>
              <a:rPr lang="en-US" altLang="ja-JP" dirty="0" smtClean="0">
                <a:latin typeface="+mj-lt"/>
              </a:rPr>
              <a:t>   </a:t>
            </a:r>
            <a:r>
              <a:rPr kumimoji="1" lang="en-US" altLang="ja-JP" dirty="0" smtClean="0">
                <a:latin typeface="+mj-lt"/>
              </a:rPr>
              <a:t> </a:t>
            </a:r>
            <a:r>
              <a:rPr kumimoji="1" lang="ja-JP" altLang="en-US" dirty="0" smtClean="0">
                <a:latin typeface="+mj-lt"/>
              </a:rPr>
              <a:t>とすると、</a:t>
            </a:r>
            <a:r>
              <a:rPr lang="en-US" altLang="ja-JP" dirty="0" smtClean="0">
                <a:latin typeface="+mj-lt"/>
              </a:rPr>
              <a:t>   </a:t>
            </a:r>
            <a:r>
              <a:rPr lang="ja-JP" altLang="en-US" dirty="0" smtClean="0">
                <a:latin typeface="+mj-lt"/>
              </a:rPr>
              <a:t> </a:t>
            </a:r>
            <a:r>
              <a:rPr lang="ja-JP" altLang="en-US" dirty="0" err="1" smtClean="0">
                <a:latin typeface="+mj-lt"/>
              </a:rPr>
              <a:t>の共</a:t>
            </a:r>
            <a:r>
              <a:rPr lang="ja-JP" altLang="en-US" dirty="0" smtClean="0">
                <a:latin typeface="+mj-lt"/>
              </a:rPr>
              <a:t>分散行列 </a:t>
            </a:r>
            <a:r>
              <a:rPr lang="en-US" altLang="ja-JP" dirty="0" smtClean="0">
                <a:latin typeface="+mj-lt"/>
              </a:rPr>
              <a:t>    (          </a:t>
            </a:r>
            <a:r>
              <a:rPr lang="ja-JP" altLang="en-US" dirty="0" smtClean="0">
                <a:latin typeface="+mj-lt"/>
              </a:rPr>
              <a:t>行列</a:t>
            </a:r>
            <a:r>
              <a:rPr lang="en-US" altLang="ja-JP" dirty="0" smtClean="0">
                <a:latin typeface="+mj-lt"/>
              </a:rPr>
              <a:t>)</a:t>
            </a:r>
            <a:r>
              <a:rPr lang="ja-JP" altLang="en-US" dirty="0" smtClean="0">
                <a:latin typeface="+mj-lt"/>
              </a:rPr>
              <a:t> の大きい固有値に対応する固有ベクトルが主成分</a:t>
            </a:r>
            <a:r>
              <a:rPr lang="en-US" altLang="ja-JP" dirty="0" smtClean="0">
                <a:latin typeface="+mj-lt"/>
              </a:rPr>
              <a:t>(</a:t>
            </a:r>
            <a:r>
              <a:rPr lang="ja-JP" altLang="en-US" dirty="0" smtClean="0">
                <a:latin typeface="+mj-lt"/>
              </a:rPr>
              <a:t>固有顔</a:t>
            </a:r>
            <a:r>
              <a:rPr lang="en-US" altLang="ja-JP" dirty="0" smtClean="0">
                <a:latin typeface="+mj-lt"/>
              </a:rPr>
              <a:t>)</a:t>
            </a:r>
            <a:r>
              <a:rPr kumimoji="1" lang="ja-JP" altLang="en-US" dirty="0" smtClean="0">
                <a:latin typeface="+mj-lt"/>
              </a:rPr>
              <a:t>　</a:t>
            </a:r>
            <a:endParaRPr kumimoji="1" lang="ja-JP" altLang="en-US" dirty="0">
              <a:latin typeface="+mj-lt"/>
            </a:endParaRPr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/>
        </p:nvGraphicFramePr>
        <p:xfrm>
          <a:off x="2051720" y="2636912"/>
          <a:ext cx="465832" cy="453132"/>
        </p:xfrm>
        <a:graphic>
          <a:graphicData uri="http://schemas.openxmlformats.org/presentationml/2006/ole">
            <p:oleObj spid="_x0000_s2050" name="数式" r:id="rId3" imgW="177480" imgH="16488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644008" y="1412776"/>
          <a:ext cx="831850" cy="384175"/>
        </p:xfrm>
        <a:graphic>
          <a:graphicData uri="http://schemas.openxmlformats.org/presentationml/2006/ole">
            <p:oleObj spid="_x0000_s2051" name="数式" r:id="rId4" imgW="317160" imgH="13968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635896" y="1700808"/>
          <a:ext cx="1152128" cy="508844"/>
        </p:xfrm>
        <a:graphic>
          <a:graphicData uri="http://schemas.openxmlformats.org/presentationml/2006/ole">
            <p:oleObj spid="_x0000_s2052" name="数式" r:id="rId5" imgW="482400" imgH="20304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732240" y="1268760"/>
          <a:ext cx="965200" cy="454025"/>
        </p:xfrm>
        <a:graphic>
          <a:graphicData uri="http://schemas.openxmlformats.org/presentationml/2006/ole">
            <p:oleObj spid="_x0000_s2053" name="数式" r:id="rId6" imgW="368280" imgH="16488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899592" y="2204864"/>
          <a:ext cx="465137" cy="488950"/>
        </p:xfrm>
        <a:graphic>
          <a:graphicData uri="http://schemas.openxmlformats.org/presentationml/2006/ole">
            <p:oleObj spid="_x0000_s2054" name="数式" r:id="rId7" imgW="177480" imgH="177480" progId="Equation.3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4211960" y="2636912"/>
          <a:ext cx="466725" cy="454025"/>
        </p:xfrm>
        <a:graphic>
          <a:graphicData uri="http://schemas.openxmlformats.org/presentationml/2006/ole">
            <p:oleObj spid="_x0000_s2055" name="数式" r:id="rId8" imgW="177480" imgH="164880" progId="Equation.3">
              <p:embed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6948264" y="2636912"/>
          <a:ext cx="400050" cy="488950"/>
        </p:xfrm>
        <a:graphic>
          <a:graphicData uri="http://schemas.openxmlformats.org/presentationml/2006/ole">
            <p:oleObj spid="_x0000_s2056" name="数式" r:id="rId9" imgW="152280" imgH="177480" progId="Equation.3">
              <p:embed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1043608" y="3068960"/>
          <a:ext cx="1080120" cy="398599"/>
        </p:xfrm>
        <a:graphic>
          <a:graphicData uri="http://schemas.openxmlformats.org/presentationml/2006/ole">
            <p:oleObj spid="_x0000_s2057" name="数式" r:id="rId10" imgW="469800" imgH="164880" progId="Equation.3">
              <p:embed/>
            </p:oleObj>
          </a:graphicData>
        </a:graphic>
      </p:graphicFrame>
      <p:pic>
        <p:nvPicPr>
          <p:cNvPr id="3082" name="Picture 10" descr="C:\Users\t2ladmin\Desktop\articles\ma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47664" y="4149080"/>
            <a:ext cx="432048" cy="2011724"/>
          </a:xfrm>
          <a:prstGeom prst="rect">
            <a:avLst/>
          </a:prstGeom>
          <a:noFill/>
        </p:spPr>
      </p:pic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1691680" y="5157192"/>
          <a:ext cx="172531" cy="451867"/>
        </p:xfrm>
        <a:graphic>
          <a:graphicData uri="http://schemas.openxmlformats.org/presentationml/2006/ole">
            <p:oleObj spid="_x0000_s2058" name="数式" r:id="rId12" imgW="75960" imgH="190440" progId="Equation.3">
              <p:embed/>
            </p:oleObj>
          </a:graphicData>
        </a:graphic>
      </p:graphicFrame>
      <p:sp>
        <p:nvSpPr>
          <p:cNvPr id="14" name="右矢印 13"/>
          <p:cNvSpPr/>
          <p:nvPr/>
        </p:nvSpPr>
        <p:spPr>
          <a:xfrm>
            <a:off x="2843808" y="5013176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3995936" y="4221088"/>
          <a:ext cx="3312368" cy="1930732"/>
        </p:xfrm>
        <a:graphic>
          <a:graphicData uri="http://schemas.openxmlformats.org/presentationml/2006/ole">
            <p:oleObj spid="_x0000_s2059" name="数式" r:id="rId13" imgW="1688760" imgH="939600" progId="Equation.3">
              <p:embed/>
            </p:oleObj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971600" y="623731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r>
              <a:rPr kumimoji="1" lang="ja-JP" altLang="en-US" dirty="0" smtClean="0"/>
              <a:t>枚のサンプル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+mn-ea"/>
                <a:ea typeface="+mn-ea"/>
              </a:rPr>
              <a:t>固有顔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368151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固有顔を固有値の大きい順に     </a:t>
            </a:r>
            <a:r>
              <a:rPr lang="ja-JP" altLang="en-US" dirty="0" smtClean="0"/>
              <a:t>個取ってきて、画像のデータ行列      を     次元の主成分得点空間に射影する</a:t>
            </a:r>
            <a:endParaRPr lang="en-US" altLang="ja-JP" dirty="0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580112" y="1196752"/>
          <a:ext cx="331787" cy="488950"/>
        </p:xfrm>
        <a:graphic>
          <a:graphicData uri="http://schemas.openxmlformats.org/presentationml/2006/ole">
            <p:oleObj spid="_x0000_s3074" name="数式" r:id="rId4" imgW="126720" imgH="177480" progId="Equation.3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779912" y="1556792"/>
          <a:ext cx="466725" cy="454025"/>
        </p:xfrm>
        <a:graphic>
          <a:graphicData uri="http://schemas.openxmlformats.org/presentationml/2006/ole">
            <p:oleObj spid="_x0000_s3075" name="数式" r:id="rId5" imgW="177480" imgH="164880" progId="Equation.3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716016" y="1556792"/>
          <a:ext cx="331787" cy="488950"/>
        </p:xfrm>
        <a:graphic>
          <a:graphicData uri="http://schemas.openxmlformats.org/presentationml/2006/ole">
            <p:oleObj spid="_x0000_s3076" name="数式" r:id="rId6" imgW="126720" imgH="177480" progId="Equation.3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171575" y="2636838"/>
          <a:ext cx="1966913" cy="593725"/>
        </p:xfrm>
        <a:graphic>
          <a:graphicData uri="http://schemas.openxmlformats.org/presentationml/2006/ole">
            <p:oleObj spid="_x0000_s3077" name="数式" r:id="rId7" imgW="749160" imgH="215640" progId="Equation.3">
              <p:embed/>
            </p:oleObj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1115616" y="3356992"/>
          <a:ext cx="2767013" cy="593725"/>
        </p:xfrm>
        <a:graphic>
          <a:graphicData uri="http://schemas.openxmlformats.org/presentationml/2006/ole">
            <p:oleObj spid="_x0000_s3078" name="数式" r:id="rId8" imgW="1054080" imgH="215640" progId="Equation.3">
              <p:embed/>
            </p:oleObj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1203325" y="4149725"/>
          <a:ext cx="1633538" cy="698500"/>
        </p:xfrm>
        <a:graphic>
          <a:graphicData uri="http://schemas.openxmlformats.org/presentationml/2006/ole">
            <p:oleObj spid="_x0000_s3079" name="数式" r:id="rId9" imgW="622080" imgH="253800" progId="Equation.3">
              <p:embed/>
            </p:oleObj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5076056" y="2924944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　　は　    の 　 番目までの固有顔を並べた行列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射影によって変換された画像のデータ行列　 は　　  の行列になる</a:t>
            </a:r>
            <a:endParaRPr kumimoji="1" lang="ja-JP" altLang="en-US" dirty="0"/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5220072" y="2924944"/>
          <a:ext cx="299306" cy="354866"/>
        </p:xfrm>
        <a:graphic>
          <a:graphicData uri="http://schemas.openxmlformats.org/presentationml/2006/ole">
            <p:oleObj spid="_x0000_s3080" name="数式" r:id="rId10" imgW="203040" imgH="228600" progId="Equation.3">
              <p:embed/>
            </p:oleObj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5940152" y="2924944"/>
          <a:ext cx="292100" cy="331788"/>
        </p:xfrm>
        <a:graphic>
          <a:graphicData uri="http://schemas.openxmlformats.org/presentationml/2006/ole">
            <p:oleObj spid="_x0000_s3081" name="数式" r:id="rId11" imgW="164880" imgH="177480" progId="Equation.3">
              <p:embed/>
            </p:oleObj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6588224" y="2924944"/>
          <a:ext cx="234062" cy="344934"/>
        </p:xfrm>
        <a:graphic>
          <a:graphicData uri="http://schemas.openxmlformats.org/presentationml/2006/ole">
            <p:oleObj spid="_x0000_s3082" name="数式" r:id="rId12" imgW="126720" imgH="177480" progId="Equation.3">
              <p:embed/>
            </p:oleObj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6300192" y="4077072"/>
          <a:ext cx="261912" cy="315054"/>
        </p:xfrm>
        <a:graphic>
          <a:graphicData uri="http://schemas.openxmlformats.org/presentationml/2006/ole">
            <p:oleObj spid="_x0000_s3083" name="数式" r:id="rId13" imgW="177480" imgH="203040" progId="Equation.3">
              <p:embed/>
            </p:oleObj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6804248" y="4077072"/>
          <a:ext cx="576064" cy="292895"/>
        </p:xfrm>
        <a:graphic>
          <a:graphicData uri="http://schemas.openxmlformats.org/presentationml/2006/ole">
            <p:oleObj spid="_x0000_s3084" name="数式" r:id="rId14" imgW="368280" imgH="177480" progId="Equation.3">
              <p:embed/>
            </p:oleObj>
          </a:graphicData>
        </a:graphic>
      </p:graphicFrame>
      <p:sp>
        <p:nvSpPr>
          <p:cNvPr id="18" name="フローチャート: 処理 17"/>
          <p:cNvSpPr/>
          <p:nvPr/>
        </p:nvSpPr>
        <p:spPr>
          <a:xfrm>
            <a:off x="1403648" y="5157192"/>
            <a:ext cx="6624736" cy="936104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次元データを     次元データに圧縮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4283968" y="5445224"/>
          <a:ext cx="239170" cy="352461"/>
        </p:xfrm>
        <a:graphic>
          <a:graphicData uri="http://schemas.openxmlformats.org/presentationml/2006/ole">
            <p:oleObj spid="_x0000_s3085" name="数式" r:id="rId15" imgW="126720" imgH="177480" progId="Equation.3">
              <p:embed/>
            </p:oleObj>
          </a:graphicData>
        </a:graphic>
      </p:graphicFrame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1979712" y="5445224"/>
          <a:ext cx="388813" cy="331942"/>
        </p:xfrm>
        <a:graphic>
          <a:graphicData uri="http://schemas.openxmlformats.org/presentationml/2006/ole">
            <p:oleObj spid="_x0000_s3086" name="数式" r:id="rId16" imgW="203040" imgH="16488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自律認識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ラジコン試作零号機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音声によるコマンド入力</a:t>
            </a:r>
            <a:endParaRPr kumimoji="1" lang="en-US" altLang="ja-JP" dirty="0" smtClean="0"/>
          </a:p>
          <a:p>
            <a:r>
              <a:rPr lang="ja-JP" altLang="en-US" dirty="0" smtClean="0"/>
              <a:t>指定された対象人物を自律的に探知して接近</a:t>
            </a:r>
            <a:endParaRPr kumimoji="1" lang="ja-JP" altLang="en-US" dirty="0"/>
          </a:p>
        </p:txBody>
      </p:sp>
      <p:pic>
        <p:nvPicPr>
          <p:cNvPr id="4" name="Picture 2" descr="C:\Users\t2ladmin\Desktop\Picture 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573016"/>
            <a:ext cx="4698014" cy="2808312"/>
          </a:xfrm>
          <a:prstGeom prst="rect">
            <a:avLst/>
          </a:prstGeom>
          <a:noFill/>
        </p:spPr>
      </p:pic>
      <p:pic>
        <p:nvPicPr>
          <p:cNvPr id="3074" name="Picture 2" descr="E:\DCIM\100ANDRO\DSC_006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523" y="3573016"/>
            <a:ext cx="3648405" cy="2736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t2ladmin\Documents\Visual Studio 2010\Projects\FaceRecognition3\FaceRecognition3\plot4.bmp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76672"/>
            <a:ext cx="8388424" cy="6106435"/>
          </a:xfrm>
          <a:prstGeom prst="rect">
            <a:avLst/>
          </a:prstGeom>
          <a:noFill/>
        </p:spPr>
      </p:pic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380312" y="1052736"/>
          <a:ext cx="1146175" cy="1185863"/>
        </p:xfrm>
        <a:graphic>
          <a:graphicData uri="http://schemas.openxmlformats.org/presentationml/2006/ole">
            <p:oleObj spid="_x0000_s4098" name="数式" r:id="rId4" imgW="647640" imgH="634680" progId="Equation.3">
              <p:embed/>
            </p:oleObj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236296" y="551723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寄与率</a:t>
            </a:r>
            <a:endParaRPr kumimoji="1" lang="en-US" altLang="ja-JP" dirty="0" smtClean="0"/>
          </a:p>
          <a:p>
            <a:r>
              <a:rPr lang="en-US" altLang="ja-JP" dirty="0" smtClean="0"/>
              <a:t>   00.0%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ja-JP" dirty="0" smtClean="0"/>
              <a:t>SVM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kumimoji="1" lang="ja-JP" altLang="en-US" dirty="0" smtClean="0">
                <a:latin typeface="+mj-lt"/>
              </a:rPr>
              <a:t>実際に            くらいで</a:t>
            </a:r>
            <a:r>
              <a:rPr kumimoji="1" lang="en-US" altLang="ja-JP" dirty="0" smtClean="0">
                <a:latin typeface="+mj-lt"/>
              </a:rPr>
              <a:t>PCA</a:t>
            </a:r>
            <a:r>
              <a:rPr kumimoji="1" lang="ja-JP" altLang="en-US" dirty="0" smtClean="0">
                <a:latin typeface="+mj-lt"/>
              </a:rPr>
              <a:t>を行う</a:t>
            </a:r>
            <a:endParaRPr kumimoji="1" lang="en-US" altLang="ja-JP" dirty="0" smtClean="0">
              <a:latin typeface="+mj-lt"/>
            </a:endParaRPr>
          </a:p>
          <a:p>
            <a:endParaRPr kumimoji="1" lang="en-US" altLang="ja-JP" dirty="0" smtClean="0">
              <a:latin typeface="+mj-lt"/>
            </a:endParaRPr>
          </a:p>
          <a:p>
            <a:r>
              <a:rPr lang="ja-JP" altLang="en-US" dirty="0" smtClean="0">
                <a:latin typeface="+mj-lt"/>
              </a:rPr>
              <a:t>圧縮された画像データを分別する判別平面が求まれば、テストデータに対してもクラス分類が可能になる</a:t>
            </a:r>
            <a:endParaRPr lang="en-US" altLang="ja-JP" dirty="0" smtClean="0">
              <a:latin typeface="+mj-lt"/>
            </a:endParaRPr>
          </a:p>
          <a:p>
            <a:endParaRPr lang="en-US" altLang="ja-JP" dirty="0" smtClean="0">
              <a:latin typeface="+mj-lt"/>
            </a:endParaRPr>
          </a:p>
          <a:p>
            <a:r>
              <a:rPr lang="en-US" altLang="ja-JP" dirty="0" err="1" smtClean="0">
                <a:latin typeface="+mj-lt"/>
              </a:rPr>
              <a:t>Matlab</a:t>
            </a:r>
            <a:r>
              <a:rPr lang="en-US" altLang="ja-JP" dirty="0" smtClean="0">
                <a:latin typeface="+mj-lt"/>
              </a:rPr>
              <a:t> Spider </a:t>
            </a:r>
            <a:r>
              <a:rPr lang="ja-JP" altLang="en-US" dirty="0" smtClean="0">
                <a:latin typeface="+mj-lt"/>
              </a:rPr>
              <a:t>の </a:t>
            </a:r>
            <a:r>
              <a:rPr lang="en-US" altLang="ja-JP" dirty="0" err="1" smtClean="0">
                <a:latin typeface="+mj-lt"/>
              </a:rPr>
              <a:t>mc_svm</a:t>
            </a:r>
            <a:r>
              <a:rPr lang="en-US" altLang="ja-JP" dirty="0" smtClean="0">
                <a:latin typeface="+mj-lt"/>
              </a:rPr>
              <a:t> (multiclass support vector machine) </a:t>
            </a:r>
            <a:r>
              <a:rPr lang="ja-JP" altLang="en-US" dirty="0" smtClean="0">
                <a:latin typeface="+mj-lt"/>
              </a:rPr>
              <a:t>を用いて、重みベクトル      を得た</a:t>
            </a:r>
            <a:r>
              <a:rPr lang="en-US" altLang="ja-JP" dirty="0" smtClean="0">
                <a:latin typeface="+mj-lt"/>
              </a:rPr>
              <a:t>(linear kernel)</a:t>
            </a:r>
            <a:r>
              <a:rPr lang="ja-JP" altLang="en-US" dirty="0" smtClean="0">
                <a:latin typeface="+mj-lt"/>
              </a:rPr>
              <a:t>  </a:t>
            </a:r>
            <a:endParaRPr lang="en-US" altLang="ja-JP" dirty="0" smtClean="0">
              <a:latin typeface="+mj-lt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123728" y="1268760"/>
          <a:ext cx="1008112" cy="436707"/>
        </p:xfrm>
        <a:graphic>
          <a:graphicData uri="http://schemas.openxmlformats.org/presentationml/2006/ole">
            <p:oleObj spid="_x0000_s5122" name="数式" r:id="rId3" imgW="431640" imgH="17748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7668344" y="4437112"/>
          <a:ext cx="398462" cy="384175"/>
        </p:xfrm>
        <a:graphic>
          <a:graphicData uri="http://schemas.openxmlformats.org/presentationml/2006/ole">
            <p:oleObj spid="_x0000_s5123" name="数式" r:id="rId4" imgW="152280" imgH="13968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反省点・改善すべき点</a:t>
            </a:r>
            <a:r>
              <a:rPr kumimoji="1" lang="en-US" altLang="ja-JP" dirty="0" smtClean="0">
                <a:latin typeface="+mn-ea"/>
                <a:ea typeface="+mn-ea"/>
              </a:rPr>
              <a:t>(</a:t>
            </a:r>
            <a:r>
              <a:rPr kumimoji="1" lang="ja-JP" altLang="en-US" dirty="0" smtClean="0">
                <a:latin typeface="+mn-ea"/>
                <a:ea typeface="+mn-ea"/>
              </a:rPr>
              <a:t>認識</a:t>
            </a:r>
            <a:r>
              <a:rPr kumimoji="1" lang="en-US" altLang="ja-JP" dirty="0" smtClean="0">
                <a:latin typeface="+mn-ea"/>
                <a:ea typeface="+mn-ea"/>
              </a:rPr>
              <a:t>)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/>
          <a:lstStyle/>
          <a:p>
            <a:r>
              <a:rPr kumimoji="1" lang="ja-JP" altLang="en-US" dirty="0" smtClean="0"/>
              <a:t>正面顔からしか顔認識できない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側面からの認識も可能にするには？</a:t>
            </a:r>
            <a:endParaRPr lang="en-US" altLang="ja-JP" dirty="0" smtClean="0"/>
          </a:p>
          <a:p>
            <a:pPr lvl="1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判別可能な人数を増やすには？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画像のピクセル値のみしか分析に使ってない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よりよい</a:t>
            </a:r>
            <a:r>
              <a:rPr lang="ja-JP" altLang="en-US" dirty="0" smtClean="0"/>
              <a:t>「特徴量」がないか？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目、鼻、口、耳、眉 の間の距離など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反省点・改善すべき点</a:t>
            </a:r>
            <a:r>
              <a:rPr lang="en-US" altLang="ja-JP" dirty="0" smtClean="0">
                <a:latin typeface="+mn-ea"/>
                <a:ea typeface="+mn-ea"/>
              </a:rPr>
              <a:t>(</a:t>
            </a:r>
            <a:r>
              <a:rPr lang="ja-JP" altLang="en-US" dirty="0" smtClean="0">
                <a:latin typeface="+mn-ea"/>
                <a:ea typeface="+mn-ea"/>
              </a:rPr>
              <a:t>ハード</a:t>
            </a:r>
            <a:r>
              <a:rPr lang="en-US" altLang="ja-JP" dirty="0" smtClean="0">
                <a:latin typeface="+mn-ea"/>
                <a:ea typeface="+mn-ea"/>
              </a:rPr>
              <a:t>)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質疑応答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謝辞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/>
          <a:lstStyle/>
          <a:p>
            <a:r>
              <a:rPr lang="ja-JP" altLang="en-US" dirty="0" smtClean="0"/>
              <a:t>助教の鈴木先生から、製作の方針を大いに与えていただき非常に助かりました。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TA</a:t>
            </a:r>
            <a:r>
              <a:rPr lang="ja-JP" altLang="en-US" dirty="0" smtClean="0"/>
              <a:t>の溝江さんにも、とてもお世話になりました。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sz="1600" dirty="0" smtClean="0"/>
              <a:t>実験室のお菓子、結構食べてました。勝手に食べてもよかったのか気になる・・・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3212976"/>
            <a:ext cx="6912768" cy="10668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ご清聴ありがとうございました</a:t>
            </a:r>
            <a:br>
              <a:rPr lang="ja-JP" altLang="en-US" dirty="0" smtClean="0"/>
            </a:br>
            <a:endParaRPr kumimoji="1" lang="ja-JP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GS明朝B" pitchFamily="18" charset="-128"/>
                <a:ea typeface="HGS明朝B" pitchFamily="18" charset="-128"/>
              </a:rPr>
              <a:t>探知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の流れ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99592" y="1628800"/>
            <a:ext cx="2520950" cy="720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ja-JP" altLang="en-US" dirty="0" smtClean="0">
                <a:latin typeface="Tahoma" pitchFamily="34" charset="0"/>
              </a:rPr>
              <a:t>音声コマンド入力</a:t>
            </a:r>
            <a:endParaRPr kumimoji="1" lang="ja-JP" altLang="en-US" sz="1800" dirty="0">
              <a:latin typeface="Tahoma" pitchFamily="34" charset="0"/>
            </a:endParaRP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827584" y="2348880"/>
            <a:ext cx="2663825" cy="1368425"/>
            <a:chOff x="431" y="1616"/>
            <a:chExt cx="1678" cy="862"/>
          </a:xfrm>
        </p:grpSpPr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1292" y="1616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521" y="2024"/>
              <a:ext cx="1588" cy="4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ja-JP" altLang="en-US" dirty="0">
                  <a:latin typeface="Tahoma" pitchFamily="34" charset="0"/>
                </a:rPr>
                <a:t>探知</a:t>
              </a:r>
              <a:r>
                <a:rPr kumimoji="1" lang="ja-JP" altLang="en-US" sz="1800" dirty="0" smtClean="0">
                  <a:latin typeface="Tahoma" pitchFamily="34" charset="0"/>
                </a:rPr>
                <a:t>モード</a:t>
              </a:r>
              <a:endParaRPr kumimoji="1" lang="ja-JP" altLang="en-US" sz="1800" dirty="0">
                <a:latin typeface="Tahoma" pitchFamily="34" charset="0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31" y="2069"/>
              <a:ext cx="9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kumimoji="1" lang="ja-JP" altLang="en-US" sz="1800" dirty="0">
                <a:latin typeface="Tahoma" pitchFamily="34" charset="0"/>
              </a:endParaRP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3707670" y="2205483"/>
            <a:ext cx="4356659" cy="2735263"/>
            <a:chOff x="44" y="2251"/>
            <a:chExt cx="2428" cy="1723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067" y="2840"/>
              <a:ext cx="1405" cy="113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ja-JP" altLang="en-US" dirty="0">
                  <a:latin typeface="Tahoma" pitchFamily="34" charset="0"/>
                </a:rPr>
                <a:t>指定</a:t>
              </a:r>
              <a:r>
                <a:rPr lang="ja-JP" altLang="en-US" dirty="0" smtClean="0">
                  <a:latin typeface="Tahoma" pitchFamily="34" charset="0"/>
                </a:rPr>
                <a:t>された対象</a:t>
              </a:r>
              <a:endParaRPr lang="en-US" altLang="ja-JP" dirty="0" smtClean="0">
                <a:latin typeface="Tahoma" pitchFamily="34" charset="0"/>
              </a:endParaRPr>
            </a:p>
            <a:p>
              <a:pPr algn="ctr" eaLnBrk="1" hangingPunct="1"/>
              <a:r>
                <a:rPr lang="ja-JP" altLang="en-US" dirty="0" smtClean="0">
                  <a:latin typeface="Tahoma" pitchFamily="34" charset="0"/>
                </a:rPr>
                <a:t>かどうかを判別</a:t>
              </a:r>
              <a:endParaRPr kumimoji="1" lang="ja-JP" altLang="en-US" sz="1800" dirty="0">
                <a:latin typeface="Tahoma" pitchFamily="34" charset="0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646" y="2477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44" y="2251"/>
              <a:ext cx="13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ja-JP" altLang="en-US" dirty="0" smtClean="0">
                  <a:latin typeface="Tahoma" pitchFamily="34" charset="0"/>
                </a:rPr>
                <a:t>カメラより顔検出</a:t>
              </a:r>
              <a:endParaRPr kumimoji="1" lang="ja-JP" altLang="en-US" sz="1800" dirty="0">
                <a:latin typeface="Tahoma" pitchFamily="34" charset="0"/>
              </a:endParaRPr>
            </a:p>
          </p:txBody>
        </p:sp>
      </p:grp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508104" y="5661248"/>
            <a:ext cx="2592288" cy="720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ja-JP" altLang="en-US" dirty="0">
                <a:latin typeface="Tahoma" pitchFamily="34" charset="0"/>
              </a:rPr>
              <a:t>対象</a:t>
            </a:r>
            <a:r>
              <a:rPr lang="ja-JP" altLang="en-US" dirty="0" smtClean="0">
                <a:latin typeface="Tahoma" pitchFamily="34" charset="0"/>
              </a:rPr>
              <a:t>に接近</a:t>
            </a:r>
            <a:endParaRPr kumimoji="1" lang="ja-JP" altLang="en-US" sz="1800" dirty="0">
              <a:latin typeface="Tahoma" pitchFamily="34" charset="0"/>
            </a:endParaRPr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3491880" y="3356992"/>
            <a:ext cx="20162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>
            <a:off x="7236296" y="4941168"/>
            <a:ext cx="0" cy="720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自律認識ラジコン試作零号機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/>
          <a:lstStyle/>
          <a:p>
            <a:r>
              <a:rPr kumimoji="1" lang="ja-JP" altLang="en-US" dirty="0" smtClean="0"/>
              <a:t>担当パート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画像認識・音声認識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青井　黒川　梁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ラジコン制作・マイコンプログラム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牛丸　</a:t>
            </a:r>
            <a:r>
              <a:rPr kumimoji="1" lang="ja-JP" altLang="en-US" dirty="0" err="1" smtClean="0"/>
              <a:t>貝ヶ</a:t>
            </a:r>
            <a:r>
              <a:rPr kumimoji="1" lang="ja-JP" altLang="en-US" dirty="0" smtClean="0"/>
              <a:t>石</a:t>
            </a:r>
            <a:endParaRPr kumimoji="1" lang="ja-JP" altLang="en-US" dirty="0"/>
          </a:p>
        </p:txBody>
      </p:sp>
      <p:pic>
        <p:nvPicPr>
          <p:cNvPr id="4" name="Picture 2" descr="C:\Users\t2ladmin\Documents\Visual Studio 2010\Projects\FaceRecognition3\FaceRecognition3\faces\aoi50\aoikai000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708920"/>
            <a:ext cx="951160" cy="951160"/>
          </a:xfrm>
          <a:prstGeom prst="rect">
            <a:avLst/>
          </a:prstGeom>
          <a:noFill/>
        </p:spPr>
      </p:pic>
      <p:pic>
        <p:nvPicPr>
          <p:cNvPr id="6" name="Picture 4" descr="C:\Users\t2ladmin\Documents\Visual Studio 2010\Projects\FaceRecognition3\FaceRecognition3\faces\liang50\liang0008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2708920"/>
            <a:ext cx="936104" cy="936104"/>
          </a:xfrm>
          <a:prstGeom prst="rect">
            <a:avLst/>
          </a:prstGeom>
          <a:noFill/>
        </p:spPr>
      </p:pic>
      <p:pic>
        <p:nvPicPr>
          <p:cNvPr id="57346" name="Picture 2" descr="C:\Users\t2ladmin\Documents\Visual Studio 2010\Projects\FaceRecognition3\FaceRecognition3\faces\kuro3\kuro30007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2708920"/>
            <a:ext cx="936104" cy="936104"/>
          </a:xfrm>
          <a:prstGeom prst="rect">
            <a:avLst/>
          </a:prstGeom>
          <a:noFill/>
        </p:spPr>
      </p:pic>
      <p:pic>
        <p:nvPicPr>
          <p:cNvPr id="57347" name="Picture 3" descr="C:\Users\t2ladmin\Documents\Visual Studio 2010\Projects\FaceRecognition3\FaceRecognition3\faces\shell3\shell30118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4797152"/>
            <a:ext cx="936104" cy="936104"/>
          </a:xfrm>
          <a:prstGeom prst="rect">
            <a:avLst/>
          </a:prstGeom>
          <a:noFill/>
        </p:spPr>
      </p:pic>
      <p:pic>
        <p:nvPicPr>
          <p:cNvPr id="57348" name="Picture 4" descr="C:\Users\t2ladmin\Documents\Visual Studio 2010\Projects\FaceRecognition3\FaceRecognition3\faces\ushi3\ushi30023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0152" y="4797152"/>
            <a:ext cx="936104" cy="936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GS明朝B" pitchFamily="18" charset="-128"/>
                <a:ea typeface="HGS明朝B" pitchFamily="18" charset="-128"/>
              </a:rPr>
              <a:t>主な機能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65103"/>
          </a:xfrm>
        </p:spPr>
        <p:txBody>
          <a:bodyPr/>
          <a:lstStyle/>
          <a:p>
            <a:r>
              <a:rPr kumimoji="1" lang="ja-JP" altLang="en-US" dirty="0" smtClean="0"/>
              <a:t>認識可能な音声コマンド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「前」「左」「右」「後」「止まれ」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「（人名）」　→　入力された対象を探す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認識可能な顔の数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２人なら問題なく識別可能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３人だと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稼働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実験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40768"/>
            <a:ext cx="5050904" cy="4608512"/>
          </a:xfrm>
        </p:spPr>
        <p:txBody>
          <a:bodyPr>
            <a:normAutofit/>
          </a:bodyPr>
          <a:lstStyle/>
          <a:p>
            <a:pPr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ラジコンの音声操作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人探し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17410" name="Picture 2" descr="http://anianieva.seesaa.net/pages/conv_default/image/eva_0_fa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994838"/>
            <a:ext cx="2980444" cy="22710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全体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の機構（ブロック図）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4438" y="2060575"/>
            <a:ext cx="2303462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800"/>
              <a:t>パソコン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44" y="3860800"/>
            <a:ext cx="2591569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 dirty="0"/>
              <a:t>DC</a:t>
            </a:r>
            <a:r>
              <a:rPr lang="ja-JP" altLang="en-US" sz="1800" dirty="0"/>
              <a:t>モータ</a:t>
            </a:r>
          </a:p>
          <a:p>
            <a:pPr algn="ctr"/>
            <a:r>
              <a:rPr lang="ja-JP" altLang="en-US" sz="1800" dirty="0"/>
              <a:t>（かき込みと、はき出し）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275856" y="5229225"/>
            <a:ext cx="2591544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 dirty="0"/>
              <a:t>DC</a:t>
            </a:r>
            <a:r>
              <a:rPr lang="ja-JP" altLang="en-US" sz="1800" dirty="0"/>
              <a:t>モータ（</a:t>
            </a:r>
            <a:r>
              <a:rPr lang="en-US" altLang="ja-JP" sz="1800" dirty="0"/>
              <a:t>PWM</a:t>
            </a:r>
            <a:r>
              <a:rPr lang="ja-JP" altLang="en-US" sz="1800" dirty="0"/>
              <a:t>制御）</a:t>
            </a:r>
          </a:p>
          <a:p>
            <a:pPr algn="ctr"/>
            <a:r>
              <a:rPr lang="ja-JP" altLang="en-US" sz="1800" dirty="0"/>
              <a:t>（タイヤの速度制御）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63938" y="3860800"/>
            <a:ext cx="2303462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 dirty="0" smtClean="0"/>
              <a:t>ARDUINO</a:t>
            </a:r>
            <a:endParaRPr lang="en-US" altLang="ja-JP" sz="18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76825" y="2125663"/>
            <a:ext cx="792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/>
              <a:t>USB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490913" y="3349625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シリアル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4716463" y="46529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H="1">
            <a:off x="3059113" y="4292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755650" y="3068638"/>
            <a:ext cx="511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 flipV="1">
            <a:off x="5867400" y="1844675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 flipV="1">
            <a:off x="1042988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042988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1042988" y="3141663"/>
            <a:ext cx="1944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 dirty="0" smtClean="0"/>
              <a:t>零号機本体側</a:t>
            </a:r>
            <a:endParaRPr lang="ja-JP" altLang="en-US" sz="1800" dirty="0"/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1028700" y="2636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/>
              <a:t>PC</a:t>
            </a:r>
            <a:r>
              <a:rPr lang="ja-JP" altLang="en-US" sz="1800"/>
              <a:t>側</a:t>
            </a: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5076825" y="2420938"/>
            <a:ext cx="719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/>
              <a:t>bmp</a:t>
            </a:r>
          </a:p>
        </p:txBody>
      </p:sp>
      <p:cxnSp>
        <p:nvCxnSpPr>
          <p:cNvPr id="20" name="AutoShape 31"/>
          <p:cNvCxnSpPr>
            <a:cxnSpLocks noChangeShapeType="1"/>
            <a:stCxn id="5" idx="2"/>
            <a:endCxn id="8" idx="0"/>
          </p:cNvCxnSpPr>
          <p:nvPr/>
        </p:nvCxnSpPr>
        <p:spPr bwMode="auto">
          <a:xfrm rot="16200000" flipH="1">
            <a:off x="3672682" y="2817019"/>
            <a:ext cx="1008062" cy="1079500"/>
          </a:xfrm>
          <a:prstGeom prst="bent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4702175" y="3127375"/>
            <a:ext cx="165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タイヤ速度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4716462" y="3400425"/>
            <a:ext cx="172774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 dirty="0"/>
              <a:t>カメラ角度等</a:t>
            </a: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5867400" y="42211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 flipH="1">
            <a:off x="4859338" y="2463800"/>
            <a:ext cx="2881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7740650" y="24780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6588125" y="2852738"/>
            <a:ext cx="2303463" cy="7921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800"/>
              <a:t>カメラ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6588125" y="3860800"/>
            <a:ext cx="2303463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800"/>
              <a:t>ステッピングモータ</a:t>
            </a:r>
          </a:p>
          <a:p>
            <a:pPr algn="ctr"/>
            <a:r>
              <a:rPr lang="ja-JP" altLang="en-US" sz="1800"/>
              <a:t>（カメラの位置制御）</a:t>
            </a:r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7740650" y="24780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6342063" y="2636838"/>
            <a:ext cx="2736850" cy="23050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ARDUINO</a:t>
            </a:r>
            <a:r>
              <a:rPr lang="ja-JP" altLang="en-US" dirty="0" smtClean="0"/>
              <a:t>とは</a:t>
            </a:r>
            <a:endParaRPr lang="en-US" altLang="ja-JP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906888" cy="4061048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latin typeface="+mj-lt"/>
              </a:rPr>
              <a:t>PIC (Peripheral Interface Controller )</a:t>
            </a:r>
            <a:r>
              <a:rPr lang="ja-JP" altLang="en-US" sz="2800" dirty="0">
                <a:latin typeface="+mj-lt"/>
              </a:rPr>
              <a:t>とは自作プログラムで、入出力端子を制御できるマイコンチップ</a:t>
            </a:r>
          </a:p>
          <a:p>
            <a:endParaRPr lang="ja-JP" altLang="en-US" sz="2800" dirty="0">
              <a:latin typeface="+mj-lt"/>
            </a:endParaRPr>
          </a:p>
          <a:p>
            <a:r>
              <a:rPr lang="ja-JP" altLang="en-US" sz="2800" dirty="0">
                <a:latin typeface="+mj-lt"/>
              </a:rPr>
              <a:t>パソコンからシリアル通信</a:t>
            </a:r>
            <a:r>
              <a:rPr lang="ja-JP" altLang="en-US" sz="2800" dirty="0" smtClean="0">
                <a:latin typeface="+mj-lt"/>
              </a:rPr>
              <a:t>で送られて</a:t>
            </a:r>
            <a:r>
              <a:rPr lang="ja-JP" altLang="en-US" sz="2800" dirty="0">
                <a:latin typeface="+mj-lt"/>
              </a:rPr>
              <a:t>きた、８ビット</a:t>
            </a:r>
            <a:r>
              <a:rPr lang="ja-JP" altLang="en-US" sz="2800" dirty="0" smtClean="0">
                <a:latin typeface="+mj-lt"/>
              </a:rPr>
              <a:t>の行動</a:t>
            </a:r>
            <a:r>
              <a:rPr lang="ja-JP" altLang="en-US" sz="2800" dirty="0">
                <a:latin typeface="+mj-lt"/>
              </a:rPr>
              <a:t>指令を</a:t>
            </a:r>
            <a:r>
              <a:rPr lang="en-US" altLang="ja-JP" sz="2800" dirty="0">
                <a:latin typeface="+mj-lt"/>
              </a:rPr>
              <a:t>PIC </a:t>
            </a:r>
            <a:r>
              <a:rPr lang="ja-JP" altLang="en-US" sz="2800" dirty="0">
                <a:latin typeface="+mj-lt"/>
              </a:rPr>
              <a:t>で解釈し</a:t>
            </a:r>
            <a:r>
              <a:rPr lang="ja-JP" altLang="en-US" sz="2800" dirty="0" smtClean="0">
                <a:latin typeface="+mj-lt"/>
              </a:rPr>
              <a:t>、実行</a:t>
            </a:r>
            <a:r>
              <a:rPr lang="ja-JP" altLang="en-US" sz="2800" dirty="0">
                <a:latin typeface="+mj-lt"/>
              </a:rPr>
              <a:t>する。</a:t>
            </a:r>
          </a:p>
        </p:txBody>
      </p:sp>
      <p:pic>
        <p:nvPicPr>
          <p:cNvPr id="7170" name="Picture 2" descr="http://arduino.cc/en/uploads/Main/arduino_uno_te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284984"/>
            <a:ext cx="3329186" cy="3329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+mn-ea"/>
                <a:ea typeface="+mn-ea"/>
              </a:rPr>
              <a:t>ハード面の主な工夫点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3538736" cy="391703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ツインギアモーターを使い、その場での方向転換、前進、後進を可能にした。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</p:txBody>
      </p:sp>
      <p:pic>
        <p:nvPicPr>
          <p:cNvPr id="1026" name="Picture 2" descr="E:\DCIM\100ANDRO\DSC_006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772816"/>
            <a:ext cx="4320480" cy="32254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+mn-ea"/>
                <a:ea typeface="+mn-ea"/>
              </a:rPr>
              <a:t>ハード面の主な工夫点（その</a:t>
            </a:r>
            <a:r>
              <a:rPr lang="en-US" altLang="ja-JP" dirty="0" smtClean="0">
                <a:latin typeface="+mn-ea"/>
                <a:ea typeface="+mn-ea"/>
              </a:rPr>
              <a:t>2</a:t>
            </a:r>
            <a:r>
              <a:rPr lang="ja-JP" altLang="en-US" dirty="0" smtClean="0">
                <a:latin typeface="+mn-ea"/>
                <a:ea typeface="+mn-ea"/>
              </a:rPr>
              <a:t>）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4032448" cy="4752528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+mj-lt"/>
              </a:rPr>
              <a:t>カメラの角度も調節可能</a:t>
            </a:r>
            <a:endParaRPr lang="en-US" altLang="ja-JP" dirty="0" smtClean="0">
              <a:latin typeface="+mj-lt"/>
            </a:endParaRPr>
          </a:p>
          <a:p>
            <a:r>
              <a:rPr kumimoji="1" lang="ja-JP" altLang="en-US" dirty="0" smtClean="0">
                <a:latin typeface="+mj-lt"/>
              </a:rPr>
              <a:t>カメラのモーター、タイヤの左右のモーター</a:t>
            </a:r>
            <a:r>
              <a:rPr lang="ja-JP" altLang="en-US" dirty="0" smtClean="0">
                <a:latin typeface="+mj-lt"/>
              </a:rPr>
              <a:t>の制御に</a:t>
            </a:r>
            <a:r>
              <a:rPr lang="en-US" altLang="ja-JP" dirty="0" err="1" smtClean="0">
                <a:latin typeface="+mj-lt"/>
              </a:rPr>
              <a:t>Arduino</a:t>
            </a:r>
            <a:r>
              <a:rPr lang="ja-JP" altLang="en-US" dirty="0" smtClean="0">
                <a:latin typeface="+mj-lt"/>
              </a:rPr>
              <a:t>が活躍している。</a:t>
            </a:r>
            <a:endParaRPr kumimoji="1" lang="en-US" altLang="ja-JP" dirty="0" smtClean="0">
              <a:latin typeface="+mj-lt"/>
            </a:endParaRP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2050" name="Picture 2" descr="E:\DCIM\100ANDRO\DSC_006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068960"/>
            <a:ext cx="4176464" cy="3132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480</TotalTime>
  <Words>984</Words>
  <Application>Microsoft Office PowerPoint</Application>
  <PresentationFormat>画面に合わせる (4:3)</PresentationFormat>
  <Paragraphs>198</Paragraphs>
  <Slides>28</Slides>
  <Notes>22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0" baseType="lpstr">
      <vt:lpstr>アーバン</vt:lpstr>
      <vt:lpstr>数式</vt:lpstr>
      <vt:lpstr>スライド 1</vt:lpstr>
      <vt:lpstr>自律認識ラジコン試作零号機</vt:lpstr>
      <vt:lpstr>自律認識ラジコン試作零号機</vt:lpstr>
      <vt:lpstr>主な機能</vt:lpstr>
      <vt:lpstr>稼働実験</vt:lpstr>
      <vt:lpstr>全体の機構（ブロック図）</vt:lpstr>
      <vt:lpstr>ARDUINOとは</vt:lpstr>
      <vt:lpstr>ハード面の主な工夫点</vt:lpstr>
      <vt:lpstr>ハード面の主な工夫点（その2）</vt:lpstr>
      <vt:lpstr>Arduino</vt:lpstr>
      <vt:lpstr>速度制御</vt:lpstr>
      <vt:lpstr>カメラの角度制御</vt:lpstr>
      <vt:lpstr>パソコンとの通信</vt:lpstr>
      <vt:lpstr>音声認識</vt:lpstr>
      <vt:lpstr>スライド 15</vt:lpstr>
      <vt:lpstr>顔検出</vt:lpstr>
      <vt:lpstr>主成分分析</vt:lpstr>
      <vt:lpstr>固有顔</vt:lpstr>
      <vt:lpstr>固有顔</vt:lpstr>
      <vt:lpstr>スライド 20</vt:lpstr>
      <vt:lpstr>SVM</vt:lpstr>
      <vt:lpstr>反省点・改善すべき点(認識)</vt:lpstr>
      <vt:lpstr>反省点・改善すべき点(ハード)</vt:lpstr>
      <vt:lpstr>質疑応答</vt:lpstr>
      <vt:lpstr>謝辞</vt:lpstr>
      <vt:lpstr>ご清聴ありがとうございました </vt:lpstr>
      <vt:lpstr>スライド 27</vt:lpstr>
      <vt:lpstr>探知の流れ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t2ladmin</dc:creator>
  <cp:lastModifiedBy>t2ladmin</cp:lastModifiedBy>
  <cp:revision>29</cp:revision>
  <dcterms:created xsi:type="dcterms:W3CDTF">2012-06-08T04:53:01Z</dcterms:created>
  <dcterms:modified xsi:type="dcterms:W3CDTF">2012-06-21T03:34:34Z</dcterms:modified>
</cp:coreProperties>
</file>