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258" r:id="rId3"/>
    <p:sldId id="259" r:id="rId4"/>
    <p:sldId id="263" r:id="rId5"/>
    <p:sldId id="262" r:id="rId6"/>
    <p:sldId id="261" r:id="rId7"/>
    <p:sldId id="266" r:id="rId8"/>
    <p:sldId id="268" r:id="rId9"/>
    <p:sldId id="267" r:id="rId10"/>
    <p:sldId id="265" r:id="rId11"/>
    <p:sldId id="264" r:id="rId12"/>
    <p:sldId id="269" r:id="rId13"/>
    <p:sldId id="272" r:id="rId14"/>
    <p:sldId id="270" r:id="rId15"/>
    <p:sldId id="271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75" r:id="rId25"/>
    <p:sldId id="276" r:id="rId26"/>
    <p:sldId id="277" r:id="rId27"/>
    <p:sldId id="278" r:id="rId28"/>
    <p:sldId id="257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 autoAdjust="0"/>
    <p:restoredTop sz="94660"/>
  </p:normalViewPr>
  <p:slideViewPr>
    <p:cSldViewPr>
      <p:cViewPr varScale="1">
        <p:scale>
          <a:sx n="83" d="100"/>
          <a:sy n="83" d="100"/>
        </p:scale>
        <p:origin x="-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22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z1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軸と直交する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軸を考える．この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軸は「肥満の程度」を表していると解釈できる．このように，「身長」や「体重」といった変</a:t>
            </a:r>
          </a:p>
          <a:p>
            <a:r>
              <a:rPr kumimoji="1" lang="ja-JP" altLang="en-US" sz="105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数を独立に扱うのではなく，「体の大きさ」や「肥満の程度」といった総合的な指標を導入することによって，データに含まれる変数間の関係や特徴が容易に把握できるようになる．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V,U,lambda</a:t>
            </a:r>
            <a:r>
              <a:rPr kumimoji="1" lang="en-US" altLang="ja-JP" baseline="0" dirty="0" smtClean="0"/>
              <a:t> : M×M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1.jpeg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C:\Users\t2ladmin\Desktop\titl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ハード面の主な工夫点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682752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844824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ハード面の主な工夫点（その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カメラの角度も調節可能</a:t>
            </a:r>
            <a:endParaRPr lang="en-US" altLang="ja-JP" dirty="0" smtClean="0"/>
          </a:p>
          <a:p>
            <a:r>
              <a:rPr kumimoji="1" lang="ja-JP" altLang="en-US" dirty="0" smtClean="0"/>
              <a:t>カメラのモーター、タイヤの左右のモーター</a:t>
            </a:r>
            <a:r>
              <a:rPr lang="ja-JP" altLang="en-US" dirty="0" smtClean="0"/>
              <a:t>の制御に</a:t>
            </a:r>
            <a:r>
              <a:rPr lang="en-US" altLang="ja-JP" dirty="0" err="1" smtClean="0"/>
              <a:t>Aruduino</a:t>
            </a:r>
            <a:r>
              <a:rPr lang="ja-JP" altLang="en-US" dirty="0" smtClean="0"/>
              <a:t>が活躍している。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48478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Aruduino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Aruduino</a:t>
            </a:r>
            <a:r>
              <a:rPr lang="ja-JP" altLang="en-US" dirty="0" smtClean="0"/>
              <a:t>に書かれているのは右のようなもの。</a:t>
            </a:r>
            <a:endParaRPr lang="en-US" altLang="ja-JP" dirty="0" smtClean="0"/>
          </a:p>
          <a:p>
            <a:r>
              <a:rPr kumimoji="1" lang="ja-JP" altLang="en-US" dirty="0" smtClean="0"/>
              <a:t>パソコンからは、</a:t>
            </a:r>
            <a:r>
              <a:rPr kumimoji="1" lang="en-US" altLang="ja-JP" dirty="0" smtClean="0"/>
              <a:t>’</a:t>
            </a:r>
            <a:r>
              <a:rPr kumimoji="1" lang="en-US" altLang="ja-JP" dirty="0" err="1" smtClean="0"/>
              <a:t>a’,’z</a:t>
            </a:r>
            <a:r>
              <a:rPr kumimoji="1" lang="en-US" altLang="ja-JP" dirty="0" smtClean="0"/>
              <a:t>’,</a:t>
            </a:r>
            <a:r>
              <a:rPr lang="ja-JP" altLang="en-US" dirty="0" smtClean="0"/>
              <a:t>といった簡単な命令しか来ていない。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速度制御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カメラの角度制御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2ladmin\Desktop\articles\monrog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93096"/>
            <a:ext cx="1800199" cy="1800199"/>
          </a:xfrm>
          <a:prstGeom prst="rect">
            <a:avLst/>
          </a:prstGeom>
          <a:noFill/>
        </p:spPr>
      </p:pic>
      <p:pic>
        <p:nvPicPr>
          <p:cNvPr id="1030" name="Picture 6" descr="C:\Users\t2ladmin\Desktop\articles\monro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2736304" cy="2736304"/>
          </a:xfrm>
          <a:prstGeom prst="rect">
            <a:avLst/>
          </a:prstGeom>
          <a:noFill/>
        </p:spPr>
      </p:pic>
      <p:pic>
        <p:nvPicPr>
          <p:cNvPr id="4" name="Picture 2" descr="C:\Users\t2ladmin\Documents\Visual Studio 2010\Projects\FaceRecognition\FaceRecognition\monroD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2736304" cy="2736303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kumimoji="1" lang="ja-JP" altLang="en-US" dirty="0" smtClean="0"/>
              <a:t>機構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顔検出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332856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Intel</a:t>
            </a:r>
            <a:r>
              <a:rPr lang="ja-JP" altLang="en-US" dirty="0" smtClean="0"/>
              <a:t>の画像処理ライブラリ</a:t>
            </a:r>
            <a:r>
              <a:rPr lang="en-US" altLang="ja-JP" dirty="0" err="1" smtClean="0"/>
              <a:t>OpenCV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Haar</a:t>
            </a:r>
            <a:r>
              <a:rPr lang="en-US" altLang="ja-JP" dirty="0" smtClean="0"/>
              <a:t>-like</a:t>
            </a:r>
            <a:r>
              <a:rPr lang="ja-JP" altLang="en-US" dirty="0" smtClean="0"/>
              <a:t>特徴を用いる分類器によって顔、鼻などを検出</a:t>
            </a:r>
            <a:endParaRPr lang="en-US" altLang="ja-JP" dirty="0" smtClean="0"/>
          </a:p>
          <a:p>
            <a:r>
              <a:rPr lang="ja-JP" altLang="en-US" dirty="0"/>
              <a:t>検出した顔</a:t>
            </a:r>
            <a:r>
              <a:rPr lang="ja-JP" altLang="en-US" dirty="0" smtClean="0"/>
              <a:t>を鼻中心にトリミングし、グレースケールの画像に変換して主成分分析を行う</a:t>
            </a:r>
          </a:p>
        </p:txBody>
      </p:sp>
      <p:pic>
        <p:nvPicPr>
          <p:cNvPr id="1027" name="Picture 3" descr="C:\Users\t2ladmin\Desktop\articles\monro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293096"/>
            <a:ext cx="1814977" cy="1792360"/>
          </a:xfrm>
          <a:prstGeom prst="rect">
            <a:avLst/>
          </a:prstGeom>
          <a:noFill/>
        </p:spPr>
      </p:pic>
      <p:pic>
        <p:nvPicPr>
          <p:cNvPr id="1029" name="Picture 5" descr="C:\Users\t2ladmin\Desktop\articles\mon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869160"/>
            <a:ext cx="609600" cy="609600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3491880" y="48691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444208" y="494116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機構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主成分分析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/>
          <a:lstStyle/>
          <a:p>
            <a:r>
              <a:rPr kumimoji="1" lang="en-US" altLang="ja-JP" dirty="0" smtClean="0"/>
              <a:t>PCA : Principal Component Analysis</a:t>
            </a:r>
          </a:p>
          <a:p>
            <a:r>
              <a:rPr lang="ja-JP" altLang="en-US" dirty="0" smtClean="0"/>
              <a:t>元データの情報がなるべく失われないように次元圧縮する手法</a:t>
            </a:r>
            <a:endParaRPr lang="en-US" altLang="ja-JP" dirty="0" smtClean="0"/>
          </a:p>
          <a:p>
            <a:r>
              <a:rPr kumimoji="1" lang="ja-JP" altLang="en-US" dirty="0" smtClean="0"/>
              <a:t>よくある例え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3962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83568" y="378904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分散が大きい量ほど、元データの特徴をより持っている</a:t>
            </a:r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1043608" y="4725144"/>
          <a:ext cx="288032" cy="408046"/>
        </p:xfrm>
        <a:graphic>
          <a:graphicData uri="http://schemas.openxmlformats.org/presentationml/2006/ole">
            <p:oleObj spid="_x0000_s1026" name="数式" r:id="rId5" imgW="152280" imgH="215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43608" y="5301208"/>
          <a:ext cx="311150" cy="409575"/>
        </p:xfrm>
        <a:graphic>
          <a:graphicData uri="http://schemas.openxmlformats.org/presentationml/2006/ole">
            <p:oleObj spid="_x0000_s1027" name="数式" r:id="rId6" imgW="164880" imgH="215640" progId="Equation.3">
              <p:embed/>
            </p:oleObj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3164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身体の大きさ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1640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 </a:t>
            </a:r>
            <a:r>
              <a:rPr lang="ja-JP" altLang="en-US" dirty="0" smtClean="0"/>
              <a:t> 肥満</a:t>
            </a:r>
            <a:r>
              <a:rPr kumimoji="1" lang="ja-JP" altLang="en-US" dirty="0" smtClean="0"/>
              <a:t>の程度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16633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51920" y="0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88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0720" y="1484784"/>
            <a:ext cx="2523768" cy="51125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0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/>
              <a:t>機構</a:t>
            </a:r>
            <a:r>
              <a:rPr lang="en-US" altLang="ja-JP" dirty="0" smtClean="0"/>
              <a:t>(</a:t>
            </a:r>
            <a:r>
              <a:rPr lang="ja-JP" altLang="en-US" dirty="0" smtClean="0"/>
              <a:t>固有顔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02433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トリミングされた画像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　　    </a:t>
            </a:r>
            <a:r>
              <a:rPr kumimoji="1" lang="en-US" altLang="ja-JP" dirty="0" smtClean="0"/>
              <a:t>pixel)</a:t>
            </a:r>
            <a:r>
              <a:rPr kumimoji="1" lang="ja-JP" altLang="en-US" dirty="0" smtClean="0"/>
              <a:t>を </a:t>
            </a:r>
            <a:r>
              <a:rPr lang="en-US" altLang="ja-JP" dirty="0" smtClean="0"/>
              <a:t>       </a:t>
            </a:r>
            <a:r>
              <a:rPr lang="ja-JP" altLang="en-US" dirty="0" smtClean="0"/>
              <a:t>  のベクトルと考える </a:t>
            </a:r>
            <a:r>
              <a:rPr lang="en-US" altLang="ja-JP" dirty="0" smtClean="0"/>
              <a:t>(            )</a:t>
            </a:r>
          </a:p>
          <a:p>
            <a:r>
              <a:rPr lang="en-US" altLang="ja-JP" dirty="0" smtClean="0"/>
              <a:t>    </a:t>
            </a:r>
            <a:r>
              <a:rPr kumimoji="1" lang="ja-JP" altLang="en-US" dirty="0" smtClean="0"/>
              <a:t>枚のサンプルデータに対し、各画像を並べた行列を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とすると、</a:t>
            </a:r>
            <a:r>
              <a:rPr lang="en-US" altLang="ja-JP" dirty="0" smtClean="0"/>
              <a:t>   </a:t>
            </a:r>
            <a:r>
              <a:rPr lang="ja-JP" altLang="en-US" dirty="0" smtClean="0"/>
              <a:t> </a:t>
            </a:r>
            <a:r>
              <a:rPr lang="ja-JP" altLang="en-US" dirty="0" err="1" smtClean="0"/>
              <a:t>の共</a:t>
            </a:r>
            <a:r>
              <a:rPr lang="ja-JP" altLang="en-US" dirty="0" smtClean="0"/>
              <a:t>分散行列 </a:t>
            </a:r>
            <a:r>
              <a:rPr lang="en-US" altLang="ja-JP" dirty="0" smtClean="0"/>
              <a:t>    (            </a:t>
            </a:r>
            <a:r>
              <a:rPr lang="ja-JP" altLang="en-US" dirty="0" smtClean="0"/>
              <a:t>行列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の大きい固有値に対応する固有ベクトルが主成分</a:t>
            </a:r>
            <a:r>
              <a:rPr lang="en-US" altLang="ja-JP" dirty="0" smtClean="0"/>
              <a:t>(</a:t>
            </a:r>
            <a:r>
              <a:rPr lang="ja-JP" altLang="en-US" dirty="0" smtClean="0"/>
              <a:t>固有顔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2411760" y="2708920"/>
          <a:ext cx="465832" cy="453132"/>
        </p:xfrm>
        <a:graphic>
          <a:graphicData uri="http://schemas.openxmlformats.org/presentationml/2006/ole">
            <p:oleObj spid="_x0000_s2050" name="数式" r:id="rId3" imgW="177480" imgH="164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499992" y="1412776"/>
          <a:ext cx="831850" cy="384175"/>
        </p:xfrm>
        <a:graphic>
          <a:graphicData uri="http://schemas.openxmlformats.org/presentationml/2006/ole">
            <p:oleObj spid="_x0000_s2051" name="数式" r:id="rId4" imgW="317160" imgH="1396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491880" y="1678756"/>
          <a:ext cx="1152128" cy="508844"/>
        </p:xfrm>
        <a:graphic>
          <a:graphicData uri="http://schemas.openxmlformats.org/presentationml/2006/ole">
            <p:oleObj spid="_x0000_s2052" name="数式" r:id="rId5" imgW="482400" imgH="2030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660232" y="1268760"/>
          <a:ext cx="965200" cy="454025"/>
        </p:xfrm>
        <a:graphic>
          <a:graphicData uri="http://schemas.openxmlformats.org/presentationml/2006/ole">
            <p:oleObj spid="_x0000_s2053" name="数式" r:id="rId6" imgW="368280" imgH="1648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27584" y="2276872"/>
          <a:ext cx="465137" cy="488950"/>
        </p:xfrm>
        <a:graphic>
          <a:graphicData uri="http://schemas.openxmlformats.org/presentationml/2006/ole">
            <p:oleObj spid="_x0000_s2054" name="数式" r:id="rId7" imgW="177480" imgH="17748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427984" y="2708920"/>
          <a:ext cx="466725" cy="454025"/>
        </p:xfrm>
        <a:graphic>
          <a:graphicData uri="http://schemas.openxmlformats.org/presentationml/2006/ole">
            <p:oleObj spid="_x0000_s2055" name="数式" r:id="rId8" imgW="177480" imgH="16488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7413625" y="2690813"/>
          <a:ext cx="400050" cy="488950"/>
        </p:xfrm>
        <a:graphic>
          <a:graphicData uri="http://schemas.openxmlformats.org/presentationml/2006/ole">
            <p:oleObj spid="_x0000_s2056" name="数式" r:id="rId9" imgW="152280" imgH="1774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043608" y="3140968"/>
          <a:ext cx="1080120" cy="398599"/>
        </p:xfrm>
        <a:graphic>
          <a:graphicData uri="http://schemas.openxmlformats.org/presentationml/2006/ole">
            <p:oleObj spid="_x0000_s2057" name="数式" r:id="rId10" imgW="469800" imgH="164880" progId="Equation.3">
              <p:embed/>
            </p:oleObj>
          </a:graphicData>
        </a:graphic>
      </p:graphicFrame>
      <p:pic>
        <p:nvPicPr>
          <p:cNvPr id="3082" name="Picture 10" descr="C:\Users\t2ladmin\Desktop\articles\ma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149080"/>
            <a:ext cx="432048" cy="2011724"/>
          </a:xfrm>
          <a:prstGeom prst="rect">
            <a:avLst/>
          </a:prstGeom>
          <a:noFill/>
        </p:spPr>
      </p:pic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91680" y="5157192"/>
          <a:ext cx="172531" cy="451867"/>
        </p:xfrm>
        <a:graphic>
          <a:graphicData uri="http://schemas.openxmlformats.org/presentationml/2006/ole">
            <p:oleObj spid="_x0000_s2058" name="数式" r:id="rId12" imgW="75960" imgH="190440" progId="Equation.3">
              <p:embed/>
            </p:oleObj>
          </a:graphicData>
        </a:graphic>
      </p:graphicFrame>
      <p:sp>
        <p:nvSpPr>
          <p:cNvPr id="14" name="右矢印 13"/>
          <p:cNvSpPr/>
          <p:nvPr/>
        </p:nvSpPr>
        <p:spPr>
          <a:xfrm>
            <a:off x="2843808" y="501317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995936" y="4221088"/>
          <a:ext cx="3312368" cy="1930732"/>
        </p:xfrm>
        <a:graphic>
          <a:graphicData uri="http://schemas.openxmlformats.org/presentationml/2006/ole">
            <p:oleObj spid="_x0000_s2059" name="数式" r:id="rId13" imgW="1688760" imgH="939600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97160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枚のサンプル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機構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固有顔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1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固有顔を固有値の大きい順に     </a:t>
            </a:r>
            <a:r>
              <a:rPr lang="ja-JP" altLang="en-US" dirty="0" smtClean="0"/>
              <a:t>個取ってきて、画像のデータ行列      を     次元の主成分得点空間に射影する</a:t>
            </a:r>
            <a:endParaRPr lang="en-US" altLang="ja-JP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724128" y="1196752"/>
          <a:ext cx="331787" cy="488950"/>
        </p:xfrm>
        <a:graphic>
          <a:graphicData uri="http://schemas.openxmlformats.org/presentationml/2006/ole">
            <p:oleObj spid="_x0000_s3074" name="数式" r:id="rId4" imgW="126720" imgH="17748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51920" y="1556792"/>
          <a:ext cx="466725" cy="454025"/>
        </p:xfrm>
        <a:graphic>
          <a:graphicData uri="http://schemas.openxmlformats.org/presentationml/2006/ole">
            <p:oleObj spid="_x0000_s3075" name="数式" r:id="rId5" imgW="177480" imgH="16488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16016" y="1556792"/>
          <a:ext cx="331787" cy="488950"/>
        </p:xfrm>
        <a:graphic>
          <a:graphicData uri="http://schemas.openxmlformats.org/presentationml/2006/ole">
            <p:oleObj spid="_x0000_s3076" name="数式" r:id="rId6" imgW="126720" imgH="17748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71575" y="2636838"/>
          <a:ext cx="1966913" cy="593725"/>
        </p:xfrm>
        <a:graphic>
          <a:graphicData uri="http://schemas.openxmlformats.org/presentationml/2006/ole">
            <p:oleObj spid="_x0000_s3077" name="数式" r:id="rId7" imgW="749160" imgH="215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115616" y="3356992"/>
          <a:ext cx="2767013" cy="593725"/>
        </p:xfrm>
        <a:graphic>
          <a:graphicData uri="http://schemas.openxmlformats.org/presentationml/2006/ole">
            <p:oleObj spid="_x0000_s3078" name="数式" r:id="rId8" imgW="1054080" imgH="2156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03325" y="4149725"/>
          <a:ext cx="1633538" cy="698500"/>
        </p:xfrm>
        <a:graphic>
          <a:graphicData uri="http://schemas.openxmlformats.org/presentationml/2006/ole">
            <p:oleObj spid="_x0000_s3079" name="数式" r:id="rId9" imgW="622080" imgH="253800" progId="Equation.3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076056" y="292494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は　　の 　 番目までの固有顔を並べた行列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射影によって変換された画像のデータ行列　　　は　　　　　の行列になる</a:t>
            </a:r>
            <a:endParaRPr kumimoji="1" lang="ja-JP" altLang="en-US" dirty="0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148064" y="2924944"/>
          <a:ext cx="299306" cy="354866"/>
        </p:xfrm>
        <a:graphic>
          <a:graphicData uri="http://schemas.openxmlformats.org/presentationml/2006/ole">
            <p:oleObj spid="_x0000_s3080" name="数式" r:id="rId10" imgW="203040" imgH="22860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724128" y="2924944"/>
          <a:ext cx="292100" cy="331788"/>
        </p:xfrm>
        <a:graphic>
          <a:graphicData uri="http://schemas.openxmlformats.org/presentationml/2006/ole">
            <p:oleObj spid="_x0000_s3081" name="数式" r:id="rId11" imgW="164880" imgH="177480" progId="Equation.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228184" y="2924944"/>
          <a:ext cx="234062" cy="344934"/>
        </p:xfrm>
        <a:graphic>
          <a:graphicData uri="http://schemas.openxmlformats.org/presentationml/2006/ole">
            <p:oleObj spid="_x0000_s3082" name="数式" r:id="rId12" imgW="126720" imgH="1774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300192" y="4077072"/>
          <a:ext cx="261912" cy="315054"/>
        </p:xfrm>
        <a:graphic>
          <a:graphicData uri="http://schemas.openxmlformats.org/presentationml/2006/ole">
            <p:oleObj spid="_x0000_s3083" name="数式" r:id="rId13" imgW="177480" imgH="20304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6948264" y="4077072"/>
          <a:ext cx="674706" cy="343049"/>
        </p:xfrm>
        <a:graphic>
          <a:graphicData uri="http://schemas.openxmlformats.org/presentationml/2006/ole">
            <p:oleObj spid="_x0000_s3084" name="数式" r:id="rId14" imgW="368280" imgH="177480" progId="Equation.3">
              <p:embed/>
            </p:oleObj>
          </a:graphicData>
        </a:graphic>
      </p:graphicFrame>
      <p:sp>
        <p:nvSpPr>
          <p:cNvPr id="18" name="フローチャート: 処理 17"/>
          <p:cNvSpPr/>
          <p:nvPr/>
        </p:nvSpPr>
        <p:spPr>
          <a:xfrm>
            <a:off x="2195736" y="5157192"/>
            <a:ext cx="4608512" cy="93610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次元データを</a:t>
            </a:r>
            <a:r>
              <a:rPr lang="ja-JP" altLang="en-US" dirty="0" smtClean="0">
                <a:solidFill>
                  <a:schemeClr val="tx1"/>
                </a:solidFill>
              </a:rPr>
              <a:t>     </a:t>
            </a:r>
            <a:r>
              <a:rPr kumimoji="1" lang="ja-JP" altLang="en-US" dirty="0" smtClean="0">
                <a:solidFill>
                  <a:schemeClr val="tx1"/>
                </a:solidFill>
              </a:rPr>
              <a:t>  次元データに圧縮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139952" y="5445224"/>
          <a:ext cx="239170" cy="352461"/>
        </p:xfrm>
        <a:graphic>
          <a:graphicData uri="http://schemas.openxmlformats.org/presentationml/2006/ole">
            <p:oleObj spid="_x0000_s3085" name="数式" r:id="rId15" imgW="126720" imgH="177480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2411760" y="5445224"/>
          <a:ext cx="388813" cy="331942"/>
        </p:xfrm>
        <a:graphic>
          <a:graphicData uri="http://schemas.openxmlformats.org/presentationml/2006/ole">
            <p:oleObj spid="_x0000_s3086" name="数式" r:id="rId16" imgW="2030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2ladmin\Documents\Visual Studio 2010\Projects\FaceRecognition3\FaceRecognition3\plot4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8388424" cy="6106435"/>
          </a:xfrm>
          <a:prstGeom prst="rect">
            <a:avLst/>
          </a:prstGeom>
          <a:noFill/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80312" y="404664"/>
          <a:ext cx="1146175" cy="1185863"/>
        </p:xfrm>
        <a:graphic>
          <a:graphicData uri="http://schemas.openxmlformats.org/presentationml/2006/ole">
            <p:oleObj spid="_x0000_s4098" name="数式" r:id="rId4" imgW="647640" imgH="63468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/>
              <a:t>機構</a:t>
            </a:r>
            <a:r>
              <a:rPr lang="en-US" altLang="ja-JP" dirty="0" smtClean="0"/>
              <a:t>(SVM)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kumimoji="1" lang="ja-JP" altLang="en-US" dirty="0" smtClean="0"/>
              <a:t>実際に              くらいで</a:t>
            </a:r>
            <a:r>
              <a:rPr kumimoji="1" lang="en-US" altLang="ja-JP" dirty="0" smtClean="0"/>
              <a:t>PCA</a:t>
            </a:r>
            <a:r>
              <a:rPr kumimoji="1" lang="ja-JP" altLang="en-US" dirty="0" smtClean="0"/>
              <a:t>を行う</a:t>
            </a:r>
            <a:endParaRPr kumimoji="1" lang="en-US" altLang="ja-JP" dirty="0" smtClean="0"/>
          </a:p>
          <a:p>
            <a:r>
              <a:rPr lang="ja-JP" altLang="en-US" dirty="0" smtClean="0"/>
              <a:t>圧縮された画像データを分別する判別平面が求まれば、テストデータに対してもクラス分類が可能になる</a:t>
            </a:r>
            <a:endParaRPr lang="en-US" altLang="ja-JP" dirty="0" smtClean="0"/>
          </a:p>
          <a:p>
            <a:r>
              <a:rPr lang="en-US" altLang="ja-JP" dirty="0" err="1" smtClean="0"/>
              <a:t>Matlab</a:t>
            </a:r>
            <a:r>
              <a:rPr lang="en-US" altLang="ja-JP" dirty="0" smtClean="0"/>
              <a:t> Spider </a:t>
            </a:r>
            <a:r>
              <a:rPr lang="ja-JP" altLang="en-US" dirty="0" smtClean="0"/>
              <a:t>の </a:t>
            </a:r>
            <a:r>
              <a:rPr lang="en-US" altLang="ja-JP" dirty="0" err="1" smtClean="0"/>
              <a:t>mc_svm</a:t>
            </a:r>
            <a:r>
              <a:rPr lang="en-US" altLang="ja-JP" dirty="0" smtClean="0"/>
              <a:t> (multiclass support vector machine) </a:t>
            </a:r>
            <a:r>
              <a:rPr lang="ja-JP" altLang="en-US" dirty="0" smtClean="0"/>
              <a:t>を用いて、重みベクトル      を得た</a:t>
            </a:r>
            <a:r>
              <a:rPr lang="en-US" altLang="ja-JP" dirty="0" smtClean="0"/>
              <a:t>(linear kernel)</a:t>
            </a:r>
            <a:r>
              <a:rPr lang="ja-JP" altLang="en-US" dirty="0" smtClean="0"/>
              <a:t>  </a:t>
            </a:r>
            <a:endParaRPr lang="en-US" altLang="ja-JP" dirty="0" smtClean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23728" y="1268760"/>
          <a:ext cx="1128713" cy="488950"/>
        </p:xfrm>
        <a:graphic>
          <a:graphicData uri="http://schemas.openxmlformats.org/presentationml/2006/ole">
            <p:oleObj spid="_x0000_s5122" name="数式" r:id="rId3" imgW="431640" imgH="17748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668344" y="3933056"/>
          <a:ext cx="398462" cy="384175"/>
        </p:xfrm>
        <a:graphic>
          <a:graphicData uri="http://schemas.openxmlformats.org/presentationml/2006/ole">
            <p:oleObj spid="_x0000_s5123" name="数式" r:id="rId4" imgW="152280" imgH="13968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SVM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Support Vector Machine)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SVM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4698014" cy="2808312"/>
          </a:xfrm>
          <a:prstGeom prst="rect">
            <a:avLst/>
          </a:prstGeom>
          <a:noFill/>
        </p:spPr>
      </p:pic>
      <p:pic>
        <p:nvPicPr>
          <p:cNvPr id="3074" name="Picture 2" descr="E:\DCIM\100ANDRO\DSC_00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523" y="3573016"/>
            <a:ext cx="3648405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入力可能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な音声コマンド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「前」「左」「右」「後」「止まれ」</a:t>
            </a:r>
            <a:endParaRPr kumimoji="1" lang="en-US" altLang="ja-JP" dirty="0" smtClean="0"/>
          </a:p>
          <a:p>
            <a:r>
              <a:rPr lang="ja-JP" altLang="en-US" dirty="0"/>
              <a:t>探知</a:t>
            </a:r>
            <a:r>
              <a:rPr lang="ja-JP" altLang="en-US" dirty="0" smtClean="0"/>
              <a:t>モード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「探せ　＋　（人名）」</a:t>
            </a:r>
            <a:endParaRPr lang="en-US" altLang="ja-JP" dirty="0" smtClean="0"/>
          </a:p>
          <a:p>
            <a:pPr lvl="1"/>
            <a:r>
              <a:rPr lang="ja-JP" altLang="en-US" dirty="0"/>
              <a:t>登録</a:t>
            </a:r>
            <a:r>
              <a:rPr lang="ja-JP" altLang="en-US" dirty="0" smtClean="0"/>
              <a:t>した人名は班の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識別</a:t>
            </a:r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可能な顔の数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5</a:t>
            </a:r>
            <a:r>
              <a:rPr lang="ja-JP" altLang="en-US" dirty="0" smtClean="0"/>
              <a:t>人（メガネなし）</a:t>
            </a:r>
            <a:endParaRPr lang="en-US" altLang="ja-JP" dirty="0" smtClean="0"/>
          </a:p>
          <a:p>
            <a:r>
              <a:rPr kumimoji="1" lang="ja-JP" altLang="en-US" dirty="0" smtClean="0"/>
              <a:t>識別率　</a:t>
            </a:r>
            <a:r>
              <a:rPr kumimoji="1" lang="en-US" altLang="ja-JP" dirty="0" smtClean="0"/>
              <a:t>00.0% </a:t>
            </a:r>
            <a:r>
              <a:rPr kumimoji="1" lang="ja-JP" altLang="en-US" dirty="0" smtClean="0"/>
              <a:t>（○○個のテストデータに対して）</a:t>
            </a:r>
            <a:endParaRPr kumimoji="1" lang="en-US" altLang="ja-JP" dirty="0" smtClean="0"/>
          </a:p>
        </p:txBody>
      </p:sp>
      <p:pic>
        <p:nvPicPr>
          <p:cNvPr id="307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1224135" cy="1224135"/>
          </a:xfrm>
          <a:prstGeom prst="rect">
            <a:avLst/>
          </a:prstGeom>
          <a:noFill/>
        </p:spPr>
      </p:pic>
      <p:pic>
        <p:nvPicPr>
          <p:cNvPr id="3075" name="Picture 3" descr="C:\Users\t2ladmin\Documents\Visual Studio 2010\Projects\FaceRecognition3\FaceRecognition3\faces\kuro50\kuro0024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924944"/>
            <a:ext cx="1226046" cy="1226046"/>
          </a:xfrm>
          <a:prstGeom prst="rect">
            <a:avLst/>
          </a:prstGeom>
          <a:noFill/>
        </p:spPr>
      </p:pic>
      <p:pic>
        <p:nvPicPr>
          <p:cNvPr id="307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2888" y="2909888"/>
            <a:ext cx="1239192" cy="1239192"/>
          </a:xfrm>
          <a:prstGeom prst="rect">
            <a:avLst/>
          </a:prstGeom>
          <a:noFill/>
        </p:spPr>
      </p:pic>
      <p:pic>
        <p:nvPicPr>
          <p:cNvPr id="3077" name="Picture 5" descr="C:\Users\t2ladmin\Documents\Visual Studio 2010\Projects\FaceRecognition3\FaceRecognition3\faces\shell50\shell0007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4941168"/>
            <a:ext cx="1224136" cy="1224136"/>
          </a:xfrm>
          <a:prstGeom prst="rect">
            <a:avLst/>
          </a:prstGeom>
          <a:noFill/>
        </p:spPr>
      </p:pic>
      <p:pic>
        <p:nvPicPr>
          <p:cNvPr id="3078" name="Picture 6" descr="C:\Users\t2ladmin\Documents\Visual Studio 2010\Projects\FaceRecognition3\FaceRecognition3\faces\ushi50\ushi0000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4939656"/>
            <a:ext cx="1224136" cy="1224136"/>
          </a:xfrm>
          <a:prstGeom prst="rect">
            <a:avLst/>
          </a:prstGeom>
          <a:noFill/>
        </p:spPr>
      </p:pic>
      <p:pic>
        <p:nvPicPr>
          <p:cNvPr id="3079" name="Picture 7" descr="C:\Users\t2ladmin\Documents\Visual Studio 2010\Projects\FaceRecognition3\FaceRecognition3\faces\hatano\hatano0000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4149080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実験（実演）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kumimoji="1" lang="ja-JP" altLang="en-US" dirty="0" smtClean="0"/>
              <a:t>（暴走しないように気をつけるべし）</a:t>
            </a:r>
            <a:endParaRPr kumimoji="1" lang="ja-JP" altLang="en-US" dirty="0"/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76250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探知モード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924785" y="2061021"/>
            <a:ext cx="4139544" cy="2879726"/>
            <a:chOff x="165" y="2160"/>
            <a:chExt cx="2307" cy="1814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3248"/>
              <a:ext cx="1405" cy="72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65" y="2160"/>
              <a:ext cx="104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563888" y="3356992"/>
            <a:ext cx="20882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パソコン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0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/>
              <a:t>DC</a:t>
            </a:r>
            <a:r>
              <a:rPr lang="ja-JP" altLang="en-US" sz="1800"/>
              <a:t>モータ</a:t>
            </a:r>
          </a:p>
          <a:p>
            <a:pPr algn="ctr"/>
            <a:r>
              <a:rPr lang="ja-JP" altLang="en-US" sz="1800"/>
              <a:t>（かき込みと、はき出し）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563938" y="522922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/>
              <a:t>DC</a:t>
            </a:r>
            <a:r>
              <a:rPr lang="ja-JP" altLang="en-US" sz="1800"/>
              <a:t>モータ（</a:t>
            </a:r>
            <a:r>
              <a:rPr lang="en-US" altLang="ja-JP" sz="1800"/>
              <a:t>PWM</a:t>
            </a:r>
            <a:r>
              <a:rPr lang="ja-JP" altLang="en-US" sz="1800"/>
              <a:t>制御）</a:t>
            </a:r>
          </a:p>
          <a:p>
            <a:pPr algn="ctr"/>
            <a:r>
              <a:rPr lang="ja-JP" altLang="en-US" sz="180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63938" y="3860800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71646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059113" y="42926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512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ゴイボ本体側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5" y="24209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bmp</a:t>
            </a:r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672682" y="2817019"/>
            <a:ext cx="1008062" cy="1079500"/>
          </a:xfrm>
          <a:prstGeom prst="bent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3" y="340042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867400" y="42211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カメラ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/>
              <a:t>ステッピングモータ</a:t>
            </a:r>
          </a:p>
          <a:p>
            <a:pPr algn="ctr"/>
            <a:r>
              <a:rPr lang="ja-JP" altLang="en-US" sz="180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342063" y="2636838"/>
            <a:ext cx="2736850" cy="23050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06888" cy="4061048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/>
              <a:t>PIC (Peripheral Interface Controller )</a:t>
            </a:r>
            <a:r>
              <a:rPr lang="ja-JP" altLang="en-US" sz="2800" dirty="0"/>
              <a:t>とは自作プログラムで、入出力端子を制御できるマイコンチップ</a:t>
            </a:r>
          </a:p>
          <a:p>
            <a:endParaRPr lang="ja-JP" altLang="en-US" sz="2800" dirty="0"/>
          </a:p>
          <a:p>
            <a:r>
              <a:rPr lang="ja-JP" altLang="en-US" sz="2800" dirty="0"/>
              <a:t>パソコンからシリアル通信</a:t>
            </a:r>
            <a:r>
              <a:rPr lang="ja-JP" altLang="en-US" sz="2800" dirty="0" smtClean="0"/>
              <a:t>で送られて</a:t>
            </a:r>
            <a:r>
              <a:rPr lang="ja-JP" altLang="en-US" sz="2800" dirty="0"/>
              <a:t>きた、８ビット</a:t>
            </a:r>
            <a:r>
              <a:rPr lang="ja-JP" altLang="en-US" sz="2800" dirty="0" smtClean="0"/>
              <a:t>の行動</a:t>
            </a:r>
            <a:r>
              <a:rPr lang="ja-JP" altLang="en-US" sz="2800" dirty="0"/>
              <a:t>指令を</a:t>
            </a:r>
            <a:r>
              <a:rPr lang="en-US" altLang="ja-JP" sz="2800" dirty="0"/>
              <a:t>PIC </a:t>
            </a:r>
            <a:r>
              <a:rPr lang="ja-JP" altLang="en-US" sz="2800" dirty="0"/>
              <a:t>で解釈し</a:t>
            </a:r>
            <a:r>
              <a:rPr lang="ja-JP" altLang="en-US" sz="2800" dirty="0" smtClean="0"/>
              <a:t>、実行</a:t>
            </a:r>
            <a:r>
              <a:rPr lang="ja-JP" altLang="en-US" sz="2800" dirty="0"/>
              <a:t>する。</a:t>
            </a: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696</Words>
  <Application>Microsoft Office PowerPoint</Application>
  <PresentationFormat>画面に合わせる (4:3)</PresentationFormat>
  <Paragraphs>129</Paragraphs>
  <Slides>28</Slides>
  <Notes>24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0" baseType="lpstr">
      <vt:lpstr>Office テーマ</vt:lpstr>
      <vt:lpstr>数式</vt:lpstr>
      <vt:lpstr>スライド 1</vt:lpstr>
      <vt:lpstr>スライド 2</vt:lpstr>
      <vt:lpstr>自律認識ラジコン試作零号機</vt:lpstr>
      <vt:lpstr>入力可能な音声コマンド</vt:lpstr>
      <vt:lpstr>識別可能な顔の数</vt:lpstr>
      <vt:lpstr>稼働実験（実演）</vt:lpstr>
      <vt:lpstr>探知モード</vt:lpstr>
      <vt:lpstr>全体の機構（ブロック図）</vt:lpstr>
      <vt:lpstr>ARDUINO</vt:lpstr>
      <vt:lpstr>ハード面の主な工夫点</vt:lpstr>
      <vt:lpstr>ハード面の主な工夫点（その2）</vt:lpstr>
      <vt:lpstr>Aruduino</vt:lpstr>
      <vt:lpstr>速度制御</vt:lpstr>
      <vt:lpstr>カメラの角度制御</vt:lpstr>
      <vt:lpstr>スライド 15</vt:lpstr>
      <vt:lpstr>スライド 16</vt:lpstr>
      <vt:lpstr>スライド 17</vt:lpstr>
      <vt:lpstr>機構(顔検出)</vt:lpstr>
      <vt:lpstr>機構(主成分分析)</vt:lpstr>
      <vt:lpstr>機構(固有顔)</vt:lpstr>
      <vt:lpstr>機構(固有顔)</vt:lpstr>
      <vt:lpstr>スライド 22</vt:lpstr>
      <vt:lpstr>機構(SVM)</vt:lpstr>
      <vt:lpstr>スライド 24</vt:lpstr>
      <vt:lpstr>スライド 25</vt:lpstr>
      <vt:lpstr>スライド 26</vt:lpstr>
      <vt:lpstr>スライド 27</vt:lpstr>
      <vt:lpstr>SVM（Support Vector Machine)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27</cp:revision>
  <dcterms:created xsi:type="dcterms:W3CDTF">2012-06-08T04:53:01Z</dcterms:created>
  <dcterms:modified xsi:type="dcterms:W3CDTF">2012-06-20T06:37:50Z</dcterms:modified>
</cp:coreProperties>
</file>