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2" r:id="rId6"/>
    <p:sldId id="261" r:id="rId7"/>
    <p:sldId id="266" r:id="rId8"/>
    <p:sldId id="268" r:id="rId9"/>
    <p:sldId id="267" r:id="rId10"/>
    <p:sldId id="265" r:id="rId11"/>
    <p:sldId id="264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5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49D9-3CA5-4943-9F2F-C8A821DAC853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DD948-B2C9-4517-8A79-C50DCD1B22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ulius.sourceforge.jp/index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C:\Users\t2ladmin\Desktop\titl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ハード面の主な工夫点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3682752" cy="391703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ツインギアモーターを使い、その場での方向転換、前進、後進を可能にした。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pic>
        <p:nvPicPr>
          <p:cNvPr id="1026" name="Picture 2" descr="E:\DCIM\100ANDRO\DSC_00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844824"/>
            <a:ext cx="4320480" cy="3225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ハード面の主な工夫点（その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4032448" cy="475252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カメラの角度も調節可能</a:t>
            </a:r>
            <a:endParaRPr lang="en-US" altLang="ja-JP" dirty="0" smtClean="0"/>
          </a:p>
          <a:p>
            <a:r>
              <a:rPr kumimoji="1" lang="ja-JP" altLang="en-US" dirty="0" smtClean="0"/>
              <a:t>カメラのモーター、タイヤの左右のモーター</a:t>
            </a:r>
            <a:r>
              <a:rPr lang="ja-JP" altLang="en-US" dirty="0" smtClean="0"/>
              <a:t>の制御に</a:t>
            </a:r>
            <a:r>
              <a:rPr lang="en-US" altLang="ja-JP" dirty="0" err="1" smtClean="0"/>
              <a:t>Aruduino</a:t>
            </a:r>
            <a:r>
              <a:rPr lang="ja-JP" altLang="en-US" dirty="0" smtClean="0"/>
              <a:t>が活躍している。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 descr="E:\DCIM\100ANDRO\DSC_00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484784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Aruduino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ja-JP" dirty="0" smtClean="0"/>
              <a:t>void loop() {</a:t>
            </a:r>
          </a:p>
          <a:p>
            <a:r>
              <a:rPr lang="en-US" altLang="ja-JP" dirty="0" smtClean="0"/>
              <a:t>  // wait for a second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c;</a:t>
            </a:r>
          </a:p>
          <a:p>
            <a:r>
              <a:rPr lang="en-US" altLang="ja-JP" dirty="0" smtClean="0"/>
              <a:t>  c=</a:t>
            </a:r>
            <a:r>
              <a:rPr lang="en-US" altLang="ja-JP" dirty="0" err="1" smtClean="0"/>
              <a:t>Serial.read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if(c&gt;='a' &amp;&amp; c&lt;='z'){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Serial.println</a:t>
            </a:r>
            <a:r>
              <a:rPr lang="en-US" altLang="ja-JP" dirty="0" smtClean="0"/>
              <a:t>(c);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if(c=='g'){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motorGo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if(c=='b'){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motorBack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if(c=='s'){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if(c=='l'){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motorLeft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if(c=='r'){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motorRight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198884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Aruduino</a:t>
            </a:r>
            <a:r>
              <a:rPr lang="ja-JP" altLang="en-US" dirty="0" smtClean="0"/>
              <a:t>に書かれているのは右のようなもの。</a:t>
            </a:r>
            <a:endParaRPr lang="en-US" altLang="ja-JP" dirty="0" smtClean="0"/>
          </a:p>
          <a:p>
            <a:r>
              <a:rPr kumimoji="1" lang="ja-JP" altLang="en-US" dirty="0" smtClean="0"/>
              <a:t>パソコンからは、</a:t>
            </a:r>
            <a:r>
              <a:rPr kumimoji="1" lang="en-US" altLang="ja-JP" dirty="0" smtClean="0"/>
              <a:t>’</a:t>
            </a:r>
            <a:r>
              <a:rPr kumimoji="1" lang="en-US" altLang="ja-JP" dirty="0" err="1" smtClean="0"/>
              <a:t>a’,’z</a:t>
            </a:r>
            <a:r>
              <a:rPr kumimoji="1" lang="en-US" altLang="ja-JP" dirty="0" smtClean="0"/>
              <a:t>’,</a:t>
            </a:r>
            <a:r>
              <a:rPr lang="ja-JP" altLang="en-US" dirty="0" smtClean="0"/>
              <a:t>といった簡単な命令しか来ていない。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08112"/>
          </a:xfrm>
        </p:spPr>
        <p:txBody>
          <a:bodyPr/>
          <a:lstStyle/>
          <a:p>
            <a:r>
              <a:rPr lang="ja-JP" altLang="en-US" dirty="0" smtClean="0"/>
              <a:t>速度</a:t>
            </a:r>
            <a:r>
              <a:rPr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059832" y="2492896"/>
            <a:ext cx="5842992" cy="3633267"/>
          </a:xfrm>
        </p:spPr>
        <p:txBody>
          <a:bodyPr/>
          <a:lstStyle/>
          <a:p>
            <a:r>
              <a:rPr lang="ja-JP" altLang="en-US" dirty="0" smtClean="0"/>
              <a:t>今回制御に使用したモータドライバ</a:t>
            </a:r>
            <a:r>
              <a:rPr lang="en-US" altLang="ja-JP" dirty="0" smtClean="0"/>
              <a:t>IC  TA7291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Low</a:t>
            </a:r>
            <a:r>
              <a:rPr lang="ja-JP" altLang="en-US" dirty="0" smtClean="0"/>
              <a:t>と</a:t>
            </a:r>
            <a:r>
              <a:rPr lang="en-US" altLang="ja-JP" dirty="0" smtClean="0"/>
              <a:t>High</a:t>
            </a:r>
            <a:r>
              <a:rPr lang="ja-JP" altLang="en-US" dirty="0" smtClean="0"/>
              <a:t>のパルスの比を変える</a:t>
            </a:r>
            <a:r>
              <a:rPr lang="ja-JP" altLang="en-US" dirty="0" smtClean="0"/>
              <a:t>こと</a:t>
            </a:r>
            <a:r>
              <a:rPr lang="ja-JP" altLang="en-US" dirty="0" smtClean="0"/>
              <a:t>で速度制御が可能</a:t>
            </a:r>
            <a:r>
              <a:rPr lang="en-US" altLang="ja-JP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20482" name="AutoShape 2" descr="デューティー比のイメー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図 8" descr="ay_h809_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40768"/>
            <a:ext cx="3289866" cy="122413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0" y="2492896"/>
            <a:ext cx="3312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void </a:t>
            </a:r>
            <a:r>
              <a:rPr lang="en-US" altLang="ja-JP" dirty="0" err="1" smtClean="0"/>
              <a:t>changePower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l,int</a:t>
            </a:r>
            <a:r>
              <a:rPr lang="en-US" altLang="ja-JP" dirty="0" smtClean="0"/>
              <a:t> r){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(5,l); 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(9,r);</a:t>
            </a:r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void </a:t>
            </a:r>
            <a:r>
              <a:rPr lang="en-US" altLang="ja-JP" dirty="0" err="1" smtClean="0"/>
              <a:t>changeHeadPower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p){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(11,p);</a:t>
            </a:r>
          </a:p>
          <a:p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・・</a:t>
            </a:r>
            <a:r>
              <a:rPr lang="ja-JP" altLang="en-US" dirty="0" smtClean="0"/>
              <a:t>・・・・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changePower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powerL,powerR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changeHeadPower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headPower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  <a:endParaRPr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カメラの角度制御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OpenCV</a:t>
            </a:r>
            <a:r>
              <a:rPr lang="ja-JP" altLang="en-US" dirty="0" smtClean="0"/>
              <a:t>を使って顔認識をし、認識した顔が中心に来るようにカメラを上下に動かしたり、回転移動したりする。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カメラの制御には本来サーボモーターなどを使うべきだが、諸事情により、</a:t>
            </a:r>
            <a:r>
              <a:rPr kumimoji="1" lang="en-US" altLang="ja-JP" dirty="0" smtClean="0"/>
              <a:t>DC</a:t>
            </a:r>
            <a:r>
              <a:rPr kumimoji="1" lang="ja-JP" altLang="en-US" dirty="0" smtClean="0"/>
              <a:t>モーターを使用した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パソコンとの通信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4421088"/>
          </a:xfrm>
        </p:spPr>
        <p:txBody>
          <a:bodyPr/>
          <a:lstStyle/>
          <a:p>
            <a:r>
              <a:rPr kumimoji="1" lang="en-US" altLang="ja-JP" dirty="0" err="1" smtClean="0"/>
              <a:t>Ardiuno</a:t>
            </a:r>
            <a:r>
              <a:rPr kumimoji="1" lang="ja-JP" altLang="en-US" dirty="0" smtClean="0"/>
              <a:t>とパソコンとは</a:t>
            </a:r>
            <a:r>
              <a:rPr kumimoji="1" lang="en-US" altLang="ja-JP" dirty="0" smtClean="0"/>
              <a:t>Serial</a:t>
            </a:r>
            <a:r>
              <a:rPr kumimoji="1" lang="ja-JP" altLang="en-US" dirty="0" smtClean="0"/>
              <a:t>通信している。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Ardiuno</a:t>
            </a:r>
            <a:r>
              <a:rPr lang="ja-JP" altLang="en-US" dirty="0" smtClean="0"/>
              <a:t>側は標準の関数が存在するのでラク。パソコン側では</a:t>
            </a:r>
            <a:r>
              <a:rPr kumimoji="1" lang="en-US" altLang="ja-JP" dirty="0" smtClean="0"/>
              <a:t>Windows API</a:t>
            </a:r>
            <a:r>
              <a:rPr kumimoji="1" lang="ja-JP" altLang="en-US" dirty="0" smtClean="0"/>
              <a:t>を使用した。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967536" y="1628800"/>
            <a:ext cx="4176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LPCTSTR </a:t>
            </a:r>
            <a:r>
              <a:rPr lang="en-US" altLang="ja-JP" dirty="0" err="1" smtClean="0"/>
              <a:t>portName</a:t>
            </a:r>
            <a:r>
              <a:rPr lang="en-US" altLang="ja-JP" dirty="0" smtClean="0"/>
              <a:t>="COM4";</a:t>
            </a:r>
          </a:p>
          <a:p>
            <a:endParaRPr lang="en-US" altLang="ja-JP" dirty="0" smtClean="0"/>
          </a:p>
          <a:p>
            <a:r>
              <a:rPr lang="en-US" altLang="ja-JP" dirty="0" err="1" smtClean="0"/>
              <a:t>SerialLib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SerialLib</a:t>
            </a:r>
            <a:r>
              <a:rPr lang="en-US" altLang="ja-JP" dirty="0" smtClean="0"/>
              <a:t>(void)</a:t>
            </a:r>
          </a:p>
          <a:p>
            <a:r>
              <a:rPr lang="en-US" altLang="ja-JP" dirty="0" smtClean="0"/>
              <a:t>{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CreateFile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portName</a:t>
            </a:r>
            <a:r>
              <a:rPr lang="en-US" altLang="ja-JP" dirty="0" smtClean="0"/>
              <a:t>, GENERIC_READ | GENERIC_WRITE, 0, NULL, OPEN_EXISTING, 0, NULL);</a:t>
            </a:r>
          </a:p>
          <a:p>
            <a:r>
              <a:rPr lang="en-US" altLang="ja-JP" dirty="0" smtClean="0"/>
              <a:t>    if (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 == INVALID_HANDLE_VALUE){ </a:t>
            </a:r>
          </a:p>
          <a:p>
            <a:r>
              <a:rPr lang="en-US" altLang="ja-JP" dirty="0" smtClean="0"/>
              <a:t>		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&lt;&lt;"failed to connect"&lt;&lt;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        return;</a:t>
            </a:r>
          </a:p>
          <a:p>
            <a:r>
              <a:rPr lang="en-US" altLang="ja-JP" dirty="0" smtClean="0"/>
              <a:t>	}</a:t>
            </a:r>
          </a:p>
          <a:p>
            <a:r>
              <a:rPr lang="en-US" altLang="ja-JP" dirty="0" smtClean="0"/>
              <a:t>    DCB </a:t>
            </a:r>
            <a:r>
              <a:rPr lang="en-US" altLang="ja-JP" dirty="0" err="1" smtClean="0"/>
              <a:t>dcb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BuildCommDCB</a:t>
            </a:r>
            <a:r>
              <a:rPr lang="en-US" altLang="ja-JP" dirty="0" smtClean="0"/>
              <a:t>("9600,n,8,1",&amp;dcb);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SetCommState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, &amp;</a:t>
            </a:r>
            <a:r>
              <a:rPr lang="en-US" altLang="ja-JP" dirty="0" err="1" smtClean="0"/>
              <a:t>dcb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音声認識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Julius</a:t>
            </a:r>
            <a:r>
              <a:rPr lang="en-US" altLang="ja-JP" dirty="0" smtClean="0"/>
              <a:t>(</a:t>
            </a:r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 smtClean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julius.sourceforge.jp/index.php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r>
              <a:rPr lang="en-US" altLang="ja-JP" dirty="0" smtClean="0"/>
              <a:t>Julius</a:t>
            </a:r>
            <a:r>
              <a:rPr lang="ja-JP" altLang="en-US" dirty="0" smtClean="0"/>
              <a:t>をモジュールモードで</a:t>
            </a:r>
            <a:r>
              <a:rPr lang="ja-JP" altLang="en-US" dirty="0" smtClean="0"/>
              <a:t>起動し、</a:t>
            </a:r>
            <a:r>
              <a:rPr lang="en-US" altLang="ja-JP" dirty="0" smtClean="0"/>
              <a:t>TCP/IP</a:t>
            </a:r>
            <a:r>
              <a:rPr lang="ja-JP" altLang="en-US" smtClean="0"/>
              <a:t>通信でプログラム側と通信。</a:t>
            </a:r>
            <a:endParaRPr kumimoji="1" lang="ja-JP" altLang="en-US" dirty="0"/>
          </a:p>
        </p:txBody>
      </p:sp>
      <p:pic>
        <p:nvPicPr>
          <p:cNvPr id="14338" name="Picture 2" descr="大語彙&#10;連続音声認識エンジンJuliu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6875" y="5589240"/>
            <a:ext cx="3667125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16633"/>
            <a:ext cx="3672408" cy="1323439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せめて、</a:t>
            </a:r>
            <a:endParaRPr lang="ja-JP" altLang="en-US" sz="8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51920" y="0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ラジコン</a:t>
            </a:r>
            <a:endParaRPr kumimoji="1" lang="ja-JP" altLang="en-US" sz="88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0720" y="1484784"/>
            <a:ext cx="2523768" cy="51125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らしく</a:t>
            </a:r>
            <a:endParaRPr kumimoji="1" lang="en-US" altLang="ja-JP" sz="8000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941168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数理情報工学実験第二</a:t>
            </a:r>
            <a:endParaRPr kumimoji="1"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自律認識</a:t>
            </a:r>
            <a:r>
              <a:rPr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機械</a:t>
            </a:r>
            <a:endParaRPr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kumimoji="1" lang="ja-JP" altLang="en-US" sz="6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第伍班</a:t>
            </a:r>
            <a:endParaRPr kumimoji="1" lang="ja-JP" altLang="en-US" sz="6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SVM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Support Vector Machine)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SVM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自律認識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ラジコン試作零号機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音声によるコマンド入力</a:t>
            </a:r>
            <a:endParaRPr kumimoji="1" lang="en-US" altLang="ja-JP" dirty="0" smtClean="0"/>
          </a:p>
          <a:p>
            <a:r>
              <a:rPr lang="ja-JP" altLang="en-US" dirty="0" smtClean="0"/>
              <a:t>指定された対象人物を自律的に探知して接近</a:t>
            </a:r>
            <a:endParaRPr kumimoji="1" lang="ja-JP" altLang="en-US" dirty="0"/>
          </a:p>
        </p:txBody>
      </p:sp>
      <p:pic>
        <p:nvPicPr>
          <p:cNvPr id="4" name="Picture 2" descr="C:\Users\t2ladmin\Desktop\Picture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573016"/>
            <a:ext cx="4698014" cy="2808312"/>
          </a:xfrm>
          <a:prstGeom prst="rect">
            <a:avLst/>
          </a:prstGeom>
          <a:noFill/>
        </p:spPr>
      </p:pic>
      <p:pic>
        <p:nvPicPr>
          <p:cNvPr id="3074" name="Picture 2" descr="E:\DCIM\100ANDRO\DSC_006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523" y="3573016"/>
            <a:ext cx="3648405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入力可能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な音声コマンド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/>
          <a:lstStyle/>
          <a:p>
            <a:r>
              <a:rPr kumimoji="1" lang="ja-JP" altLang="en-US" dirty="0" smtClean="0"/>
              <a:t>「前」「左」「右」「後」「止まれ」</a:t>
            </a:r>
            <a:endParaRPr kumimoji="1" lang="en-US" altLang="ja-JP" dirty="0" smtClean="0"/>
          </a:p>
          <a:p>
            <a:r>
              <a:rPr lang="ja-JP" altLang="en-US" dirty="0"/>
              <a:t>探知</a:t>
            </a:r>
            <a:r>
              <a:rPr lang="ja-JP" altLang="en-US" dirty="0" smtClean="0"/>
              <a:t>モード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「探せ　＋　（人名）」</a:t>
            </a:r>
            <a:endParaRPr lang="en-US" altLang="ja-JP" dirty="0" smtClean="0"/>
          </a:p>
          <a:p>
            <a:pPr lvl="1"/>
            <a:r>
              <a:rPr lang="ja-JP" altLang="en-US" dirty="0"/>
              <a:t>登録</a:t>
            </a:r>
            <a:r>
              <a:rPr lang="ja-JP" altLang="en-US" dirty="0" smtClean="0"/>
              <a:t>した人名は班の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識別</a:t>
            </a:r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可能な顔の数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人（メガネなし）</a:t>
            </a:r>
            <a:endParaRPr lang="en-US" altLang="ja-JP" dirty="0" smtClean="0"/>
          </a:p>
          <a:p>
            <a:r>
              <a:rPr kumimoji="1" lang="ja-JP" altLang="en-US" dirty="0" smtClean="0"/>
              <a:t>識別率　</a:t>
            </a:r>
            <a:r>
              <a:rPr kumimoji="1" lang="en-US" altLang="ja-JP" dirty="0" smtClean="0"/>
              <a:t>00.0% </a:t>
            </a:r>
            <a:r>
              <a:rPr kumimoji="1" lang="ja-JP" altLang="en-US" dirty="0" smtClean="0"/>
              <a:t>（○○個のテストデータに対して）</a:t>
            </a:r>
            <a:endParaRPr kumimoji="1" lang="en-US" altLang="ja-JP" dirty="0" smtClean="0"/>
          </a:p>
        </p:txBody>
      </p:sp>
      <p:pic>
        <p:nvPicPr>
          <p:cNvPr id="3074" name="Picture 2" descr="C:\Users\t2ladmin\Documents\Visual Studio 2010\Projects\FaceRecognition3\FaceRecognition3\faces\aoi50\aoikai000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24944"/>
            <a:ext cx="1224135" cy="1224135"/>
          </a:xfrm>
          <a:prstGeom prst="rect">
            <a:avLst/>
          </a:prstGeom>
          <a:noFill/>
        </p:spPr>
      </p:pic>
      <p:pic>
        <p:nvPicPr>
          <p:cNvPr id="3075" name="Picture 3" descr="C:\Users\t2ladmin\Documents\Visual Studio 2010\Projects\FaceRecognition3\FaceRecognition3\faces\kuro50\kuro0024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924944"/>
            <a:ext cx="1226046" cy="1226046"/>
          </a:xfrm>
          <a:prstGeom prst="rect">
            <a:avLst/>
          </a:prstGeom>
          <a:noFill/>
        </p:spPr>
      </p:pic>
      <p:pic>
        <p:nvPicPr>
          <p:cNvPr id="3076" name="Picture 4" descr="C:\Users\t2ladmin\Documents\Visual Studio 2010\Projects\FaceRecognition3\FaceRecognition3\faces\liang50\liang0008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2888" y="2909888"/>
            <a:ext cx="1239192" cy="1239192"/>
          </a:xfrm>
          <a:prstGeom prst="rect">
            <a:avLst/>
          </a:prstGeom>
          <a:noFill/>
        </p:spPr>
      </p:pic>
      <p:pic>
        <p:nvPicPr>
          <p:cNvPr id="3077" name="Picture 5" descr="C:\Users\t2ladmin\Documents\Visual Studio 2010\Projects\FaceRecognition3\FaceRecognition3\faces\shell50\shell0007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4941168"/>
            <a:ext cx="1224136" cy="1224136"/>
          </a:xfrm>
          <a:prstGeom prst="rect">
            <a:avLst/>
          </a:prstGeom>
          <a:noFill/>
        </p:spPr>
      </p:pic>
      <p:pic>
        <p:nvPicPr>
          <p:cNvPr id="3078" name="Picture 6" descr="C:\Users\t2ladmin\Documents\Visual Studio 2010\Projects\FaceRecognition3\FaceRecognition3\faces\ushi50\ushi0000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4939656"/>
            <a:ext cx="1224136" cy="1224136"/>
          </a:xfrm>
          <a:prstGeom prst="rect">
            <a:avLst/>
          </a:prstGeom>
          <a:noFill/>
        </p:spPr>
      </p:pic>
      <p:pic>
        <p:nvPicPr>
          <p:cNvPr id="3079" name="Picture 7" descr="C:\Users\t2ladmin\Documents\Visual Studio 2010\Projects\FaceRecognition3\FaceRecognition3\faces\hatano\hatano0000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216" y="4149080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稼働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実験（実演）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kumimoji="1" lang="ja-JP" altLang="en-US" dirty="0" smtClean="0"/>
              <a:t>（暴走しないように気をつけるべし）</a:t>
            </a:r>
            <a:endParaRPr kumimoji="1" lang="ja-JP" altLang="en-US" dirty="0"/>
          </a:p>
        </p:txBody>
      </p:sp>
      <p:pic>
        <p:nvPicPr>
          <p:cNvPr id="17410" name="Picture 2" descr="http://anianieva.seesaa.net/pages/conv_default/image/eva_0_fa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636912"/>
            <a:ext cx="4762500" cy="362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探知モード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1628800"/>
            <a:ext cx="2520950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 smtClean="0">
                <a:latin typeface="Tahoma" pitchFamily="34" charset="0"/>
              </a:rPr>
              <a:t>音声コマンド入力</a:t>
            </a:r>
            <a:endParaRPr kumimoji="1" lang="ja-JP" altLang="en-US" sz="1800" dirty="0">
              <a:latin typeface="Tahoma" pitchFamily="34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827584" y="2348880"/>
            <a:ext cx="2663825" cy="1368425"/>
            <a:chOff x="431" y="1616"/>
            <a:chExt cx="1678" cy="862"/>
          </a:xfrm>
        </p:grpSpPr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1292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521" y="2024"/>
              <a:ext cx="1588" cy="4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探知</a:t>
              </a:r>
              <a:r>
                <a:rPr kumimoji="1" lang="ja-JP" altLang="en-US" sz="1800" dirty="0" smtClean="0">
                  <a:latin typeface="Tahoma" pitchFamily="34" charset="0"/>
                </a:rPr>
                <a:t>モード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31" y="2069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3924785" y="2061021"/>
            <a:ext cx="4139544" cy="2879726"/>
            <a:chOff x="165" y="2160"/>
            <a:chExt cx="2307" cy="1814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067" y="3248"/>
              <a:ext cx="1405" cy="72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指定</a:t>
              </a:r>
              <a:r>
                <a:rPr lang="ja-JP" altLang="en-US" dirty="0" smtClean="0">
                  <a:latin typeface="Tahoma" pitchFamily="34" charset="0"/>
                </a:rPr>
                <a:t>された対象</a:t>
              </a:r>
              <a:endParaRPr lang="en-US" altLang="ja-JP" dirty="0" smtClean="0">
                <a:latin typeface="Tahoma" pitchFamily="34" charset="0"/>
              </a:endParaRPr>
            </a:p>
            <a:p>
              <a:pPr algn="ctr" eaLnBrk="1" hangingPunct="1"/>
              <a:r>
                <a:rPr lang="ja-JP" altLang="en-US" dirty="0" smtClean="0">
                  <a:latin typeface="Tahoma" pitchFamily="34" charset="0"/>
                </a:rPr>
                <a:t>かどうかを判別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646" y="247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65" y="2160"/>
              <a:ext cx="104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dirty="0" smtClean="0">
                  <a:latin typeface="Tahoma" pitchFamily="34" charset="0"/>
                </a:rPr>
                <a:t>カメラより顔検出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508104" y="5661248"/>
            <a:ext cx="2592288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>
                <a:latin typeface="Tahoma" pitchFamily="34" charset="0"/>
              </a:rPr>
              <a:t>対象</a:t>
            </a:r>
            <a:r>
              <a:rPr lang="ja-JP" altLang="en-US" dirty="0" smtClean="0">
                <a:latin typeface="Tahoma" pitchFamily="34" charset="0"/>
              </a:rPr>
              <a:t>に接近</a:t>
            </a:r>
            <a:endParaRPr kumimoji="1" lang="ja-JP" altLang="en-US" sz="1800" dirty="0">
              <a:latin typeface="Tahoma" pitchFamily="34" charset="0"/>
            </a:endParaRPr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3563888" y="3356992"/>
            <a:ext cx="20882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7236296" y="4941168"/>
            <a:ext cx="0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全体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の機構（ブロック図）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4438" y="2060575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パソコン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650" y="3860800"/>
            <a:ext cx="2303463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/>
              <a:t>DC</a:t>
            </a:r>
            <a:r>
              <a:rPr lang="ja-JP" altLang="en-US" sz="1800"/>
              <a:t>モータ</a:t>
            </a:r>
          </a:p>
          <a:p>
            <a:pPr algn="ctr"/>
            <a:r>
              <a:rPr lang="ja-JP" altLang="en-US" sz="1800"/>
              <a:t>（かき込みと、はき出し）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63938" y="5229225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/>
              <a:t>DC</a:t>
            </a:r>
            <a:r>
              <a:rPr lang="ja-JP" altLang="en-US" sz="1800"/>
              <a:t>モータ（</a:t>
            </a:r>
            <a:r>
              <a:rPr lang="en-US" altLang="ja-JP" sz="1800"/>
              <a:t>PWM</a:t>
            </a:r>
            <a:r>
              <a:rPr lang="ja-JP" altLang="en-US" sz="1800"/>
              <a:t>制御）</a:t>
            </a:r>
          </a:p>
          <a:p>
            <a:pPr algn="ctr"/>
            <a:r>
              <a:rPr lang="ja-JP" altLang="en-US" sz="1800"/>
              <a:t>（タイヤの速度制御）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63938" y="3860800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 smtClean="0"/>
              <a:t>ARDUINO</a:t>
            </a:r>
            <a:endParaRPr lang="en-US" altLang="ja-JP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76825" y="21256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USB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490913" y="33496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シリアル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716463" y="4652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3059113" y="4292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755650" y="3068638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5867400" y="18446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V="1">
            <a:off x="1042988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0429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042988" y="3141663"/>
            <a:ext cx="1512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ゴイボ本体側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1028700" y="2636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PC</a:t>
            </a:r>
            <a:r>
              <a:rPr lang="ja-JP" altLang="en-US" sz="1800"/>
              <a:t>側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076825" y="242093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bmp</a:t>
            </a:r>
          </a:p>
        </p:txBody>
      </p:sp>
      <p:cxnSp>
        <p:nvCxnSpPr>
          <p:cNvPr id="20" name="AutoShape 31"/>
          <p:cNvCxnSpPr>
            <a:cxnSpLocks noChangeShapeType="1"/>
            <a:stCxn id="5" idx="2"/>
            <a:endCxn id="8" idx="0"/>
          </p:cNvCxnSpPr>
          <p:nvPr/>
        </p:nvCxnSpPr>
        <p:spPr bwMode="auto">
          <a:xfrm rot="16200000" flipH="1">
            <a:off x="3672682" y="2817019"/>
            <a:ext cx="1008062" cy="1079500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702175" y="3127375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タイヤ速度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4716463" y="3400425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カメラ角度等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5867400" y="4221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H="1">
            <a:off x="4859338" y="2463800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588125" y="2852738"/>
            <a:ext cx="2303463" cy="792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カメラ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588125" y="3860800"/>
            <a:ext cx="2303463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ステッピングモータ</a:t>
            </a:r>
          </a:p>
          <a:p>
            <a:pPr algn="ctr"/>
            <a:r>
              <a:rPr lang="ja-JP" altLang="en-US" sz="1800"/>
              <a:t>（カメラの位置制御）</a:t>
            </a: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6342063" y="2636838"/>
            <a:ext cx="2736850" cy="23050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ARDUINO</a:t>
            </a:r>
            <a:endParaRPr lang="en-US" altLang="ja-JP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06888" cy="4061048"/>
          </a:xfrm>
        </p:spPr>
        <p:txBody>
          <a:bodyPr>
            <a:normAutofit lnSpcReduction="10000"/>
          </a:bodyPr>
          <a:lstStyle/>
          <a:p>
            <a:r>
              <a:rPr lang="en-US" altLang="ja-JP" sz="2800" dirty="0"/>
              <a:t>PIC (Peripheral Interface Controller )</a:t>
            </a:r>
            <a:r>
              <a:rPr lang="ja-JP" altLang="en-US" sz="2800" dirty="0"/>
              <a:t>とは自作プログラムで、入出力端子を制御できるマイコンチップ</a:t>
            </a:r>
          </a:p>
          <a:p>
            <a:endParaRPr lang="ja-JP" altLang="en-US" sz="2800" dirty="0"/>
          </a:p>
          <a:p>
            <a:r>
              <a:rPr lang="ja-JP" altLang="en-US" sz="2800" dirty="0"/>
              <a:t>パソコンからシリアル通信</a:t>
            </a:r>
            <a:r>
              <a:rPr lang="ja-JP" altLang="en-US" sz="2800" dirty="0" smtClean="0"/>
              <a:t>で送られて</a:t>
            </a:r>
            <a:r>
              <a:rPr lang="ja-JP" altLang="en-US" sz="2800" dirty="0"/>
              <a:t>きた、８ビット</a:t>
            </a:r>
            <a:r>
              <a:rPr lang="ja-JP" altLang="en-US" sz="2800" dirty="0" smtClean="0"/>
              <a:t>の行動</a:t>
            </a:r>
            <a:r>
              <a:rPr lang="ja-JP" altLang="en-US" sz="2800" dirty="0"/>
              <a:t>指令を</a:t>
            </a:r>
            <a:r>
              <a:rPr lang="en-US" altLang="ja-JP" sz="2800" dirty="0"/>
              <a:t>PIC </a:t>
            </a:r>
            <a:r>
              <a:rPr lang="ja-JP" altLang="en-US" sz="2800" dirty="0"/>
              <a:t>で解釈し</a:t>
            </a:r>
            <a:r>
              <a:rPr lang="ja-JP" altLang="en-US" sz="2800" dirty="0" smtClean="0"/>
              <a:t>、実行</a:t>
            </a:r>
            <a:r>
              <a:rPr lang="ja-JP" altLang="en-US" sz="2800" dirty="0"/>
              <a:t>する。</a:t>
            </a:r>
          </a:p>
        </p:txBody>
      </p:sp>
      <p:pic>
        <p:nvPicPr>
          <p:cNvPr id="7170" name="Picture 2" descr="http://arduino.cc/en/uploads/Main/arduino_uno_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284984"/>
            <a:ext cx="3329186" cy="3329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583</Words>
  <Application>Microsoft Office PowerPoint</Application>
  <PresentationFormat>画面に合わせる (4:3)</PresentationFormat>
  <Paragraphs>138</Paragraphs>
  <Slides>22</Slides>
  <Notes>22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テーマ</vt:lpstr>
      <vt:lpstr>スライド 1</vt:lpstr>
      <vt:lpstr>スライド 2</vt:lpstr>
      <vt:lpstr>自律認識ラジコン試作零号機</vt:lpstr>
      <vt:lpstr>入力可能な音声コマンド</vt:lpstr>
      <vt:lpstr>識別可能な顔の数</vt:lpstr>
      <vt:lpstr>稼働実験（実演）</vt:lpstr>
      <vt:lpstr>探知モード</vt:lpstr>
      <vt:lpstr>全体の機構（ブロック図）</vt:lpstr>
      <vt:lpstr>ARDUINO</vt:lpstr>
      <vt:lpstr>ハード面の主な工夫点</vt:lpstr>
      <vt:lpstr>ハード面の主な工夫点（その2）</vt:lpstr>
      <vt:lpstr>Aruduino</vt:lpstr>
      <vt:lpstr>速度制御</vt:lpstr>
      <vt:lpstr>カメラの角度制御</vt:lpstr>
      <vt:lpstr>パソコンとの通信</vt:lpstr>
      <vt:lpstr>音声認識</vt:lpstr>
      <vt:lpstr>スライド 17</vt:lpstr>
      <vt:lpstr>スライド 18</vt:lpstr>
      <vt:lpstr>スライド 19</vt:lpstr>
      <vt:lpstr>スライド 20</vt:lpstr>
      <vt:lpstr>スライド 21</vt:lpstr>
      <vt:lpstr>SVM（Support Vector Machine)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t2ladmin</dc:creator>
  <cp:lastModifiedBy>t2ladmin</cp:lastModifiedBy>
  <cp:revision>34</cp:revision>
  <dcterms:created xsi:type="dcterms:W3CDTF">2012-06-08T04:53:01Z</dcterms:created>
  <dcterms:modified xsi:type="dcterms:W3CDTF">2012-06-20T07:24:35Z</dcterms:modified>
</cp:coreProperties>
</file>