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24"/>
  </p:notesMasterIdLst>
  <p:handoutMasterIdLst>
    <p:handoutMasterId r:id="rId25"/>
  </p:handoutMasterIdLst>
  <p:sldIdLst>
    <p:sldId id="256" r:id="rId4"/>
    <p:sldId id="257" r:id="rId5"/>
    <p:sldId id="303" r:id="rId6"/>
    <p:sldId id="302" r:id="rId7"/>
    <p:sldId id="329" r:id="rId8"/>
    <p:sldId id="305" r:id="rId9"/>
    <p:sldId id="331" r:id="rId10"/>
    <p:sldId id="332" r:id="rId11"/>
    <p:sldId id="339" r:id="rId12"/>
    <p:sldId id="333" r:id="rId13"/>
    <p:sldId id="306" r:id="rId14"/>
    <p:sldId id="282" r:id="rId15"/>
    <p:sldId id="334" r:id="rId16"/>
    <p:sldId id="335" r:id="rId17"/>
    <p:sldId id="336" r:id="rId18"/>
    <p:sldId id="315" r:id="rId19"/>
    <p:sldId id="340" r:id="rId20"/>
    <p:sldId id="341" r:id="rId21"/>
    <p:sldId id="342" r:id="rId22"/>
    <p:sldId id="328" r:id="rId23"/>
  </p:sldIdLst>
  <p:sldSz cx="12192000" cy="6858000"/>
  <p:notesSz cx="6858000" cy="9144000"/>
  <p:embeddedFontLst>
    <p:embeddedFont>
      <p:font typeface="微软雅黑" panose="020B0503020204020204" pitchFamily="34" charset="-122"/>
      <p:regular r:id="rId29"/>
    </p:embeddedFont>
    <p:embeddedFont>
      <p:font typeface="Calibri" panose="020F0502020204030204" pitchFamily="34" charset="0"/>
      <p:regular r:id="rId30"/>
      <p:bold r:id="rId31"/>
      <p:italic r:id="rId32"/>
      <p:boldItalic r:id="rId33"/>
    </p:embeddedFont>
    <p:embeddedFont>
      <p:font typeface="黑体" panose="02010609060101010101" pitchFamily="49" charset="-122"/>
      <p:regular r:id="rId34"/>
    </p:embeddedFont>
    <p:embeddedFont>
      <p:font typeface="等线" panose="02010600030101010101" charset="-122"/>
      <p:regular r:id="rId35"/>
    </p:embeddedFont>
    <p:embeddedFont>
      <p:font typeface="等线 Light" panose="02010600030101010101" charset="-122"/>
      <p:regular r:id="rId36"/>
    </p:embeddedFont>
    <p:embeddedFont>
      <p:font typeface="楷体" panose="02010609060101010101" charset="-122"/>
      <p:regular r:id="rId37"/>
    </p:embeddedFont>
    <p:embeddedFont>
      <p:font typeface="方正琥珀_GBK" panose="02000000000000000000" charset="-122"/>
      <p:regular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813"/>
    <a:srgbClr val="FFDB00"/>
    <a:srgbClr val="202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015" autoAdjust="0"/>
    <p:restoredTop sz="94660"/>
  </p:normalViewPr>
  <p:slideViewPr>
    <p:cSldViewPr snapToGrid="0" showGuides="1">
      <p:cViewPr varScale="1">
        <p:scale>
          <a:sx n="53" d="100"/>
          <a:sy n="53" d="100"/>
        </p:scale>
        <p:origin x="-102" y="-1392"/>
      </p:cViewPr>
      <p:guideLst>
        <p:guide orient="horz" pos="2160"/>
        <p:guide pos="39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Master" Target="slideMasters/slideMaster2.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600F11-E2D2-4A07-BC5E-9D525F4619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668E94-DF36-4138-B2B6-1CBF925A6B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0F11-E2D2-4A07-BC5E-9D525F4619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68E94-DF36-4138-B2B6-1CBF925A6B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00F11-E2D2-4A07-BC5E-9D525F4619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68E94-DF36-4138-B2B6-1CBF925A6B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0" Type="http://schemas.openxmlformats.org/officeDocument/2006/relationships/slideLayout" Target="../slideLayouts/slideLayout2.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6" Type="http://schemas.openxmlformats.org/officeDocument/2006/relationships/slideLayout" Target="../slideLayouts/slideLayout2.xml"/><Relationship Id="rId25" Type="http://schemas.openxmlformats.org/officeDocument/2006/relationships/tags" Target="../tags/tag66.xml"/><Relationship Id="rId24" Type="http://schemas.openxmlformats.org/officeDocument/2006/relationships/tags" Target="../tags/tag65.xml"/><Relationship Id="rId23" Type="http://schemas.openxmlformats.org/officeDocument/2006/relationships/tags" Target="../tags/tag64.xml"/><Relationship Id="rId22" Type="http://schemas.openxmlformats.org/officeDocument/2006/relationships/tags" Target="../tags/tag63.xml"/><Relationship Id="rId21" Type="http://schemas.openxmlformats.org/officeDocument/2006/relationships/tags" Target="../tags/tag62.xml"/><Relationship Id="rId20" Type="http://schemas.openxmlformats.org/officeDocument/2006/relationships/tags" Target="../tags/tag61.xml"/><Relationship Id="rId2" Type="http://schemas.openxmlformats.org/officeDocument/2006/relationships/tags" Target="../tags/tag43.xml"/><Relationship Id="rId19" Type="http://schemas.openxmlformats.org/officeDocument/2006/relationships/tags" Target="../tags/tag60.xml"/><Relationship Id="rId18" Type="http://schemas.openxmlformats.org/officeDocument/2006/relationships/tags" Target="../tags/tag59.xml"/><Relationship Id="rId17" Type="http://schemas.openxmlformats.org/officeDocument/2006/relationships/tags" Target="../tags/tag58.xml"/><Relationship Id="rId16" Type="http://schemas.openxmlformats.org/officeDocument/2006/relationships/tags" Target="../tags/tag57.xml"/><Relationship Id="rId15" Type="http://schemas.openxmlformats.org/officeDocument/2006/relationships/tags" Target="../tags/tag56.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2.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4" name="文本框 23"/>
          <p:cNvSpPr txBox="1"/>
          <p:nvPr>
            <p:custDataLst>
              <p:tags r:id="rId2"/>
            </p:custDataLst>
          </p:nvPr>
        </p:nvSpPr>
        <p:spPr>
          <a:xfrm>
            <a:off x="2870800" y="696146"/>
            <a:ext cx="5741670" cy="706755"/>
          </a:xfrm>
          <a:prstGeom prst="rect">
            <a:avLst/>
          </a:prstGeom>
          <a:noFill/>
        </p:spPr>
        <p:txBody>
          <a:bodyPr wrap="none" rtlCol="0">
            <a:spAutoFit/>
          </a:bodyPr>
          <a:lstStyle/>
          <a:p>
            <a:pPr algn="ctr"/>
            <a:r>
              <a:rPr lang="en-US" sz="4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SEO</a:t>
            </a:r>
            <a:r>
              <a:rPr lang="zh-CN" altLang="en-US" sz="4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优化思路与方案分享</a:t>
            </a:r>
            <a:endParaRPr lang="zh-CN" altLang="en-US" sz="4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3"/>
            </p:custDataLst>
          </p:nvPr>
        </p:nvCxnSpPr>
        <p:spPr>
          <a:xfrm>
            <a:off x="2492867" y="5090721"/>
            <a:ext cx="6497052" cy="0"/>
          </a:xfrm>
          <a:prstGeom prst="line">
            <a:avLst/>
          </a:prstGeom>
          <a:ln>
            <a:solidFill>
              <a:srgbClr val="E69929"/>
            </a:solidFill>
          </a:ln>
        </p:spPr>
        <p:style>
          <a:lnRef idx="1">
            <a:schemeClr val="accent1"/>
          </a:lnRef>
          <a:fillRef idx="0">
            <a:schemeClr val="accent1"/>
          </a:fillRef>
          <a:effectRef idx="0">
            <a:schemeClr val="accent1"/>
          </a:effectRef>
          <a:fontRef idx="minor">
            <a:schemeClr val="tx1"/>
          </a:fontRef>
        </p:style>
      </p:cxnSp>
      <p:sp>
        <p:nvSpPr>
          <p:cNvPr id="27" name="矩形 26"/>
          <p:cNvSpPr>
            <a:spLocks noChangeArrowheads="1"/>
          </p:cNvSpPr>
          <p:nvPr>
            <p:custDataLst>
              <p:tags r:id="rId4"/>
            </p:custDataLst>
          </p:nvPr>
        </p:nvSpPr>
        <p:spPr bwMode="auto">
          <a:xfrm>
            <a:off x="3685845" y="5252596"/>
            <a:ext cx="1960880" cy="398780"/>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分享人</a:t>
            </a:r>
            <a:r>
              <a:rPr lang="zh-CN" altLang="en-US"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：李凯泉</a:t>
            </a:r>
            <a:endParaRPr lang="zh-CN" altLang="en-US"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endParaRPr>
          </a:p>
        </p:txBody>
      </p:sp>
      <p:sp>
        <p:nvSpPr>
          <p:cNvPr id="28" name="矩形 27"/>
          <p:cNvSpPr>
            <a:spLocks noChangeArrowheads="1"/>
          </p:cNvSpPr>
          <p:nvPr>
            <p:custDataLst>
              <p:tags r:id="rId5"/>
            </p:custDataLst>
          </p:nvPr>
        </p:nvSpPr>
        <p:spPr bwMode="auto">
          <a:xfrm>
            <a:off x="6240373" y="5261846"/>
            <a:ext cx="2214880" cy="398780"/>
          </a:xfrm>
          <a:prstGeom prst="rect">
            <a:avLst/>
          </a:prstGeom>
          <a:noFill/>
          <a:ln>
            <a:noFill/>
          </a:ln>
        </p:spPr>
        <p:txBody>
          <a:bodyPr wrap="non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部门：</a:t>
            </a:r>
            <a:r>
              <a:rPr lang="en-US" altLang="zh-CN"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rPr>
              <a:t>生态技术部</a:t>
            </a:r>
            <a:endParaRPr lang="en-US" altLang="zh-CN" sz="200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微软雅黑" panose="020B0503020204020204" pitchFamily="34" charset="-122"/>
              <a:ea typeface="微软雅黑" panose="020B0503020204020204" pitchFamily="34" charset="-122"/>
            </a:endParaRPr>
          </a:p>
        </p:txBody>
      </p:sp>
      <p:sp>
        <p:nvSpPr>
          <p:cNvPr id="29" name="KSO_Shape"/>
          <p:cNvSpPr/>
          <p:nvPr>
            <p:custDataLst>
              <p:tags r:id="rId6"/>
            </p:custDataLst>
          </p:nvPr>
        </p:nvSpPr>
        <p:spPr bwMode="auto">
          <a:xfrm>
            <a:off x="2411096" y="823457"/>
            <a:ext cx="371781" cy="451556"/>
          </a:xfrm>
          <a:custGeom>
            <a:avLst/>
            <a:gdLst>
              <a:gd name="T0" fmla="*/ 440790 w 2792413"/>
              <a:gd name="T1" fmla="*/ 2575798 h 3389313"/>
              <a:gd name="T2" fmla="*/ 1147253 w 2792413"/>
              <a:gd name="T3" fmla="*/ 1201035 h 3389313"/>
              <a:gd name="T4" fmla="*/ 1223433 w 2792413"/>
              <a:gd name="T5" fmla="*/ 1473921 h 3389313"/>
              <a:gd name="T6" fmla="*/ 1315165 w 2792413"/>
              <a:gd name="T7" fmla="*/ 1458373 h 3389313"/>
              <a:gd name="T8" fmla="*/ 1462128 w 2792413"/>
              <a:gd name="T9" fmla="*/ 1368574 h 3389313"/>
              <a:gd name="T10" fmla="*/ 1552274 w 2792413"/>
              <a:gd name="T11" fmla="*/ 1517392 h 3389313"/>
              <a:gd name="T12" fmla="*/ 1632262 w 2792413"/>
              <a:gd name="T13" fmla="*/ 1262910 h 3389313"/>
              <a:gd name="T14" fmla="*/ 1689714 w 2792413"/>
              <a:gd name="T15" fmla="*/ 1093784 h 3389313"/>
              <a:gd name="T16" fmla="*/ 1947454 w 2792413"/>
              <a:gd name="T17" fmla="*/ 1176285 h 3389313"/>
              <a:gd name="T18" fmla="*/ 2040457 w 2792413"/>
              <a:gd name="T19" fmla="*/ 1240064 h 3389313"/>
              <a:gd name="T20" fmla="*/ 2124889 w 2792413"/>
              <a:gd name="T21" fmla="*/ 1394276 h 3389313"/>
              <a:gd name="T22" fmla="*/ 2358823 w 2792413"/>
              <a:gd name="T23" fmla="*/ 1575460 h 3389313"/>
              <a:gd name="T24" fmla="*/ 2669254 w 2792413"/>
              <a:gd name="T25" fmla="*/ 1240381 h 3389313"/>
              <a:gd name="T26" fmla="*/ 2738767 w 2792413"/>
              <a:gd name="T27" fmla="*/ 1227371 h 3389313"/>
              <a:gd name="T28" fmla="*/ 2783840 w 2792413"/>
              <a:gd name="T29" fmla="*/ 1283853 h 3389313"/>
              <a:gd name="T30" fmla="*/ 2705122 w 2792413"/>
              <a:gd name="T31" fmla="*/ 1422200 h 3389313"/>
              <a:gd name="T32" fmla="*/ 2761621 w 2792413"/>
              <a:gd name="T33" fmla="*/ 1492008 h 3389313"/>
              <a:gd name="T34" fmla="*/ 2775270 w 2792413"/>
              <a:gd name="T35" fmla="*/ 1582441 h 3389313"/>
              <a:gd name="T36" fmla="*/ 2740355 w 2792413"/>
              <a:gd name="T37" fmla="*/ 1669383 h 3389313"/>
              <a:gd name="T38" fmla="*/ 2438811 w 2792413"/>
              <a:gd name="T39" fmla="*/ 2001606 h 3389313"/>
              <a:gd name="T40" fmla="*/ 2326447 w 2792413"/>
              <a:gd name="T41" fmla="*/ 2083155 h 3389313"/>
              <a:gd name="T42" fmla="*/ 2234397 w 2792413"/>
              <a:gd name="T43" fmla="*/ 2095530 h 3389313"/>
              <a:gd name="T44" fmla="*/ 2140759 w 2792413"/>
              <a:gd name="T45" fmla="*/ 2059674 h 3389313"/>
              <a:gd name="T46" fmla="*/ 2049979 w 2792413"/>
              <a:gd name="T47" fmla="*/ 1965116 h 3389313"/>
              <a:gd name="T48" fmla="*/ 1428165 w 2792413"/>
              <a:gd name="T49" fmla="*/ 2143126 h 3389313"/>
              <a:gd name="T50" fmla="*/ 1429434 w 2792413"/>
              <a:gd name="T51" fmla="*/ 1759182 h 3389313"/>
              <a:gd name="T52" fmla="*/ 1368174 w 2792413"/>
              <a:gd name="T53" fmla="*/ 1755057 h 3389313"/>
              <a:gd name="T54" fmla="*/ 1337384 w 2792413"/>
              <a:gd name="T55" fmla="*/ 1826769 h 3389313"/>
              <a:gd name="T56" fmla="*/ 852376 w 2792413"/>
              <a:gd name="T57" fmla="*/ 1682710 h 3389313"/>
              <a:gd name="T58" fmla="*/ 784766 w 2792413"/>
              <a:gd name="T59" fmla="*/ 2018424 h 3389313"/>
              <a:gd name="T60" fmla="*/ 485762 w 2792413"/>
              <a:gd name="T61" fmla="*/ 1784884 h 3389313"/>
              <a:gd name="T62" fmla="*/ 583526 w 2792413"/>
              <a:gd name="T63" fmla="*/ 1432036 h 3389313"/>
              <a:gd name="T64" fmla="*/ 667641 w 2792413"/>
              <a:gd name="T65" fmla="*/ 1278141 h 3389313"/>
              <a:gd name="T66" fmla="*/ 848249 w 2792413"/>
              <a:gd name="T67" fmla="*/ 1188343 h 3389313"/>
              <a:gd name="T68" fmla="*/ 1117099 w 2792413"/>
              <a:gd name="T69" fmla="*/ 1090294 h 3389313"/>
              <a:gd name="T70" fmla="*/ 1495426 w 2792413"/>
              <a:gd name="T71" fmla="*/ 10798 h 3389313"/>
              <a:gd name="T72" fmla="*/ 1596073 w 2792413"/>
              <a:gd name="T73" fmla="*/ 50816 h 3389313"/>
              <a:gd name="T74" fmla="*/ 1679258 w 2792413"/>
              <a:gd name="T75" fmla="*/ 116241 h 3389313"/>
              <a:gd name="T76" fmla="*/ 1743076 w 2792413"/>
              <a:gd name="T77" fmla="*/ 203263 h 3389313"/>
              <a:gd name="T78" fmla="*/ 1802448 w 2792413"/>
              <a:gd name="T79" fmla="*/ 402397 h 3389313"/>
              <a:gd name="T80" fmla="*/ 1849121 w 2792413"/>
              <a:gd name="T81" fmla="*/ 458612 h 3389313"/>
              <a:gd name="T82" fmla="*/ 1861186 w 2792413"/>
              <a:gd name="T83" fmla="*/ 526260 h 3389313"/>
              <a:gd name="T84" fmla="*/ 1823086 w 2792413"/>
              <a:gd name="T85" fmla="*/ 626621 h 3389313"/>
              <a:gd name="T86" fmla="*/ 1771651 w 2792413"/>
              <a:gd name="T87" fmla="*/ 681248 h 3389313"/>
              <a:gd name="T88" fmla="*/ 1688148 w 2792413"/>
              <a:gd name="T89" fmla="*/ 863867 h 3389313"/>
              <a:gd name="T90" fmla="*/ 1552576 w 2792413"/>
              <a:gd name="T91" fmla="*/ 992176 h 3389313"/>
              <a:gd name="T92" fmla="*/ 1464628 w 2792413"/>
              <a:gd name="T93" fmla="*/ 1024254 h 3389313"/>
              <a:gd name="T94" fmla="*/ 1364933 w 2792413"/>
              <a:gd name="T95" fmla="*/ 1028383 h 3389313"/>
              <a:gd name="T96" fmla="*/ 1273493 w 2792413"/>
              <a:gd name="T97" fmla="*/ 1003928 h 3389313"/>
              <a:gd name="T98" fmla="*/ 1136333 w 2792413"/>
              <a:gd name="T99" fmla="*/ 893721 h 3389313"/>
              <a:gd name="T100" fmla="*/ 1043305 w 2792413"/>
              <a:gd name="T101" fmla="*/ 719677 h 3389313"/>
              <a:gd name="T102" fmla="*/ 984250 w 2792413"/>
              <a:gd name="T103" fmla="*/ 642183 h 3389313"/>
              <a:gd name="T104" fmla="*/ 943610 w 2792413"/>
              <a:gd name="T105" fmla="*/ 580887 h 3389313"/>
              <a:gd name="T106" fmla="*/ 930275 w 2792413"/>
              <a:gd name="T107" fmla="*/ 508792 h 3389313"/>
              <a:gd name="T108" fmla="*/ 958215 w 2792413"/>
              <a:gd name="T109" fmla="*/ 440826 h 3389313"/>
              <a:gd name="T110" fmla="*/ 1010603 w 2792413"/>
              <a:gd name="T111" fmla="*/ 336019 h 3389313"/>
              <a:gd name="T112" fmla="*/ 1081405 w 2792413"/>
              <a:gd name="T113" fmla="*/ 168327 h 3389313"/>
              <a:gd name="T114" fmla="*/ 1152525 w 2792413"/>
              <a:gd name="T115" fmla="*/ 89245 h 3389313"/>
              <a:gd name="T116" fmla="*/ 1242060 w 2792413"/>
              <a:gd name="T117" fmla="*/ 32713 h 3389313"/>
              <a:gd name="T118" fmla="*/ 1348105 w 2792413"/>
              <a:gd name="T119" fmla="*/ 3494 h 3389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92413" h="3389313">
                <a:moveTo>
                  <a:pt x="520700" y="2665413"/>
                </a:moveTo>
                <a:lnTo>
                  <a:pt x="2271713" y="2665413"/>
                </a:lnTo>
                <a:lnTo>
                  <a:pt x="2258063" y="3389313"/>
                </a:lnTo>
                <a:lnTo>
                  <a:pt x="534985" y="3389313"/>
                </a:lnTo>
                <a:lnTo>
                  <a:pt x="520700" y="2665413"/>
                </a:lnTo>
                <a:close/>
                <a:moveTo>
                  <a:pt x="0" y="2312988"/>
                </a:moveTo>
                <a:lnTo>
                  <a:pt x="2792413" y="2312988"/>
                </a:lnTo>
                <a:lnTo>
                  <a:pt x="2504058" y="3016251"/>
                </a:lnTo>
                <a:lnTo>
                  <a:pt x="2343366" y="3016251"/>
                </a:lnTo>
                <a:lnTo>
                  <a:pt x="2351623" y="2575798"/>
                </a:lnTo>
                <a:lnTo>
                  <a:pt x="440790" y="2575798"/>
                </a:lnTo>
                <a:lnTo>
                  <a:pt x="449047" y="3016251"/>
                </a:lnTo>
                <a:lnTo>
                  <a:pt x="288355" y="3016251"/>
                </a:lnTo>
                <a:lnTo>
                  <a:pt x="0" y="2312988"/>
                </a:lnTo>
                <a:close/>
                <a:moveTo>
                  <a:pt x="1131065" y="1087438"/>
                </a:moveTo>
                <a:lnTo>
                  <a:pt x="1131065" y="1087755"/>
                </a:lnTo>
                <a:lnTo>
                  <a:pt x="1131700" y="1087438"/>
                </a:lnTo>
                <a:lnTo>
                  <a:pt x="1133287" y="1104890"/>
                </a:lnTo>
                <a:lnTo>
                  <a:pt x="1135826" y="1125198"/>
                </a:lnTo>
                <a:lnTo>
                  <a:pt x="1138683" y="1148044"/>
                </a:lnTo>
                <a:lnTo>
                  <a:pt x="1142492" y="1173112"/>
                </a:lnTo>
                <a:lnTo>
                  <a:pt x="1147253" y="1201035"/>
                </a:lnTo>
                <a:lnTo>
                  <a:pt x="1153284" y="1231179"/>
                </a:lnTo>
                <a:lnTo>
                  <a:pt x="1160267" y="1262910"/>
                </a:lnTo>
                <a:lnTo>
                  <a:pt x="1168520" y="1297180"/>
                </a:lnTo>
                <a:lnTo>
                  <a:pt x="1178042" y="1333670"/>
                </a:lnTo>
                <a:lnTo>
                  <a:pt x="1183439" y="1352074"/>
                </a:lnTo>
                <a:lnTo>
                  <a:pt x="1188835" y="1371430"/>
                </a:lnTo>
                <a:lnTo>
                  <a:pt x="1195183" y="1391103"/>
                </a:lnTo>
                <a:lnTo>
                  <a:pt x="1201531" y="1411094"/>
                </a:lnTo>
                <a:lnTo>
                  <a:pt x="1208514" y="1431719"/>
                </a:lnTo>
                <a:lnTo>
                  <a:pt x="1215497" y="1452344"/>
                </a:lnTo>
                <a:lnTo>
                  <a:pt x="1223433" y="1473921"/>
                </a:lnTo>
                <a:lnTo>
                  <a:pt x="1231685" y="1495498"/>
                </a:lnTo>
                <a:lnTo>
                  <a:pt x="1240573" y="1517392"/>
                </a:lnTo>
                <a:lnTo>
                  <a:pt x="1249461" y="1539604"/>
                </a:lnTo>
                <a:lnTo>
                  <a:pt x="1258983" y="1562450"/>
                </a:lnTo>
                <a:lnTo>
                  <a:pt x="1269458" y="1585296"/>
                </a:lnTo>
                <a:lnTo>
                  <a:pt x="1279932" y="1608460"/>
                </a:lnTo>
                <a:lnTo>
                  <a:pt x="1291359" y="1632258"/>
                </a:lnTo>
                <a:lnTo>
                  <a:pt x="1294851" y="1601162"/>
                </a:lnTo>
                <a:lnTo>
                  <a:pt x="1298977" y="1571018"/>
                </a:lnTo>
                <a:lnTo>
                  <a:pt x="1306913" y="1512315"/>
                </a:lnTo>
                <a:lnTo>
                  <a:pt x="1315165" y="1458373"/>
                </a:lnTo>
                <a:lnTo>
                  <a:pt x="1323101" y="1409824"/>
                </a:lnTo>
                <a:lnTo>
                  <a:pt x="1330084" y="1368574"/>
                </a:lnTo>
                <a:lnTo>
                  <a:pt x="1336115" y="1335574"/>
                </a:lnTo>
                <a:lnTo>
                  <a:pt x="1342780" y="1300670"/>
                </a:lnTo>
                <a:lnTo>
                  <a:pt x="1298025" y="1196275"/>
                </a:lnTo>
                <a:lnTo>
                  <a:pt x="1370395" y="1127736"/>
                </a:lnTo>
                <a:lnTo>
                  <a:pt x="1421817" y="1127736"/>
                </a:lnTo>
                <a:lnTo>
                  <a:pt x="1494187" y="1196275"/>
                </a:lnTo>
                <a:lnTo>
                  <a:pt x="1449749" y="1300670"/>
                </a:lnTo>
                <a:lnTo>
                  <a:pt x="1456415" y="1335574"/>
                </a:lnTo>
                <a:lnTo>
                  <a:pt x="1462128" y="1368574"/>
                </a:lnTo>
                <a:lnTo>
                  <a:pt x="1469746" y="1409824"/>
                </a:lnTo>
                <a:lnTo>
                  <a:pt x="1477364" y="1458373"/>
                </a:lnTo>
                <a:lnTo>
                  <a:pt x="1485617" y="1512315"/>
                </a:lnTo>
                <a:lnTo>
                  <a:pt x="1493869" y="1571018"/>
                </a:lnTo>
                <a:lnTo>
                  <a:pt x="1497678" y="1601162"/>
                </a:lnTo>
                <a:lnTo>
                  <a:pt x="1501170" y="1632258"/>
                </a:lnTo>
                <a:lnTo>
                  <a:pt x="1512279" y="1608460"/>
                </a:lnTo>
                <a:lnTo>
                  <a:pt x="1523072" y="1585296"/>
                </a:lnTo>
                <a:lnTo>
                  <a:pt x="1533229" y="1562450"/>
                </a:lnTo>
                <a:lnTo>
                  <a:pt x="1542751" y="1539604"/>
                </a:lnTo>
                <a:lnTo>
                  <a:pt x="1552274" y="1517392"/>
                </a:lnTo>
                <a:lnTo>
                  <a:pt x="1560844" y="1495498"/>
                </a:lnTo>
                <a:lnTo>
                  <a:pt x="1568779" y="1473921"/>
                </a:lnTo>
                <a:lnTo>
                  <a:pt x="1576715" y="1452344"/>
                </a:lnTo>
                <a:lnTo>
                  <a:pt x="1584015" y="1431719"/>
                </a:lnTo>
                <a:lnTo>
                  <a:pt x="1590681" y="1411094"/>
                </a:lnTo>
                <a:lnTo>
                  <a:pt x="1597346" y="1391103"/>
                </a:lnTo>
                <a:lnTo>
                  <a:pt x="1603377" y="1371430"/>
                </a:lnTo>
                <a:lnTo>
                  <a:pt x="1609408" y="1352074"/>
                </a:lnTo>
                <a:lnTo>
                  <a:pt x="1614487" y="1333670"/>
                </a:lnTo>
                <a:lnTo>
                  <a:pt x="1624327" y="1297180"/>
                </a:lnTo>
                <a:lnTo>
                  <a:pt x="1632262" y="1262910"/>
                </a:lnTo>
                <a:lnTo>
                  <a:pt x="1639563" y="1231179"/>
                </a:lnTo>
                <a:lnTo>
                  <a:pt x="1644959" y="1201035"/>
                </a:lnTo>
                <a:lnTo>
                  <a:pt x="1649720" y="1173112"/>
                </a:lnTo>
                <a:lnTo>
                  <a:pt x="1653846" y="1148044"/>
                </a:lnTo>
                <a:lnTo>
                  <a:pt x="1657020" y="1125198"/>
                </a:lnTo>
                <a:lnTo>
                  <a:pt x="1659242" y="1104890"/>
                </a:lnTo>
                <a:lnTo>
                  <a:pt x="1660829" y="1087438"/>
                </a:lnTo>
                <a:lnTo>
                  <a:pt x="1661464" y="1087755"/>
                </a:lnTo>
                <a:lnTo>
                  <a:pt x="1661464" y="1087438"/>
                </a:lnTo>
                <a:lnTo>
                  <a:pt x="1675430" y="1090294"/>
                </a:lnTo>
                <a:lnTo>
                  <a:pt x="1689714" y="1093784"/>
                </a:lnTo>
                <a:lnTo>
                  <a:pt x="1703998" y="1097592"/>
                </a:lnTo>
                <a:lnTo>
                  <a:pt x="1718916" y="1101400"/>
                </a:lnTo>
                <a:lnTo>
                  <a:pt x="1749705" y="1110919"/>
                </a:lnTo>
                <a:lnTo>
                  <a:pt x="1782399" y="1120756"/>
                </a:lnTo>
                <a:lnTo>
                  <a:pt x="1812871" y="1129640"/>
                </a:lnTo>
                <a:lnTo>
                  <a:pt x="1841120" y="1138208"/>
                </a:lnTo>
                <a:lnTo>
                  <a:pt x="1866831" y="1146458"/>
                </a:lnTo>
                <a:lnTo>
                  <a:pt x="1890002" y="1154390"/>
                </a:lnTo>
                <a:lnTo>
                  <a:pt x="1911269" y="1162006"/>
                </a:lnTo>
                <a:lnTo>
                  <a:pt x="1930314" y="1168987"/>
                </a:lnTo>
                <a:lnTo>
                  <a:pt x="1947454" y="1176285"/>
                </a:lnTo>
                <a:lnTo>
                  <a:pt x="1962690" y="1183266"/>
                </a:lnTo>
                <a:lnTo>
                  <a:pt x="1976021" y="1189612"/>
                </a:lnTo>
                <a:lnTo>
                  <a:pt x="1987766" y="1195958"/>
                </a:lnTo>
                <a:lnTo>
                  <a:pt x="1998240" y="1201670"/>
                </a:lnTo>
                <a:lnTo>
                  <a:pt x="2006811" y="1207381"/>
                </a:lnTo>
                <a:lnTo>
                  <a:pt x="2014111" y="1212775"/>
                </a:lnTo>
                <a:lnTo>
                  <a:pt x="2020142" y="1218487"/>
                </a:lnTo>
                <a:lnTo>
                  <a:pt x="2025221" y="1223564"/>
                </a:lnTo>
                <a:lnTo>
                  <a:pt x="2029030" y="1228641"/>
                </a:lnTo>
                <a:lnTo>
                  <a:pt x="2035061" y="1234035"/>
                </a:lnTo>
                <a:lnTo>
                  <a:pt x="2040457" y="1240064"/>
                </a:lnTo>
                <a:lnTo>
                  <a:pt x="2046170" y="1246410"/>
                </a:lnTo>
                <a:lnTo>
                  <a:pt x="2051249" y="1252756"/>
                </a:lnTo>
                <a:lnTo>
                  <a:pt x="2056010" y="1259420"/>
                </a:lnTo>
                <a:lnTo>
                  <a:pt x="2060771" y="1266401"/>
                </a:lnTo>
                <a:lnTo>
                  <a:pt x="2065215" y="1273699"/>
                </a:lnTo>
                <a:lnTo>
                  <a:pt x="2068706" y="1281631"/>
                </a:lnTo>
                <a:lnTo>
                  <a:pt x="2069976" y="1283535"/>
                </a:lnTo>
                <a:lnTo>
                  <a:pt x="2072833" y="1289564"/>
                </a:lnTo>
                <a:lnTo>
                  <a:pt x="2083942" y="1312410"/>
                </a:lnTo>
                <a:lnTo>
                  <a:pt x="2101717" y="1348584"/>
                </a:lnTo>
                <a:lnTo>
                  <a:pt x="2124889" y="1394276"/>
                </a:lnTo>
                <a:lnTo>
                  <a:pt x="2151869" y="1446950"/>
                </a:lnTo>
                <a:lnTo>
                  <a:pt x="2182341" y="1504382"/>
                </a:lnTo>
                <a:lnTo>
                  <a:pt x="2197894" y="1534210"/>
                </a:lnTo>
                <a:lnTo>
                  <a:pt x="2214399" y="1563719"/>
                </a:lnTo>
                <a:lnTo>
                  <a:pt x="2230588" y="1593229"/>
                </a:lnTo>
                <a:lnTo>
                  <a:pt x="2247093" y="1622104"/>
                </a:lnTo>
                <a:lnTo>
                  <a:pt x="2260742" y="1645902"/>
                </a:lnTo>
                <a:lnTo>
                  <a:pt x="2274073" y="1668431"/>
                </a:lnTo>
                <a:lnTo>
                  <a:pt x="2305497" y="1634479"/>
                </a:lnTo>
                <a:lnTo>
                  <a:pt x="2332478" y="1604652"/>
                </a:lnTo>
                <a:lnTo>
                  <a:pt x="2358823" y="1575460"/>
                </a:lnTo>
                <a:lnTo>
                  <a:pt x="2406752" y="1520883"/>
                </a:lnTo>
                <a:lnTo>
                  <a:pt x="2443572" y="1478046"/>
                </a:lnTo>
                <a:lnTo>
                  <a:pt x="2465157" y="1453296"/>
                </a:lnTo>
                <a:lnTo>
                  <a:pt x="2468013" y="1449805"/>
                </a:lnTo>
                <a:lnTo>
                  <a:pt x="2471822" y="1445681"/>
                </a:lnTo>
                <a:lnTo>
                  <a:pt x="2475631" y="1441555"/>
                </a:lnTo>
                <a:lnTo>
                  <a:pt x="2483567" y="1434257"/>
                </a:lnTo>
                <a:lnTo>
                  <a:pt x="2491819" y="1427276"/>
                </a:lnTo>
                <a:lnTo>
                  <a:pt x="2500390" y="1420930"/>
                </a:lnTo>
                <a:lnTo>
                  <a:pt x="2664175" y="1245141"/>
                </a:lnTo>
                <a:lnTo>
                  <a:pt x="2669254" y="1240381"/>
                </a:lnTo>
                <a:lnTo>
                  <a:pt x="2674967" y="1235939"/>
                </a:lnTo>
                <a:lnTo>
                  <a:pt x="2680681" y="1232131"/>
                </a:lnTo>
                <a:lnTo>
                  <a:pt x="2686712" y="1229275"/>
                </a:lnTo>
                <a:lnTo>
                  <a:pt x="2693060" y="1227054"/>
                </a:lnTo>
                <a:lnTo>
                  <a:pt x="2699408" y="1225150"/>
                </a:lnTo>
                <a:lnTo>
                  <a:pt x="2706074" y="1224198"/>
                </a:lnTo>
                <a:lnTo>
                  <a:pt x="2712422" y="1223247"/>
                </a:lnTo>
                <a:lnTo>
                  <a:pt x="2719088" y="1223247"/>
                </a:lnTo>
                <a:lnTo>
                  <a:pt x="2725754" y="1224198"/>
                </a:lnTo>
                <a:lnTo>
                  <a:pt x="2732419" y="1225468"/>
                </a:lnTo>
                <a:lnTo>
                  <a:pt x="2738767" y="1227371"/>
                </a:lnTo>
                <a:lnTo>
                  <a:pt x="2745116" y="1229910"/>
                </a:lnTo>
                <a:lnTo>
                  <a:pt x="2751147" y="1233400"/>
                </a:lnTo>
                <a:lnTo>
                  <a:pt x="2757178" y="1237525"/>
                </a:lnTo>
                <a:lnTo>
                  <a:pt x="2762574" y="1241968"/>
                </a:lnTo>
                <a:lnTo>
                  <a:pt x="2767335" y="1247045"/>
                </a:lnTo>
                <a:lnTo>
                  <a:pt x="2771779" y="1252756"/>
                </a:lnTo>
                <a:lnTo>
                  <a:pt x="2775270" y="1258151"/>
                </a:lnTo>
                <a:lnTo>
                  <a:pt x="2778444" y="1264497"/>
                </a:lnTo>
                <a:lnTo>
                  <a:pt x="2780666" y="1270843"/>
                </a:lnTo>
                <a:lnTo>
                  <a:pt x="2782571" y="1277189"/>
                </a:lnTo>
                <a:lnTo>
                  <a:pt x="2783840" y="1283853"/>
                </a:lnTo>
                <a:lnTo>
                  <a:pt x="2784475" y="1290199"/>
                </a:lnTo>
                <a:lnTo>
                  <a:pt x="2784475" y="1296862"/>
                </a:lnTo>
                <a:lnTo>
                  <a:pt x="2783840" y="1303526"/>
                </a:lnTo>
                <a:lnTo>
                  <a:pt x="2782253" y="1310189"/>
                </a:lnTo>
                <a:lnTo>
                  <a:pt x="2780349" y="1316535"/>
                </a:lnTo>
                <a:lnTo>
                  <a:pt x="2777492" y="1322882"/>
                </a:lnTo>
                <a:lnTo>
                  <a:pt x="2774635" y="1328911"/>
                </a:lnTo>
                <a:lnTo>
                  <a:pt x="2770509" y="1334622"/>
                </a:lnTo>
                <a:lnTo>
                  <a:pt x="2766065" y="1340334"/>
                </a:lnTo>
                <a:lnTo>
                  <a:pt x="2694964" y="1416171"/>
                </a:lnTo>
                <a:lnTo>
                  <a:pt x="2705122" y="1422200"/>
                </a:lnTo>
                <a:lnTo>
                  <a:pt x="2709883" y="1426007"/>
                </a:lnTo>
                <a:lnTo>
                  <a:pt x="2714644" y="1429815"/>
                </a:lnTo>
                <a:lnTo>
                  <a:pt x="2721310" y="1435844"/>
                </a:lnTo>
                <a:lnTo>
                  <a:pt x="2727658" y="1441873"/>
                </a:lnTo>
                <a:lnTo>
                  <a:pt x="2733689" y="1448854"/>
                </a:lnTo>
                <a:lnTo>
                  <a:pt x="2739085" y="1455517"/>
                </a:lnTo>
                <a:lnTo>
                  <a:pt x="2744481" y="1462498"/>
                </a:lnTo>
                <a:lnTo>
                  <a:pt x="2749242" y="1469478"/>
                </a:lnTo>
                <a:lnTo>
                  <a:pt x="2753686" y="1476777"/>
                </a:lnTo>
                <a:lnTo>
                  <a:pt x="2757812" y="1484392"/>
                </a:lnTo>
                <a:lnTo>
                  <a:pt x="2761621" y="1492008"/>
                </a:lnTo>
                <a:lnTo>
                  <a:pt x="2764478" y="1499940"/>
                </a:lnTo>
                <a:lnTo>
                  <a:pt x="2767335" y="1507873"/>
                </a:lnTo>
                <a:lnTo>
                  <a:pt x="2770191" y="1515806"/>
                </a:lnTo>
                <a:lnTo>
                  <a:pt x="2771779" y="1524056"/>
                </a:lnTo>
                <a:lnTo>
                  <a:pt x="2773683" y="1532306"/>
                </a:lnTo>
                <a:lnTo>
                  <a:pt x="2774953" y="1540556"/>
                </a:lnTo>
                <a:lnTo>
                  <a:pt x="2775905" y="1548806"/>
                </a:lnTo>
                <a:lnTo>
                  <a:pt x="2776222" y="1557373"/>
                </a:lnTo>
                <a:lnTo>
                  <a:pt x="2776222" y="1565623"/>
                </a:lnTo>
                <a:lnTo>
                  <a:pt x="2775905" y="1574191"/>
                </a:lnTo>
                <a:lnTo>
                  <a:pt x="2775270" y="1582441"/>
                </a:lnTo>
                <a:lnTo>
                  <a:pt x="2774000" y="1591008"/>
                </a:lnTo>
                <a:lnTo>
                  <a:pt x="2772731" y="1598941"/>
                </a:lnTo>
                <a:lnTo>
                  <a:pt x="2770826" y="1607508"/>
                </a:lnTo>
                <a:lnTo>
                  <a:pt x="2768604" y="1615758"/>
                </a:lnTo>
                <a:lnTo>
                  <a:pt x="2765430" y="1623691"/>
                </a:lnTo>
                <a:lnTo>
                  <a:pt x="2762574" y="1631624"/>
                </a:lnTo>
                <a:lnTo>
                  <a:pt x="2758765" y="1639556"/>
                </a:lnTo>
                <a:lnTo>
                  <a:pt x="2754956" y="1647489"/>
                </a:lnTo>
                <a:lnTo>
                  <a:pt x="2750194" y="1654787"/>
                </a:lnTo>
                <a:lnTo>
                  <a:pt x="2745433" y="1662085"/>
                </a:lnTo>
                <a:lnTo>
                  <a:pt x="2740355" y="1669383"/>
                </a:lnTo>
                <a:lnTo>
                  <a:pt x="2734641" y="1676364"/>
                </a:lnTo>
                <a:lnTo>
                  <a:pt x="2716549" y="1697941"/>
                </a:lnTo>
                <a:lnTo>
                  <a:pt x="2670206" y="1751249"/>
                </a:lnTo>
                <a:lnTo>
                  <a:pt x="2639417" y="1786470"/>
                </a:lnTo>
                <a:lnTo>
                  <a:pt x="2605136" y="1824865"/>
                </a:lnTo>
                <a:lnTo>
                  <a:pt x="2569586" y="1864529"/>
                </a:lnTo>
                <a:lnTo>
                  <a:pt x="2532766" y="1904827"/>
                </a:lnTo>
                <a:lnTo>
                  <a:pt x="2508325" y="1930529"/>
                </a:lnTo>
                <a:lnTo>
                  <a:pt x="2484519" y="1955914"/>
                </a:lnTo>
                <a:lnTo>
                  <a:pt x="2461030" y="1979712"/>
                </a:lnTo>
                <a:lnTo>
                  <a:pt x="2438811" y="2001606"/>
                </a:lnTo>
                <a:lnTo>
                  <a:pt x="2426115" y="2013347"/>
                </a:lnTo>
                <a:lnTo>
                  <a:pt x="2413418" y="2025087"/>
                </a:lnTo>
                <a:lnTo>
                  <a:pt x="2400722" y="2035876"/>
                </a:lnTo>
                <a:lnTo>
                  <a:pt x="2387708" y="2046664"/>
                </a:lnTo>
                <a:lnTo>
                  <a:pt x="2380090" y="2052376"/>
                </a:lnTo>
                <a:lnTo>
                  <a:pt x="2371837" y="2058405"/>
                </a:lnTo>
                <a:lnTo>
                  <a:pt x="2362314" y="2064751"/>
                </a:lnTo>
                <a:lnTo>
                  <a:pt x="2351205" y="2071414"/>
                </a:lnTo>
                <a:lnTo>
                  <a:pt x="2343904" y="2075222"/>
                </a:lnTo>
                <a:lnTo>
                  <a:pt x="2335969" y="2079347"/>
                </a:lnTo>
                <a:lnTo>
                  <a:pt x="2326447" y="2083155"/>
                </a:lnTo>
                <a:lnTo>
                  <a:pt x="2315337" y="2087280"/>
                </a:lnTo>
                <a:lnTo>
                  <a:pt x="2307719" y="2089501"/>
                </a:lnTo>
                <a:lnTo>
                  <a:pt x="2300101" y="2091405"/>
                </a:lnTo>
                <a:lnTo>
                  <a:pt x="2292801" y="2093309"/>
                </a:lnTo>
                <a:lnTo>
                  <a:pt x="2284865" y="2094578"/>
                </a:lnTo>
                <a:lnTo>
                  <a:pt x="2277565" y="2095530"/>
                </a:lnTo>
                <a:lnTo>
                  <a:pt x="2270582" y="2096164"/>
                </a:lnTo>
                <a:lnTo>
                  <a:pt x="2262964" y="2096799"/>
                </a:lnTo>
                <a:lnTo>
                  <a:pt x="2255981" y="2097116"/>
                </a:lnTo>
                <a:lnTo>
                  <a:pt x="2244871" y="2096799"/>
                </a:lnTo>
                <a:lnTo>
                  <a:pt x="2234397" y="2095530"/>
                </a:lnTo>
                <a:lnTo>
                  <a:pt x="2224557" y="2093943"/>
                </a:lnTo>
                <a:lnTo>
                  <a:pt x="2215034" y="2092357"/>
                </a:lnTo>
                <a:lnTo>
                  <a:pt x="2206147" y="2090453"/>
                </a:lnTo>
                <a:lnTo>
                  <a:pt x="2197894" y="2087597"/>
                </a:lnTo>
                <a:lnTo>
                  <a:pt x="2190593" y="2085058"/>
                </a:lnTo>
                <a:lnTo>
                  <a:pt x="2183610" y="2082520"/>
                </a:lnTo>
                <a:lnTo>
                  <a:pt x="2176945" y="2079982"/>
                </a:lnTo>
                <a:lnTo>
                  <a:pt x="2170596" y="2077126"/>
                </a:lnTo>
                <a:lnTo>
                  <a:pt x="2159487" y="2071097"/>
                </a:lnTo>
                <a:lnTo>
                  <a:pt x="2149647" y="2065385"/>
                </a:lnTo>
                <a:lnTo>
                  <a:pt x="2140759" y="2059674"/>
                </a:lnTo>
                <a:lnTo>
                  <a:pt x="2133141" y="2053962"/>
                </a:lnTo>
                <a:lnTo>
                  <a:pt x="2125841" y="2048251"/>
                </a:lnTo>
                <a:lnTo>
                  <a:pt x="2119175" y="2043174"/>
                </a:lnTo>
                <a:lnTo>
                  <a:pt x="2113462" y="2037779"/>
                </a:lnTo>
                <a:lnTo>
                  <a:pt x="2102670" y="2027308"/>
                </a:lnTo>
                <a:lnTo>
                  <a:pt x="2092512" y="2017154"/>
                </a:lnTo>
                <a:lnTo>
                  <a:pt x="2083307" y="2006683"/>
                </a:lnTo>
                <a:lnTo>
                  <a:pt x="2074737" y="1996847"/>
                </a:lnTo>
                <a:lnTo>
                  <a:pt x="2066167" y="1986375"/>
                </a:lnTo>
                <a:lnTo>
                  <a:pt x="2057914" y="1975904"/>
                </a:lnTo>
                <a:lnTo>
                  <a:pt x="2049979" y="1965116"/>
                </a:lnTo>
                <a:lnTo>
                  <a:pt x="2042044" y="1954010"/>
                </a:lnTo>
                <a:lnTo>
                  <a:pt x="2026490" y="1931798"/>
                </a:lnTo>
                <a:lnTo>
                  <a:pt x="2013476" y="1912125"/>
                </a:lnTo>
                <a:lnTo>
                  <a:pt x="2000462" y="1891817"/>
                </a:lnTo>
                <a:lnTo>
                  <a:pt x="1987131" y="1870557"/>
                </a:lnTo>
                <a:lnTo>
                  <a:pt x="1974117" y="1848663"/>
                </a:lnTo>
                <a:lnTo>
                  <a:pt x="1961103" y="1826769"/>
                </a:lnTo>
                <a:lnTo>
                  <a:pt x="1948089" y="1803922"/>
                </a:lnTo>
                <a:lnTo>
                  <a:pt x="1922061" y="1758547"/>
                </a:lnTo>
                <a:lnTo>
                  <a:pt x="1922061" y="2143126"/>
                </a:lnTo>
                <a:lnTo>
                  <a:pt x="1428165" y="2143126"/>
                </a:lnTo>
                <a:lnTo>
                  <a:pt x="1455462" y="1826769"/>
                </a:lnTo>
                <a:lnTo>
                  <a:pt x="1455145" y="1818519"/>
                </a:lnTo>
                <a:lnTo>
                  <a:pt x="1454510" y="1810269"/>
                </a:lnTo>
                <a:lnTo>
                  <a:pt x="1452923" y="1802653"/>
                </a:lnTo>
                <a:lnTo>
                  <a:pt x="1450701" y="1795038"/>
                </a:lnTo>
                <a:lnTo>
                  <a:pt x="1448479" y="1788057"/>
                </a:lnTo>
                <a:lnTo>
                  <a:pt x="1445623" y="1781076"/>
                </a:lnTo>
                <a:lnTo>
                  <a:pt x="1441814" y="1774730"/>
                </a:lnTo>
                <a:lnTo>
                  <a:pt x="1438005" y="1769018"/>
                </a:lnTo>
                <a:lnTo>
                  <a:pt x="1433878" y="1763941"/>
                </a:lnTo>
                <a:lnTo>
                  <a:pt x="1429434" y="1759182"/>
                </a:lnTo>
                <a:lnTo>
                  <a:pt x="1424673" y="1755057"/>
                </a:lnTo>
                <a:lnTo>
                  <a:pt x="1419595" y="1751566"/>
                </a:lnTo>
                <a:lnTo>
                  <a:pt x="1413881" y="1748711"/>
                </a:lnTo>
                <a:lnTo>
                  <a:pt x="1408485" y="1746807"/>
                </a:lnTo>
                <a:lnTo>
                  <a:pt x="1402454" y="1745538"/>
                </a:lnTo>
                <a:lnTo>
                  <a:pt x="1396423" y="1744903"/>
                </a:lnTo>
                <a:lnTo>
                  <a:pt x="1390710" y="1745538"/>
                </a:lnTo>
                <a:lnTo>
                  <a:pt x="1384679" y="1746807"/>
                </a:lnTo>
                <a:lnTo>
                  <a:pt x="1378966" y="1748711"/>
                </a:lnTo>
                <a:lnTo>
                  <a:pt x="1373570" y="1751566"/>
                </a:lnTo>
                <a:lnTo>
                  <a:pt x="1368174" y="1755057"/>
                </a:lnTo>
                <a:lnTo>
                  <a:pt x="1363412" y="1759182"/>
                </a:lnTo>
                <a:lnTo>
                  <a:pt x="1358969" y="1763941"/>
                </a:lnTo>
                <a:lnTo>
                  <a:pt x="1354842" y="1769018"/>
                </a:lnTo>
                <a:lnTo>
                  <a:pt x="1351351" y="1774730"/>
                </a:lnTo>
                <a:lnTo>
                  <a:pt x="1347542" y="1781076"/>
                </a:lnTo>
                <a:lnTo>
                  <a:pt x="1344367" y="1788057"/>
                </a:lnTo>
                <a:lnTo>
                  <a:pt x="1342146" y="1795038"/>
                </a:lnTo>
                <a:lnTo>
                  <a:pt x="1339924" y="1802653"/>
                </a:lnTo>
                <a:lnTo>
                  <a:pt x="1338971" y="1810269"/>
                </a:lnTo>
                <a:lnTo>
                  <a:pt x="1337702" y="1818519"/>
                </a:lnTo>
                <a:lnTo>
                  <a:pt x="1337384" y="1826769"/>
                </a:lnTo>
                <a:lnTo>
                  <a:pt x="1364999" y="2143126"/>
                </a:lnTo>
                <a:lnTo>
                  <a:pt x="870151" y="2143126"/>
                </a:lnTo>
                <a:lnTo>
                  <a:pt x="870151" y="1651297"/>
                </a:lnTo>
                <a:lnTo>
                  <a:pt x="869833" y="1651297"/>
                </a:lnTo>
                <a:lnTo>
                  <a:pt x="868881" y="1652249"/>
                </a:lnTo>
                <a:lnTo>
                  <a:pt x="867294" y="1653201"/>
                </a:lnTo>
                <a:lnTo>
                  <a:pt x="864755" y="1656691"/>
                </a:lnTo>
                <a:lnTo>
                  <a:pt x="861581" y="1661133"/>
                </a:lnTo>
                <a:lnTo>
                  <a:pt x="858724" y="1667162"/>
                </a:lnTo>
                <a:lnTo>
                  <a:pt x="855867" y="1674143"/>
                </a:lnTo>
                <a:lnTo>
                  <a:pt x="852376" y="1682710"/>
                </a:lnTo>
                <a:lnTo>
                  <a:pt x="848884" y="1691912"/>
                </a:lnTo>
                <a:lnTo>
                  <a:pt x="845710" y="1702701"/>
                </a:lnTo>
                <a:lnTo>
                  <a:pt x="839044" y="1726816"/>
                </a:lnTo>
                <a:lnTo>
                  <a:pt x="832061" y="1755057"/>
                </a:lnTo>
                <a:lnTo>
                  <a:pt x="824443" y="1786153"/>
                </a:lnTo>
                <a:lnTo>
                  <a:pt x="817460" y="1820423"/>
                </a:lnTo>
                <a:lnTo>
                  <a:pt x="810477" y="1856913"/>
                </a:lnTo>
                <a:lnTo>
                  <a:pt x="803811" y="1895308"/>
                </a:lnTo>
                <a:lnTo>
                  <a:pt x="797145" y="1935606"/>
                </a:lnTo>
                <a:lnTo>
                  <a:pt x="790797" y="1976221"/>
                </a:lnTo>
                <a:lnTo>
                  <a:pt x="784766" y="2018424"/>
                </a:lnTo>
                <a:lnTo>
                  <a:pt x="779688" y="2060308"/>
                </a:lnTo>
                <a:lnTo>
                  <a:pt x="774609" y="2101876"/>
                </a:lnTo>
                <a:lnTo>
                  <a:pt x="771118" y="2143126"/>
                </a:lnTo>
                <a:lnTo>
                  <a:pt x="438150" y="2143126"/>
                </a:lnTo>
                <a:lnTo>
                  <a:pt x="443864" y="2084741"/>
                </a:lnTo>
                <a:lnTo>
                  <a:pt x="449894" y="2028577"/>
                </a:lnTo>
                <a:lnTo>
                  <a:pt x="455925" y="1975269"/>
                </a:lnTo>
                <a:lnTo>
                  <a:pt x="463226" y="1923865"/>
                </a:lnTo>
                <a:lnTo>
                  <a:pt x="470209" y="1875317"/>
                </a:lnTo>
                <a:lnTo>
                  <a:pt x="478144" y="1828990"/>
                </a:lnTo>
                <a:lnTo>
                  <a:pt x="485762" y="1784884"/>
                </a:lnTo>
                <a:lnTo>
                  <a:pt x="494015" y="1742682"/>
                </a:lnTo>
                <a:lnTo>
                  <a:pt x="502585" y="1702701"/>
                </a:lnTo>
                <a:lnTo>
                  <a:pt x="511155" y="1665258"/>
                </a:lnTo>
                <a:lnTo>
                  <a:pt x="520043" y="1629085"/>
                </a:lnTo>
                <a:lnTo>
                  <a:pt x="528931" y="1595450"/>
                </a:lnTo>
                <a:lnTo>
                  <a:pt x="537818" y="1563719"/>
                </a:lnTo>
                <a:lnTo>
                  <a:pt x="547023" y="1533892"/>
                </a:lnTo>
                <a:lnTo>
                  <a:pt x="556228" y="1505969"/>
                </a:lnTo>
                <a:lnTo>
                  <a:pt x="565116" y="1479632"/>
                </a:lnTo>
                <a:lnTo>
                  <a:pt x="574638" y="1454882"/>
                </a:lnTo>
                <a:lnTo>
                  <a:pt x="583526" y="1432036"/>
                </a:lnTo>
                <a:lnTo>
                  <a:pt x="592413" y="1410777"/>
                </a:lnTo>
                <a:lnTo>
                  <a:pt x="601301" y="1391420"/>
                </a:lnTo>
                <a:lnTo>
                  <a:pt x="609871" y="1373334"/>
                </a:lnTo>
                <a:lnTo>
                  <a:pt x="618124" y="1356516"/>
                </a:lnTo>
                <a:lnTo>
                  <a:pt x="626059" y="1341920"/>
                </a:lnTo>
                <a:lnTo>
                  <a:pt x="633995" y="1327959"/>
                </a:lnTo>
                <a:lnTo>
                  <a:pt x="641930" y="1315266"/>
                </a:lnTo>
                <a:lnTo>
                  <a:pt x="648913" y="1304160"/>
                </a:lnTo>
                <a:lnTo>
                  <a:pt x="655579" y="1294324"/>
                </a:lnTo>
                <a:lnTo>
                  <a:pt x="661927" y="1285756"/>
                </a:lnTo>
                <a:lnTo>
                  <a:pt x="667641" y="1278141"/>
                </a:lnTo>
                <a:lnTo>
                  <a:pt x="673037" y="1271478"/>
                </a:lnTo>
                <a:lnTo>
                  <a:pt x="677798" y="1266083"/>
                </a:lnTo>
                <a:lnTo>
                  <a:pt x="681924" y="1261641"/>
                </a:lnTo>
                <a:lnTo>
                  <a:pt x="699065" y="1252756"/>
                </a:lnTo>
                <a:lnTo>
                  <a:pt x="717475" y="1243237"/>
                </a:lnTo>
                <a:lnTo>
                  <a:pt x="737154" y="1234035"/>
                </a:lnTo>
                <a:lnTo>
                  <a:pt x="758104" y="1224833"/>
                </a:lnTo>
                <a:lnTo>
                  <a:pt x="779688" y="1215948"/>
                </a:lnTo>
                <a:lnTo>
                  <a:pt x="801907" y="1206746"/>
                </a:lnTo>
                <a:lnTo>
                  <a:pt x="824761" y="1197227"/>
                </a:lnTo>
                <a:lnTo>
                  <a:pt x="848249" y="1188343"/>
                </a:lnTo>
                <a:lnTo>
                  <a:pt x="895544" y="1170891"/>
                </a:lnTo>
                <a:lnTo>
                  <a:pt x="942204" y="1154390"/>
                </a:lnTo>
                <a:lnTo>
                  <a:pt x="987594" y="1138525"/>
                </a:lnTo>
                <a:lnTo>
                  <a:pt x="1030445" y="1124564"/>
                </a:lnTo>
                <a:lnTo>
                  <a:pt x="1041554" y="1118217"/>
                </a:lnTo>
                <a:lnTo>
                  <a:pt x="1053299" y="1112188"/>
                </a:lnTo>
                <a:lnTo>
                  <a:pt x="1065678" y="1107111"/>
                </a:lnTo>
                <a:lnTo>
                  <a:pt x="1077740" y="1102352"/>
                </a:lnTo>
                <a:lnTo>
                  <a:pt x="1090754" y="1097909"/>
                </a:lnTo>
                <a:lnTo>
                  <a:pt x="1103768" y="1094102"/>
                </a:lnTo>
                <a:lnTo>
                  <a:pt x="1117099" y="1090294"/>
                </a:lnTo>
                <a:lnTo>
                  <a:pt x="1131065" y="1087438"/>
                </a:lnTo>
                <a:close/>
                <a:moveTo>
                  <a:pt x="1401445" y="0"/>
                </a:moveTo>
                <a:lnTo>
                  <a:pt x="1412240" y="318"/>
                </a:lnTo>
                <a:lnTo>
                  <a:pt x="1423353" y="635"/>
                </a:lnTo>
                <a:lnTo>
                  <a:pt x="1433513" y="1588"/>
                </a:lnTo>
                <a:lnTo>
                  <a:pt x="1444308" y="2223"/>
                </a:lnTo>
                <a:lnTo>
                  <a:pt x="1454786" y="3494"/>
                </a:lnTo>
                <a:lnTo>
                  <a:pt x="1465263" y="4764"/>
                </a:lnTo>
                <a:lnTo>
                  <a:pt x="1475423" y="6670"/>
                </a:lnTo>
                <a:lnTo>
                  <a:pt x="1485266" y="8575"/>
                </a:lnTo>
                <a:lnTo>
                  <a:pt x="1495426" y="10798"/>
                </a:lnTo>
                <a:lnTo>
                  <a:pt x="1505268" y="13339"/>
                </a:lnTo>
                <a:lnTo>
                  <a:pt x="1515111" y="15880"/>
                </a:lnTo>
                <a:lnTo>
                  <a:pt x="1524636" y="19056"/>
                </a:lnTo>
                <a:lnTo>
                  <a:pt x="1533843" y="22232"/>
                </a:lnTo>
                <a:lnTo>
                  <a:pt x="1543368" y="25726"/>
                </a:lnTo>
                <a:lnTo>
                  <a:pt x="1552576" y="29219"/>
                </a:lnTo>
                <a:lnTo>
                  <a:pt x="1561466" y="33030"/>
                </a:lnTo>
                <a:lnTo>
                  <a:pt x="1570356" y="37159"/>
                </a:lnTo>
                <a:lnTo>
                  <a:pt x="1578928" y="41605"/>
                </a:lnTo>
                <a:lnTo>
                  <a:pt x="1587818" y="46052"/>
                </a:lnTo>
                <a:lnTo>
                  <a:pt x="1596073" y="50816"/>
                </a:lnTo>
                <a:lnTo>
                  <a:pt x="1604646" y="55897"/>
                </a:lnTo>
                <a:lnTo>
                  <a:pt x="1612583" y="60979"/>
                </a:lnTo>
                <a:lnTo>
                  <a:pt x="1620521" y="66378"/>
                </a:lnTo>
                <a:lnTo>
                  <a:pt x="1628776" y="72095"/>
                </a:lnTo>
                <a:lnTo>
                  <a:pt x="1636078" y="77812"/>
                </a:lnTo>
                <a:lnTo>
                  <a:pt x="1644016" y="83528"/>
                </a:lnTo>
                <a:lnTo>
                  <a:pt x="1651318" y="89880"/>
                </a:lnTo>
                <a:lnTo>
                  <a:pt x="1658303" y="96232"/>
                </a:lnTo>
                <a:lnTo>
                  <a:pt x="1665606" y="102902"/>
                </a:lnTo>
                <a:lnTo>
                  <a:pt x="1672591" y="109571"/>
                </a:lnTo>
                <a:lnTo>
                  <a:pt x="1679258" y="116241"/>
                </a:lnTo>
                <a:lnTo>
                  <a:pt x="1685926" y="123546"/>
                </a:lnTo>
                <a:lnTo>
                  <a:pt x="1692593" y="130851"/>
                </a:lnTo>
                <a:lnTo>
                  <a:pt x="1698943" y="138155"/>
                </a:lnTo>
                <a:lnTo>
                  <a:pt x="1704976" y="145778"/>
                </a:lnTo>
                <a:lnTo>
                  <a:pt x="1710691" y="153400"/>
                </a:lnTo>
                <a:lnTo>
                  <a:pt x="1716723" y="161658"/>
                </a:lnTo>
                <a:lnTo>
                  <a:pt x="1722438" y="169597"/>
                </a:lnTo>
                <a:lnTo>
                  <a:pt x="1727836" y="177537"/>
                </a:lnTo>
                <a:lnTo>
                  <a:pt x="1733233" y="186113"/>
                </a:lnTo>
                <a:lnTo>
                  <a:pt x="1738313" y="194688"/>
                </a:lnTo>
                <a:lnTo>
                  <a:pt x="1743076" y="203263"/>
                </a:lnTo>
                <a:lnTo>
                  <a:pt x="1747838" y="212156"/>
                </a:lnTo>
                <a:lnTo>
                  <a:pt x="1752283" y="221048"/>
                </a:lnTo>
                <a:lnTo>
                  <a:pt x="1760856" y="239469"/>
                </a:lnTo>
                <a:lnTo>
                  <a:pt x="1768793" y="258207"/>
                </a:lnTo>
                <a:lnTo>
                  <a:pt x="1776096" y="277581"/>
                </a:lnTo>
                <a:lnTo>
                  <a:pt x="1782446" y="297272"/>
                </a:lnTo>
                <a:lnTo>
                  <a:pt x="1788161" y="317916"/>
                </a:lnTo>
                <a:lnTo>
                  <a:pt x="1792923" y="338560"/>
                </a:lnTo>
                <a:lnTo>
                  <a:pt x="1797051" y="359521"/>
                </a:lnTo>
                <a:lnTo>
                  <a:pt x="1799908" y="380800"/>
                </a:lnTo>
                <a:lnTo>
                  <a:pt x="1802448" y="402397"/>
                </a:lnTo>
                <a:lnTo>
                  <a:pt x="1804036" y="424946"/>
                </a:lnTo>
                <a:lnTo>
                  <a:pt x="1809751" y="426534"/>
                </a:lnTo>
                <a:lnTo>
                  <a:pt x="1815148" y="428758"/>
                </a:lnTo>
                <a:lnTo>
                  <a:pt x="1819911" y="431616"/>
                </a:lnTo>
                <a:lnTo>
                  <a:pt x="1825308" y="434474"/>
                </a:lnTo>
                <a:lnTo>
                  <a:pt x="1829753" y="437968"/>
                </a:lnTo>
                <a:lnTo>
                  <a:pt x="1834198" y="441144"/>
                </a:lnTo>
                <a:lnTo>
                  <a:pt x="1838326" y="445273"/>
                </a:lnTo>
                <a:lnTo>
                  <a:pt x="1842453" y="449401"/>
                </a:lnTo>
                <a:lnTo>
                  <a:pt x="1845628" y="453848"/>
                </a:lnTo>
                <a:lnTo>
                  <a:pt x="1849121" y="458612"/>
                </a:lnTo>
                <a:lnTo>
                  <a:pt x="1851978" y="463693"/>
                </a:lnTo>
                <a:lnTo>
                  <a:pt x="1854201" y="469728"/>
                </a:lnTo>
                <a:lnTo>
                  <a:pt x="1856423" y="475762"/>
                </a:lnTo>
                <a:lnTo>
                  <a:pt x="1858328" y="482114"/>
                </a:lnTo>
                <a:lnTo>
                  <a:pt x="1859916" y="488784"/>
                </a:lnTo>
                <a:lnTo>
                  <a:pt x="1860868" y="496088"/>
                </a:lnTo>
                <a:lnTo>
                  <a:pt x="1861503" y="502123"/>
                </a:lnTo>
                <a:lnTo>
                  <a:pt x="1862138" y="507839"/>
                </a:lnTo>
                <a:lnTo>
                  <a:pt x="1862138" y="513874"/>
                </a:lnTo>
                <a:lnTo>
                  <a:pt x="1861503" y="519908"/>
                </a:lnTo>
                <a:lnTo>
                  <a:pt x="1861186" y="526260"/>
                </a:lnTo>
                <a:lnTo>
                  <a:pt x="1860868" y="532294"/>
                </a:lnTo>
                <a:lnTo>
                  <a:pt x="1858963" y="544998"/>
                </a:lnTo>
                <a:lnTo>
                  <a:pt x="1856106" y="557385"/>
                </a:lnTo>
                <a:lnTo>
                  <a:pt x="1852296" y="569771"/>
                </a:lnTo>
                <a:lnTo>
                  <a:pt x="1847851" y="582157"/>
                </a:lnTo>
                <a:lnTo>
                  <a:pt x="1842771" y="593908"/>
                </a:lnTo>
                <a:lnTo>
                  <a:pt x="1836738" y="605342"/>
                </a:lnTo>
                <a:lnTo>
                  <a:pt x="1833881" y="611059"/>
                </a:lnTo>
                <a:lnTo>
                  <a:pt x="1830071" y="616140"/>
                </a:lnTo>
                <a:lnTo>
                  <a:pt x="1826578" y="621540"/>
                </a:lnTo>
                <a:lnTo>
                  <a:pt x="1823086" y="626621"/>
                </a:lnTo>
                <a:lnTo>
                  <a:pt x="1818958" y="631385"/>
                </a:lnTo>
                <a:lnTo>
                  <a:pt x="1814831" y="635831"/>
                </a:lnTo>
                <a:lnTo>
                  <a:pt x="1810703" y="640278"/>
                </a:lnTo>
                <a:lnTo>
                  <a:pt x="1806258" y="644407"/>
                </a:lnTo>
                <a:lnTo>
                  <a:pt x="1801813" y="648218"/>
                </a:lnTo>
                <a:lnTo>
                  <a:pt x="1797051" y="652029"/>
                </a:lnTo>
                <a:lnTo>
                  <a:pt x="1792288" y="655205"/>
                </a:lnTo>
                <a:lnTo>
                  <a:pt x="1787208" y="658063"/>
                </a:lnTo>
                <a:lnTo>
                  <a:pt x="1782128" y="660922"/>
                </a:lnTo>
                <a:lnTo>
                  <a:pt x="1777048" y="663145"/>
                </a:lnTo>
                <a:lnTo>
                  <a:pt x="1771651" y="681248"/>
                </a:lnTo>
                <a:lnTo>
                  <a:pt x="1766571" y="699033"/>
                </a:lnTo>
                <a:lnTo>
                  <a:pt x="1760538" y="716501"/>
                </a:lnTo>
                <a:lnTo>
                  <a:pt x="1754188" y="733969"/>
                </a:lnTo>
                <a:lnTo>
                  <a:pt x="1747521" y="751437"/>
                </a:lnTo>
                <a:lnTo>
                  <a:pt x="1740218" y="768587"/>
                </a:lnTo>
                <a:lnTo>
                  <a:pt x="1732598" y="785420"/>
                </a:lnTo>
                <a:lnTo>
                  <a:pt x="1724661" y="801618"/>
                </a:lnTo>
                <a:lnTo>
                  <a:pt x="1716406" y="817497"/>
                </a:lnTo>
                <a:lnTo>
                  <a:pt x="1707516" y="833695"/>
                </a:lnTo>
                <a:lnTo>
                  <a:pt x="1698308" y="848940"/>
                </a:lnTo>
                <a:lnTo>
                  <a:pt x="1688148" y="863867"/>
                </a:lnTo>
                <a:lnTo>
                  <a:pt x="1677988" y="878159"/>
                </a:lnTo>
                <a:lnTo>
                  <a:pt x="1667511" y="892451"/>
                </a:lnTo>
                <a:lnTo>
                  <a:pt x="1656716" y="905790"/>
                </a:lnTo>
                <a:lnTo>
                  <a:pt x="1644968" y="918811"/>
                </a:lnTo>
                <a:lnTo>
                  <a:pt x="1633221" y="931515"/>
                </a:lnTo>
                <a:lnTo>
                  <a:pt x="1620838" y="943266"/>
                </a:lnTo>
                <a:lnTo>
                  <a:pt x="1607821" y="954382"/>
                </a:lnTo>
                <a:lnTo>
                  <a:pt x="1594803" y="964863"/>
                </a:lnTo>
                <a:lnTo>
                  <a:pt x="1581151" y="974709"/>
                </a:lnTo>
                <a:lnTo>
                  <a:pt x="1567181" y="983919"/>
                </a:lnTo>
                <a:lnTo>
                  <a:pt x="1552576" y="992176"/>
                </a:lnTo>
                <a:lnTo>
                  <a:pt x="1545273" y="996305"/>
                </a:lnTo>
                <a:lnTo>
                  <a:pt x="1537336" y="1000116"/>
                </a:lnTo>
                <a:lnTo>
                  <a:pt x="1530033" y="1003610"/>
                </a:lnTo>
                <a:lnTo>
                  <a:pt x="1522096" y="1006786"/>
                </a:lnTo>
                <a:lnTo>
                  <a:pt x="1513841" y="1010279"/>
                </a:lnTo>
                <a:lnTo>
                  <a:pt x="1506221" y="1012820"/>
                </a:lnTo>
                <a:lnTo>
                  <a:pt x="1497966" y="1015679"/>
                </a:lnTo>
                <a:lnTo>
                  <a:pt x="1489711" y="1017902"/>
                </a:lnTo>
                <a:lnTo>
                  <a:pt x="1481456" y="1020443"/>
                </a:lnTo>
                <a:lnTo>
                  <a:pt x="1473201" y="1022348"/>
                </a:lnTo>
                <a:lnTo>
                  <a:pt x="1464628" y="1024254"/>
                </a:lnTo>
                <a:lnTo>
                  <a:pt x="1455738" y="1025842"/>
                </a:lnTo>
                <a:lnTo>
                  <a:pt x="1447166" y="1027112"/>
                </a:lnTo>
                <a:lnTo>
                  <a:pt x="1438276" y="1028383"/>
                </a:lnTo>
                <a:lnTo>
                  <a:pt x="1429068" y="1029018"/>
                </a:lnTo>
                <a:lnTo>
                  <a:pt x="1419860" y="1029971"/>
                </a:lnTo>
                <a:lnTo>
                  <a:pt x="1410653" y="1030288"/>
                </a:lnTo>
                <a:lnTo>
                  <a:pt x="1401445" y="1030288"/>
                </a:lnTo>
                <a:lnTo>
                  <a:pt x="1391920" y="1030288"/>
                </a:lnTo>
                <a:lnTo>
                  <a:pt x="1382713" y="1029971"/>
                </a:lnTo>
                <a:lnTo>
                  <a:pt x="1373823" y="1029018"/>
                </a:lnTo>
                <a:lnTo>
                  <a:pt x="1364933" y="1028383"/>
                </a:lnTo>
                <a:lnTo>
                  <a:pt x="1356043" y="1027112"/>
                </a:lnTo>
                <a:lnTo>
                  <a:pt x="1347153" y="1025842"/>
                </a:lnTo>
                <a:lnTo>
                  <a:pt x="1338580" y="1024254"/>
                </a:lnTo>
                <a:lnTo>
                  <a:pt x="1330008" y="1022348"/>
                </a:lnTo>
                <a:lnTo>
                  <a:pt x="1321753" y="1020443"/>
                </a:lnTo>
                <a:lnTo>
                  <a:pt x="1313180" y="1018219"/>
                </a:lnTo>
                <a:lnTo>
                  <a:pt x="1305243" y="1015679"/>
                </a:lnTo>
                <a:lnTo>
                  <a:pt x="1297305" y="1013138"/>
                </a:lnTo>
                <a:lnTo>
                  <a:pt x="1289050" y="1010279"/>
                </a:lnTo>
                <a:lnTo>
                  <a:pt x="1281430" y="1007104"/>
                </a:lnTo>
                <a:lnTo>
                  <a:pt x="1273493" y="1003928"/>
                </a:lnTo>
                <a:lnTo>
                  <a:pt x="1266190" y="1000434"/>
                </a:lnTo>
                <a:lnTo>
                  <a:pt x="1250950" y="992812"/>
                </a:lnTo>
                <a:lnTo>
                  <a:pt x="1236345" y="984554"/>
                </a:lnTo>
                <a:lnTo>
                  <a:pt x="1222693" y="975344"/>
                </a:lnTo>
                <a:lnTo>
                  <a:pt x="1209040" y="965498"/>
                </a:lnTo>
                <a:lnTo>
                  <a:pt x="1196023" y="955017"/>
                </a:lnTo>
                <a:lnTo>
                  <a:pt x="1183005" y="943901"/>
                </a:lnTo>
                <a:lnTo>
                  <a:pt x="1170623" y="932150"/>
                </a:lnTo>
                <a:lnTo>
                  <a:pt x="1158875" y="919764"/>
                </a:lnTo>
                <a:lnTo>
                  <a:pt x="1147128" y="907378"/>
                </a:lnTo>
                <a:lnTo>
                  <a:pt x="1136333" y="893721"/>
                </a:lnTo>
                <a:lnTo>
                  <a:pt x="1125538" y="879747"/>
                </a:lnTo>
                <a:lnTo>
                  <a:pt x="1115695" y="865455"/>
                </a:lnTo>
                <a:lnTo>
                  <a:pt x="1105853" y="850845"/>
                </a:lnTo>
                <a:lnTo>
                  <a:pt x="1096645" y="835601"/>
                </a:lnTo>
                <a:lnTo>
                  <a:pt x="1087755" y="820038"/>
                </a:lnTo>
                <a:lnTo>
                  <a:pt x="1079183" y="803841"/>
                </a:lnTo>
                <a:lnTo>
                  <a:pt x="1070928" y="787643"/>
                </a:lnTo>
                <a:lnTo>
                  <a:pt x="1063625" y="770811"/>
                </a:lnTo>
                <a:lnTo>
                  <a:pt x="1056323" y="753978"/>
                </a:lnTo>
                <a:lnTo>
                  <a:pt x="1049655" y="737145"/>
                </a:lnTo>
                <a:lnTo>
                  <a:pt x="1043305" y="719677"/>
                </a:lnTo>
                <a:lnTo>
                  <a:pt x="1037273" y="702209"/>
                </a:lnTo>
                <a:lnTo>
                  <a:pt x="1031558" y="684106"/>
                </a:lnTo>
                <a:lnTo>
                  <a:pt x="1026795" y="666321"/>
                </a:lnTo>
                <a:lnTo>
                  <a:pt x="1020763" y="664415"/>
                </a:lnTo>
                <a:lnTo>
                  <a:pt x="1015365" y="662827"/>
                </a:lnTo>
                <a:lnTo>
                  <a:pt x="1009650" y="659969"/>
                </a:lnTo>
                <a:lnTo>
                  <a:pt x="1004253" y="657110"/>
                </a:lnTo>
                <a:lnTo>
                  <a:pt x="998855" y="653617"/>
                </a:lnTo>
                <a:lnTo>
                  <a:pt x="993775" y="650441"/>
                </a:lnTo>
                <a:lnTo>
                  <a:pt x="989013" y="646312"/>
                </a:lnTo>
                <a:lnTo>
                  <a:pt x="984250" y="642183"/>
                </a:lnTo>
                <a:lnTo>
                  <a:pt x="979805" y="637737"/>
                </a:lnTo>
                <a:lnTo>
                  <a:pt x="975360" y="632973"/>
                </a:lnTo>
                <a:lnTo>
                  <a:pt x="970598" y="627891"/>
                </a:lnTo>
                <a:lnTo>
                  <a:pt x="966788" y="622492"/>
                </a:lnTo>
                <a:lnTo>
                  <a:pt x="962978" y="617411"/>
                </a:lnTo>
                <a:lnTo>
                  <a:pt x="959168" y="611376"/>
                </a:lnTo>
                <a:lnTo>
                  <a:pt x="955358" y="605660"/>
                </a:lnTo>
                <a:lnTo>
                  <a:pt x="952500" y="599625"/>
                </a:lnTo>
                <a:lnTo>
                  <a:pt x="949325" y="593591"/>
                </a:lnTo>
                <a:lnTo>
                  <a:pt x="946468" y="587239"/>
                </a:lnTo>
                <a:lnTo>
                  <a:pt x="943610" y="580887"/>
                </a:lnTo>
                <a:lnTo>
                  <a:pt x="941388" y="574535"/>
                </a:lnTo>
                <a:lnTo>
                  <a:pt x="939165" y="567865"/>
                </a:lnTo>
                <a:lnTo>
                  <a:pt x="937260" y="561196"/>
                </a:lnTo>
                <a:lnTo>
                  <a:pt x="935355" y="554526"/>
                </a:lnTo>
                <a:lnTo>
                  <a:pt x="934085" y="547857"/>
                </a:lnTo>
                <a:lnTo>
                  <a:pt x="932815" y="541505"/>
                </a:lnTo>
                <a:lnTo>
                  <a:pt x="931863" y="534835"/>
                </a:lnTo>
                <a:lnTo>
                  <a:pt x="930910" y="528166"/>
                </a:lnTo>
                <a:lnTo>
                  <a:pt x="930593" y="521496"/>
                </a:lnTo>
                <a:lnTo>
                  <a:pt x="930275" y="515144"/>
                </a:lnTo>
                <a:lnTo>
                  <a:pt x="930275" y="508792"/>
                </a:lnTo>
                <a:lnTo>
                  <a:pt x="930593" y="502440"/>
                </a:lnTo>
                <a:lnTo>
                  <a:pt x="931228" y="496088"/>
                </a:lnTo>
                <a:lnTo>
                  <a:pt x="932498" y="488148"/>
                </a:lnTo>
                <a:lnTo>
                  <a:pt x="934403" y="480526"/>
                </a:lnTo>
                <a:lnTo>
                  <a:pt x="936625" y="473539"/>
                </a:lnTo>
                <a:lnTo>
                  <a:pt x="939165" y="466869"/>
                </a:lnTo>
                <a:lnTo>
                  <a:pt x="942023" y="460835"/>
                </a:lnTo>
                <a:lnTo>
                  <a:pt x="945515" y="455436"/>
                </a:lnTo>
                <a:lnTo>
                  <a:pt x="949325" y="450037"/>
                </a:lnTo>
                <a:lnTo>
                  <a:pt x="953770" y="445273"/>
                </a:lnTo>
                <a:lnTo>
                  <a:pt x="958215" y="440826"/>
                </a:lnTo>
                <a:lnTo>
                  <a:pt x="962978" y="437015"/>
                </a:lnTo>
                <a:lnTo>
                  <a:pt x="968058" y="433204"/>
                </a:lnTo>
                <a:lnTo>
                  <a:pt x="973773" y="430345"/>
                </a:lnTo>
                <a:lnTo>
                  <a:pt x="979805" y="427805"/>
                </a:lnTo>
                <a:lnTo>
                  <a:pt x="985520" y="425264"/>
                </a:lnTo>
                <a:lnTo>
                  <a:pt x="992188" y="423358"/>
                </a:lnTo>
                <a:lnTo>
                  <a:pt x="998855" y="421453"/>
                </a:lnTo>
                <a:lnTo>
                  <a:pt x="1000443" y="399538"/>
                </a:lnTo>
                <a:lnTo>
                  <a:pt x="1002983" y="377942"/>
                </a:lnTo>
                <a:lnTo>
                  <a:pt x="1006475" y="356663"/>
                </a:lnTo>
                <a:lnTo>
                  <a:pt x="1010603" y="336019"/>
                </a:lnTo>
                <a:lnTo>
                  <a:pt x="1015365" y="315057"/>
                </a:lnTo>
                <a:lnTo>
                  <a:pt x="1020763" y="295049"/>
                </a:lnTo>
                <a:lnTo>
                  <a:pt x="1027748" y="275358"/>
                </a:lnTo>
                <a:lnTo>
                  <a:pt x="1034733" y="256302"/>
                </a:lnTo>
                <a:lnTo>
                  <a:pt x="1042353" y="237564"/>
                </a:lnTo>
                <a:lnTo>
                  <a:pt x="1051243" y="219143"/>
                </a:lnTo>
                <a:lnTo>
                  <a:pt x="1060768" y="201675"/>
                </a:lnTo>
                <a:lnTo>
                  <a:pt x="1065530" y="193417"/>
                </a:lnTo>
                <a:lnTo>
                  <a:pt x="1070610" y="184842"/>
                </a:lnTo>
                <a:lnTo>
                  <a:pt x="1076008" y="176585"/>
                </a:lnTo>
                <a:lnTo>
                  <a:pt x="1081405" y="168327"/>
                </a:lnTo>
                <a:lnTo>
                  <a:pt x="1087120" y="160070"/>
                </a:lnTo>
                <a:lnTo>
                  <a:pt x="1092835" y="152447"/>
                </a:lnTo>
                <a:lnTo>
                  <a:pt x="1098868" y="144507"/>
                </a:lnTo>
                <a:lnTo>
                  <a:pt x="1104900" y="137202"/>
                </a:lnTo>
                <a:lnTo>
                  <a:pt x="1111250" y="129580"/>
                </a:lnTo>
                <a:lnTo>
                  <a:pt x="1117600" y="122593"/>
                </a:lnTo>
                <a:lnTo>
                  <a:pt x="1124268" y="115606"/>
                </a:lnTo>
                <a:lnTo>
                  <a:pt x="1131253" y="108619"/>
                </a:lnTo>
                <a:lnTo>
                  <a:pt x="1137920" y="101949"/>
                </a:lnTo>
                <a:lnTo>
                  <a:pt x="1144905" y="95597"/>
                </a:lnTo>
                <a:lnTo>
                  <a:pt x="1152525" y="89245"/>
                </a:lnTo>
                <a:lnTo>
                  <a:pt x="1159828" y="82893"/>
                </a:lnTo>
                <a:lnTo>
                  <a:pt x="1167130" y="76859"/>
                </a:lnTo>
                <a:lnTo>
                  <a:pt x="1175068" y="71460"/>
                </a:lnTo>
                <a:lnTo>
                  <a:pt x="1183005" y="65743"/>
                </a:lnTo>
                <a:lnTo>
                  <a:pt x="1190943" y="60661"/>
                </a:lnTo>
                <a:lnTo>
                  <a:pt x="1198880" y="55262"/>
                </a:lnTo>
                <a:lnTo>
                  <a:pt x="1207453" y="50498"/>
                </a:lnTo>
                <a:lnTo>
                  <a:pt x="1216025" y="45734"/>
                </a:lnTo>
                <a:lnTo>
                  <a:pt x="1224598" y="41288"/>
                </a:lnTo>
                <a:lnTo>
                  <a:pt x="1233170" y="36841"/>
                </a:lnTo>
                <a:lnTo>
                  <a:pt x="1242060" y="32713"/>
                </a:lnTo>
                <a:lnTo>
                  <a:pt x="1250950" y="28902"/>
                </a:lnTo>
                <a:lnTo>
                  <a:pt x="1260158" y="25408"/>
                </a:lnTo>
                <a:lnTo>
                  <a:pt x="1269365" y="21914"/>
                </a:lnTo>
                <a:lnTo>
                  <a:pt x="1278890" y="19056"/>
                </a:lnTo>
                <a:lnTo>
                  <a:pt x="1288415" y="15880"/>
                </a:lnTo>
                <a:lnTo>
                  <a:pt x="1297940" y="13339"/>
                </a:lnTo>
                <a:lnTo>
                  <a:pt x="1307783" y="10798"/>
                </a:lnTo>
                <a:lnTo>
                  <a:pt x="1317625" y="8575"/>
                </a:lnTo>
                <a:lnTo>
                  <a:pt x="1327785" y="6670"/>
                </a:lnTo>
                <a:lnTo>
                  <a:pt x="1337945" y="4764"/>
                </a:lnTo>
                <a:lnTo>
                  <a:pt x="1348105" y="3494"/>
                </a:lnTo>
                <a:lnTo>
                  <a:pt x="1358583" y="2223"/>
                </a:lnTo>
                <a:lnTo>
                  <a:pt x="1369060" y="1588"/>
                </a:lnTo>
                <a:lnTo>
                  <a:pt x="1379855" y="635"/>
                </a:lnTo>
                <a:lnTo>
                  <a:pt x="1390650" y="318"/>
                </a:lnTo>
                <a:lnTo>
                  <a:pt x="1401445" y="0"/>
                </a:lnTo>
                <a:close/>
              </a:path>
            </a:pathLst>
          </a:cu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4A372C"/>
              </a:solidFill>
            </a:endParaRPr>
          </a:p>
        </p:txBody>
      </p:sp>
      <p:sp>
        <p:nvSpPr>
          <p:cNvPr id="31" name="矩形 30"/>
          <p:cNvSpPr/>
          <p:nvPr>
            <p:custDataLst>
              <p:tags r:id="rId7"/>
            </p:custDataLst>
          </p:nvPr>
        </p:nvSpPr>
        <p:spPr>
          <a:xfrm>
            <a:off x="2114550" y="1972284"/>
            <a:ext cx="7475220" cy="45719"/>
          </a:xfrm>
          <a:prstGeom prst="rect">
            <a:avLst/>
          </a:prstGeom>
          <a:solidFill>
            <a:srgbClr val="20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custDataLst>
              <p:tags r:id="rId8"/>
            </p:custDataLst>
          </p:nvPr>
        </p:nvSpPr>
        <p:spPr>
          <a:xfrm>
            <a:off x="2268220" y="6045670"/>
            <a:ext cx="7475220" cy="45719"/>
          </a:xfrm>
          <a:prstGeom prst="rect">
            <a:avLst/>
          </a:prstGeom>
          <a:solidFill>
            <a:srgbClr val="20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6" presetClass="entr" presetSubtype="37" fill="hold" nodeType="withEffect">
                                  <p:stCondLst>
                                    <p:cond delay="1500"/>
                                  </p:stCondLst>
                                  <p:childTnLst>
                                    <p:set>
                                      <p:cBhvr>
                                        <p:cTn id="9" dur="1" fill="hold">
                                          <p:stCondLst>
                                            <p:cond delay="0"/>
                                          </p:stCondLst>
                                        </p:cTn>
                                        <p:tgtEl>
                                          <p:spTgt spid="26"/>
                                        </p:tgtEl>
                                        <p:attrNameLst>
                                          <p:attrName>style.visibility</p:attrName>
                                        </p:attrNameLst>
                                      </p:cBhvr>
                                      <p:to>
                                        <p:strVal val="visible"/>
                                      </p:to>
                                    </p:set>
                                    <p:animEffect transition="in" filter="barn(outVertical)">
                                      <p:cBhvr>
                                        <p:cTn id="10" dur="500"/>
                                        <p:tgtEl>
                                          <p:spTgt spid="26"/>
                                        </p:tgtEl>
                                      </p:cBhvr>
                                    </p:animEffect>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2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关键字的设置与注意事项</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spc="200" dirty="0">
                <a:solidFill>
                  <a:schemeClr val="bg1"/>
                </a:solidFill>
                <a:latin typeface="微软雅黑" panose="020B0503020204020204" pitchFamily="34" charset="-122"/>
                <a:ea typeface="微软雅黑" panose="020B0503020204020204" pitchFamily="34" charset="-122"/>
              </a:rPr>
              <a:t>SEO</a:t>
            </a:r>
            <a:r>
              <a:rPr lang="zh-CN" altLang="en-US" sz="2400" spc="200" dirty="0">
                <a:solidFill>
                  <a:schemeClr val="bg1"/>
                </a:solidFill>
                <a:latin typeface="微软雅黑" panose="020B0503020204020204" pitchFamily="34" charset="-122"/>
                <a:ea typeface="微软雅黑" panose="020B0503020204020204" pitchFamily="34" charset="-122"/>
              </a:rPr>
              <a:t>关键字</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90204" pitchFamily="34" charset="0"/>
            </a:endParaRPr>
          </a:p>
        </p:txBody>
      </p:sp>
      <p:sp>
        <p:nvSpPr>
          <p:cNvPr id="33" name="矩形 32"/>
          <p:cNvSpPr>
            <a:spLocks noChangeArrowheads="1"/>
          </p:cNvSpPr>
          <p:nvPr/>
        </p:nvSpPr>
        <p:spPr bwMode="auto">
          <a:xfrm>
            <a:off x="1240790" y="1735138"/>
            <a:ext cx="9573260" cy="391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（一）HTML head 中配置meta标签关键字“keywords”,关键字之间用英文逗号隔开，建议设置3~5个关键词</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（二）设置meta标签descrption属性，这里的设置是展示在搜索引擎搜索结果中的描述文字，字数建议80个汉字；此部分如果出现关键词，会被搜索引擎标红，更吸引眼球。</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三</a:t>
            </a:r>
            <a:r>
              <a:rPr lang="en-US" altLang="zh-CN" sz="2400" b="1">
                <a:latin typeface="宋体" panose="02010600030101010101" pitchFamily="2" charset="-122"/>
                <a:sym typeface="+mn-ea"/>
              </a:rPr>
              <a:t>）关键字不一定要完全匹配，搜索引擎处理文本时会把词语拆分</a:t>
            </a:r>
            <a:r>
              <a:rPr lang="zh-CN" altLang="en-US" sz="2400" b="1">
                <a:latin typeface="宋体" panose="02010600030101010101" pitchFamily="2" charset="-122"/>
                <a:sym typeface="+mn-ea"/>
              </a:rPr>
              <a:t>。</a:t>
            </a:r>
            <a:endParaRPr lang="en-US" altLang="zh-CN" sz="2400" b="1">
              <a:latin typeface="宋体" panose="02010600030101010101" pitchFamily="2" charset="-122"/>
              <a:sym typeface="+mn-ea"/>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四</a:t>
            </a: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页面内容多次出现某个关键词，第一次出现时加粗。</a:t>
            </a:r>
            <a:endParaRPr lang="zh-CN" altLang="en-US" sz="2400" b="1">
              <a:latin typeface="宋体" panose="02010600030101010101" pitchFamily="2" charset="-122"/>
              <a:sym typeface="+mn-ea"/>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9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三、链接优化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946965" y="194015"/>
            <a:ext cx="2316480" cy="521970"/>
          </a:xfrm>
          <a:prstGeom prst="rect">
            <a:avLst/>
          </a:prstGeom>
          <a:noFill/>
          <a:ln>
            <a:noFill/>
          </a:ln>
        </p:spPr>
        <p:txBody>
          <a:bodyPr wrap="non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链接优化分类</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3975" y="3965575"/>
            <a:ext cx="1276350" cy="1276350"/>
          </a:xfrm>
          <a:prstGeom prst="ellipse">
            <a:avLst/>
          </a:prstGeom>
          <a:solidFill>
            <a:schemeClr val="bg1"/>
          </a:solidFill>
          <a:ln w="9525">
            <a:noFill/>
          </a:ln>
        </p:spPr>
        <p:txBody>
          <a:bodyPr/>
          <a:p>
            <a:endParaRPr lang="zh-CN" altLang="en-US" dirty="0">
              <a:latin typeface="Arial" panose="020B0604020202090204" pitchFamily="34" charset="0"/>
              <a:ea typeface="宋体" panose="02010600030101010101" pitchFamily="2" charset="-122"/>
            </a:endParaRPr>
          </a:p>
        </p:txBody>
      </p:sp>
      <p:grpSp>
        <p:nvGrpSpPr>
          <p:cNvPr id="118" name="组合 117"/>
          <p:cNvGrpSpPr/>
          <p:nvPr/>
        </p:nvGrpSpPr>
        <p:grpSpPr>
          <a:xfrm>
            <a:off x="1584960" y="1515745"/>
            <a:ext cx="8548370" cy="3394710"/>
            <a:chOff x="2496" y="2387"/>
            <a:chExt cx="13462" cy="5346"/>
          </a:xfrm>
        </p:grpSpPr>
        <p:sp>
          <p:nvSpPr>
            <p:cNvPr id="100" name="Rounded Rectangle 4"/>
            <p:cNvSpPr>
              <a:spLocks noChangeArrowheads="1"/>
            </p:cNvSpPr>
            <p:nvPr>
              <p:custDataLst>
                <p:tags r:id="rId2"/>
              </p:custDataLst>
            </p:nvPr>
          </p:nvSpPr>
          <p:spPr bwMode="auto">
            <a:xfrm>
              <a:off x="2496" y="2387"/>
              <a:ext cx="8373" cy="2075"/>
            </a:xfrm>
            <a:prstGeom prst="roundRect">
              <a:avLst>
                <a:gd name="adj" fmla="val 10134"/>
              </a:avLst>
            </a:prstGeom>
            <a:solidFill>
              <a:srgbClr val="2A9CA2"/>
            </a:solidFill>
            <a:ln>
              <a:noFill/>
            </a:ln>
          </p:spPr>
          <p:txBody>
            <a:bodyPr anchor="ctr"/>
            <a:lstStyle>
              <a:lvl1pPr defTabSz="1373505">
                <a:defRPr>
                  <a:solidFill>
                    <a:schemeClr val="tx1"/>
                  </a:solidFill>
                  <a:latin typeface="Calibri" panose="020F0502020204030204" pitchFamily="34" charset="0"/>
                  <a:ea typeface="宋体" panose="02010600030101010101" pitchFamily="2" charset="-122"/>
                </a:defRPr>
              </a:lvl1pPr>
              <a:lvl2pPr marL="742950" indent="-285750" defTabSz="1373505">
                <a:defRPr>
                  <a:solidFill>
                    <a:schemeClr val="tx1"/>
                  </a:solidFill>
                  <a:latin typeface="Calibri" panose="020F0502020204030204" pitchFamily="34" charset="0"/>
                  <a:ea typeface="宋体" panose="02010600030101010101" pitchFamily="2" charset="-122"/>
                </a:defRPr>
              </a:lvl2pPr>
              <a:lvl3pPr marL="1143000" indent="-228600" defTabSz="1373505">
                <a:defRPr>
                  <a:solidFill>
                    <a:schemeClr val="tx1"/>
                  </a:solidFill>
                  <a:latin typeface="Calibri" panose="020F0502020204030204" pitchFamily="34" charset="0"/>
                  <a:ea typeface="宋体" panose="02010600030101010101" pitchFamily="2" charset="-122"/>
                </a:defRPr>
              </a:lvl3pPr>
              <a:lvl4pPr marL="1600200" indent="-228600" defTabSz="1373505">
                <a:defRPr>
                  <a:solidFill>
                    <a:schemeClr val="tx1"/>
                  </a:solidFill>
                  <a:latin typeface="Calibri" panose="020F0502020204030204" pitchFamily="34" charset="0"/>
                  <a:ea typeface="宋体" panose="02010600030101010101" pitchFamily="2" charset="-122"/>
                </a:defRPr>
              </a:lvl4pPr>
              <a:lvl5pPr marL="2057400" indent="-228600" defTabSz="1373505">
                <a:defRPr>
                  <a:solidFill>
                    <a:schemeClr val="tx1"/>
                  </a:solidFill>
                  <a:latin typeface="Calibri" panose="020F0502020204030204" pitchFamily="34" charset="0"/>
                  <a:ea typeface="宋体" panose="02010600030101010101" pitchFamily="2" charset="-122"/>
                </a:defRPr>
              </a:lvl5pPr>
              <a:lvl6pPr marL="25146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373505"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altLang="zh-CN" sz="21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pitchFamily="34" charset="-122"/>
                <a:cs typeface="+mn-cs"/>
                <a:sym typeface="Arial" panose="020B0604020202090204" pitchFamily="34" charset="0"/>
              </a:endParaRPr>
            </a:p>
          </p:txBody>
        </p:sp>
        <p:sp>
          <p:nvSpPr>
            <p:cNvPr id="102" name="Rounded Rectangle 94"/>
            <p:cNvSpPr>
              <a:spLocks noChangeArrowheads="1"/>
            </p:cNvSpPr>
            <p:nvPr>
              <p:custDataLst>
                <p:tags r:id="rId3"/>
              </p:custDataLst>
            </p:nvPr>
          </p:nvSpPr>
          <p:spPr bwMode="auto">
            <a:xfrm>
              <a:off x="2496" y="5619"/>
              <a:ext cx="8373" cy="2115"/>
            </a:xfrm>
            <a:prstGeom prst="roundRect">
              <a:avLst>
                <a:gd name="adj" fmla="val 10134"/>
              </a:avLst>
            </a:prstGeom>
            <a:solidFill>
              <a:srgbClr val="2A9CA2"/>
            </a:solidFill>
            <a:ln>
              <a:noFill/>
            </a:ln>
          </p:spPr>
          <p:txBody>
            <a:bodyPr anchor="ctr"/>
            <a:lstStyle>
              <a:lvl1pPr defTabSz="1373505">
                <a:defRPr>
                  <a:solidFill>
                    <a:schemeClr val="tx1"/>
                  </a:solidFill>
                  <a:latin typeface="Calibri" panose="020F0502020204030204" pitchFamily="34" charset="0"/>
                  <a:ea typeface="宋体" panose="02010600030101010101" pitchFamily="2" charset="-122"/>
                </a:defRPr>
              </a:lvl1pPr>
              <a:lvl2pPr marL="742950" indent="-285750" defTabSz="1373505">
                <a:defRPr>
                  <a:solidFill>
                    <a:schemeClr val="tx1"/>
                  </a:solidFill>
                  <a:latin typeface="Calibri" panose="020F0502020204030204" pitchFamily="34" charset="0"/>
                  <a:ea typeface="宋体" panose="02010600030101010101" pitchFamily="2" charset="-122"/>
                </a:defRPr>
              </a:lvl2pPr>
              <a:lvl3pPr marL="1143000" indent="-228600" defTabSz="1373505">
                <a:defRPr>
                  <a:solidFill>
                    <a:schemeClr val="tx1"/>
                  </a:solidFill>
                  <a:latin typeface="Calibri" panose="020F0502020204030204" pitchFamily="34" charset="0"/>
                  <a:ea typeface="宋体" panose="02010600030101010101" pitchFamily="2" charset="-122"/>
                </a:defRPr>
              </a:lvl3pPr>
              <a:lvl4pPr marL="1600200" indent="-228600" defTabSz="1373505">
                <a:defRPr>
                  <a:solidFill>
                    <a:schemeClr val="tx1"/>
                  </a:solidFill>
                  <a:latin typeface="Calibri" panose="020F0502020204030204" pitchFamily="34" charset="0"/>
                  <a:ea typeface="宋体" panose="02010600030101010101" pitchFamily="2" charset="-122"/>
                </a:defRPr>
              </a:lvl4pPr>
              <a:lvl5pPr marL="2057400" indent="-228600" defTabSz="1373505">
                <a:defRPr>
                  <a:solidFill>
                    <a:schemeClr val="tx1"/>
                  </a:solidFill>
                  <a:latin typeface="Calibri" panose="020F0502020204030204" pitchFamily="34" charset="0"/>
                  <a:ea typeface="宋体" panose="02010600030101010101" pitchFamily="2" charset="-122"/>
                </a:defRPr>
              </a:lvl5pPr>
              <a:lvl6pPr marL="25146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defTabSz="137350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1373505"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altLang="zh-CN" sz="2100" b="0" i="0" u="none" strike="noStrike" kern="1200" cap="none" spc="0" normalizeH="0" baseline="0" noProof="0">
                <a:ln>
                  <a:noFill/>
                </a:ln>
                <a:solidFill>
                  <a:srgbClr val="FFFFFF"/>
                </a:solidFill>
                <a:effectLst/>
                <a:uLnTx/>
                <a:uFillTx/>
                <a:latin typeface="Arial" panose="020B0604020202090204" pitchFamily="34" charset="0"/>
                <a:ea typeface="微软雅黑" panose="020B0503020204020204" pitchFamily="34" charset="-122"/>
                <a:cs typeface="+mn-cs"/>
                <a:sym typeface="Arial" panose="020B0604020202090204" pitchFamily="34" charset="0"/>
              </a:endParaRPr>
            </a:p>
          </p:txBody>
        </p:sp>
        <p:cxnSp>
          <p:nvCxnSpPr>
            <p:cNvPr id="103" name="Elbow Connector 106"/>
            <p:cNvCxnSpPr>
              <a:cxnSpLocks noChangeShapeType="1"/>
            </p:cNvCxnSpPr>
            <p:nvPr>
              <p:custDataLst>
                <p:tags r:id="rId4"/>
              </p:custDataLst>
            </p:nvPr>
          </p:nvCxnSpPr>
          <p:spPr bwMode="auto">
            <a:xfrm>
              <a:off x="11092" y="3320"/>
              <a:ext cx="1897" cy="146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04" name="Elbow Connector 107"/>
            <p:cNvCxnSpPr>
              <a:cxnSpLocks noChangeShapeType="1"/>
            </p:cNvCxnSpPr>
            <p:nvPr>
              <p:custDataLst>
                <p:tags r:id="rId5"/>
              </p:custDataLst>
            </p:nvPr>
          </p:nvCxnSpPr>
          <p:spPr bwMode="auto">
            <a:xfrm flipV="1">
              <a:off x="11092" y="5413"/>
              <a:ext cx="1897" cy="1460"/>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06" name="Freeform 54@|5FFC:14657585|FBC:16777215|LFC:11765543|LBC:16777215"/>
            <p:cNvSpPr/>
            <p:nvPr>
              <p:custDataLst>
                <p:tags r:id="rId6"/>
              </p:custDataLst>
            </p:nvPr>
          </p:nvSpPr>
          <p:spPr bwMode="auto">
            <a:xfrm>
              <a:off x="13212" y="3748"/>
              <a:ext cx="2747" cy="2747"/>
            </a:xfrm>
            <a:custGeom>
              <a:avLst/>
              <a:gdLst>
                <a:gd name="T0" fmla="*/ 0 w 661361"/>
                <a:gd name="T1" fmla="*/ 872332 h 661361"/>
                <a:gd name="T2" fmla="*/ 255502 w 661361"/>
                <a:gd name="T3" fmla="*/ 255500 h 661361"/>
                <a:gd name="T4" fmla="*/ 872335 w 661361"/>
                <a:gd name="T5" fmla="*/ 0 h 661361"/>
                <a:gd name="T6" fmla="*/ 1489168 w 661361"/>
                <a:gd name="T7" fmla="*/ 255502 h 661361"/>
                <a:gd name="T8" fmla="*/ 1744667 w 661361"/>
                <a:gd name="T9" fmla="*/ 872335 h 661361"/>
                <a:gd name="T10" fmla="*/ 1489168 w 661361"/>
                <a:gd name="T11" fmla="*/ 1489168 h 661361"/>
                <a:gd name="T12" fmla="*/ 872335 w 661361"/>
                <a:gd name="T13" fmla="*/ 1744667 h 661361"/>
                <a:gd name="T14" fmla="*/ 255502 w 661361"/>
                <a:gd name="T15" fmla="*/ 1489168 h 661361"/>
                <a:gd name="T16" fmla="*/ 3 w 661361"/>
                <a:gd name="T17" fmla="*/ 872335 h 661361"/>
                <a:gd name="T18" fmla="*/ 0 w 661361"/>
                <a:gd name="T19" fmla="*/ 872332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lumMod val="75000"/>
              </a:schemeClr>
            </a:solidFill>
            <a:ln>
              <a:noFill/>
            </a:ln>
          </p:spPr>
          <p:txBody>
            <a:bodyPr lIns="141562" tIns="141562" rIns="141562" bIns="141562" anchor="ctr"/>
            <a:lstStyle/>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1" name="文本框 110"/>
            <p:cNvSpPr txBox="1"/>
            <p:nvPr>
              <p:custDataLst>
                <p:tags r:id="rId7"/>
              </p:custDataLst>
            </p:nvPr>
          </p:nvSpPr>
          <p:spPr>
            <a:xfrm>
              <a:off x="3908" y="2387"/>
              <a:ext cx="6792" cy="1597"/>
            </a:xfrm>
            <a:prstGeom prst="rect">
              <a:avLst/>
            </a:prstGeom>
            <a:noFill/>
          </p:spPr>
          <p:txBody>
            <a:bodyPr wrap="square" rtlCol="0">
              <a:noAutofit/>
            </a:bodyPr>
            <a:lstStyle/>
            <a:p>
              <a:pPr>
                <a:lnSpc>
                  <a:spcPct val="150000"/>
                </a:lnSpc>
              </a:pPr>
              <a:r>
                <a:rPr lang="zh-CN" sz="2400" b="1">
                  <a:solidFill>
                    <a:schemeClr val="bg1"/>
                  </a:solidFill>
                  <a:latin typeface="黑体" panose="02010609060101010101" pitchFamily="49" charset="-122"/>
                  <a:ea typeface="黑体" panose="02010609060101010101" pitchFamily="49" charset="-122"/>
                </a:rPr>
                <a:t>导入链接：在其他网站增加本站的链接</a:t>
              </a:r>
              <a:endParaRPr lang="zh-CN" sz="2400" b="1">
                <a:solidFill>
                  <a:schemeClr val="bg1"/>
                </a:solidFill>
                <a:latin typeface="黑体" panose="02010609060101010101" pitchFamily="49" charset="-122"/>
                <a:ea typeface="黑体" panose="02010609060101010101" pitchFamily="49" charset="-122"/>
              </a:endParaRPr>
            </a:p>
          </p:txBody>
        </p:sp>
        <p:sp>
          <p:nvSpPr>
            <p:cNvPr id="113" name="文本框 112"/>
            <p:cNvSpPr txBox="1"/>
            <p:nvPr>
              <p:custDataLst>
                <p:tags r:id="rId8"/>
              </p:custDataLst>
            </p:nvPr>
          </p:nvSpPr>
          <p:spPr>
            <a:xfrm>
              <a:off x="3761" y="5794"/>
              <a:ext cx="6939" cy="1597"/>
            </a:xfrm>
            <a:prstGeom prst="rect">
              <a:avLst/>
            </a:prstGeom>
            <a:noFill/>
          </p:spPr>
          <p:txBody>
            <a:bodyPr wrap="square" rtlCol="0">
              <a:noAutofit/>
            </a:bodyPr>
            <a:lstStyle/>
            <a:p>
              <a:pPr lvl="0" algn="l" fontAlgn="auto">
                <a:lnSpc>
                  <a:spcPts val="2880"/>
                </a:lnSpc>
                <a:buClrTx/>
                <a:buSzTx/>
                <a:buFontTx/>
              </a:pPr>
              <a:r>
                <a:rPr lang="zh-CN" sz="2400" b="1">
                  <a:solidFill>
                    <a:schemeClr val="bg1"/>
                  </a:solidFill>
                  <a:latin typeface="黑体" panose="02010609060101010101" pitchFamily="49" charset="-122"/>
                  <a:ea typeface="黑体" panose="02010609060101010101" pitchFamily="49" charset="-122"/>
                  <a:sym typeface="+mn-ea"/>
                </a:rPr>
                <a:t>导出链接</a:t>
              </a:r>
              <a:r>
                <a:rPr sz="2400" b="1">
                  <a:solidFill>
                    <a:schemeClr val="bg1"/>
                  </a:solidFill>
                  <a:latin typeface="黑体" panose="02010609060101010101" pitchFamily="49" charset="-122"/>
                  <a:ea typeface="黑体" panose="02010609060101010101" pitchFamily="49" charset="-122"/>
                  <a:sym typeface="+mn-ea"/>
                </a:rPr>
                <a:t>：相关性较高的友情链接</a:t>
              </a:r>
              <a:endParaRPr sz="2400" b="1">
                <a:solidFill>
                  <a:schemeClr val="bg1"/>
                </a:solidFill>
                <a:latin typeface="黑体" panose="02010609060101010101" pitchFamily="49" charset="-122"/>
                <a:ea typeface="黑体" panose="02010609060101010101" pitchFamily="49" charset="-122"/>
                <a:sym typeface="+mn-ea"/>
              </a:endParaRPr>
            </a:p>
            <a:p>
              <a:pPr lvl="0" algn="l">
                <a:lnSpc>
                  <a:spcPct val="150000"/>
                </a:lnSpc>
                <a:buClrTx/>
                <a:buSzTx/>
                <a:buFontTx/>
              </a:pPr>
              <a:endParaRPr sz="2400" b="1">
                <a:solidFill>
                  <a:schemeClr val="bg1"/>
                </a:solidFill>
                <a:latin typeface="黑体" panose="02010609060101010101" pitchFamily="49" charset="-122"/>
                <a:ea typeface="黑体" panose="02010609060101010101" pitchFamily="49" charset="-122"/>
                <a:sym typeface="+mn-ea"/>
              </a:endParaRPr>
            </a:p>
            <a:p>
              <a:pPr lvl="0" algn="l">
                <a:lnSpc>
                  <a:spcPct val="150000"/>
                </a:lnSpc>
                <a:buClrTx/>
                <a:buSzTx/>
                <a:buFontTx/>
              </a:pPr>
              <a:endParaRPr sz="2400" b="1">
                <a:solidFill>
                  <a:schemeClr val="bg1"/>
                </a:solidFill>
                <a:latin typeface="黑体" panose="02010609060101010101" pitchFamily="49" charset="-122"/>
                <a:ea typeface="黑体" panose="02010609060101010101" pitchFamily="49" charset="-122"/>
                <a:sym typeface="+mn-ea"/>
              </a:endParaRPr>
            </a:p>
          </p:txBody>
        </p:sp>
        <p:sp>
          <p:nvSpPr>
            <p:cNvPr id="114" name="文本框 113"/>
            <p:cNvSpPr txBox="1"/>
            <p:nvPr>
              <p:custDataLst>
                <p:tags r:id="rId9"/>
              </p:custDataLst>
            </p:nvPr>
          </p:nvSpPr>
          <p:spPr>
            <a:xfrm>
              <a:off x="13304" y="3434"/>
              <a:ext cx="2562" cy="3560"/>
            </a:xfrm>
            <a:prstGeom prst="rect">
              <a:avLst/>
            </a:prstGeom>
            <a:noFill/>
          </p:spPr>
          <p:txBody>
            <a:bodyPr wrap="square" rtlCol="0" anchor="ctr">
              <a:normAutofit/>
              <a:scene3d>
                <a:camera prst="orthographicFront"/>
                <a:lightRig rig="threePt" dir="t"/>
              </a:scene3d>
            </a:bodyPr>
            <a:lstStyle/>
            <a:p>
              <a:pPr algn="ctr" fontAlgn="auto">
                <a:lnSpc>
                  <a:spcPts val="4500"/>
                </a:lnSpc>
              </a:pPr>
              <a:r>
                <a:rPr lang="zh-CN" altLang="en-US" sz="4400" b="1" dirty="0">
                  <a:solidFill>
                    <a:schemeClr val="bg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链接优化</a:t>
              </a:r>
              <a:endParaRPr lang="zh-CN" altLang="en-US" sz="4400" b="1" dirty="0">
                <a:solidFill>
                  <a:schemeClr val="bg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115" name="MH_Other_17"/>
            <p:cNvSpPr>
              <a:spLocks noEditPoints="1" noChangeArrowheads="1"/>
            </p:cNvSpPr>
            <p:nvPr/>
          </p:nvSpPr>
          <p:spPr bwMode="auto">
            <a:xfrm>
              <a:off x="2817" y="6499"/>
              <a:ext cx="650" cy="637"/>
            </a:xfrm>
            <a:custGeom>
              <a:avLst/>
              <a:gdLst>
                <a:gd name="T0" fmla="*/ 2147483646 w 113"/>
                <a:gd name="T1" fmla="*/ 2147483646 h 112"/>
                <a:gd name="T2" fmla="*/ 2147483646 w 113"/>
                <a:gd name="T3" fmla="*/ 2147483646 h 112"/>
                <a:gd name="T4" fmla="*/ 2147483646 w 113"/>
                <a:gd name="T5" fmla="*/ 2147483646 h 112"/>
                <a:gd name="T6" fmla="*/ 2147483646 w 113"/>
                <a:gd name="T7" fmla="*/ 2147483646 h 112"/>
                <a:gd name="T8" fmla="*/ 2147483646 w 113"/>
                <a:gd name="T9" fmla="*/ 2147483646 h 112"/>
                <a:gd name="T10" fmla="*/ 2147483646 w 113"/>
                <a:gd name="T11" fmla="*/ 2147483646 h 112"/>
                <a:gd name="T12" fmla="*/ 2147483646 w 113"/>
                <a:gd name="T13" fmla="*/ 2147483646 h 112"/>
                <a:gd name="T14" fmla="*/ 2147483646 w 113"/>
                <a:gd name="T15" fmla="*/ 2147483646 h 112"/>
                <a:gd name="T16" fmla="*/ 2147483646 w 113"/>
                <a:gd name="T17" fmla="*/ 2147483646 h 112"/>
                <a:gd name="T18" fmla="*/ 2147483646 w 113"/>
                <a:gd name="T19" fmla="*/ 2147483646 h 112"/>
                <a:gd name="T20" fmla="*/ 2147483646 w 113"/>
                <a:gd name="T21" fmla="*/ 2147483646 h 112"/>
                <a:gd name="T22" fmla="*/ 2147483646 w 113"/>
                <a:gd name="T23" fmla="*/ 2147483646 h 112"/>
                <a:gd name="T24" fmla="*/ 2147483646 w 113"/>
                <a:gd name="T25" fmla="*/ 2147483646 h 112"/>
                <a:gd name="T26" fmla="*/ 2147483646 w 113"/>
                <a:gd name="T27" fmla="*/ 2147483646 h 112"/>
                <a:gd name="T28" fmla="*/ 2147483646 w 113"/>
                <a:gd name="T29" fmla="*/ 2147483646 h 112"/>
                <a:gd name="T30" fmla="*/ 2147483646 w 113"/>
                <a:gd name="T31" fmla="*/ 2147483646 h 112"/>
                <a:gd name="T32" fmla="*/ 2147483646 w 113"/>
                <a:gd name="T33" fmla="*/ 2147483646 h 112"/>
                <a:gd name="T34" fmla="*/ 2147483646 w 113"/>
                <a:gd name="T35" fmla="*/ 2147483646 h 1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112"/>
                <a:gd name="T56" fmla="*/ 113 w 113"/>
                <a:gd name="T57" fmla="*/ 112 h 1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112">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rgbClr val="FEFFFF"/>
            </a:solidFill>
            <a:ln>
              <a:noFill/>
            </a:ln>
            <a:extLst>
              <a:ext uri="{91240B29-F687-4F45-9708-019B960494DF}">
                <a14:hiddenLine xmlns:a14="http://schemas.microsoft.com/office/drawing/2010/main" w="9525">
                  <a:solidFill>
                    <a:srgbClr val="000000"/>
                  </a:solidFill>
                  <a:bevel/>
                </a14:hiddenLine>
              </a:ext>
            </a:extLst>
          </p:spPr>
          <p:txBody>
            <a:bodyPr/>
            <a:p>
              <a:endParaRPr lang="zh-CN" altLang="en-US"/>
            </a:p>
          </p:txBody>
        </p:sp>
        <p:sp>
          <p:nvSpPr>
            <p:cNvPr id="116" name="MH_Other_14"/>
            <p:cNvSpPr>
              <a:spLocks noEditPoints="1" noChangeArrowheads="1"/>
            </p:cNvSpPr>
            <p:nvPr/>
          </p:nvSpPr>
          <p:spPr bwMode="auto">
            <a:xfrm>
              <a:off x="2804" y="3078"/>
              <a:ext cx="677" cy="670"/>
            </a:xfrm>
            <a:custGeom>
              <a:avLst/>
              <a:gdLst>
                <a:gd name="T0" fmla="*/ 2147483646 w 95"/>
                <a:gd name="T1" fmla="*/ 2147483646 h 93"/>
                <a:gd name="T2" fmla="*/ 2147483646 w 95"/>
                <a:gd name="T3" fmla="*/ 2147483646 h 93"/>
                <a:gd name="T4" fmla="*/ 2147483646 w 95"/>
                <a:gd name="T5" fmla="*/ 2147483646 h 93"/>
                <a:gd name="T6" fmla="*/ 2147483646 w 95"/>
                <a:gd name="T7" fmla="*/ 2147483646 h 93"/>
                <a:gd name="T8" fmla="*/ 2147483646 w 95"/>
                <a:gd name="T9" fmla="*/ 2147483646 h 93"/>
                <a:gd name="T10" fmla="*/ 2147483646 w 95"/>
                <a:gd name="T11" fmla="*/ 2147483646 h 93"/>
                <a:gd name="T12" fmla="*/ 2147483646 w 95"/>
                <a:gd name="T13" fmla="*/ 2147483646 h 93"/>
                <a:gd name="T14" fmla="*/ 2147483646 w 95"/>
                <a:gd name="T15" fmla="*/ 2147483646 h 93"/>
                <a:gd name="T16" fmla="*/ 2147483646 w 95"/>
                <a:gd name="T17" fmla="*/ 2147483646 h 93"/>
                <a:gd name="T18" fmla="*/ 2147483646 w 95"/>
                <a:gd name="T19" fmla="*/ 0 h 93"/>
                <a:gd name="T20" fmla="*/ 2147483646 w 95"/>
                <a:gd name="T21" fmla="*/ 0 h 93"/>
                <a:gd name="T22" fmla="*/ 2147483646 w 95"/>
                <a:gd name="T23" fmla="*/ 2147483646 h 93"/>
                <a:gd name="T24" fmla="*/ 2147483646 w 95"/>
                <a:gd name="T25" fmla="*/ 2147483646 h 93"/>
                <a:gd name="T26" fmla="*/ 2147483646 w 95"/>
                <a:gd name="T27" fmla="*/ 2147483646 h 93"/>
                <a:gd name="T28" fmla="*/ 2147483646 w 95"/>
                <a:gd name="T29" fmla="*/ 2147483646 h 93"/>
                <a:gd name="T30" fmla="*/ 2147483646 w 95"/>
                <a:gd name="T31" fmla="*/ 2147483646 h 93"/>
                <a:gd name="T32" fmla="*/ 2147483646 w 95"/>
                <a:gd name="T33" fmla="*/ 2147483646 h 93"/>
                <a:gd name="T34" fmla="*/ 0 w 95"/>
                <a:gd name="T35" fmla="*/ 2147483646 h 93"/>
                <a:gd name="T36" fmla="*/ 0 w 95"/>
                <a:gd name="T37" fmla="*/ 2147483646 h 93"/>
                <a:gd name="T38" fmla="*/ 2147483646 w 95"/>
                <a:gd name="T39" fmla="*/ 2147483646 h 93"/>
                <a:gd name="T40" fmla="*/ 2147483646 w 95"/>
                <a:gd name="T41" fmla="*/ 2147483646 h 93"/>
                <a:gd name="T42" fmla="*/ 2147483646 w 95"/>
                <a:gd name="T43" fmla="*/ 2147483646 h 93"/>
                <a:gd name="T44" fmla="*/ 2147483646 w 95"/>
                <a:gd name="T45" fmla="*/ 2147483646 h 93"/>
                <a:gd name="T46" fmla="*/ 2147483646 w 95"/>
                <a:gd name="T47" fmla="*/ 2147483646 h 93"/>
                <a:gd name="T48" fmla="*/ 2147483646 w 95"/>
                <a:gd name="T49" fmla="*/ 2147483646 h 93"/>
                <a:gd name="T50" fmla="*/ 2147483646 w 95"/>
                <a:gd name="T51" fmla="*/ 2147483646 h 93"/>
                <a:gd name="T52" fmla="*/ 2147483646 w 95"/>
                <a:gd name="T53" fmla="*/ 2147483646 h 93"/>
                <a:gd name="T54" fmla="*/ 2147483646 w 95"/>
                <a:gd name="T55" fmla="*/ 2147483646 h 93"/>
                <a:gd name="T56" fmla="*/ 2147483646 w 95"/>
                <a:gd name="T57" fmla="*/ 2147483646 h 93"/>
                <a:gd name="T58" fmla="*/ 2147483646 w 95"/>
                <a:gd name="T59" fmla="*/ 2147483646 h 93"/>
                <a:gd name="T60" fmla="*/ 2147483646 w 95"/>
                <a:gd name="T61" fmla="*/ 2147483646 h 93"/>
                <a:gd name="T62" fmla="*/ 2147483646 w 95"/>
                <a:gd name="T63" fmla="*/ 2147483646 h 93"/>
                <a:gd name="T64" fmla="*/ 2147483646 w 95"/>
                <a:gd name="T65" fmla="*/ 2147483646 h 93"/>
                <a:gd name="T66" fmla="*/ 2147483646 w 95"/>
                <a:gd name="T67" fmla="*/ 2147483646 h 93"/>
                <a:gd name="T68" fmla="*/ 2147483646 w 95"/>
                <a:gd name="T69" fmla="*/ 2147483646 h 93"/>
                <a:gd name="T70" fmla="*/ 2147483646 w 95"/>
                <a:gd name="T71" fmla="*/ 2147483646 h 93"/>
                <a:gd name="T72" fmla="*/ 2147483646 w 95"/>
                <a:gd name="T73" fmla="*/ 2147483646 h 93"/>
                <a:gd name="T74" fmla="*/ 2147483646 w 95"/>
                <a:gd name="T75" fmla="*/ 2147483646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93"/>
                <a:gd name="T116" fmla="*/ 95 w 9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rgbClr val="FEFFFF"/>
            </a:solidFill>
            <a:ln>
              <a:noFill/>
            </a:ln>
            <a:extLst>
              <a:ext uri="{91240B29-F687-4F45-9708-019B960494DF}">
                <a14:hiddenLine xmlns:a14="http://schemas.microsoft.com/office/drawing/2010/main" w="9525">
                  <a:solidFill>
                    <a:srgbClr val="000000"/>
                  </a:solidFill>
                  <a:bevel/>
                </a14:hiddenLine>
              </a:ext>
            </a:extLst>
          </p:spPr>
          <p:txBody>
            <a:bodyPr/>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4405630"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1777208" y="193380"/>
            <a:ext cx="2316480" cy="521970"/>
          </a:xfrm>
          <a:prstGeom prst="rect">
            <a:avLst/>
          </a:prstGeom>
          <a:noFill/>
          <a:ln>
            <a:noFill/>
          </a:ln>
        </p:spPr>
        <p:txBody>
          <a:bodyPr wrap="none">
            <a:spAutoFit/>
          </a:bodyPr>
          <a:lstStyle/>
          <a:p>
            <a:pPr algn="ctr"/>
            <a:r>
              <a:rPr lang="zh-CN" altLang="en-US" sz="2800" dirty="0" smtClean="0">
                <a:solidFill>
                  <a:schemeClr val="tx1">
                    <a:lumMod val="75000"/>
                    <a:lumOff val="25000"/>
                  </a:schemeClr>
                </a:solidFill>
                <a:latin typeface="楷体" panose="02010609060101010101" charset="-122"/>
                <a:ea typeface="楷体" panose="02010609060101010101" charset="-122"/>
                <a:cs typeface="楷体" panose="02010609060101010101" charset="-122"/>
              </a:rPr>
              <a:t>链接优化建设</a:t>
            </a:r>
            <a:endParaRPr lang="zh-CN" altLang="en-US" sz="2800" dirty="0" smtClean="0">
              <a:solidFill>
                <a:schemeClr val="tx1">
                  <a:lumMod val="75000"/>
                  <a:lumOff val="25000"/>
                </a:schemeClr>
              </a:solidFill>
              <a:latin typeface="楷体" panose="02010609060101010101" charset="-122"/>
              <a:ea typeface="楷体" panose="02010609060101010101" charset="-122"/>
              <a:cs typeface="楷体" panose="02010609060101010101"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782320" y="1534160"/>
            <a:ext cx="10641330" cy="4344035"/>
            <a:chOff x="1232" y="2416"/>
            <a:chExt cx="16758" cy="6841"/>
          </a:xfrm>
        </p:grpSpPr>
        <p:grpSp>
          <p:nvGrpSpPr>
            <p:cNvPr id="26" name="组合 25"/>
            <p:cNvGrpSpPr/>
            <p:nvPr>
              <p:custDataLst>
                <p:tags r:id="rId2"/>
              </p:custDataLst>
            </p:nvPr>
          </p:nvGrpSpPr>
          <p:grpSpPr>
            <a:xfrm>
              <a:off x="1232" y="2819"/>
              <a:ext cx="6094" cy="3654"/>
              <a:chOff x="1492607" y="2103988"/>
              <a:chExt cx="2359440" cy="1414978"/>
            </a:xfrm>
            <a:solidFill>
              <a:schemeClr val="accent5">
                <a:lumMod val="75000"/>
              </a:schemeClr>
            </a:solidFill>
          </p:grpSpPr>
          <p:cxnSp>
            <p:nvCxnSpPr>
              <p:cNvPr id="27" name="直接连接符 26"/>
              <p:cNvCxnSpPr/>
              <p:nvPr>
                <p:custDataLst>
                  <p:tags r:id="rId3"/>
                </p:custDataLst>
              </p:nvPr>
            </p:nvCxnSpPr>
            <p:spPr>
              <a:xfrm>
                <a:off x="1656313" y="3313569"/>
                <a:ext cx="2045507" cy="0"/>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4"/>
                </p:custDataLst>
              </p:nvPr>
            </p:nvCxnSpPr>
            <p:spPr>
              <a:xfrm flipV="1">
                <a:off x="1645665" y="2226813"/>
                <a:ext cx="0" cy="1087703"/>
              </a:xfrm>
              <a:prstGeom prst="line">
                <a:avLst/>
              </a:prstGeom>
              <a:grpFill/>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不完整圆 54"/>
              <p:cNvSpPr/>
              <p:nvPr>
                <p:custDataLst>
                  <p:tags r:id="rId5"/>
                </p:custDataLst>
              </p:nvPr>
            </p:nvSpPr>
            <p:spPr>
              <a:xfrm rot="19696084">
                <a:off x="1492607" y="3120614"/>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0" name="不完整圆 55"/>
              <p:cNvSpPr/>
              <p:nvPr>
                <p:custDataLst>
                  <p:tags r:id="rId6"/>
                </p:custDataLst>
              </p:nvPr>
            </p:nvSpPr>
            <p:spPr>
              <a:xfrm rot="1903916" flipH="1">
                <a:off x="3553283" y="3112037"/>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椭圆 30"/>
              <p:cNvSpPr/>
              <p:nvPr>
                <p:custDataLst>
                  <p:tags r:id="rId7"/>
                </p:custDataLst>
              </p:nvPr>
            </p:nvSpPr>
            <p:spPr>
              <a:xfrm>
                <a:off x="1575575" y="2103988"/>
                <a:ext cx="143912" cy="143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grpSp>
          <p:nvGrpSpPr>
            <p:cNvPr id="32" name="组合 31"/>
            <p:cNvGrpSpPr/>
            <p:nvPr>
              <p:custDataLst>
                <p:tags r:id="rId8"/>
              </p:custDataLst>
            </p:nvPr>
          </p:nvGrpSpPr>
          <p:grpSpPr>
            <a:xfrm>
              <a:off x="6617" y="5480"/>
              <a:ext cx="6005" cy="3654"/>
              <a:chOff x="3576688" y="3115125"/>
              <a:chExt cx="2324924" cy="1414978"/>
            </a:xfrm>
            <a:solidFill>
              <a:schemeClr val="accent3">
                <a:lumMod val="75000"/>
              </a:schemeClr>
            </a:solidFill>
          </p:grpSpPr>
          <p:cxnSp>
            <p:nvCxnSpPr>
              <p:cNvPr id="33" name="直接连接符 32"/>
              <p:cNvCxnSpPr/>
              <p:nvPr>
                <p:custDataLst>
                  <p:tags r:id="rId9"/>
                </p:custDataLst>
              </p:nvPr>
            </p:nvCxnSpPr>
            <p:spPr>
              <a:xfrm>
                <a:off x="3721168" y="3320522"/>
                <a:ext cx="2028528" cy="0"/>
              </a:xfrm>
              <a:prstGeom prst="line">
                <a:avLst/>
              </a:prstGeom>
              <a:grpFill/>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10"/>
                </p:custDataLst>
              </p:nvPr>
            </p:nvCxnSpPr>
            <p:spPr>
              <a:xfrm>
                <a:off x="3721168" y="3310997"/>
                <a:ext cx="0" cy="1087703"/>
              </a:xfrm>
              <a:prstGeom prst="line">
                <a:avLst/>
              </a:prstGeom>
              <a:grpFill/>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5" name="不完整圆 62"/>
              <p:cNvSpPr/>
              <p:nvPr>
                <p:custDataLst>
                  <p:tags r:id="rId11"/>
                </p:custDataLst>
              </p:nvPr>
            </p:nvSpPr>
            <p:spPr>
              <a:xfrm rot="1903916" flipV="1">
                <a:off x="3576688" y="3115125"/>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6" name="不完整圆 63"/>
              <p:cNvSpPr/>
              <p:nvPr>
                <p:custDataLst>
                  <p:tags r:id="rId12"/>
                </p:custDataLst>
              </p:nvPr>
            </p:nvSpPr>
            <p:spPr>
              <a:xfrm rot="19696084" flipH="1" flipV="1">
                <a:off x="5602848" y="3123804"/>
                <a:ext cx="298764" cy="398352"/>
              </a:xfrm>
              <a:prstGeom prst="pie">
                <a:avLst>
                  <a:gd name="adj1" fmla="val 18113453"/>
                  <a:gd name="adj2" fmla="val 188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7" name="椭圆 36"/>
              <p:cNvSpPr/>
              <p:nvPr>
                <p:custDataLst>
                  <p:tags r:id="rId13"/>
                </p:custDataLst>
              </p:nvPr>
            </p:nvSpPr>
            <p:spPr>
              <a:xfrm flipV="1">
                <a:off x="3651078" y="4386191"/>
                <a:ext cx="143912" cy="1439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8" name="组合 37"/>
            <p:cNvGrpSpPr/>
            <p:nvPr>
              <p:custDataLst>
                <p:tags r:id="rId14"/>
              </p:custDataLst>
            </p:nvPr>
          </p:nvGrpSpPr>
          <p:grpSpPr>
            <a:xfrm>
              <a:off x="11941" y="2819"/>
              <a:ext cx="6049" cy="3654"/>
              <a:chOff x="1509763" y="2103988"/>
              <a:chExt cx="2342182" cy="1414978"/>
            </a:xfrm>
            <a:solidFill>
              <a:schemeClr val="accent4"/>
            </a:solidFill>
          </p:grpSpPr>
          <p:cxnSp>
            <p:nvCxnSpPr>
              <p:cNvPr id="39" name="直接连接符 38"/>
              <p:cNvCxnSpPr/>
              <p:nvPr>
                <p:custDataLst>
                  <p:tags r:id="rId15"/>
                </p:custDataLst>
              </p:nvPr>
            </p:nvCxnSpPr>
            <p:spPr>
              <a:xfrm>
                <a:off x="1656313" y="3313569"/>
                <a:ext cx="2045507" cy="0"/>
              </a:xfrm>
              <a:prstGeom prst="line">
                <a:avLst/>
              </a:prstGeom>
              <a:grpFill/>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6"/>
                </p:custDataLst>
              </p:nvPr>
            </p:nvCxnSpPr>
            <p:spPr>
              <a:xfrm flipV="1">
                <a:off x="1654243" y="2226813"/>
                <a:ext cx="0" cy="1087703"/>
              </a:xfrm>
              <a:prstGeom prst="line">
                <a:avLst/>
              </a:prstGeom>
              <a:grpFill/>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1" name="不完整圆 70"/>
              <p:cNvSpPr/>
              <p:nvPr>
                <p:custDataLst>
                  <p:tags r:id="rId17"/>
                </p:custDataLst>
              </p:nvPr>
            </p:nvSpPr>
            <p:spPr>
              <a:xfrm rot="19696084">
                <a:off x="1509763" y="3120614"/>
                <a:ext cx="298764" cy="398352"/>
              </a:xfrm>
              <a:prstGeom prst="pie">
                <a:avLst>
                  <a:gd name="adj1" fmla="val 18113453"/>
                  <a:gd name="adj2" fmla="val 188993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2" name="不完整圆 71"/>
              <p:cNvSpPr/>
              <p:nvPr>
                <p:custDataLst>
                  <p:tags r:id="rId18"/>
                </p:custDataLst>
              </p:nvPr>
            </p:nvSpPr>
            <p:spPr>
              <a:xfrm rot="1903916" flipH="1">
                <a:off x="3553181" y="3111935"/>
                <a:ext cx="298764" cy="398352"/>
              </a:xfrm>
              <a:prstGeom prst="pie">
                <a:avLst>
                  <a:gd name="adj1" fmla="val 18113453"/>
                  <a:gd name="adj2" fmla="val 188993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3" name="椭圆 42"/>
              <p:cNvSpPr/>
              <p:nvPr>
                <p:custDataLst>
                  <p:tags r:id="rId19"/>
                </p:custDataLst>
              </p:nvPr>
            </p:nvSpPr>
            <p:spPr>
              <a:xfrm>
                <a:off x="1584255" y="2103988"/>
                <a:ext cx="143912" cy="14391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4" name="文本框 43"/>
            <p:cNvSpPr txBox="1"/>
            <p:nvPr>
              <p:custDataLst>
                <p:tags r:id="rId20"/>
              </p:custDataLst>
            </p:nvPr>
          </p:nvSpPr>
          <p:spPr>
            <a:xfrm>
              <a:off x="2482" y="6156"/>
              <a:ext cx="3549" cy="869"/>
            </a:xfrm>
            <a:prstGeom prst="rect">
              <a:avLst/>
            </a:prstGeom>
            <a:solidFill>
              <a:schemeClr val="accent5">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rPr>
                <a:t>外链建设</a:t>
              </a:r>
              <a:endParaRPr lang="zh-CN" altLang="en-US" sz="2400">
                <a:solidFill>
                  <a:schemeClr val="bg1"/>
                </a:solidFill>
                <a:latin typeface="黑体" panose="02010609060101010101" pitchFamily="49" charset="-122"/>
                <a:ea typeface="黑体" panose="02010609060101010101" pitchFamily="49" charset="-122"/>
              </a:endParaRPr>
            </a:p>
          </p:txBody>
        </p:sp>
        <p:sp>
          <p:nvSpPr>
            <p:cNvPr id="45" name="文本框 44"/>
            <p:cNvSpPr txBox="1"/>
            <p:nvPr>
              <p:custDataLst>
                <p:tags r:id="rId21"/>
              </p:custDataLst>
            </p:nvPr>
          </p:nvSpPr>
          <p:spPr>
            <a:xfrm>
              <a:off x="13291" y="6156"/>
              <a:ext cx="3549" cy="869"/>
            </a:xfrm>
            <a:prstGeom prst="rect">
              <a:avLst/>
            </a:prstGeom>
            <a:solidFill>
              <a:schemeClr val="accent4">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sym typeface="+mn-ea"/>
                </a:rPr>
                <a:t>锚文本</a:t>
              </a:r>
              <a:endParaRPr lang="zh-CN" altLang="en-US" sz="2400">
                <a:solidFill>
                  <a:schemeClr val="bg1"/>
                </a:solidFill>
                <a:latin typeface="黑体" panose="02010609060101010101" pitchFamily="49" charset="-122"/>
                <a:ea typeface="黑体" panose="02010609060101010101" pitchFamily="49" charset="-122"/>
                <a:sym typeface="+mn-ea"/>
              </a:endParaRPr>
            </a:p>
          </p:txBody>
        </p:sp>
        <p:sp>
          <p:nvSpPr>
            <p:cNvPr id="46" name="文本框 45"/>
            <p:cNvSpPr txBox="1"/>
            <p:nvPr>
              <p:custDataLst>
                <p:tags r:id="rId22"/>
              </p:custDataLst>
            </p:nvPr>
          </p:nvSpPr>
          <p:spPr>
            <a:xfrm>
              <a:off x="7869" y="4906"/>
              <a:ext cx="3549" cy="869"/>
            </a:xfrm>
            <a:prstGeom prst="rect">
              <a:avLst/>
            </a:prstGeom>
            <a:solidFill>
              <a:schemeClr val="accent3">
                <a:lumMod val="75000"/>
              </a:schemeClr>
            </a:solidFill>
          </p:spPr>
          <p:txBody>
            <a:bodyPr wrap="square" rtlCol="0" anchor="ctr">
              <a:normAutofit/>
            </a:bodyPr>
            <a:p>
              <a:pPr algn="ctr"/>
              <a:r>
                <a:rPr lang="zh-CN" altLang="en-US" sz="2400">
                  <a:solidFill>
                    <a:schemeClr val="bg1"/>
                  </a:solidFill>
                  <a:latin typeface="黑体" panose="02010609060101010101" pitchFamily="49" charset="-122"/>
                  <a:ea typeface="黑体" panose="02010609060101010101" pitchFamily="49" charset="-122"/>
                  <a:sym typeface="+mn-ea"/>
                </a:rPr>
                <a:t>增加友链</a:t>
              </a:r>
              <a:endParaRPr lang="zh-CN" altLang="en-US" sz="2400">
                <a:solidFill>
                  <a:schemeClr val="bg1"/>
                </a:solidFill>
                <a:latin typeface="黑体" panose="02010609060101010101" pitchFamily="49" charset="-122"/>
                <a:ea typeface="黑体" panose="02010609060101010101" pitchFamily="49" charset="-122"/>
                <a:sym typeface="+mn-ea"/>
              </a:endParaRPr>
            </a:p>
          </p:txBody>
        </p:sp>
        <p:sp>
          <p:nvSpPr>
            <p:cNvPr id="47" name="文本框 46"/>
            <p:cNvSpPr txBox="1"/>
            <p:nvPr>
              <p:custDataLst>
                <p:tags r:id="rId23"/>
              </p:custDataLst>
            </p:nvPr>
          </p:nvSpPr>
          <p:spPr>
            <a:xfrm>
              <a:off x="1774" y="2416"/>
              <a:ext cx="5046" cy="3359"/>
            </a:xfrm>
            <a:prstGeom prst="rect">
              <a:avLst/>
            </a:prstGeom>
            <a:noFill/>
          </p:spPr>
          <p:txBody>
            <a:bodyPr wrap="square" rtlCol="0" anchor="b">
              <a:normAutofit/>
            </a:bodyPr>
            <a:p>
              <a:pPr fontAlgn="auto">
                <a:lnSpc>
                  <a:spcPts val="3000"/>
                </a:lnSpc>
              </a:pPr>
              <a:r>
                <a:rPr lang="zh-CN" altLang="en-US">
                  <a:solidFill>
                    <a:schemeClr val="tx1">
                      <a:lumMod val="65000"/>
                      <a:lumOff val="35000"/>
                    </a:schemeClr>
                  </a:solidFill>
                  <a:latin typeface="黑体" panose="02010609060101010101" pitchFamily="49" charset="-122"/>
                  <a:ea typeface="黑体" panose="02010609060101010101" pitchFamily="49" charset="-122"/>
                </a:rPr>
                <a:t>在其他网站（建议权重值至少为5以上的网站）增加本站的链接，可以增加搜索引擎的权重值；方式：友情链接、软文、论坛、问答平台</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8" name="文本框 47"/>
            <p:cNvSpPr txBox="1"/>
            <p:nvPr>
              <p:custDataLst>
                <p:tags r:id="rId24"/>
              </p:custDataLst>
            </p:nvPr>
          </p:nvSpPr>
          <p:spPr>
            <a:xfrm>
              <a:off x="7187" y="6422"/>
              <a:ext cx="4999" cy="2835"/>
            </a:xfrm>
            <a:prstGeom prst="rect">
              <a:avLst/>
            </a:prstGeom>
            <a:noFill/>
          </p:spPr>
          <p:txBody>
            <a:bodyPr wrap="square" rtlCol="0">
              <a:normAutofit/>
            </a:bodyPr>
            <a:p>
              <a:r>
                <a:rPr lang="zh-CN" altLang="en-US">
                  <a:solidFill>
                    <a:schemeClr val="tx1">
                      <a:lumMod val="65000"/>
                      <a:lumOff val="35000"/>
                    </a:schemeClr>
                  </a:solidFill>
                  <a:latin typeface="黑体" panose="02010609060101010101" pitchFamily="49" charset="-122"/>
                  <a:ea typeface="黑体" panose="02010609060101010101" pitchFamily="49" charset="-122"/>
                </a:rPr>
                <a:t>适当增加相关性较高的友情链接，也可增加本站少量权重</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sp>
          <p:nvSpPr>
            <p:cNvPr id="49" name="文本框 48"/>
            <p:cNvSpPr txBox="1"/>
            <p:nvPr>
              <p:custDataLst>
                <p:tags r:id="rId25"/>
              </p:custDataLst>
            </p:nvPr>
          </p:nvSpPr>
          <p:spPr>
            <a:xfrm>
              <a:off x="12505" y="2582"/>
              <a:ext cx="5046" cy="3193"/>
            </a:xfrm>
            <a:prstGeom prst="rect">
              <a:avLst/>
            </a:prstGeom>
            <a:noFill/>
          </p:spPr>
          <p:txBody>
            <a:bodyPr wrap="square" rtlCol="0" anchor="b">
              <a:normAutofit/>
            </a:bodyPr>
            <a:p>
              <a:pPr algn="l" fontAlgn="auto">
                <a:lnSpc>
                  <a:spcPts val="3000"/>
                </a:lnSpc>
                <a:buClrTx/>
                <a:buSzTx/>
                <a:buFontTx/>
              </a:pPr>
              <a:r>
                <a:rPr lang="zh-CN" altLang="en-US">
                  <a:solidFill>
                    <a:schemeClr val="tx1">
                      <a:lumMod val="65000"/>
                      <a:lumOff val="35000"/>
                    </a:schemeClr>
                  </a:solidFill>
                  <a:latin typeface="黑体" panose="02010609060101010101" pitchFamily="49" charset="-122"/>
                  <a:ea typeface="黑体" panose="02010609060101010101" pitchFamily="49" charset="-122"/>
                </a:rPr>
                <a:t>一个关键词带上一个链接，就称为一个锚文本；搜索引擎可以通过一个页面的内容认识一个页面，而认识一个页面的最佳途径就是通过锚文本。</a:t>
              </a:r>
              <a:endParaRPr lang="zh-CN" altLang="en-US">
                <a:solidFill>
                  <a:schemeClr val="tx1">
                    <a:lumMod val="65000"/>
                    <a:lumOff val="35000"/>
                  </a:schemeClr>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9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四、网站内容优化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爬行蜘蛛</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spc="200" dirty="0">
                <a:solidFill>
                  <a:schemeClr val="bg1"/>
                </a:solidFill>
                <a:latin typeface="微软雅黑" panose="020B0503020204020204" pitchFamily="34" charset="-122"/>
                <a:ea typeface="微软雅黑" panose="020B0503020204020204" pitchFamily="34" charset="-122"/>
              </a:rPr>
              <a:t>严格执行车辆维修、保养审批程序</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90204" pitchFamily="34" charset="0"/>
            </a:endParaRPr>
          </a:p>
        </p:txBody>
      </p:sp>
      <p:sp>
        <p:nvSpPr>
          <p:cNvPr id="33" name="矩形 32"/>
          <p:cNvSpPr>
            <a:spLocks noChangeArrowheads="1"/>
          </p:cNvSpPr>
          <p:nvPr/>
        </p:nvSpPr>
        <p:spPr bwMode="auto">
          <a:xfrm>
            <a:off x="1240790" y="2291716"/>
            <a:ext cx="957326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 网站内容优化主要是吸引搜索引擎的爬行蜘蛛，这样才能更容易的进入搜索库，优质的内容搜索引擎会专门分配蜘蛛爬行，及时收录，普通的网站只会分配一定的蜘蛛爬行资源，爬到一定量就停止爬行。</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（一）保持网站内容的优质原创</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（二）保持有频率有规律的更新网站内容。</a:t>
            </a:r>
            <a:endParaRPr lang="en-US" altLang="zh-CN" sz="2400" b="1">
              <a:solidFill>
                <a:schemeClr val="tx1"/>
              </a:solidFill>
              <a:latin typeface="宋体" panose="02010600030101010101" pitchFamily="2" charset="-122"/>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234505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225679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面向百度</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2330" y="1498600"/>
            <a:ext cx="2142490" cy="1322070"/>
          </a:xfrm>
          <a:prstGeom prst="rect">
            <a:avLst/>
          </a:prstGeom>
          <a:noFill/>
        </p:spPr>
        <p:txBody>
          <a:bodyPr wrap="square" rtlCol="0">
            <a:spAutoFit/>
          </a:bodyPr>
          <a:lstStyle/>
          <a:p>
            <a:pPr algn="ctr"/>
            <a:r>
              <a:rPr lang="zh-CN" altLang="en-US" sz="4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方正琥珀_GBK" panose="02000000000000000000" charset="-122"/>
                <a:ea typeface="方正琥珀_GBK" panose="02000000000000000000" charset="-122"/>
                <a:sym typeface="+mn-ea"/>
              </a:rPr>
              <a:t>百度更新规律</a:t>
            </a:r>
            <a:endParaRPr lang="zh-CN" altLang="en-US" sz="4000" b="1" dirty="0">
              <a:latin typeface="彩虹粗仿宋" panose="03000509000000000000" pitchFamily="65" charset="-122"/>
              <a:ea typeface="彩虹粗仿宋" panose="03000509000000000000" pitchFamily="65" charset="-122"/>
            </a:endParaRPr>
          </a:p>
        </p:txBody>
      </p:sp>
      <p:sp>
        <p:nvSpPr>
          <p:cNvPr id="31" name="矩形 30"/>
          <p:cNvSpPr/>
          <p:nvPr/>
        </p:nvSpPr>
        <p:spPr>
          <a:xfrm>
            <a:off x="728230" y="1265984"/>
            <a:ext cx="2699378" cy="1815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2"/>
          <p:cNvSpPr/>
          <p:nvPr/>
        </p:nvSpPr>
        <p:spPr bwMode="auto">
          <a:xfrm rot="10800000">
            <a:off x="2995699" y="262856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BC0000"/>
              </a:solidFill>
              <a:effectLst/>
              <a:uLnTx/>
              <a:uFillTx/>
              <a:latin typeface="Arial" panose="020B0604020202090204"/>
              <a:ea typeface="微软雅黑" panose="020B0503020204020204" pitchFamily="34" charset="-122"/>
              <a:cs typeface="+mn-ea"/>
            </a:endParaRPr>
          </a:p>
        </p:txBody>
      </p:sp>
      <p:grpSp>
        <p:nvGrpSpPr>
          <p:cNvPr id="33" name="组合 32"/>
          <p:cNvGrpSpPr/>
          <p:nvPr/>
        </p:nvGrpSpPr>
        <p:grpSpPr>
          <a:xfrm>
            <a:off x="4048265" y="1039289"/>
            <a:ext cx="7536180" cy="930094"/>
            <a:chOff x="4048265" y="1265984"/>
            <a:chExt cx="7536180" cy="930094"/>
          </a:xfrm>
        </p:grpSpPr>
        <p:sp>
          <p:nvSpPr>
            <p:cNvPr id="34" name="矩形 33"/>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35" name="TextBox 30"/>
            <p:cNvSpPr txBox="1"/>
            <p:nvPr/>
          </p:nvSpPr>
          <p:spPr>
            <a:xfrm>
              <a:off x="4828680" y="1492679"/>
              <a:ext cx="6755765" cy="64516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90204" pitchFamily="34" charset="0"/>
              </a:lvl6pPr>
              <a:lvl7pPr marL="2971800" indent="-228600" eaLnBrk="0" fontAlgn="base" hangingPunct="0">
                <a:spcBef>
                  <a:spcPct val="0"/>
                </a:spcBef>
                <a:spcAft>
                  <a:spcPct val="0"/>
                </a:spcAft>
                <a:buFont typeface="Arial" panose="020B0604020202090204" pitchFamily="34" charset="0"/>
              </a:lvl7pPr>
              <a:lvl8pPr marL="3429000" indent="-228600" eaLnBrk="0" fontAlgn="base" hangingPunct="0">
                <a:spcBef>
                  <a:spcPct val="0"/>
                </a:spcBef>
                <a:spcAft>
                  <a:spcPct val="0"/>
                </a:spcAft>
                <a:buFont typeface="Arial" panose="020B0604020202090204" pitchFamily="34" charset="0"/>
              </a:lvl8pPr>
              <a:lvl9pPr marL="3886200" indent="-228600" eaLnBrk="0" fontAlgn="base" hangingPunct="0">
                <a:spcBef>
                  <a:spcPct val="0"/>
                </a:spcBef>
                <a:spcAft>
                  <a:spcPct val="0"/>
                </a:spcAft>
                <a:buFont typeface="Arial" panose="020B060402020209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大更新时间90%以上是每周的周三凌晨1-4点，其余10%在周四更新</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36" name="组合 35"/>
            <p:cNvGrpSpPr/>
            <p:nvPr/>
          </p:nvGrpSpPr>
          <p:grpSpPr>
            <a:xfrm>
              <a:off x="4048265" y="1422067"/>
              <a:ext cx="681259" cy="614935"/>
              <a:chOff x="3650109" y="-819472"/>
              <a:chExt cx="681259" cy="614935"/>
            </a:xfrm>
          </p:grpSpPr>
          <p:sp>
            <p:nvSpPr>
              <p:cNvPr id="37" name="箭头: 五边形 22"/>
              <p:cNvSpPr/>
              <p:nvPr/>
            </p:nvSpPr>
            <p:spPr bwMode="auto">
              <a:xfrm>
                <a:off x="3650109" y="-819472"/>
                <a:ext cx="681259" cy="614935"/>
              </a:xfrm>
              <a:prstGeom prst="homePlate">
                <a:avLst>
                  <a:gd name="adj" fmla="val 14782"/>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38" name="文本框 37"/>
              <p:cNvSpPr txBox="1"/>
              <p:nvPr/>
            </p:nvSpPr>
            <p:spPr>
              <a:xfrm>
                <a:off x="3744119" y="-742838"/>
                <a:ext cx="434841" cy="461665"/>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1</a:t>
                </a:r>
                <a:endParaRPr kumimoji="0" lang="zh-CN" altLang="en-US" sz="2400" b="0"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p:txBody>
          </p:sp>
        </p:grpSp>
      </p:grpSp>
      <p:grpSp>
        <p:nvGrpSpPr>
          <p:cNvPr id="43" name="组合 42"/>
          <p:cNvGrpSpPr/>
          <p:nvPr/>
        </p:nvGrpSpPr>
        <p:grpSpPr>
          <a:xfrm>
            <a:off x="4048125" y="2243455"/>
            <a:ext cx="7535988" cy="930094"/>
            <a:chOff x="4048265" y="1265984"/>
            <a:chExt cx="7452177" cy="930094"/>
          </a:xfrm>
        </p:grpSpPr>
        <p:sp>
          <p:nvSpPr>
            <p:cNvPr id="44" name="矩形 43"/>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45" name="TextBox 30"/>
            <p:cNvSpPr txBox="1"/>
            <p:nvPr/>
          </p:nvSpPr>
          <p:spPr>
            <a:xfrm>
              <a:off x="4783580" y="1547289"/>
              <a:ext cx="6653002" cy="36830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90204" pitchFamily="34" charset="0"/>
              </a:lvl6pPr>
              <a:lvl7pPr marL="2971800" indent="-228600" eaLnBrk="0" fontAlgn="base" hangingPunct="0">
                <a:spcBef>
                  <a:spcPct val="0"/>
                </a:spcBef>
                <a:spcAft>
                  <a:spcPct val="0"/>
                </a:spcAft>
                <a:buFont typeface="Arial" panose="020B0604020202090204" pitchFamily="34" charset="0"/>
              </a:lvl7pPr>
              <a:lvl8pPr marL="3429000" indent="-228600" eaLnBrk="0" fontAlgn="base" hangingPunct="0">
                <a:spcBef>
                  <a:spcPct val="0"/>
                </a:spcBef>
                <a:spcAft>
                  <a:spcPct val="0"/>
                </a:spcAft>
                <a:buFont typeface="Arial" panose="020B0604020202090204" pitchFamily="34" charset="0"/>
              </a:lvl8pPr>
              <a:lvl9pPr marL="3886200" indent="-228600" eaLnBrk="0" fontAlgn="base" hangingPunct="0">
                <a:spcBef>
                  <a:spcPct val="0"/>
                </a:spcBef>
                <a:spcAft>
                  <a:spcPct val="0"/>
                </a:spcAft>
                <a:buFont typeface="Arial" panose="020B060402020209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更新内容：之前一周所加的内容</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46" name="组合 45"/>
            <p:cNvGrpSpPr/>
            <p:nvPr/>
          </p:nvGrpSpPr>
          <p:grpSpPr>
            <a:xfrm>
              <a:off x="4048265" y="1422067"/>
              <a:ext cx="681259" cy="614935"/>
              <a:chOff x="3650109" y="-819472"/>
              <a:chExt cx="681259" cy="614935"/>
            </a:xfrm>
          </p:grpSpPr>
          <p:sp>
            <p:nvSpPr>
              <p:cNvPr id="47" name="箭头: 五边形 46"/>
              <p:cNvSpPr/>
              <p:nvPr/>
            </p:nvSpPr>
            <p:spPr bwMode="auto">
              <a:xfrm>
                <a:off x="3650109" y="-819472"/>
                <a:ext cx="681259" cy="614935"/>
              </a:xfrm>
              <a:prstGeom prst="homePlate">
                <a:avLst>
                  <a:gd name="adj" fmla="val 14782"/>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48" name="文本框 47"/>
              <p:cNvSpPr txBox="1"/>
              <p:nvPr/>
            </p:nvSpPr>
            <p:spPr>
              <a:xfrm>
                <a:off x="3744119" y="-742838"/>
                <a:ext cx="434841" cy="46037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2</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grpSp>
        <p:nvGrpSpPr>
          <p:cNvPr id="49" name="组合 48"/>
          <p:cNvGrpSpPr/>
          <p:nvPr/>
        </p:nvGrpSpPr>
        <p:grpSpPr>
          <a:xfrm>
            <a:off x="4091445" y="3471045"/>
            <a:ext cx="7452177" cy="930094"/>
            <a:chOff x="4048265" y="1265984"/>
            <a:chExt cx="7452177" cy="930094"/>
          </a:xfrm>
        </p:grpSpPr>
        <p:sp>
          <p:nvSpPr>
            <p:cNvPr id="50" name="矩形 49"/>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51" name="TextBox 30"/>
            <p:cNvSpPr txBox="1"/>
            <p:nvPr/>
          </p:nvSpPr>
          <p:spPr>
            <a:xfrm>
              <a:off x="4913016" y="1391816"/>
              <a:ext cx="6398105" cy="64516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90204" pitchFamily="34" charset="0"/>
              </a:lvl6pPr>
              <a:lvl7pPr marL="2971800" indent="-228600" eaLnBrk="0" fontAlgn="base" hangingPunct="0">
                <a:spcBef>
                  <a:spcPct val="0"/>
                </a:spcBef>
                <a:spcAft>
                  <a:spcPct val="0"/>
                </a:spcAft>
                <a:buFont typeface="Arial" panose="020B0604020202090204" pitchFamily="34" charset="0"/>
              </a:lvl7pPr>
              <a:lvl8pPr marL="3429000" indent="-228600" eaLnBrk="0" fontAlgn="base" hangingPunct="0">
                <a:spcBef>
                  <a:spcPct val="0"/>
                </a:spcBef>
                <a:spcAft>
                  <a:spcPct val="0"/>
                </a:spcAft>
                <a:buFont typeface="Arial" panose="020B0604020202090204" pitchFamily="34" charset="0"/>
              </a:lvl8pPr>
              <a:lvl9pPr marL="3886200" indent="-228600" eaLnBrk="0" fontAlgn="base" hangingPunct="0">
                <a:spcBef>
                  <a:spcPct val="0"/>
                </a:spcBef>
                <a:spcAft>
                  <a:spcPct val="0"/>
                </a:spcAft>
                <a:buFont typeface="Arial" panose="020B060402020209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更新文章要求：最好是原创文章（转贴文章可稍微改变题目内容）每小时更新一次</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52" name="组合 51"/>
            <p:cNvGrpSpPr/>
            <p:nvPr/>
          </p:nvGrpSpPr>
          <p:grpSpPr>
            <a:xfrm>
              <a:off x="4048265" y="1422067"/>
              <a:ext cx="681259" cy="614935"/>
              <a:chOff x="3650109" y="-819472"/>
              <a:chExt cx="681259" cy="614935"/>
            </a:xfrm>
          </p:grpSpPr>
          <p:sp>
            <p:nvSpPr>
              <p:cNvPr id="53" name="箭头: 五边形 52"/>
              <p:cNvSpPr/>
              <p:nvPr/>
            </p:nvSpPr>
            <p:spPr bwMode="auto">
              <a:xfrm>
                <a:off x="3650109" y="-819472"/>
                <a:ext cx="681259" cy="614935"/>
              </a:xfrm>
              <a:prstGeom prst="homePlate">
                <a:avLst>
                  <a:gd name="adj" fmla="val 14782"/>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54" name="文本框 53"/>
              <p:cNvSpPr txBox="1"/>
              <p:nvPr/>
            </p:nvSpPr>
            <p:spPr>
              <a:xfrm>
                <a:off x="3744119" y="-742838"/>
                <a:ext cx="434841"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3</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grpSp>
        <p:nvGrpSpPr>
          <p:cNvPr id="55" name="组合 54"/>
          <p:cNvGrpSpPr/>
          <p:nvPr/>
        </p:nvGrpSpPr>
        <p:grpSpPr>
          <a:xfrm>
            <a:off x="4091445" y="4697718"/>
            <a:ext cx="7452177" cy="930094"/>
            <a:chOff x="4048265" y="1265984"/>
            <a:chExt cx="7452177" cy="930094"/>
          </a:xfrm>
        </p:grpSpPr>
        <p:sp>
          <p:nvSpPr>
            <p:cNvPr id="56" name="矩形 55"/>
            <p:cNvSpPr/>
            <p:nvPr/>
          </p:nvSpPr>
          <p:spPr bwMode="auto">
            <a:xfrm>
              <a:off x="4292994" y="1265984"/>
              <a:ext cx="7207448" cy="930094"/>
            </a:xfrm>
            <a:prstGeom prst="rect">
              <a:avLst/>
            </a:prstGeom>
            <a:gradFill>
              <a:gsLst>
                <a:gs pos="65000">
                  <a:srgbClr val="F9F9F9"/>
                </a:gs>
                <a:gs pos="0">
                  <a:srgbClr val="E6E6E6"/>
                </a:gs>
                <a:gs pos="100000">
                  <a:srgbClr val="FFFFFF"/>
                </a:gs>
              </a:gsLst>
              <a:lin ang="16200000" scaled="0"/>
            </a:gradFill>
            <a:ln w="6350" cap="flat" cmpd="sng" algn="ctr">
              <a:solidFill>
                <a:srgbClr val="FFFFFF">
                  <a:lumMod val="75000"/>
                </a:srgb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endParaRPr>
            </a:p>
          </p:txBody>
        </p:sp>
        <p:sp>
          <p:nvSpPr>
            <p:cNvPr id="57" name="TextBox 30"/>
            <p:cNvSpPr txBox="1"/>
            <p:nvPr/>
          </p:nvSpPr>
          <p:spPr>
            <a:xfrm>
              <a:off x="4913651" y="1544851"/>
              <a:ext cx="6398105" cy="368300"/>
            </a:xfrm>
            <a:prstGeom prst="rect">
              <a:avLst/>
            </a:prstGeom>
            <a:noFill/>
            <a:ln>
              <a:noFill/>
            </a:ln>
          </p:spPr>
          <p:txBody>
            <a:bodyPr wrap="square">
              <a:spAutoFit/>
            </a:bodyPr>
            <a:lstStyle>
              <a:defPPr>
                <a:defRPr lang="zh-CN"/>
              </a:defPPr>
              <a:lvl1pPr algn="just" eaLnBrk="0" hangingPunct="0">
                <a:defRPr sz="2000">
                  <a:solidFill>
                    <a:schemeClr val="bg1"/>
                  </a:solidFill>
                  <a:latin typeface="微软雅黑" panose="020B0503020204020204" pitchFamily="34" charset="-122"/>
                  <a:ea typeface="微软雅黑" panose="020B0503020204020204" pitchFamily="34"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90204" pitchFamily="34" charset="0"/>
              </a:lvl6pPr>
              <a:lvl7pPr marL="2971800" indent="-228600" eaLnBrk="0" fontAlgn="base" hangingPunct="0">
                <a:spcBef>
                  <a:spcPct val="0"/>
                </a:spcBef>
                <a:spcAft>
                  <a:spcPct val="0"/>
                </a:spcAft>
                <a:buFont typeface="Arial" panose="020B0604020202090204" pitchFamily="34" charset="0"/>
              </a:lvl7pPr>
              <a:lvl8pPr marL="3429000" indent="-228600" eaLnBrk="0" fontAlgn="base" hangingPunct="0">
                <a:spcBef>
                  <a:spcPct val="0"/>
                </a:spcBef>
                <a:spcAft>
                  <a:spcPct val="0"/>
                </a:spcAft>
                <a:buFont typeface="Arial" panose="020B0604020202090204" pitchFamily="34" charset="0"/>
              </a:lvl8pPr>
              <a:lvl9pPr marL="3886200" indent="-228600" eaLnBrk="0" fontAlgn="base" hangingPunct="0">
                <a:spcBef>
                  <a:spcPct val="0"/>
                </a:spcBef>
                <a:spcAft>
                  <a:spcPct val="0"/>
                </a:spcAft>
                <a:buFont typeface="Arial" panose="020B0604020202090204" pitchFamily="34" charset="0"/>
              </a:lvl9pPr>
            </a:lstStyle>
            <a:p>
              <a:r>
                <a:rPr lang="zh-CN" altLang="en-US" sz="1800" dirty="0">
                  <a:solidFill>
                    <a:schemeClr val="tx1"/>
                  </a:solidFill>
                  <a:latin typeface="彩虹粗仿宋" panose="03000509000000000000" pitchFamily="65" charset="-122"/>
                  <a:ea typeface="彩虹粗仿宋" panose="03000509000000000000" pitchFamily="65" charset="-122"/>
                </a:rPr>
                <a:t>百度的排名作词更新：每天的上午9-11点，以及下午的2-5点</a:t>
              </a:r>
              <a:endParaRPr lang="zh-CN" altLang="en-US" sz="1800" dirty="0">
                <a:solidFill>
                  <a:schemeClr val="tx1"/>
                </a:solidFill>
                <a:latin typeface="彩虹粗仿宋" panose="03000509000000000000" pitchFamily="65" charset="-122"/>
                <a:ea typeface="彩虹粗仿宋" panose="03000509000000000000" pitchFamily="65" charset="-122"/>
              </a:endParaRPr>
            </a:p>
          </p:txBody>
        </p:sp>
        <p:grpSp>
          <p:nvGrpSpPr>
            <p:cNvPr id="58" name="组合 57"/>
            <p:cNvGrpSpPr/>
            <p:nvPr/>
          </p:nvGrpSpPr>
          <p:grpSpPr>
            <a:xfrm>
              <a:off x="4048265" y="1422067"/>
              <a:ext cx="681259" cy="614935"/>
              <a:chOff x="3650109" y="-819472"/>
              <a:chExt cx="681259" cy="614935"/>
            </a:xfrm>
          </p:grpSpPr>
          <p:sp>
            <p:nvSpPr>
              <p:cNvPr id="59" name="箭头: 五边形 58"/>
              <p:cNvSpPr/>
              <p:nvPr/>
            </p:nvSpPr>
            <p:spPr bwMode="auto">
              <a:xfrm>
                <a:off x="3650109" y="-819472"/>
                <a:ext cx="681259" cy="614935"/>
              </a:xfrm>
              <a:prstGeom prst="homePlate">
                <a:avLst>
                  <a:gd name="adj" fmla="val 14782"/>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b="0" i="0" u="none" strike="noStrike" kern="0" cap="none" spc="0" normalizeH="0" baseline="0" noProof="0">
                  <a:ln>
                    <a:noFill/>
                  </a:ln>
                  <a:effectLst/>
                  <a:uLnTx/>
                  <a:uFillTx/>
                  <a:latin typeface="彩虹粗仿宋" panose="03000509000000000000" pitchFamily="65" charset="-122"/>
                  <a:ea typeface="彩虹粗仿宋" panose="03000509000000000000" pitchFamily="65" charset="-122"/>
                  <a:cs typeface="+mn-ea"/>
                </a:endParaRPr>
              </a:p>
            </p:txBody>
          </p:sp>
          <p:sp>
            <p:nvSpPr>
              <p:cNvPr id="60" name="文本框 59"/>
              <p:cNvSpPr txBox="1"/>
              <p:nvPr/>
            </p:nvSpPr>
            <p:spPr>
              <a:xfrm>
                <a:off x="3744119" y="-742838"/>
                <a:ext cx="434841"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kern="0" dirty="0">
                    <a:solidFill>
                      <a:schemeClr val="bg1"/>
                    </a:solidFill>
                    <a:latin typeface="黑体" panose="02010609060101010101" pitchFamily="49" charset="-122"/>
                    <a:ea typeface="黑体" panose="02010609060101010101" pitchFamily="49" charset="-122"/>
                  </a:rPr>
                  <a:t>4</a:t>
                </a:r>
                <a:endParaRPr lang="zh-CN" altLang="en-US" sz="2400" kern="0" dirty="0">
                  <a:solidFill>
                    <a:schemeClr val="bg1"/>
                  </a:solidFill>
                  <a:latin typeface="黑体" panose="02010609060101010101" pitchFamily="49" charset="-122"/>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randombar(horizontal)">
                                      <p:cBhvr>
                                        <p:cTn id="21" dur="500"/>
                                        <p:tgtEl>
                                          <p:spTgt spid="32"/>
                                        </p:tgtEl>
                                      </p:cBhvr>
                                    </p:animEffect>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childTnLst>
                          </p:cTn>
                        </p:par>
                        <p:par>
                          <p:cTn id="26" fill="hold">
                            <p:stCondLst>
                              <p:cond delay="2500"/>
                            </p:stCondLst>
                            <p:childTnLst>
                              <p:par>
                                <p:cTn id="27" presetID="2" presetClass="entr" presetSubtype="2"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1+#ppt_w/2"/>
                                          </p:val>
                                        </p:tav>
                                        <p:tav tm="100000">
                                          <p:val>
                                            <p:strVal val="#ppt_x"/>
                                          </p:val>
                                        </p:tav>
                                      </p:tavLst>
                                    </p:anim>
                                    <p:anim calcmode="lin" valueType="num">
                                      <p:cBhvr additive="base">
                                        <p:cTn id="30" dur="500" fill="hold"/>
                                        <p:tgtEl>
                                          <p:spTgt spid="33"/>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1+#ppt_w/2"/>
                                          </p:val>
                                        </p:tav>
                                        <p:tav tm="100000">
                                          <p:val>
                                            <p:strVal val="#ppt_x"/>
                                          </p:val>
                                        </p:tav>
                                      </p:tavLst>
                                    </p:anim>
                                    <p:anim calcmode="lin" valueType="num">
                                      <p:cBhvr additive="base">
                                        <p:cTn id="35" dur="500" fill="hold"/>
                                        <p:tgtEl>
                                          <p:spTgt spid="43"/>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1+#ppt_w/2"/>
                                          </p:val>
                                        </p:tav>
                                        <p:tav tm="100000">
                                          <p:val>
                                            <p:strVal val="#ppt_x"/>
                                          </p:val>
                                        </p:tav>
                                      </p:tavLst>
                                    </p:anim>
                                    <p:anim calcmode="lin" valueType="num">
                                      <p:cBhvr additive="base">
                                        <p:cTn id="40" dur="500" fill="hold"/>
                                        <p:tgtEl>
                                          <p:spTgt spid="49"/>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additive="base">
                                        <p:cTn id="44" dur="500" fill="hold"/>
                                        <p:tgtEl>
                                          <p:spTgt spid="55"/>
                                        </p:tgtEl>
                                        <p:attrNameLst>
                                          <p:attrName>ppt_x</p:attrName>
                                        </p:attrNameLst>
                                      </p:cBhvr>
                                      <p:tavLst>
                                        <p:tav tm="0">
                                          <p:val>
                                            <p:strVal val="1+#ppt_w/2"/>
                                          </p:val>
                                        </p:tav>
                                        <p:tav tm="100000">
                                          <p:val>
                                            <p:strVal val="#ppt_x"/>
                                          </p:val>
                                        </p:tav>
                                      </p:tavLst>
                                    </p:anim>
                                    <p:anim calcmode="lin" valueType="num">
                                      <p:cBhvr additive="base">
                                        <p:cTn id="45"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0" grpId="0"/>
      <p:bldP spid="31" grpId="0" bldLvl="0" animBg="1"/>
      <p:bldP spid="3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2051865" y="500085"/>
            <a:ext cx="1605280" cy="521970"/>
          </a:xfrm>
          <a:prstGeom prst="rect">
            <a:avLst/>
          </a:prstGeom>
          <a:noFill/>
          <a:ln>
            <a:noFill/>
          </a:ln>
        </p:spPr>
        <p:txBody>
          <a:bodyPr wrap="none">
            <a:spAutoFit/>
          </a:bodyPr>
          <a:lstStyle/>
          <a:p>
            <a:pPr algn="ctr"/>
            <a:r>
              <a:rPr lang="zh-CN" altLang="en-US" sz="2800" dirty="0" smtClean="0">
                <a:latin typeface="微软雅黑" panose="020B0503020204020204" pitchFamily="34" charset="-122"/>
                <a:ea typeface="微软雅黑" panose="020B0503020204020204" pitchFamily="34" charset="-122"/>
                <a:sym typeface="+mn-ea"/>
              </a:rPr>
              <a:t>开发规范</a:t>
            </a:r>
            <a:endParaRPr lang="en-US" altLang="zh-CN" sz="2800" dirty="0" smtClean="0">
              <a:latin typeface="微软雅黑" panose="020B0503020204020204" pitchFamily="34" charset="-122"/>
              <a:ea typeface="微软雅黑" panose="020B0503020204020204" pitchFamily="34" charset="-122"/>
              <a:sym typeface="+mn-ea"/>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656965" y="1827530"/>
            <a:ext cx="6779260" cy="906145"/>
          </a:xfrm>
          <a:prstGeom prst="rect">
            <a:avLst/>
          </a:prstGeom>
          <a:noFill/>
        </p:spPr>
        <p:txBody>
          <a:bodyPr wrap="square" rtlCol="0" anchor="ctr">
            <a:normAutofit/>
          </a:bodyPr>
          <a:p>
            <a:pPr>
              <a:lnSpc>
                <a:spcPct val="120000"/>
              </a:lnSpc>
            </a:pPr>
            <a:r>
              <a:rPr lang="zh-CN" altLang="en-US" sz="2400" b="1" kern="0">
                <a:latin typeface="黑体" panose="02010609060101010101" pitchFamily="49" charset="-122"/>
                <a:ea typeface="黑体" panose="02010609060101010101" pitchFamily="49" charset="-122"/>
              </a:rPr>
              <a:t>代码符合W3C标准规范</a:t>
            </a:r>
            <a:endParaRPr lang="zh-CN" altLang="en-US" sz="2400" b="1" kern="0">
              <a:latin typeface="黑体" panose="02010609060101010101" pitchFamily="49" charset="-122"/>
              <a:ea typeface="黑体" panose="02010609060101010101" pitchFamily="49" charset="-122"/>
            </a:endParaRPr>
          </a:p>
        </p:txBody>
      </p:sp>
      <p:sp>
        <p:nvSpPr>
          <p:cNvPr id="43" name="MH_SubTitle_1"/>
          <p:cNvSpPr/>
          <p:nvPr/>
        </p:nvSpPr>
        <p:spPr bwMode="auto">
          <a:xfrm>
            <a:off x="1021715" y="1928495"/>
            <a:ext cx="231521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a</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1072515" y="3027045"/>
            <a:ext cx="228981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b</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656965" y="2940685"/>
            <a:ext cx="6779260" cy="977265"/>
          </a:xfrm>
          <a:prstGeom prst="rect">
            <a:avLst/>
          </a:prstGeom>
          <a:noFill/>
        </p:spPr>
        <p:txBody>
          <a:bodyPr wrap="square" rtlCol="0" anchor="ctr">
            <a:normAutofit/>
          </a:bodyPr>
          <a:p>
            <a:pPr>
              <a:lnSpc>
                <a:spcPct val="120000"/>
              </a:lnSpc>
            </a:pPr>
            <a:r>
              <a:rPr sz="2400" b="1" kern="0">
                <a:solidFill>
                  <a:schemeClr val="tx1"/>
                </a:solidFill>
                <a:latin typeface="黑体" panose="02010609060101010101" pitchFamily="49" charset="-122"/>
                <a:ea typeface="黑体" panose="02010609060101010101" pitchFamily="49" charset="-122"/>
              </a:rPr>
              <a:t>避免使用空连接</a:t>
            </a:r>
            <a:endParaRPr sz="2400" b="1" kern="0">
              <a:solidFill>
                <a:schemeClr val="tx1"/>
              </a:solidFill>
              <a:latin typeface="黑体" panose="02010609060101010101" pitchFamily="49" charset="-122"/>
              <a:ea typeface="黑体" panose="02010609060101010101" pitchFamily="49" charset="-122"/>
            </a:endParaRPr>
          </a:p>
        </p:txBody>
      </p:sp>
      <p:sp>
        <p:nvSpPr>
          <p:cNvPr id="2" name="MH_SubTitle_1"/>
          <p:cNvSpPr/>
          <p:nvPr/>
        </p:nvSpPr>
        <p:spPr bwMode="auto">
          <a:xfrm>
            <a:off x="1047115" y="4249420"/>
            <a:ext cx="231521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c</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3" name="MH_SubTitle_3"/>
          <p:cNvSpPr/>
          <p:nvPr/>
        </p:nvSpPr>
        <p:spPr bwMode="auto">
          <a:xfrm>
            <a:off x="1034415" y="5530850"/>
            <a:ext cx="228981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chemeClr val="bg1"/>
                </a:solidFill>
                <a:latin typeface="微软雅黑" panose="020B0503020204020204" pitchFamily="34" charset="-122"/>
                <a:ea typeface="微软雅黑" panose="020B0503020204020204" pitchFamily="34" charset="-122"/>
              </a:rPr>
              <a:t>d</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4"/>
            </p:custDataLst>
          </p:nvPr>
        </p:nvSpPr>
        <p:spPr>
          <a:xfrm>
            <a:off x="3656965" y="5358130"/>
            <a:ext cx="6779260" cy="977265"/>
          </a:xfrm>
          <a:prstGeom prst="rect">
            <a:avLst/>
          </a:prstGeom>
          <a:noFill/>
        </p:spPr>
        <p:txBody>
          <a:bodyPr wrap="square" rtlCol="0" anchor="ctr">
            <a:normAutofit/>
          </a:bodyPr>
          <a:p>
            <a:pPr>
              <a:lnSpc>
                <a:spcPct val="120000"/>
              </a:lnSpc>
            </a:pPr>
            <a:r>
              <a:rPr sz="2400" b="1" kern="0">
                <a:solidFill>
                  <a:schemeClr val="tx1"/>
                </a:solidFill>
                <a:latin typeface="黑体" panose="02010609060101010101" pitchFamily="49" charset="-122"/>
                <a:ea typeface="黑体" panose="02010609060101010101" pitchFamily="49" charset="-122"/>
              </a:rPr>
              <a:t>减少DOM嵌套层数，建议不超过4层</a:t>
            </a:r>
            <a:endParaRPr sz="2400" b="1" kern="0">
              <a:solidFill>
                <a:schemeClr val="tx1"/>
              </a:solidFill>
              <a:latin typeface="黑体" panose="02010609060101010101" pitchFamily="49" charset="-122"/>
              <a:ea typeface="黑体" panose="02010609060101010101" pitchFamily="49" charset="-122"/>
            </a:endParaRPr>
          </a:p>
        </p:txBody>
      </p:sp>
      <p:sp>
        <p:nvSpPr>
          <p:cNvPr id="10" name="文本框 9"/>
          <p:cNvSpPr txBox="1"/>
          <p:nvPr>
            <p:custDataLst>
              <p:tags r:id="rId5"/>
            </p:custDataLst>
          </p:nvPr>
        </p:nvSpPr>
        <p:spPr>
          <a:xfrm>
            <a:off x="3656965" y="4163695"/>
            <a:ext cx="6779260" cy="977265"/>
          </a:xfrm>
          <a:prstGeom prst="rect">
            <a:avLst/>
          </a:prstGeom>
          <a:noFill/>
        </p:spPr>
        <p:txBody>
          <a:bodyPr wrap="square" rtlCol="0" anchor="ctr">
            <a:normAutofit/>
          </a:bodyPr>
          <a:p>
            <a:pPr>
              <a:lnSpc>
                <a:spcPct val="120000"/>
              </a:lnSpc>
            </a:pPr>
            <a:r>
              <a:rPr sz="2400" b="1" kern="0">
                <a:solidFill>
                  <a:schemeClr val="tx1"/>
                </a:solidFill>
                <a:latin typeface="黑体" panose="02010609060101010101" pitchFamily="49" charset="-122"/>
                <a:ea typeface="黑体" panose="02010609060101010101" pitchFamily="49" charset="-122"/>
              </a:rPr>
              <a:t>使用合理的语义化标签</a:t>
            </a:r>
            <a:endParaRPr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par>
                                <p:cTn id="30" presetID="2" presetClass="entr" presetSubtype="2" fill="hold" grpId="0" nodeType="withEffect">
                                  <p:stCondLst>
                                    <p:cond delay="16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10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0" grpId="1"/>
      <p:bldP spid="45" grpId="0"/>
      <p:bldP spid="2" grpId="0" bldLvl="0" animBg="1"/>
      <p:bldP spid="3" grpId="0" bldLvl="0" animBg="1"/>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90204" pitchFamily="34" charset="0"/>
              <a:ea typeface="宋体" panose="02010600030101010101" pitchFamily="2" charset="-122"/>
            </a:endParaRPr>
          </a:p>
        </p:txBody>
      </p:sp>
      <p:sp>
        <p:nvSpPr>
          <p:cNvPr id="7" name="TextBox 6"/>
          <p:cNvSpPr txBox="1"/>
          <p:nvPr/>
        </p:nvSpPr>
        <p:spPr>
          <a:xfrm>
            <a:off x="4138930" y="3073400"/>
            <a:ext cx="5591175" cy="645160"/>
          </a:xfrm>
          <a:prstGeom prst="rect">
            <a:avLst/>
          </a:prstGeom>
          <a:noFill/>
          <a:ln w="9525">
            <a:noFill/>
          </a:ln>
        </p:spPr>
        <p:txBody>
          <a:bodyPr wrap="square">
            <a:spAutoFit/>
          </a:bodyPr>
          <a:p>
            <a:r>
              <a:rPr lang="zh-CN" altLang="en-US" sz="3600" b="1" dirty="0">
                <a:solidFill>
                  <a:srgbClr val="F8F8F8"/>
                </a:solidFill>
                <a:latin typeface="微软雅黑" panose="020B0503020204020204" pitchFamily="34" charset="-122"/>
                <a:ea typeface="微软雅黑" panose="020B0503020204020204" pitchFamily="34" charset="-122"/>
              </a:rPr>
              <a:t>五、其他优化</a:t>
            </a:r>
            <a:endParaRPr lang="zh-CN" altLang="en-US" sz="3600" b="1" dirty="0">
              <a:solidFill>
                <a:srgbClr val="F8F8F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5180" y="168275"/>
            <a:ext cx="9449435" cy="594995"/>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805180" y="168275"/>
            <a:ext cx="9131300" cy="521970"/>
          </a:xfrm>
          <a:prstGeom prst="rect">
            <a:avLst/>
          </a:prstGeom>
          <a:noFill/>
          <a:ln>
            <a:noFill/>
          </a:ln>
        </p:spPr>
        <p:txBody>
          <a:bodyPr wrap="squar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其他优化</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5"/>
          <p:cNvSpPr/>
          <p:nvPr/>
        </p:nvSpPr>
        <p:spPr>
          <a:xfrm>
            <a:off x="1240790" y="1145540"/>
            <a:ext cx="5719445" cy="563880"/>
          </a:xfrm>
          <a:custGeom>
            <a:avLst/>
            <a:gdLst>
              <a:gd name="connsiteX0" fmla="*/ 4441454 w 4758105"/>
              <a:gd name="connsiteY0" fmla="*/ 563487 h 563709"/>
              <a:gd name="connsiteX1" fmla="*/ 4549542 w 4758105"/>
              <a:gd name="connsiteY1" fmla="*/ 563487 h 563709"/>
              <a:gd name="connsiteX2" fmla="*/ 4549460 w 4758105"/>
              <a:gd name="connsiteY2" fmla="*/ 563709 h 563709"/>
              <a:gd name="connsiteX3" fmla="*/ 4441372 w 4758105"/>
              <a:gd name="connsiteY3" fmla="*/ 563709 h 563709"/>
              <a:gd name="connsiteX4" fmla="*/ 82 w 4758105"/>
              <a:gd name="connsiteY4" fmla="*/ 563487 h 563709"/>
              <a:gd name="connsiteX5" fmla="*/ 108170 w 4758105"/>
              <a:gd name="connsiteY5" fmla="*/ 563487 h 563709"/>
              <a:gd name="connsiteX6" fmla="*/ 108088 w 4758105"/>
              <a:gd name="connsiteY6" fmla="*/ 563709 h 563709"/>
              <a:gd name="connsiteX7" fmla="*/ 0 w 4758105"/>
              <a:gd name="connsiteY7" fmla="*/ 563709 h 563709"/>
              <a:gd name="connsiteX8" fmla="*/ 4758023 w 4758105"/>
              <a:gd name="connsiteY8" fmla="*/ 221 h 563709"/>
              <a:gd name="connsiteX9" fmla="*/ 4758105 w 4758105"/>
              <a:gd name="connsiteY9" fmla="*/ 221 h 563709"/>
              <a:gd name="connsiteX10" fmla="*/ 4758105 w 4758105"/>
              <a:gd name="connsiteY10" fmla="*/ 563487 h 563709"/>
              <a:gd name="connsiteX11" fmla="*/ 4549542 w 4758105"/>
              <a:gd name="connsiteY11" fmla="*/ 563487 h 563709"/>
              <a:gd name="connsiteX12" fmla="*/ 316651 w 4758105"/>
              <a:gd name="connsiteY12" fmla="*/ 221 h 563709"/>
              <a:gd name="connsiteX13" fmla="*/ 4649935 w 4758105"/>
              <a:gd name="connsiteY13" fmla="*/ 221 h 563709"/>
              <a:gd name="connsiteX14" fmla="*/ 4441454 w 4758105"/>
              <a:gd name="connsiteY14" fmla="*/ 563487 h 563709"/>
              <a:gd name="connsiteX15" fmla="*/ 108170 w 4758105"/>
              <a:gd name="connsiteY15" fmla="*/ 563487 h 563709"/>
              <a:gd name="connsiteX16" fmla="*/ 0 w 4758105"/>
              <a:gd name="connsiteY16" fmla="*/ 221 h 563709"/>
              <a:gd name="connsiteX17" fmla="*/ 208563 w 4758105"/>
              <a:gd name="connsiteY17" fmla="*/ 221 h 563709"/>
              <a:gd name="connsiteX18" fmla="*/ 82 w 4758105"/>
              <a:gd name="connsiteY18" fmla="*/ 563487 h 563709"/>
              <a:gd name="connsiteX19" fmla="*/ 0 w 4758105"/>
              <a:gd name="connsiteY19" fmla="*/ 563487 h 563709"/>
              <a:gd name="connsiteX20" fmla="*/ 4650017 w 4758105"/>
              <a:gd name="connsiteY20" fmla="*/ 0 h 563709"/>
              <a:gd name="connsiteX21" fmla="*/ 4758105 w 4758105"/>
              <a:gd name="connsiteY21" fmla="*/ 0 h 563709"/>
              <a:gd name="connsiteX22" fmla="*/ 4758023 w 4758105"/>
              <a:gd name="connsiteY22" fmla="*/ 221 h 563709"/>
              <a:gd name="connsiteX23" fmla="*/ 4649935 w 4758105"/>
              <a:gd name="connsiteY23" fmla="*/ 221 h 563709"/>
              <a:gd name="connsiteX24" fmla="*/ 208645 w 4758105"/>
              <a:gd name="connsiteY24" fmla="*/ 0 h 563709"/>
              <a:gd name="connsiteX25" fmla="*/ 316733 w 4758105"/>
              <a:gd name="connsiteY25" fmla="*/ 0 h 563709"/>
              <a:gd name="connsiteX26" fmla="*/ 316651 w 4758105"/>
              <a:gd name="connsiteY26" fmla="*/ 221 h 563709"/>
              <a:gd name="connsiteX27" fmla="*/ 208563 w 4758105"/>
              <a:gd name="connsiteY27" fmla="*/ 221 h 56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58105" h="563709">
                <a:moveTo>
                  <a:pt x="4441454" y="563487"/>
                </a:moveTo>
                <a:lnTo>
                  <a:pt x="4549542" y="563487"/>
                </a:lnTo>
                <a:lnTo>
                  <a:pt x="4549460" y="563709"/>
                </a:lnTo>
                <a:lnTo>
                  <a:pt x="4441372" y="563709"/>
                </a:lnTo>
                <a:close/>
                <a:moveTo>
                  <a:pt x="82" y="563487"/>
                </a:moveTo>
                <a:lnTo>
                  <a:pt x="108170" y="563487"/>
                </a:lnTo>
                <a:lnTo>
                  <a:pt x="108088" y="563709"/>
                </a:lnTo>
                <a:lnTo>
                  <a:pt x="0" y="563709"/>
                </a:lnTo>
                <a:close/>
                <a:moveTo>
                  <a:pt x="4758023" y="221"/>
                </a:moveTo>
                <a:lnTo>
                  <a:pt x="4758105" y="221"/>
                </a:lnTo>
                <a:lnTo>
                  <a:pt x="4758105" y="563487"/>
                </a:lnTo>
                <a:lnTo>
                  <a:pt x="4549542" y="563487"/>
                </a:lnTo>
                <a:close/>
                <a:moveTo>
                  <a:pt x="316651" y="221"/>
                </a:moveTo>
                <a:lnTo>
                  <a:pt x="4649935" y="221"/>
                </a:lnTo>
                <a:lnTo>
                  <a:pt x="4441454" y="563487"/>
                </a:lnTo>
                <a:lnTo>
                  <a:pt x="108170" y="563487"/>
                </a:lnTo>
                <a:close/>
                <a:moveTo>
                  <a:pt x="0" y="221"/>
                </a:moveTo>
                <a:lnTo>
                  <a:pt x="208563" y="221"/>
                </a:lnTo>
                <a:lnTo>
                  <a:pt x="82" y="563487"/>
                </a:lnTo>
                <a:lnTo>
                  <a:pt x="0" y="563487"/>
                </a:lnTo>
                <a:close/>
                <a:moveTo>
                  <a:pt x="4650017" y="0"/>
                </a:moveTo>
                <a:lnTo>
                  <a:pt x="4758105" y="0"/>
                </a:lnTo>
                <a:lnTo>
                  <a:pt x="4758023" y="221"/>
                </a:lnTo>
                <a:lnTo>
                  <a:pt x="4649935" y="221"/>
                </a:lnTo>
                <a:close/>
                <a:moveTo>
                  <a:pt x="208645" y="0"/>
                </a:moveTo>
                <a:lnTo>
                  <a:pt x="316733" y="0"/>
                </a:lnTo>
                <a:lnTo>
                  <a:pt x="316651" y="221"/>
                </a:lnTo>
                <a:lnTo>
                  <a:pt x="208563" y="22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spc="200" dirty="0">
                <a:solidFill>
                  <a:schemeClr val="bg1"/>
                </a:solidFill>
                <a:latin typeface="微软雅黑" panose="020B0503020204020204" pitchFamily="34" charset="-122"/>
                <a:ea typeface="微软雅黑" panose="020B0503020204020204" pitchFamily="34" charset="-122"/>
              </a:rPr>
              <a:t>SEO</a:t>
            </a:r>
            <a:endParaRPr lang="en-US" altLang="zh-CN" sz="2400" spc="2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240790" y="1706245"/>
            <a:ext cx="9939020" cy="4391025"/>
          </a:xfrm>
          <a:prstGeom prst="rect">
            <a:avLst/>
          </a:prstGeom>
          <a:noFill/>
          <a:ln w="12700" cap="flat" cmpd="sng" algn="ctr">
            <a:solidFill>
              <a:schemeClr val="accent4"/>
            </a:solidFill>
            <a:prstDash val="solid"/>
            <a:miter lim="800000"/>
          </a:ln>
          <a:effectLst/>
        </p:spPr>
        <p:txBody>
          <a:bodyPr anchor="ctr"/>
          <a:lstStyle/>
          <a:p>
            <a:pPr eaLnBrk="1" fontAlgn="auto" hangingPunct="1">
              <a:lnSpc>
                <a:spcPct val="130000"/>
              </a:lnSpc>
              <a:spcBef>
                <a:spcPts val="600"/>
              </a:spcBef>
              <a:spcAft>
                <a:spcPts val="600"/>
              </a:spcAft>
              <a:defRPr/>
            </a:pPr>
            <a:endParaRPr lang="zh-CN" altLang="en-US" sz="1600" kern="0" dirty="0">
              <a:latin typeface="宋体" panose="02010600030101010101" pitchFamily="2" charset="-122"/>
              <a:ea typeface="幼圆"/>
              <a:cs typeface="Arial" panose="020B0604020202090204" pitchFamily="34" charset="0"/>
            </a:endParaRPr>
          </a:p>
        </p:txBody>
      </p:sp>
      <p:sp>
        <p:nvSpPr>
          <p:cNvPr id="33" name="矩形 32"/>
          <p:cNvSpPr>
            <a:spLocks noChangeArrowheads="1"/>
          </p:cNvSpPr>
          <p:nvPr/>
        </p:nvSpPr>
        <p:spPr bwMode="auto">
          <a:xfrm>
            <a:off x="1240790" y="2137728"/>
            <a:ext cx="957326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（一）维持网站稳定，使用可靠的服务器，避免访问不稳定或者过慢</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solidFill>
                  <a:schemeClr val="tx1"/>
                </a:solidFill>
                <a:latin typeface="宋体" panose="02010600030101010101" pitchFamily="2" charset="-122"/>
              </a:rPr>
              <a:t>（二）减少改版频率和title，meta标签的修改。</a:t>
            </a:r>
            <a:endParaRPr lang="en-US" altLang="zh-CN" sz="2400" b="1">
              <a:solidFill>
                <a:schemeClr val="tx1"/>
              </a:solidFill>
              <a:latin typeface="宋体" panose="02010600030101010101" pitchFamily="2" charset="-122"/>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三</a:t>
            </a:r>
            <a:r>
              <a:rPr lang="en-US" altLang="zh-CN" sz="2400" b="1">
                <a:latin typeface="宋体" panose="02010600030101010101" pitchFamily="2" charset="-122"/>
                <a:sym typeface="+mn-ea"/>
              </a:rPr>
              <a:t>）保持清晰的网站结构</a:t>
            </a:r>
            <a:r>
              <a:rPr lang="zh-CN" altLang="en-US" sz="2400" b="1">
                <a:latin typeface="宋体" panose="02010600030101010101" pitchFamily="2" charset="-122"/>
                <a:sym typeface="+mn-ea"/>
              </a:rPr>
              <a:t>。</a:t>
            </a:r>
            <a:endParaRPr lang="en-US" altLang="zh-CN" sz="2400" b="1">
              <a:latin typeface="宋体" panose="02010600030101010101" pitchFamily="2" charset="-122"/>
              <a:sym typeface="+mn-ea"/>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四</a:t>
            </a: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避免开辟大量无意的二级域名。</a:t>
            </a:r>
            <a:endParaRPr lang="zh-CN" altLang="en-US" sz="2400" b="1">
              <a:latin typeface="宋体" panose="02010600030101010101" pitchFamily="2" charset="-122"/>
              <a:sym typeface="+mn-ea"/>
            </a:endParaRPr>
          </a:p>
          <a:p>
            <a:pPr eaLnBrk="1" hangingPunct="1">
              <a:lnSpc>
                <a:spcPct val="130000"/>
              </a:lnSpc>
              <a:spcBef>
                <a:spcPts val="600"/>
              </a:spcBef>
              <a:spcAft>
                <a:spcPts val="600"/>
              </a:spcAft>
              <a:buFontTx/>
              <a:buNone/>
            </a:pP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五</a:t>
            </a:r>
            <a:r>
              <a:rPr lang="en-US" altLang="zh-CN" sz="2400" b="1">
                <a:latin typeface="宋体" panose="02010600030101010101" pitchFamily="2" charset="-122"/>
                <a:sym typeface="+mn-ea"/>
              </a:rPr>
              <a:t>）</a:t>
            </a:r>
            <a:r>
              <a:rPr lang="zh-CN" altLang="en-US" sz="2400" b="1">
                <a:latin typeface="宋体" panose="02010600030101010101" pitchFamily="2" charset="-122"/>
                <a:sym typeface="+mn-ea"/>
              </a:rPr>
              <a:t>利用流量分析工具，根据分析结果制定下一阶段的SEO策略。</a:t>
            </a:r>
            <a:endParaRPr lang="en-US" altLang="zh-CN" sz="2400" b="1">
              <a:latin typeface="宋体" panose="02010600030101010101" pitchFamily="2" charset="-122"/>
              <a:sym typeface="+mn-ea"/>
            </a:endParaRPr>
          </a:p>
        </p:txBody>
      </p:sp>
      <p:sp>
        <p:nvSpPr>
          <p:cNvPr id="139" name="Freeform 27"/>
          <p:cNvSpPr>
            <a:spLocks noEditPoints="1"/>
          </p:cNvSpPr>
          <p:nvPr/>
        </p:nvSpPr>
        <p:spPr bwMode="auto">
          <a:xfrm>
            <a:off x="376848" y="1145452"/>
            <a:ext cx="671513" cy="652463"/>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0" presetClass="entr" presetSubtype="0" fill="hold" grpId="0" nodeType="withEffect">
                                  <p:stCondLst>
                                    <p:cond delay="28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par>
                                <p:cTn id="20" presetID="10" presetClass="entr" presetSubtype="0" fill="hold" grpId="0" nodeType="withEffect">
                                  <p:stCondLst>
                                    <p:cond delay="3000"/>
                                  </p:stCondLst>
                                  <p:iterate type="wd">
                                    <p:tmPct val="10000"/>
                                  </p:iterate>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1" grpId="0" bldLvl="0" animBg="1"/>
      <p:bldP spid="32" grpId="0" bldLvl="0" animBg="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1"/>
        </a:solidFill>
        <a:effectLst/>
      </p:bgPr>
    </p:bg>
    <p:spTree>
      <p:nvGrpSpPr>
        <p:cNvPr id="1" name=""/>
        <p:cNvGrpSpPr/>
        <p:nvPr/>
      </p:nvGrpSpPr>
      <p:grpSpPr>
        <a:xfrm>
          <a:off x="0" y="0"/>
          <a:ext cx="0" cy="0"/>
          <a:chOff x="0" y="0"/>
          <a:chExt cx="0" cy="0"/>
        </a:xfrm>
      </p:grpSpPr>
      <p:sp>
        <p:nvSpPr>
          <p:cNvPr id="19" name="文本框 18"/>
          <p:cNvSpPr txBox="1"/>
          <p:nvPr/>
        </p:nvSpPr>
        <p:spPr>
          <a:xfrm>
            <a:off x="3715052" y="2138848"/>
            <a:ext cx="1210588" cy="2554545"/>
          </a:xfrm>
          <a:prstGeom prst="rect">
            <a:avLst/>
          </a:prstGeom>
          <a:noFill/>
        </p:spPr>
        <p:txBody>
          <a:bodyPr wrap="none" rtlCol="0">
            <a:spAutoFit/>
          </a:bodyPr>
          <a:lstStyle/>
          <a:p>
            <a:r>
              <a:rPr lang="zh-CN" altLang="en-US" sz="8000" dirty="0">
                <a:solidFill>
                  <a:srgbClr val="FFDB00"/>
                </a:solidFill>
                <a:latin typeface="微软雅黑" panose="020B0503020204020204" pitchFamily="34" charset="-122"/>
                <a:ea typeface="微软雅黑" panose="020B0503020204020204" pitchFamily="34" charset="-122"/>
              </a:rPr>
              <a:t>目</a:t>
            </a:r>
            <a:endParaRPr lang="en-US" altLang="zh-CN" sz="8000" dirty="0">
              <a:solidFill>
                <a:srgbClr val="FFDB00"/>
              </a:solidFill>
              <a:latin typeface="微软雅黑" panose="020B0503020204020204" pitchFamily="34" charset="-122"/>
              <a:ea typeface="微软雅黑" panose="020B0503020204020204" pitchFamily="34" charset="-122"/>
            </a:endParaRPr>
          </a:p>
          <a:p>
            <a:r>
              <a:rPr lang="zh-CN" altLang="en-US" sz="8000" dirty="0">
                <a:solidFill>
                  <a:srgbClr val="FFDB00"/>
                </a:solidFill>
                <a:latin typeface="微软雅黑" panose="020B0503020204020204" pitchFamily="34" charset="-122"/>
                <a:ea typeface="微软雅黑" panose="020B0503020204020204" pitchFamily="34" charset="-122"/>
              </a:rPr>
              <a:t>录</a:t>
            </a:r>
            <a:endParaRPr lang="zh-CN" altLang="en-US" sz="8000" dirty="0">
              <a:solidFill>
                <a:srgbClr val="FFDB00"/>
              </a:solidFill>
              <a:latin typeface="微软雅黑" panose="020B0503020204020204" pitchFamily="34" charset="-122"/>
              <a:ea typeface="微软雅黑" panose="020B0503020204020204" pitchFamily="34" charset="-122"/>
            </a:endParaRPr>
          </a:p>
        </p:txBody>
      </p:sp>
      <p:sp>
        <p:nvSpPr>
          <p:cNvPr id="20" name="MH_Others_1"/>
          <p:cNvSpPr txBox="1"/>
          <p:nvPr>
            <p:custDataLst>
              <p:tags r:id="rId1"/>
            </p:custDataLst>
          </p:nvPr>
        </p:nvSpPr>
        <p:spPr>
          <a:xfrm rot="5400000">
            <a:off x="2411701" y="3149838"/>
            <a:ext cx="2208689" cy="523220"/>
          </a:xfrm>
          <a:prstGeom prst="rect">
            <a:avLst/>
          </a:prstGeom>
          <a:noFill/>
        </p:spPr>
        <p:txBody>
          <a:bodyPr wrap="none">
            <a:noAutofit/>
          </a:bodyPr>
          <a:lstStyle/>
          <a:p>
            <a:pPr algn="dist">
              <a:defRPr/>
            </a:pPr>
            <a:r>
              <a:rPr lang="en-US" altLang="zh-CN" sz="2400" spc="400" dirty="0">
                <a:solidFill>
                  <a:schemeClr val="bg1"/>
                </a:solidFill>
                <a:latin typeface="微软雅黑" panose="020B0503020204020204" pitchFamily="34" charset="-122"/>
                <a:ea typeface="微软雅黑" panose="020B0503020204020204" pitchFamily="34" charset="-122"/>
              </a:rPr>
              <a:t>CONTENTS</a:t>
            </a:r>
            <a:endParaRPr lang="zh-CN" altLang="en-US" sz="2400" spc="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3254435" y="2151727"/>
            <a:ext cx="1671205" cy="2554545"/>
          </a:xfrm>
          <a:prstGeom prst="rect">
            <a:avLst/>
          </a:prstGeom>
          <a:noFill/>
          <a:ln w="57150">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206199" y="1699968"/>
            <a:ext cx="4816467"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3" name="矩形 22"/>
          <p:cNvSpPr/>
          <p:nvPr/>
        </p:nvSpPr>
        <p:spPr>
          <a:xfrm>
            <a:off x="7206200" y="2645543"/>
            <a:ext cx="4782600"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4" name="矩形 23"/>
          <p:cNvSpPr/>
          <p:nvPr/>
        </p:nvSpPr>
        <p:spPr>
          <a:xfrm>
            <a:off x="7206199" y="3598353"/>
            <a:ext cx="4791067"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5" name="矩形 24"/>
          <p:cNvSpPr/>
          <p:nvPr/>
        </p:nvSpPr>
        <p:spPr>
          <a:xfrm>
            <a:off x="7206199" y="4590516"/>
            <a:ext cx="4774133"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6" name="矩形 25"/>
          <p:cNvSpPr/>
          <p:nvPr/>
        </p:nvSpPr>
        <p:spPr>
          <a:xfrm>
            <a:off x="7695565" y="1736725"/>
            <a:ext cx="1939925" cy="521970"/>
          </a:xfrm>
          <a:prstGeom prst="rect">
            <a:avLst/>
          </a:prstGeom>
          <a:noFill/>
          <a:ln>
            <a:noFill/>
          </a:ln>
        </p:spPr>
        <p:txBody>
          <a:bodyPr wrap="square">
            <a:spAutoFit/>
          </a:bodyPr>
          <a:lstStyle/>
          <a:p>
            <a:pPr algn="l"/>
            <a:r>
              <a:rPr lang="zh-CN" altLang="en-US" sz="2800" dirty="0" smtClean="0">
                <a:solidFill>
                  <a:schemeClr val="bg1"/>
                </a:solidFill>
                <a:latin typeface="微软雅黑" panose="020B0503020204020204" pitchFamily="34" charset="-122"/>
                <a:ea typeface="微软雅黑" panose="020B0503020204020204" pitchFamily="34" charset="-122"/>
              </a:rPr>
              <a:t>什么是</a:t>
            </a:r>
            <a:r>
              <a:rPr lang="en-US" altLang="zh-CN" sz="2800" dirty="0" smtClean="0">
                <a:solidFill>
                  <a:schemeClr val="bg1"/>
                </a:solidFill>
                <a:latin typeface="微软雅黑" panose="020B0503020204020204" pitchFamily="34" charset="-122"/>
                <a:ea typeface="微软雅黑" panose="020B0503020204020204" pitchFamily="34" charset="-122"/>
              </a:rPr>
              <a:t>SEO</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695576" y="4615666"/>
            <a:ext cx="2316480" cy="521970"/>
          </a:xfrm>
          <a:prstGeom prst="rect">
            <a:avLst/>
          </a:prstGeom>
          <a:noFill/>
          <a:ln>
            <a:noFill/>
          </a:ln>
        </p:spPr>
        <p:txBody>
          <a:bodyPr wrap="none">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网站内容优化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695565" y="2682240"/>
            <a:ext cx="3564255" cy="521970"/>
          </a:xfrm>
          <a:prstGeom prst="rect">
            <a:avLst/>
          </a:prstGeom>
          <a:noFill/>
          <a:ln>
            <a:noFill/>
          </a:ln>
        </p:spPr>
        <p:txBody>
          <a:bodyPr wrap="square">
            <a:spAutoFit/>
          </a:bodyPr>
          <a:lstStyle/>
          <a:p>
            <a:pPr algn="l"/>
            <a:r>
              <a:rPr lang="zh-CN" altLang="en-US" sz="2800" dirty="0" smtClean="0">
                <a:solidFill>
                  <a:schemeClr val="bg1"/>
                </a:solidFill>
                <a:latin typeface="微软雅黑" panose="020B0503020204020204" pitchFamily="34" charset="-122"/>
                <a:ea typeface="微软雅黑" panose="020B0503020204020204" pitchFamily="34" charset="-122"/>
              </a:rPr>
              <a:t>关键词优化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7695565" y="3663950"/>
            <a:ext cx="3541395" cy="460375"/>
          </a:xfrm>
          <a:prstGeom prst="rect">
            <a:avLst/>
          </a:prstGeom>
          <a:noFill/>
          <a:ln>
            <a:noFill/>
          </a:ln>
        </p:spPr>
        <p:txBody>
          <a:bodyPr wrap="square">
            <a:spAutoFit/>
          </a:bodyPr>
          <a:lstStyle/>
          <a:p>
            <a:pPr algn="l"/>
            <a:r>
              <a:rPr lang="zh-CN" altLang="en-US" sz="2400" dirty="0" smtClean="0">
                <a:solidFill>
                  <a:schemeClr val="bg1"/>
                </a:solidFill>
                <a:latin typeface="微软雅黑" panose="020B0503020204020204" pitchFamily="34" charset="-122"/>
                <a:ea typeface="微软雅黑" panose="020B0503020204020204" pitchFamily="34" charset="-122"/>
              </a:rPr>
              <a:t>链接优化</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0" name="MH_Number_1"/>
          <p:cNvSpPr/>
          <p:nvPr>
            <p:custDataLst>
              <p:tags r:id="rId2"/>
            </p:custDataLst>
          </p:nvPr>
        </p:nvSpPr>
        <p:spPr>
          <a:xfrm>
            <a:off x="6464334" y="167854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MH_Number_1"/>
          <p:cNvSpPr/>
          <p:nvPr>
            <p:custDataLst>
              <p:tags r:id="rId3"/>
            </p:custDataLst>
          </p:nvPr>
        </p:nvSpPr>
        <p:spPr>
          <a:xfrm>
            <a:off x="6464334" y="2634393"/>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p:cNvSpPr/>
          <p:nvPr>
            <p:custDataLst>
              <p:tags r:id="rId4"/>
            </p:custDataLst>
          </p:nvPr>
        </p:nvSpPr>
        <p:spPr>
          <a:xfrm>
            <a:off x="6464334" y="358601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Number_1"/>
          <p:cNvSpPr/>
          <p:nvPr>
            <p:custDataLst>
              <p:tags r:id="rId5"/>
            </p:custDataLst>
          </p:nvPr>
        </p:nvSpPr>
        <p:spPr>
          <a:xfrm>
            <a:off x="6464334" y="4569089"/>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descr="C:\Users\supOS\Pictures\素材\seo.pngseo"/>
          <p:cNvPicPr>
            <a:picLocks noChangeAspect="1"/>
          </p:cNvPicPr>
          <p:nvPr/>
        </p:nvPicPr>
        <p:blipFill>
          <a:blip r:embed="rId6"/>
          <a:srcRect/>
          <a:stretch>
            <a:fillRect/>
          </a:stretch>
        </p:blipFill>
        <p:spPr>
          <a:xfrm>
            <a:off x="320040" y="2258695"/>
            <a:ext cx="2531110" cy="2531110"/>
          </a:xfrm>
          <a:prstGeom prst="rect">
            <a:avLst/>
          </a:prstGeom>
        </p:spPr>
      </p:pic>
      <p:sp>
        <p:nvSpPr>
          <p:cNvPr id="4" name="矩形 3"/>
          <p:cNvSpPr/>
          <p:nvPr/>
        </p:nvSpPr>
        <p:spPr>
          <a:xfrm>
            <a:off x="7206199" y="5523331"/>
            <a:ext cx="4774133"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bg1"/>
              </a:solidFill>
            </a:endParaRPr>
          </a:p>
        </p:txBody>
      </p:sp>
      <p:sp>
        <p:nvSpPr>
          <p:cNvPr id="5" name="矩形 4"/>
          <p:cNvSpPr/>
          <p:nvPr/>
        </p:nvSpPr>
        <p:spPr>
          <a:xfrm>
            <a:off x="7695576" y="5559911"/>
            <a:ext cx="1605280" cy="521970"/>
          </a:xfrm>
          <a:prstGeom prst="rect">
            <a:avLst/>
          </a:prstGeom>
          <a:noFill/>
          <a:ln>
            <a:noFill/>
          </a:ln>
        </p:spPr>
        <p:txBody>
          <a:bodyPr wrap="none">
            <a:spAutoFit/>
          </a:bodyPr>
          <a:p>
            <a:pPr algn="ctr"/>
            <a:r>
              <a:rPr lang="zh-CN" altLang="en-US" sz="2800" dirty="0" smtClean="0">
                <a:solidFill>
                  <a:schemeClr val="bg1"/>
                </a:solidFill>
                <a:latin typeface="微软雅黑" panose="020B0503020204020204" pitchFamily="34" charset="-122"/>
                <a:ea typeface="微软雅黑" panose="020B0503020204020204" pitchFamily="34" charset="-122"/>
              </a:rPr>
              <a:t>其他优化</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6" name="MH_Number_1"/>
          <p:cNvSpPr/>
          <p:nvPr>
            <p:custDataLst>
              <p:tags r:id="rId7"/>
            </p:custDataLst>
          </p:nvPr>
        </p:nvSpPr>
        <p:spPr>
          <a:xfrm>
            <a:off x="6464334" y="5501904"/>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a:t>
            </a:r>
            <a:endParaRPr 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22" presetClass="entr" presetSubtype="8" fill="hold" grpId="0" nodeType="withEffect">
                                  <p:stCondLst>
                                    <p:cond delay="90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grpId="0" nodeType="withEffect">
                                  <p:stCondLst>
                                    <p:cond delay="90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par>
                                <p:cTn id="32" presetID="22" presetClass="entr" presetSubtype="8" fill="hold" grpId="0" nodeType="withEffect">
                                  <p:stCondLst>
                                    <p:cond delay="90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90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par>
                                <p:cTn id="38" presetID="22" presetClass="entr" presetSubtype="8" fill="hold" grpId="0" nodeType="withEffect">
                                  <p:stCondLst>
                                    <p:cond delay="90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90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90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22" presetClass="entr" presetSubtype="8" fill="hold" grpId="0" nodeType="withEffect">
                                  <p:stCondLst>
                                    <p:cond delay="90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par>
                                <p:cTn id="56" presetID="22" presetClass="entr" presetSubtype="8" fill="hold" grpId="0" nodeType="withEffect">
                                  <p:stCondLst>
                                    <p:cond delay="90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bldLvl="0" animBg="1"/>
      <p:bldP spid="24" grpId="0" animBg="1"/>
      <p:bldP spid="25" grpId="0" animBg="1"/>
      <p:bldP spid="26" grpId="0"/>
      <p:bldP spid="27" grpId="0"/>
      <p:bldP spid="28" grpId="0"/>
      <p:bldP spid="29" grpId="0"/>
      <p:bldP spid="30" grpId="0" animBg="1"/>
      <p:bldP spid="31" grpId="0" animBg="1"/>
      <p:bldP spid="32" grpId="0" animBg="1"/>
      <p:bldP spid="33" grpId="0" animBg="1"/>
      <p:bldP spid="4" grpId="0" bldLvl="0" animBg="1"/>
      <p:bldP spid="5" grpId="0"/>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2471" y="2591988"/>
            <a:ext cx="3635976" cy="1106805"/>
          </a:xfrm>
          <a:prstGeom prst="rect">
            <a:avLst/>
          </a:prstGeom>
          <a:noFill/>
        </p:spPr>
        <p:txBody>
          <a:bodyPr wrap="square" rtlCol="0">
            <a:spAutoFit/>
            <a:scene3d>
              <a:camera prst="orthographicFront"/>
              <a:lightRig rig="threePt" dir="t"/>
            </a:scene3d>
          </a:bodyPr>
          <a:lstStyle/>
          <a:p>
            <a:pPr algn="ctr"/>
            <a:r>
              <a:rPr lang="zh-CN" altLang="en-US" sz="6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谢谢</a:t>
            </a:r>
            <a:endParaRPr lang="en-US" altLang="zh-CN" sz="6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443938" y="3645393"/>
            <a:ext cx="33130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63204" y="3712290"/>
            <a:ext cx="3474511" cy="400110"/>
          </a:xfrm>
          <a:prstGeom prst="rect">
            <a:avLst/>
          </a:prstGeom>
        </p:spPr>
        <p:txBody>
          <a:bodyPr wrap="square">
            <a:spAutoFit/>
          </a:bodyPr>
          <a:lstStyle/>
          <a:p>
            <a:pPr algn="ctr"/>
            <a:r>
              <a:rPr lang="en-US" altLang="zh-CN" sz="2000" dirty="0">
                <a:solidFill>
                  <a:schemeClr val="bg1"/>
                </a:solidFill>
              </a:rPr>
              <a:t>THANK YOU FOR LISTENING</a:t>
            </a:r>
            <a:endParaRPr lang="en-US" altLang="zh-CN" sz="2000" dirty="0">
              <a:solidFill>
                <a:schemeClr val="bg1"/>
              </a:solidFill>
            </a:endParaRPr>
          </a:p>
        </p:txBody>
      </p:sp>
      <p:sp>
        <p:nvSpPr>
          <p:cNvPr id="43" name="矩形 42"/>
          <p:cNvSpPr/>
          <p:nvPr/>
        </p:nvSpPr>
        <p:spPr>
          <a:xfrm>
            <a:off x="2377447" y="2208958"/>
            <a:ext cx="7475220" cy="45719"/>
          </a:xfrm>
          <a:prstGeom prst="rect">
            <a:avLst/>
          </a:prstGeom>
          <a:solidFill>
            <a:srgbClr val="F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77447" y="4501169"/>
            <a:ext cx="7475220" cy="45719"/>
          </a:xfrm>
          <a:prstGeom prst="rect">
            <a:avLst/>
          </a:prstGeom>
          <a:solidFill>
            <a:srgbClr val="FF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299720" y="2316480"/>
            <a:ext cx="2224405" cy="2224405"/>
          </a:xfrm>
          <a:prstGeom prst="rect">
            <a:avLst/>
          </a:prstGeom>
        </p:spPr>
      </p:pic>
      <p:pic>
        <p:nvPicPr>
          <p:cNvPr id="2" name="图片 1" descr="C:\Users\supOS\Pictures\素材\seo tag.pngseo tag"/>
          <p:cNvPicPr>
            <a:picLocks noChangeAspect="1"/>
          </p:cNvPicPr>
          <p:nvPr/>
        </p:nvPicPr>
        <p:blipFill>
          <a:blip r:embed="rId1"/>
          <a:srcRect/>
          <a:stretch>
            <a:fillRect/>
          </a:stretch>
        </p:blipFill>
        <p:spPr>
          <a:xfrm rot="5400000">
            <a:off x="10038080" y="220916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6" presetClass="entr" presetSubtype="37" fill="hold" nodeType="withEffect">
                                  <p:stCondLst>
                                    <p:cond delay="200"/>
                                  </p:stCondLst>
                                  <p:childTnLst>
                                    <p:set>
                                      <p:cBhvr>
                                        <p:cTn id="9" dur="1" fill="hold">
                                          <p:stCondLst>
                                            <p:cond delay="0"/>
                                          </p:stCondLst>
                                        </p:cTn>
                                        <p:tgtEl>
                                          <p:spTgt spid="15"/>
                                        </p:tgtEl>
                                        <p:attrNameLst>
                                          <p:attrName>style.visibility</p:attrName>
                                        </p:attrNameLst>
                                      </p:cBhvr>
                                      <p:to>
                                        <p:strVal val="visible"/>
                                      </p:to>
                                    </p:set>
                                    <p:animEffect transition="in" filter="barn(outVertical)">
                                      <p:cBhvr>
                                        <p:cTn id="10" dur="500"/>
                                        <p:tgtEl>
                                          <p:spTgt spid="15"/>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90204" pitchFamily="34" charset="0"/>
              <a:ea typeface="宋体" panose="02010600030101010101" pitchFamily="2" charset="-122"/>
            </a:endParaRPr>
          </a:p>
        </p:txBody>
      </p:sp>
      <p:sp>
        <p:nvSpPr>
          <p:cNvPr id="7" name="TextBox 6"/>
          <p:cNvSpPr txBox="1"/>
          <p:nvPr/>
        </p:nvSpPr>
        <p:spPr>
          <a:xfrm>
            <a:off x="4138613" y="3073400"/>
            <a:ext cx="4935537" cy="645160"/>
          </a:xfrm>
          <a:prstGeom prst="rect">
            <a:avLst/>
          </a:prstGeom>
          <a:noFill/>
          <a:ln w="9525">
            <a:noFill/>
          </a:ln>
        </p:spPr>
        <p:txBody>
          <a:bodyPr>
            <a:spAutoFit/>
          </a:bodyPr>
          <a:p>
            <a:r>
              <a:rPr lang="zh-CN" altLang="en-US" sz="3600" b="1" dirty="0">
                <a:solidFill>
                  <a:srgbClr val="F8F8F8"/>
                </a:solidFill>
                <a:latin typeface="微软雅黑" panose="020B0503020204020204" pitchFamily="34" charset="-122"/>
                <a:ea typeface="微软雅黑" panose="020B0503020204020204" pitchFamily="34" charset="-122"/>
              </a:rPr>
              <a:t>一、</a:t>
            </a:r>
            <a:r>
              <a:rPr lang="zh-CN" altLang="en-US" sz="3600" b="1" dirty="0">
                <a:solidFill>
                  <a:srgbClr val="F8F8F8"/>
                </a:solidFill>
                <a:latin typeface="微软雅黑" panose="020B0503020204020204" pitchFamily="34" charset="-122"/>
                <a:ea typeface="微软雅黑" panose="020B0503020204020204" pitchFamily="34" charset="-122"/>
                <a:sym typeface="+mn-ea"/>
              </a:rPr>
              <a:t>什么是</a:t>
            </a:r>
            <a:r>
              <a:rPr lang="en-US" altLang="zh-CN" sz="3600" b="1" dirty="0">
                <a:solidFill>
                  <a:srgbClr val="F8F8F8"/>
                </a:solidFill>
                <a:latin typeface="微软雅黑" panose="020B0503020204020204" pitchFamily="34" charset="-122"/>
                <a:ea typeface="微软雅黑" panose="020B0503020204020204" pitchFamily="34" charset="-122"/>
                <a:sym typeface="+mn-ea"/>
              </a:rPr>
              <a:t>SEO</a:t>
            </a:r>
            <a:endParaRPr lang="en-US" altLang="zh-CN" sz="3600" b="1" dirty="0">
              <a:solidFill>
                <a:srgbClr val="F8F8F8"/>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1351143" y="500085"/>
            <a:ext cx="3006725" cy="521970"/>
          </a:xfrm>
          <a:prstGeom prst="rect">
            <a:avLst/>
          </a:prstGeom>
          <a:noFill/>
          <a:ln>
            <a:noFill/>
          </a:ln>
        </p:spPr>
        <p:txBody>
          <a:bodyPr wrap="none">
            <a:spAutoFit/>
          </a:bodyPr>
          <a:lstStyle/>
          <a:p>
            <a:pPr algn="ctr"/>
            <a:r>
              <a:rPr lang="en-US" altLang="zh-CN" sz="2800" dirty="0" smtClean="0">
                <a:latin typeface="微软雅黑" panose="020B0503020204020204" pitchFamily="34" charset="-122"/>
                <a:ea typeface="微软雅黑" panose="020B0503020204020204" pitchFamily="34" charset="-122"/>
                <a:sym typeface="+mn-ea"/>
              </a:rPr>
              <a:t>SEO</a:t>
            </a:r>
            <a:r>
              <a:rPr lang="zh-CN" altLang="en-US" sz="2800" dirty="0" smtClean="0">
                <a:latin typeface="微软雅黑" panose="020B0503020204020204" pitchFamily="34" charset="-122"/>
                <a:ea typeface="微软雅黑" panose="020B0503020204020204" pitchFamily="34" charset="-122"/>
                <a:sym typeface="+mn-ea"/>
              </a:rPr>
              <a:t>的释义及目的</a:t>
            </a:r>
            <a:endParaRPr lang="zh-CN" altLang="en-US" sz="2800" dirty="0" smtClean="0">
              <a:latin typeface="微软雅黑" panose="020B0503020204020204" pitchFamily="34" charset="-122"/>
              <a:ea typeface="微软雅黑" panose="020B0503020204020204" pitchFamily="34" charset="-122"/>
              <a:sym typeface="+mn-ea"/>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660775" y="1691640"/>
            <a:ext cx="6779260" cy="1416050"/>
          </a:xfrm>
          <a:prstGeom prst="rect">
            <a:avLst/>
          </a:prstGeom>
          <a:noFill/>
        </p:spPr>
        <p:txBody>
          <a:bodyPr wrap="square" rtlCol="0" anchor="ctr">
            <a:normAutofit fontScale="80000"/>
          </a:bodyPr>
          <a:p>
            <a:pPr>
              <a:lnSpc>
                <a:spcPct val="120000"/>
              </a:lnSpc>
            </a:pPr>
            <a:r>
              <a:rPr lang="zh-CN" altLang="en-US" sz="2400" b="1" kern="0">
                <a:solidFill>
                  <a:schemeClr val="tx1"/>
                </a:solidFill>
                <a:latin typeface="黑体" panose="02010609060101010101" pitchFamily="49" charset="-122"/>
                <a:ea typeface="黑体" panose="02010609060101010101" pitchFamily="49" charset="-122"/>
              </a:rPr>
              <a:t>SEO（</a:t>
            </a:r>
            <a:r>
              <a:rPr lang="zh-CN" altLang="en-US" sz="2400" b="1" kern="0">
                <a:latin typeface="黑体" panose="02010609060101010101" pitchFamily="49" charset="-122"/>
                <a:ea typeface="黑体" panose="02010609060101010101" pitchFamily="49" charset="-122"/>
                <a:sym typeface="+mn-ea"/>
              </a:rPr>
              <a:t>Search Engine Optimization</a:t>
            </a:r>
            <a:r>
              <a:rPr lang="zh-CN" altLang="en-US" sz="2400" b="1" kern="0">
                <a:solidFill>
                  <a:schemeClr val="tx1"/>
                </a:solidFill>
                <a:latin typeface="黑体" panose="02010609060101010101" pitchFamily="49" charset="-122"/>
                <a:ea typeface="黑体" panose="02010609060101010101" pitchFamily="49" charset="-122"/>
              </a:rPr>
              <a:t>）是网络推广的一种形式，通过优化网页或者网站，与搜索引擎更加友好，让网站排名相对比较靠前，这就是搜索引擎优化。</a:t>
            </a:r>
            <a:endParaRPr lang="zh-CN" altLang="en-US" sz="2400" b="1" kern="0">
              <a:solidFill>
                <a:schemeClr val="tx1"/>
              </a:solidFill>
              <a:latin typeface="黑体" panose="02010609060101010101" pitchFamily="49" charset="-122"/>
              <a:ea typeface="黑体" panose="02010609060101010101" pitchFamily="49" charset="-122"/>
            </a:endParaRPr>
          </a:p>
        </p:txBody>
      </p:sp>
      <p:sp>
        <p:nvSpPr>
          <p:cNvPr id="43" name="MH_SubTitle_1"/>
          <p:cNvSpPr/>
          <p:nvPr/>
        </p:nvSpPr>
        <p:spPr bwMode="auto">
          <a:xfrm>
            <a:off x="1021715" y="1928495"/>
            <a:ext cx="231521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释义</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962025" y="4479925"/>
            <a:ext cx="228981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目的</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771265" y="3619500"/>
            <a:ext cx="6779260" cy="2508250"/>
          </a:xfrm>
          <a:prstGeom prst="rect">
            <a:avLst/>
          </a:prstGeom>
          <a:noFill/>
        </p:spPr>
        <p:txBody>
          <a:bodyPr wrap="square" rtlCol="0" anchor="ctr">
            <a:normAutofit fontScale="90000"/>
          </a:bodyPr>
          <a:p>
            <a:pPr>
              <a:lnSpc>
                <a:spcPct val="120000"/>
              </a:lnSpc>
            </a:pPr>
            <a:r>
              <a:rPr sz="2400" b="1" kern="0">
                <a:solidFill>
                  <a:schemeClr val="tx1"/>
                </a:solidFill>
                <a:latin typeface="黑体" panose="02010609060101010101" pitchFamily="49" charset="-122"/>
                <a:ea typeface="黑体" panose="02010609060101010101" pitchFamily="49" charset="-122"/>
              </a:rPr>
              <a:t>开始的目的是让搜索引擎在短期内收录网站。随着网络的发展，竞争变得激烈，搜索引擎优化的目的也随之变成让你想要的关键词在搜索引擎中排名靠前，让你的客户更容易找到你的产品，增加你的产品和公司品牌的曝光率。SEO是网络宣传的必经之路，也是企业宣传的最佳之路</a:t>
            </a:r>
            <a:r>
              <a:rPr lang="zh-CN" sz="2400" b="1" kern="0">
                <a:solidFill>
                  <a:schemeClr val="tx1"/>
                </a:solidFill>
                <a:latin typeface="黑体" panose="02010609060101010101" pitchFamily="49" charset="-122"/>
                <a:ea typeface="黑体" panose="02010609060101010101" pitchFamily="49" charset="-122"/>
              </a:rPr>
              <a:t>。</a:t>
            </a:r>
            <a:endParaRPr lang="zh-CN"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0" grpId="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010025" y="2276475"/>
            <a:ext cx="6264275" cy="2352675"/>
          </a:xfrm>
          <a:prstGeom prst="rect">
            <a:avLst/>
          </a:prstGeom>
          <a:solidFill>
            <a:schemeClr val="tx2">
              <a:lumMod val="60000"/>
              <a:lumOff val="4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dirty="0">
              <a:latin typeface="Arial" panose="020B0604020202090204" pitchFamily="34" charset="0"/>
              <a:ea typeface="宋体" panose="02010600030101010101" pitchFamily="2" charset="-122"/>
            </a:endParaRPr>
          </a:p>
        </p:txBody>
      </p:sp>
      <p:sp>
        <p:nvSpPr>
          <p:cNvPr id="7" name="TextBox 6"/>
          <p:cNvSpPr txBox="1"/>
          <p:nvPr/>
        </p:nvSpPr>
        <p:spPr>
          <a:xfrm>
            <a:off x="4138613" y="3073400"/>
            <a:ext cx="4935537" cy="645160"/>
          </a:xfrm>
          <a:prstGeom prst="rect">
            <a:avLst/>
          </a:prstGeom>
          <a:noFill/>
          <a:ln w="9525">
            <a:noFill/>
          </a:ln>
        </p:spPr>
        <p:txBody>
          <a:bodyPr>
            <a:spAutoFit/>
          </a:bodyPr>
          <a:p>
            <a:r>
              <a:rPr lang="zh-CN" altLang="en-US" sz="3600" b="1" dirty="0">
                <a:solidFill>
                  <a:srgbClr val="F8F8F8"/>
                </a:solidFill>
                <a:latin typeface="微软雅黑" panose="020B0503020204020204" pitchFamily="34" charset="-122"/>
                <a:ea typeface="微软雅黑" panose="020B0503020204020204" pitchFamily="34" charset="-122"/>
              </a:rPr>
              <a:t>二、</a:t>
            </a:r>
            <a:r>
              <a:rPr lang="zh-CN" altLang="en-US" sz="3600" b="1" dirty="0">
                <a:solidFill>
                  <a:srgbClr val="F8F8F8"/>
                </a:solidFill>
                <a:latin typeface="微软雅黑" panose="020B0503020204020204" pitchFamily="34" charset="-122"/>
                <a:ea typeface="微软雅黑" panose="020B0503020204020204" pitchFamily="34" charset="-122"/>
                <a:sym typeface="+mn-ea"/>
              </a:rPr>
              <a:t>关键词优化</a:t>
            </a:r>
            <a:endParaRPr lang="zh-CN" altLang="en-US" sz="3600" b="1" dirty="0">
              <a:solidFill>
                <a:srgbClr val="F8F8F8"/>
              </a:solidFill>
              <a:latin typeface="微软雅黑" panose="020B0503020204020204" pitchFamily="34" charset="-122"/>
              <a:ea typeface="微软雅黑" panose="020B0503020204020204" pitchFamily="34" charset="-122"/>
              <a:sym typeface="+mn-ea"/>
            </a:endParaRPr>
          </a:p>
        </p:txBody>
      </p:sp>
      <p:cxnSp>
        <p:nvCxnSpPr>
          <p:cNvPr id="11" name="直接连接符 10"/>
          <p:cNvCxnSpPr/>
          <p:nvPr/>
        </p:nvCxnSpPr>
        <p:spPr>
          <a:xfrm flipV="1">
            <a:off x="3754438" y="2276475"/>
            <a:ext cx="0" cy="2352675"/>
          </a:xfrm>
          <a:prstGeom prst="line">
            <a:avLst/>
          </a:prstGeom>
          <a:ln w="9525" cap="flat" cmpd="sng">
            <a:solidFill>
              <a:schemeClr val="tx1"/>
            </a:solidFill>
            <a:prstDash val="solid"/>
            <a:headEnd type="none" w="med" len="med"/>
            <a:tailEnd type="none" w="med" len="med"/>
          </a:ln>
        </p:spPr>
      </p:cxnSp>
      <p:sp>
        <p:nvSpPr>
          <p:cNvPr id="39" name="Freeform 6"/>
          <p:cNvSpPr/>
          <p:nvPr/>
        </p:nvSpPr>
        <p:spPr>
          <a:xfrm flipH="1">
            <a:off x="9525" y="2165350"/>
            <a:ext cx="1636713" cy="2527300"/>
          </a:xfrm>
          <a:custGeom>
            <a:avLst/>
            <a:gdLst/>
            <a:ahLst/>
            <a:cxnLst/>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chemeClr val="tx2">
              <a:alpha val="100000"/>
            </a:schemeClr>
          </a:solidFill>
          <a:ln w="9525">
            <a:noFill/>
          </a:ln>
        </p:spPr>
        <p:txBody>
          <a:bodyPr/>
          <a:p>
            <a:endParaRPr lang="zh-CN" altLang="en-US"/>
          </a:p>
        </p:txBody>
      </p:sp>
      <p:sp>
        <p:nvSpPr>
          <p:cNvPr id="45" name="Freeform 6"/>
          <p:cNvSpPr/>
          <p:nvPr/>
        </p:nvSpPr>
        <p:spPr>
          <a:xfrm flipH="1">
            <a:off x="11161713" y="2165350"/>
            <a:ext cx="1035050" cy="2527300"/>
          </a:xfrm>
          <a:custGeom>
            <a:avLst/>
            <a:gdLst/>
            <a:ahLst/>
            <a:cxnLst/>
            <a:pathLst>
              <a:path w="621232" h="2527151">
                <a:moveTo>
                  <a:pt x="621232" y="0"/>
                </a:moveTo>
                <a:lnTo>
                  <a:pt x="0" y="0"/>
                </a:lnTo>
                <a:lnTo>
                  <a:pt x="0" y="2527151"/>
                </a:lnTo>
                <a:lnTo>
                  <a:pt x="621232" y="2527151"/>
                </a:lnTo>
                <a:lnTo>
                  <a:pt x="621232" y="0"/>
                </a:lnTo>
                <a:close/>
              </a:path>
            </a:pathLst>
          </a:cu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p>
            <a:endParaRPr lang="zh-CN" altLang="en-US"/>
          </a:p>
        </p:txBody>
      </p:sp>
      <p:pic>
        <p:nvPicPr>
          <p:cNvPr id="4" name="图片 3" descr="C:\Users\supOS\Pictures\素材\seo tag.pngseo tag"/>
          <p:cNvPicPr>
            <a:picLocks noChangeAspect="1"/>
          </p:cNvPicPr>
          <p:nvPr/>
        </p:nvPicPr>
        <p:blipFill>
          <a:blip r:embed="rId1"/>
          <a:srcRect/>
          <a:stretch>
            <a:fillRect/>
          </a:stretch>
        </p:blipFill>
        <p:spPr>
          <a:xfrm>
            <a:off x="1160145" y="2276475"/>
            <a:ext cx="2224405" cy="2224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Horizontal)">
                                      <p:cBhvr>
                                        <p:cTn id="11" dur="100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0810" y="46425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985065" y="500085"/>
            <a:ext cx="3738880" cy="521970"/>
          </a:xfrm>
          <a:prstGeom prst="rect">
            <a:avLst/>
          </a:prstGeom>
          <a:noFill/>
          <a:ln>
            <a:noFill/>
          </a:ln>
        </p:spPr>
        <p:txBody>
          <a:bodyPr wrap="none">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关键字判断标准及分配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188629" y="453625"/>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
            </p:custDataLst>
          </p:nvPr>
        </p:nvSpPr>
        <p:spPr>
          <a:xfrm>
            <a:off x="3590290" y="1689735"/>
            <a:ext cx="6779260" cy="1283335"/>
          </a:xfrm>
          <a:prstGeom prst="rect">
            <a:avLst/>
          </a:prstGeom>
          <a:noFill/>
        </p:spPr>
        <p:txBody>
          <a:bodyPr wrap="square" rtlCol="0" anchor="ctr">
            <a:normAutofit/>
          </a:bodyPr>
          <a:p>
            <a:pPr>
              <a:lnSpc>
                <a:spcPct val="120000"/>
              </a:lnSpc>
            </a:pPr>
            <a:r>
              <a:rPr lang="zh-CN" altLang="en-US" sz="2400" b="1" kern="0">
                <a:solidFill>
                  <a:schemeClr val="tx1"/>
                </a:solidFill>
                <a:latin typeface="黑体" panose="02010609060101010101" pitchFamily="49" charset="-122"/>
                <a:ea typeface="黑体" panose="02010609060101010101" pitchFamily="49" charset="-122"/>
              </a:rPr>
              <a:t>搜索引擎主要通过网页标题、关键词标签、网页描述、密度、锚文本来判断一个网页的关键词</a:t>
            </a:r>
            <a:endParaRPr lang="zh-CN" altLang="en-US" sz="2400" b="1" kern="0">
              <a:solidFill>
                <a:schemeClr val="tx1"/>
              </a:solidFill>
              <a:latin typeface="黑体" panose="02010609060101010101" pitchFamily="49" charset="-122"/>
              <a:ea typeface="黑体" panose="02010609060101010101" pitchFamily="49" charset="-122"/>
            </a:endParaRPr>
          </a:p>
        </p:txBody>
      </p:sp>
      <p:sp>
        <p:nvSpPr>
          <p:cNvPr id="43" name="MH_SubTitle_1"/>
          <p:cNvSpPr/>
          <p:nvPr/>
        </p:nvSpPr>
        <p:spPr bwMode="auto">
          <a:xfrm>
            <a:off x="357505" y="1928495"/>
            <a:ext cx="2979420" cy="805180"/>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6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1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2"/>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判断标准</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4" name="MH_SubTitle_3"/>
          <p:cNvSpPr/>
          <p:nvPr/>
        </p:nvSpPr>
        <p:spPr bwMode="auto">
          <a:xfrm>
            <a:off x="400050" y="4318000"/>
            <a:ext cx="2894330" cy="804545"/>
          </a:xfrm>
          <a:custGeom>
            <a:avLst/>
            <a:gdLst>
              <a:gd name="T0" fmla="*/ 52232 w 5009091"/>
              <a:gd name="T1" fmla="*/ 2731 h 1255217"/>
              <a:gd name="T2" fmla="*/ 51475 w 5009091"/>
              <a:gd name="T3" fmla="*/ 3046 h 1255217"/>
              <a:gd name="T4" fmla="*/ 51462 w 5009091"/>
              <a:gd name="T5" fmla="*/ 3059 h 1255217"/>
              <a:gd name="T6" fmla="*/ 51274 w 5009091"/>
              <a:gd name="T7" fmla="*/ 3375 h 1255217"/>
              <a:gd name="T8" fmla="*/ 54470 w 5009091"/>
              <a:gd name="T9" fmla="*/ 6588 h 1255217"/>
              <a:gd name="T10" fmla="*/ 54783 w 5009091"/>
              <a:gd name="T11" fmla="*/ 7349 h 1255217"/>
              <a:gd name="T12" fmla="*/ 54780 w 5009091"/>
              <a:gd name="T13" fmla="*/ 7371 h 1255217"/>
              <a:gd name="T14" fmla="*/ 54470 w 5009091"/>
              <a:gd name="T15" fmla="*/ 8153 h 1255217"/>
              <a:gd name="T16" fmla="*/ 51274 w 5009091"/>
              <a:gd name="T17" fmla="*/ 11367 h 1255217"/>
              <a:gd name="T18" fmla="*/ 51462 w 5009091"/>
              <a:gd name="T19" fmla="*/ 11682 h 1255217"/>
              <a:gd name="T20" fmla="*/ 51475 w 5009091"/>
              <a:gd name="T21" fmla="*/ 11696 h 1255217"/>
              <a:gd name="T22" fmla="*/ 52988 w 5009091"/>
              <a:gd name="T23" fmla="*/ 11696 h 1255217"/>
              <a:gd name="T24" fmla="*/ 56511 w 5009091"/>
              <a:gd name="T25" fmla="*/ 8153 h 1255217"/>
              <a:gd name="T26" fmla="*/ 56823 w 5009091"/>
              <a:gd name="T27" fmla="*/ 7371 h 1255217"/>
              <a:gd name="T28" fmla="*/ 56825 w 5009091"/>
              <a:gd name="T29" fmla="*/ 7349 h 1255217"/>
              <a:gd name="T30" fmla="*/ 56511 w 5009091"/>
              <a:gd name="T31" fmla="*/ 6588 h 1255217"/>
              <a:gd name="T32" fmla="*/ 52988 w 5009091"/>
              <a:gd name="T33" fmla="*/ 3046 h 1255217"/>
              <a:gd name="T34" fmla="*/ 52232 w 5009091"/>
              <a:gd name="T35" fmla="*/ 2731 h 1255217"/>
              <a:gd name="T36" fmla="*/ 51208 w 5009091"/>
              <a:gd name="T37" fmla="*/ 0 h 1255217"/>
              <a:gd name="T38" fmla="*/ 52409 w 5009091"/>
              <a:gd name="T39" fmla="*/ 500 h 1255217"/>
              <a:gd name="T40" fmla="*/ 58006 w 5009091"/>
              <a:gd name="T41" fmla="*/ 6128 h 1255217"/>
              <a:gd name="T42" fmla="*/ 58503 w 5009091"/>
              <a:gd name="T43" fmla="*/ 7337 h 1255217"/>
              <a:gd name="T44" fmla="*/ 58500 w 5009091"/>
              <a:gd name="T45" fmla="*/ 7371 h 1255217"/>
              <a:gd name="T46" fmla="*/ 58006 w 5009091"/>
              <a:gd name="T47" fmla="*/ 8613 h 1255217"/>
              <a:gd name="T48" fmla="*/ 52409 w 5009091"/>
              <a:gd name="T49" fmla="*/ 14241 h 1255217"/>
              <a:gd name="T50" fmla="*/ 50007 w 5009091"/>
              <a:gd name="T51" fmla="*/ 14241 h 1255217"/>
              <a:gd name="T52" fmla="*/ 49988 w 5009091"/>
              <a:gd name="T53" fmla="*/ 14222 h 1255217"/>
              <a:gd name="T54" fmla="*/ 49938 w 5009091"/>
              <a:gd name="T55" fmla="*/ 14232 h 1255217"/>
              <a:gd name="T56" fmla="*/ 1483 w 5009091"/>
              <a:gd name="T57" fmla="*/ 14232 h 1255217"/>
              <a:gd name="T58" fmla="*/ 0 w 5009091"/>
              <a:gd name="T59" fmla="*/ 12740 h 1255217"/>
              <a:gd name="T60" fmla="*/ 0 w 5009091"/>
              <a:gd name="T61" fmla="*/ 2001 h 1255217"/>
              <a:gd name="T62" fmla="*/ 1483 w 5009091"/>
              <a:gd name="T63" fmla="*/ 510 h 1255217"/>
              <a:gd name="T64" fmla="*/ 49938 w 5009091"/>
              <a:gd name="T65" fmla="*/ 510 h 1255217"/>
              <a:gd name="T66" fmla="*/ 49988 w 5009091"/>
              <a:gd name="T67" fmla="*/ 519 h 1255217"/>
              <a:gd name="T68" fmla="*/ 50007 w 5009091"/>
              <a:gd name="T69" fmla="*/ 500 h 1255217"/>
              <a:gd name="T70" fmla="*/ 51208 w 5009091"/>
              <a:gd name="T71" fmla="*/ 0 h 1255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09091"/>
              <a:gd name="T109" fmla="*/ 0 h 1255217"/>
              <a:gd name="T110" fmla="*/ 5009091 w 5009091"/>
              <a:gd name="T111" fmla="*/ 1255217 h 1255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09091" h="1255217">
                <a:moveTo>
                  <a:pt x="4472112" y="232513"/>
                </a:moveTo>
                <a:cubicBezTo>
                  <a:pt x="4448677" y="232513"/>
                  <a:pt x="4425242" y="241454"/>
                  <a:pt x="4407361" y="259336"/>
                </a:cubicBezTo>
                <a:lnTo>
                  <a:pt x="4406178" y="260519"/>
                </a:lnTo>
                <a:lnTo>
                  <a:pt x="4390099" y="287363"/>
                </a:lnTo>
                <a:lnTo>
                  <a:pt x="4663721" y="561011"/>
                </a:lnTo>
                <a:cubicBezTo>
                  <a:pt x="4681601" y="578892"/>
                  <a:pt x="4690542" y="602330"/>
                  <a:pt x="4690542" y="625767"/>
                </a:cubicBezTo>
                <a:cubicBezTo>
                  <a:pt x="4690542" y="626383"/>
                  <a:pt x="4690535" y="626998"/>
                  <a:pt x="4690365" y="627610"/>
                </a:cubicBezTo>
                <a:cubicBezTo>
                  <a:pt x="4691004" y="651655"/>
                  <a:pt x="4682071" y="675856"/>
                  <a:pt x="4663721" y="694208"/>
                </a:cubicBezTo>
                <a:lnTo>
                  <a:pt x="4390100" y="967855"/>
                </a:lnTo>
                <a:lnTo>
                  <a:pt x="4406179" y="994698"/>
                </a:lnTo>
                <a:lnTo>
                  <a:pt x="4407362" y="995881"/>
                </a:lnTo>
                <a:cubicBezTo>
                  <a:pt x="4443122" y="1031646"/>
                  <a:pt x="4501103" y="1031646"/>
                  <a:pt x="4536863" y="995881"/>
                </a:cubicBezTo>
                <a:lnTo>
                  <a:pt x="4838508" y="694208"/>
                </a:lnTo>
                <a:cubicBezTo>
                  <a:pt x="4856858" y="675856"/>
                  <a:pt x="4865792" y="651655"/>
                  <a:pt x="4865152" y="627610"/>
                </a:cubicBezTo>
                <a:cubicBezTo>
                  <a:pt x="4865322" y="626998"/>
                  <a:pt x="4865329" y="626383"/>
                  <a:pt x="4865329" y="625767"/>
                </a:cubicBezTo>
                <a:cubicBezTo>
                  <a:pt x="4865329" y="602330"/>
                  <a:pt x="4856388" y="578892"/>
                  <a:pt x="4838508" y="561011"/>
                </a:cubicBezTo>
                <a:lnTo>
                  <a:pt x="4536862" y="259336"/>
                </a:lnTo>
                <a:cubicBezTo>
                  <a:pt x="4518982" y="241454"/>
                  <a:pt x="4495547" y="232513"/>
                  <a:pt x="4472112" y="232513"/>
                </a:cubicBezTo>
                <a:close/>
                <a:moveTo>
                  <a:pt x="4384468" y="0"/>
                </a:moveTo>
                <a:cubicBezTo>
                  <a:pt x="4421694" y="0"/>
                  <a:pt x="4458920" y="14203"/>
                  <a:pt x="4487323" y="42608"/>
                </a:cubicBezTo>
                <a:lnTo>
                  <a:pt x="4966487" y="521818"/>
                </a:lnTo>
                <a:cubicBezTo>
                  <a:pt x="4994889" y="550223"/>
                  <a:pt x="5009091" y="587454"/>
                  <a:pt x="5009091" y="624683"/>
                </a:cubicBezTo>
                <a:cubicBezTo>
                  <a:pt x="5009091" y="625661"/>
                  <a:pt x="5009080" y="626638"/>
                  <a:pt x="5008811" y="627610"/>
                </a:cubicBezTo>
                <a:cubicBezTo>
                  <a:pt x="5009826" y="665805"/>
                  <a:pt x="4995635" y="704250"/>
                  <a:pt x="4966487" y="733401"/>
                </a:cubicBezTo>
                <a:lnTo>
                  <a:pt x="4487324" y="1212608"/>
                </a:lnTo>
                <a:cubicBezTo>
                  <a:pt x="4430520" y="1269420"/>
                  <a:pt x="4338418" y="1269420"/>
                  <a:pt x="4281613" y="1212608"/>
                </a:cubicBezTo>
                <a:lnTo>
                  <a:pt x="4279948" y="1210943"/>
                </a:lnTo>
                <a:lnTo>
                  <a:pt x="4275661" y="1211808"/>
                </a:lnTo>
                <a:lnTo>
                  <a:pt x="127005" y="1211808"/>
                </a:lnTo>
                <a:cubicBezTo>
                  <a:pt x="56862" y="1211808"/>
                  <a:pt x="0" y="1154946"/>
                  <a:pt x="0" y="1084803"/>
                </a:cubicBezTo>
                <a:lnTo>
                  <a:pt x="0" y="170413"/>
                </a:lnTo>
                <a:cubicBezTo>
                  <a:pt x="0" y="100270"/>
                  <a:pt x="56862" y="43408"/>
                  <a:pt x="127005" y="43408"/>
                </a:cubicBezTo>
                <a:lnTo>
                  <a:pt x="4275661" y="43408"/>
                </a:lnTo>
                <a:lnTo>
                  <a:pt x="4279946" y="44273"/>
                </a:lnTo>
                <a:lnTo>
                  <a:pt x="4281611" y="42608"/>
                </a:lnTo>
                <a:cubicBezTo>
                  <a:pt x="4310014" y="14203"/>
                  <a:pt x="4347241" y="0"/>
                  <a:pt x="4384468" y="0"/>
                </a:cubicBezTo>
                <a:close/>
              </a:path>
            </a:pathLst>
          </a:custGeom>
          <a:solidFill>
            <a:schemeClr val="accent3"/>
          </a:solidFill>
          <a:ln>
            <a:noFill/>
          </a:ln>
        </p:spPr>
        <p:txBody>
          <a:bodyPr rIns="540000"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a:solidFill>
                  <a:schemeClr val="bg1"/>
                </a:solidFill>
                <a:latin typeface="微软雅黑" panose="020B0503020204020204" pitchFamily="34" charset="-122"/>
                <a:ea typeface="微软雅黑" panose="020B0503020204020204" pitchFamily="34" charset="-122"/>
              </a:rPr>
              <a:t>分配</a:t>
            </a: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3694430" y="3919855"/>
            <a:ext cx="6779260" cy="1793240"/>
          </a:xfrm>
          <a:prstGeom prst="rect">
            <a:avLst/>
          </a:prstGeom>
          <a:noFill/>
        </p:spPr>
        <p:txBody>
          <a:bodyPr wrap="square" rtlCol="0" anchor="ctr">
            <a:normAutofit lnSpcReduction="10000"/>
          </a:bodyPr>
          <a:p>
            <a:pPr>
              <a:lnSpc>
                <a:spcPct val="120000"/>
              </a:lnSpc>
            </a:pPr>
            <a:r>
              <a:rPr sz="2400" b="1" kern="0">
                <a:solidFill>
                  <a:schemeClr val="tx1"/>
                </a:solidFill>
                <a:latin typeface="黑体" panose="02010609060101010101" pitchFamily="49" charset="-122"/>
                <a:ea typeface="黑体" panose="02010609060101010101" pitchFamily="49" charset="-122"/>
              </a:rPr>
              <a:t>关键词密度推荐保持在2%-8%，建议不超过5%</a:t>
            </a:r>
            <a:r>
              <a:rPr lang="zh-CN" sz="2400" b="1" kern="0">
                <a:solidFill>
                  <a:schemeClr val="tx1"/>
                </a:solidFill>
                <a:latin typeface="黑体" panose="02010609060101010101" pitchFamily="49" charset="-122"/>
                <a:ea typeface="黑体" panose="02010609060101010101" pitchFamily="49" charset="-122"/>
              </a:rPr>
              <a:t>；</a:t>
            </a:r>
            <a:endParaRPr sz="2400" b="1" kern="0">
              <a:solidFill>
                <a:schemeClr val="tx1"/>
              </a:solidFill>
              <a:latin typeface="黑体" panose="02010609060101010101" pitchFamily="49" charset="-122"/>
              <a:ea typeface="黑体" panose="02010609060101010101" pitchFamily="49" charset="-122"/>
            </a:endParaRPr>
          </a:p>
          <a:p>
            <a:pPr>
              <a:lnSpc>
                <a:spcPct val="120000"/>
              </a:lnSpc>
            </a:pPr>
            <a:r>
              <a:rPr sz="2400" b="1" kern="0">
                <a:solidFill>
                  <a:schemeClr val="tx1"/>
                </a:solidFill>
                <a:latin typeface="黑体" panose="02010609060101010101" pitchFamily="49" charset="-122"/>
                <a:ea typeface="黑体" panose="02010609060101010101" pitchFamily="49" charset="-122"/>
              </a:rPr>
              <a:t>关键词的分布位置推荐：网站的顶部，网站的左边，网站的正文位置，网站的底部</a:t>
            </a:r>
            <a:endParaRPr sz="2400" b="1" ker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2" fill="hold" grpId="0" nodeType="withEffect">
                                  <p:stCondLst>
                                    <p:cond delay="160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1+#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1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43" grpId="0" bldLvl="0" animBg="1"/>
      <p:bldP spid="44" grpId="0" bldLvl="0" animBg="1"/>
      <p:bldP spid="40"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5657215" y="1093470"/>
            <a:ext cx="5981700" cy="124650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75000"/>
                  <a:lumOff val="25000"/>
                </a:schemeClr>
              </a:solidFill>
            </a:endParaRPr>
          </a:p>
        </p:txBody>
      </p:sp>
      <p:sp>
        <p:nvSpPr>
          <p:cNvPr id="5" name="矩形 4"/>
          <p:cNvSpPr/>
          <p:nvPr/>
        </p:nvSpPr>
        <p:spPr>
          <a:xfrm>
            <a:off x="762000" y="205105"/>
            <a:ext cx="3930015" cy="521970"/>
          </a:xfrm>
          <a:prstGeom prst="rect">
            <a:avLst/>
          </a:prstGeom>
          <a:noFill/>
          <a:ln>
            <a:noFill/>
          </a:ln>
        </p:spPr>
        <p:txBody>
          <a:bodyPr wrap="square">
            <a:spAutoFit/>
          </a:bodyP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关键字主要类别</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1"/>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719445" y="4868545"/>
            <a:ext cx="5708650" cy="112458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6425565" y="2731135"/>
            <a:ext cx="5512435" cy="1580515"/>
          </a:xfrm>
          <a:prstGeom prst="rect">
            <a:avLst/>
          </a:prstGeom>
          <a:solidFill>
            <a:srgbClr val="FBE5D6">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
          <p:cNvSpPr/>
          <p:nvPr/>
        </p:nvSpPr>
        <p:spPr>
          <a:xfrm>
            <a:off x="786959" y="2940386"/>
            <a:ext cx="1760769" cy="176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39" name="圆"/>
          <p:cNvSpPr/>
          <p:nvPr/>
        </p:nvSpPr>
        <p:spPr>
          <a:xfrm>
            <a:off x="4240807" y="1520519"/>
            <a:ext cx="1162892" cy="116289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40" name="圆"/>
          <p:cNvSpPr/>
          <p:nvPr/>
        </p:nvSpPr>
        <p:spPr>
          <a:xfrm>
            <a:off x="5136649" y="3239326"/>
            <a:ext cx="1162892" cy="11628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sp>
        <p:nvSpPr>
          <p:cNvPr id="41" name="圆"/>
          <p:cNvSpPr/>
          <p:nvPr/>
        </p:nvSpPr>
        <p:spPr>
          <a:xfrm>
            <a:off x="4240807" y="4807475"/>
            <a:ext cx="1162892" cy="116289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C71C1C"/>
              </a:solidFill>
              <a:effectLst/>
              <a:uLnTx/>
              <a:uFillTx/>
              <a:latin typeface="微软雅黑" panose="020B0503020204020204" pitchFamily="34" charset="-122"/>
              <a:ea typeface="微软雅黑" panose="020B0503020204020204" pitchFamily="34" charset="-122"/>
              <a:cs typeface="+mn-cs"/>
            </a:endParaRPr>
          </a:p>
        </p:txBody>
      </p:sp>
      <p:cxnSp>
        <p:nvCxnSpPr>
          <p:cNvPr id="42" name="直接连接符"/>
          <p:cNvCxnSpPr/>
          <p:nvPr/>
        </p:nvCxnSpPr>
        <p:spPr>
          <a:xfrm flipH="1" flipV="1">
            <a:off x="2616169" y="4385603"/>
            <a:ext cx="1440000" cy="780586"/>
          </a:xfrm>
          <a:prstGeom prst="line">
            <a:avLst/>
          </a:prstGeom>
          <a:noFill/>
          <a:ln w="9525" cap="flat" cmpd="sng" algn="ctr">
            <a:solidFill>
              <a:srgbClr val="D70000">
                <a:lumMod val="75000"/>
              </a:srgbClr>
            </a:solidFill>
            <a:prstDash val="solid"/>
            <a:miter lim="800000"/>
            <a:headEnd type="triangle" w="lg" len="lg"/>
            <a:tailEnd type="none" w="lg" len="lg"/>
          </a:ln>
          <a:effectLst/>
        </p:spPr>
      </p:cxnSp>
      <p:cxnSp>
        <p:nvCxnSpPr>
          <p:cNvPr id="43" name="直接连接符"/>
          <p:cNvCxnSpPr/>
          <p:nvPr/>
        </p:nvCxnSpPr>
        <p:spPr>
          <a:xfrm flipH="1">
            <a:off x="2616169" y="2456032"/>
            <a:ext cx="1440000" cy="780586"/>
          </a:xfrm>
          <a:prstGeom prst="line">
            <a:avLst/>
          </a:prstGeom>
          <a:noFill/>
          <a:ln w="9525" cap="flat" cmpd="sng" algn="ctr">
            <a:solidFill>
              <a:srgbClr val="D70000">
                <a:lumMod val="75000"/>
              </a:srgbClr>
            </a:solidFill>
            <a:prstDash val="solid"/>
            <a:miter lim="800000"/>
            <a:headEnd type="triangle" w="lg" len="lg"/>
            <a:tailEnd type="none" w="lg" len="lg"/>
          </a:ln>
          <a:effectLst/>
        </p:spPr>
      </p:cxnSp>
      <p:cxnSp>
        <p:nvCxnSpPr>
          <p:cNvPr id="44" name="直接连接符"/>
          <p:cNvCxnSpPr/>
          <p:nvPr/>
        </p:nvCxnSpPr>
        <p:spPr>
          <a:xfrm>
            <a:off x="2668665" y="3811111"/>
            <a:ext cx="2160000" cy="0"/>
          </a:xfrm>
          <a:prstGeom prst="line">
            <a:avLst/>
          </a:prstGeom>
          <a:noFill/>
          <a:ln w="9525" cap="flat" cmpd="sng" algn="ctr">
            <a:solidFill>
              <a:srgbClr val="D70000">
                <a:lumMod val="75000"/>
              </a:srgbClr>
            </a:solidFill>
            <a:prstDash val="solid"/>
            <a:miter lim="800000"/>
            <a:headEnd type="none" w="lg" len="lg"/>
            <a:tailEnd type="triangle" w="lg" len="lg"/>
          </a:ln>
          <a:effectLst/>
        </p:spPr>
      </p:cxnSp>
      <p:sp>
        <p:nvSpPr>
          <p:cNvPr id="45" name="文本"/>
          <p:cNvSpPr/>
          <p:nvPr/>
        </p:nvSpPr>
        <p:spPr>
          <a:xfrm>
            <a:off x="5689600" y="1479868"/>
            <a:ext cx="5917565" cy="681355"/>
          </a:xfrm>
          <a:prstGeom prst="rect">
            <a:avLst/>
          </a:prstGeom>
          <a:noFill/>
        </p:spPr>
        <p:txBody>
          <a:bodyPr wrap="square" rtlCol="0" anchor="ctr">
            <a:spAutoFit/>
          </a:bodyPr>
          <a:p>
            <a:pPr lvl="0" algn="l" fontAlgn="auto">
              <a:lnSpc>
                <a:spcPts val="2300"/>
              </a:lnSpc>
              <a:buClrTx/>
              <a:buSzTx/>
              <a:buFont typeface="Wingdings" panose="05000000000000000000" charset="0"/>
              <a:buNone/>
            </a:pPr>
            <a:r>
              <a:rPr lang="zh-CN" altLang="en-US" sz="1800" spc="150" dirty="0">
                <a:solidFill>
                  <a:srgbClr val="D70000"/>
                </a:solidFill>
                <a:latin typeface="微软雅黑" panose="020B0503020204020204" pitchFamily="34" charset="-122"/>
                <a:ea typeface="微软雅黑" panose="020B0503020204020204" pitchFamily="34" charset="-122"/>
              </a:rPr>
              <a:t>目标关键词，希望用户搜索哪个关键词能搜到我们的首页。</a:t>
            </a:r>
            <a:endParaRPr lang="zh-CN" altLang="en-US" sz="1800" spc="150" dirty="0">
              <a:solidFill>
                <a:srgbClr val="D70000"/>
              </a:solidFill>
              <a:latin typeface="微软雅黑" panose="020B0503020204020204" pitchFamily="34" charset="-122"/>
              <a:ea typeface="微软雅黑" panose="020B0503020204020204" pitchFamily="34" charset="-122"/>
            </a:endParaRPr>
          </a:p>
        </p:txBody>
      </p:sp>
      <p:sp>
        <p:nvSpPr>
          <p:cNvPr id="46" name="文本"/>
          <p:cNvSpPr/>
          <p:nvPr/>
        </p:nvSpPr>
        <p:spPr>
          <a:xfrm>
            <a:off x="6617970" y="3033078"/>
            <a:ext cx="5320030" cy="975995"/>
          </a:xfrm>
          <a:prstGeom prst="rect">
            <a:avLst/>
          </a:prstGeom>
          <a:noFill/>
        </p:spPr>
        <p:txBody>
          <a:bodyPr wrap="square" rtlCol="0" anchor="ctr">
            <a:spAutoFit/>
          </a:bodyPr>
          <a:p>
            <a:pPr indent="0" fontAlgn="auto">
              <a:lnSpc>
                <a:spcPts val="2300"/>
              </a:lnSpc>
              <a:buFont typeface="Wingdings" panose="05000000000000000000" charset="0"/>
              <a:buNone/>
            </a:pPr>
            <a:r>
              <a:rPr lang="zh-CN" altLang="en-US" spc="150" dirty="0">
                <a:solidFill>
                  <a:srgbClr val="D70000"/>
                </a:solidFill>
                <a:latin typeface="微软雅黑" panose="020B0503020204020204" pitchFamily="34" charset="-122"/>
                <a:ea typeface="微软雅黑" panose="020B0503020204020204" pitchFamily="34" charset="-122"/>
              </a:rPr>
              <a:t>长尾关键词，与目标关键词相关，可延伸、针对性强，能带来搜索流量的关键词，通常比较长2-3个词组组成。</a:t>
            </a:r>
            <a:endParaRPr lang="en-US" altLang="zh-CN" spc="150" dirty="0">
              <a:solidFill>
                <a:srgbClr val="D70000"/>
              </a:solidFill>
              <a:latin typeface="微软雅黑" panose="020B0503020204020204" pitchFamily="34" charset="-122"/>
              <a:ea typeface="微软雅黑" panose="020B0503020204020204" pitchFamily="34" charset="-122"/>
            </a:endParaRPr>
          </a:p>
        </p:txBody>
      </p:sp>
      <p:sp>
        <p:nvSpPr>
          <p:cNvPr id="47" name="文本"/>
          <p:cNvSpPr/>
          <p:nvPr/>
        </p:nvSpPr>
        <p:spPr>
          <a:xfrm>
            <a:off x="5838190" y="5237481"/>
            <a:ext cx="5589905" cy="386080"/>
          </a:xfrm>
          <a:prstGeom prst="rect">
            <a:avLst/>
          </a:prstGeom>
          <a:noFill/>
        </p:spPr>
        <p:txBody>
          <a:bodyPr wrap="square" rtlCol="0" anchor="ctr">
            <a:spAutoFit/>
          </a:bodyPr>
          <a:p>
            <a:pPr algn="l">
              <a:lnSpc>
                <a:spcPts val="2300"/>
              </a:lnSpc>
              <a:buClrTx/>
              <a:buSzTx/>
              <a:buFont typeface="Wingdings" panose="05000000000000000000" charset="0"/>
              <a:buNone/>
            </a:pPr>
            <a:r>
              <a:rPr lang="zh-CN" altLang="en-US" spc="150" dirty="0">
                <a:solidFill>
                  <a:srgbClr val="D70000"/>
                </a:solidFill>
                <a:latin typeface="微软雅黑" panose="020B0503020204020204" pitchFamily="34" charset="-122"/>
                <a:ea typeface="微软雅黑" panose="020B0503020204020204" pitchFamily="34" charset="-122"/>
              </a:rPr>
              <a:t>与目标关键词相关，的各界大事与流行话题</a:t>
            </a:r>
            <a:endParaRPr lang="zh-CN" altLang="en-US" spc="150" dirty="0">
              <a:solidFill>
                <a:srgbClr val="D70000"/>
              </a:solidFill>
              <a:latin typeface="微软雅黑" panose="020B0503020204020204" pitchFamily="34" charset="-122"/>
              <a:ea typeface="微软雅黑" panose="020B0503020204020204" pitchFamily="34" charset="-122"/>
            </a:endParaRPr>
          </a:p>
        </p:txBody>
      </p:sp>
      <p:sp>
        <p:nvSpPr>
          <p:cNvPr id="48" name="文本"/>
          <p:cNvSpPr/>
          <p:nvPr/>
        </p:nvSpPr>
        <p:spPr>
          <a:xfrm>
            <a:off x="1090128" y="3866436"/>
            <a:ext cx="1154430" cy="445135"/>
          </a:xfrm>
          <a:prstGeom prst="rect">
            <a:avLst/>
          </a:prstGeom>
        </p:spPr>
        <p:txBody>
          <a:bodyPr wrap="none" anchor="ctr">
            <a:spAutoFit/>
          </a:bodyPr>
          <a:p>
            <a:pPr algn="ctr"/>
            <a:r>
              <a:rPr lang="zh-CN" altLang="en-US" sz="2300" b="1" spc="250" dirty="0">
                <a:solidFill>
                  <a:srgbClr val="FFFFFF"/>
                </a:solidFill>
                <a:latin typeface="微软雅黑" panose="020B0503020204020204" pitchFamily="34" charset="-122"/>
                <a:ea typeface="微软雅黑" panose="020B0503020204020204" pitchFamily="34" charset="-122"/>
              </a:rPr>
              <a:t>关键字</a:t>
            </a:r>
            <a:endParaRPr lang="zh-CN" altLang="en-US" sz="2300" b="1" spc="250" dirty="0">
              <a:solidFill>
                <a:srgbClr val="FFFFFF"/>
              </a:solidFill>
              <a:latin typeface="微软雅黑" panose="020B0503020204020204" pitchFamily="34" charset="-122"/>
              <a:ea typeface="微软雅黑" panose="020B0503020204020204" pitchFamily="34" charset="-122"/>
            </a:endParaRPr>
          </a:p>
        </p:txBody>
      </p:sp>
      <p:sp>
        <p:nvSpPr>
          <p:cNvPr id="49" name="圆环"/>
          <p:cNvSpPr>
            <a:spLocks noChangeArrowheads="1"/>
          </p:cNvSpPr>
          <p:nvPr/>
        </p:nvSpPr>
        <p:spPr bwMode="auto">
          <a:xfrm>
            <a:off x="677343" y="2830770"/>
            <a:ext cx="1980000" cy="1980000"/>
          </a:xfrm>
          <a:prstGeom prst="ellipse">
            <a:avLst/>
          </a:prstGeom>
          <a:noFill/>
          <a:ln>
            <a:solidFill>
              <a:srgbClr val="D70000">
                <a:lumMod val="75000"/>
              </a:srgbClr>
            </a:solidFill>
            <a:prstDash val="dash"/>
          </a:ln>
        </p:spPr>
        <p:txBody>
          <a:bodyPr vert="horz" wrap="square" lIns="91404" tIns="45702" rIns="91404" bIns="45702" numCol="1" anchor="t" anchorCtr="0" compatLnSpc="1"/>
          <a:p>
            <a:pPr marL="0" marR="0" lvl="0" indent="0" defTabSz="91440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600" b="0" i="0" u="none" strike="noStrike" kern="0" cap="none" spc="0" normalizeH="0" baseline="0" noProof="0" dirty="0">
              <a:ln>
                <a:noFill/>
              </a:ln>
              <a:solidFill>
                <a:srgbClr val="C4261D"/>
              </a:solidFill>
              <a:effectLst/>
              <a:uLnTx/>
              <a:uFillTx/>
              <a:latin typeface="微软雅黑" panose="020B0503020204020204" pitchFamily="34" charset="-122"/>
              <a:ea typeface="微软雅黑" panose="020B0503020204020204" pitchFamily="34" charset="-122"/>
            </a:endParaRPr>
          </a:p>
        </p:txBody>
      </p:sp>
      <p:sp>
        <p:nvSpPr>
          <p:cNvPr id="50" name="文本"/>
          <p:cNvSpPr/>
          <p:nvPr/>
        </p:nvSpPr>
        <p:spPr>
          <a:xfrm>
            <a:off x="4342860" y="1818756"/>
            <a:ext cx="957580" cy="521970"/>
          </a:xfrm>
          <a:prstGeom prst="rect">
            <a:avLst/>
          </a:prstGeom>
        </p:spPr>
        <p:txBody>
          <a:bodyPr wrap="none" anchor="ctr">
            <a:spAutoFit/>
          </a:bodyPr>
          <a:p>
            <a:pPr algn="ctr"/>
            <a:r>
              <a:rPr lang="zh-CN" altLang="en-US" sz="2800" b="1" spc="250" dirty="0">
                <a:solidFill>
                  <a:srgbClr val="FFFFFF"/>
                </a:solidFill>
                <a:latin typeface="微软雅黑" panose="020B0503020204020204" pitchFamily="34" charset="-122"/>
                <a:ea typeface="微软雅黑" panose="020B0503020204020204" pitchFamily="34" charset="-122"/>
              </a:rPr>
              <a:t>目标</a:t>
            </a:r>
            <a:endParaRPr lang="zh-CN" altLang="en-US" sz="2800" b="1" spc="250" dirty="0">
              <a:solidFill>
                <a:srgbClr val="FFFFFF"/>
              </a:solidFill>
              <a:latin typeface="微软雅黑" panose="020B0503020204020204" pitchFamily="34" charset="-122"/>
              <a:ea typeface="微软雅黑" panose="020B0503020204020204" pitchFamily="34" charset="-122"/>
            </a:endParaRPr>
          </a:p>
        </p:txBody>
      </p:sp>
      <p:sp>
        <p:nvSpPr>
          <p:cNvPr id="51" name="文本"/>
          <p:cNvSpPr/>
          <p:nvPr/>
        </p:nvSpPr>
        <p:spPr>
          <a:xfrm>
            <a:off x="5239336" y="3559788"/>
            <a:ext cx="957580" cy="521970"/>
          </a:xfrm>
          <a:prstGeom prst="rect">
            <a:avLst/>
          </a:prstGeom>
        </p:spPr>
        <p:txBody>
          <a:bodyPr wrap="none" anchor="ctr">
            <a:spAutoFit/>
          </a:bodyPr>
          <a:p>
            <a:pPr lvl="0" algn="ctr">
              <a:buClrTx/>
              <a:buSzTx/>
              <a:buFontTx/>
            </a:pPr>
            <a:r>
              <a:rPr lang="zh-CN" altLang="en-US" sz="2800" b="1" spc="250" dirty="0">
                <a:solidFill>
                  <a:srgbClr val="FFFFFF"/>
                </a:solidFill>
                <a:latin typeface="微软雅黑" panose="020B0503020204020204" pitchFamily="34" charset="-122"/>
                <a:ea typeface="微软雅黑" panose="020B0503020204020204" pitchFamily="34" charset="-122"/>
                <a:sym typeface="+mn-ea"/>
              </a:rPr>
              <a:t>长尾</a:t>
            </a:r>
            <a:endParaRPr lang="zh-CN" altLang="en-US" sz="2800" b="1" spc="250" dirty="0">
              <a:solidFill>
                <a:srgbClr val="FFFFFF"/>
              </a:solidFill>
              <a:latin typeface="微软雅黑" panose="020B0503020204020204" pitchFamily="34" charset="-122"/>
              <a:ea typeface="微软雅黑" panose="020B0503020204020204" pitchFamily="34" charset="-122"/>
              <a:sym typeface="+mn-ea"/>
            </a:endParaRPr>
          </a:p>
        </p:txBody>
      </p:sp>
      <p:sp>
        <p:nvSpPr>
          <p:cNvPr id="52" name="文本"/>
          <p:cNvSpPr/>
          <p:nvPr/>
        </p:nvSpPr>
        <p:spPr>
          <a:xfrm>
            <a:off x="4376515" y="5127936"/>
            <a:ext cx="957580" cy="521970"/>
          </a:xfrm>
          <a:prstGeom prst="rect">
            <a:avLst/>
          </a:prstGeom>
        </p:spPr>
        <p:txBody>
          <a:bodyPr wrap="none" anchor="ctr">
            <a:spAutoFit/>
          </a:bodyPr>
          <a:p>
            <a:pPr lvl="0" algn="ctr">
              <a:buClrTx/>
              <a:buSzTx/>
              <a:buFontTx/>
            </a:pPr>
            <a:r>
              <a:rPr lang="zh-CN" altLang="en-US" sz="2800" b="1" spc="250" dirty="0">
                <a:solidFill>
                  <a:srgbClr val="FFFFFF"/>
                </a:solidFill>
                <a:latin typeface="微软雅黑" panose="020B0503020204020204" pitchFamily="34" charset="-122"/>
                <a:ea typeface="微软雅黑" panose="020B0503020204020204" pitchFamily="34" charset="-122"/>
                <a:sym typeface="+mn-ea"/>
              </a:rPr>
              <a:t>热搜</a:t>
            </a:r>
            <a:endParaRPr lang="zh-CN" altLang="en-US" sz="2800" b="1" spc="250" dirty="0">
              <a:solidFill>
                <a:srgbClr val="FFFFFF"/>
              </a:solidFill>
              <a:latin typeface="微软雅黑" panose="020B0503020204020204" pitchFamily="34" charset="-122"/>
              <a:ea typeface="微软雅黑" panose="020B0503020204020204" pitchFamily="34" charset="-122"/>
              <a:sym typeface="+mn-ea"/>
            </a:endParaRPr>
          </a:p>
        </p:txBody>
      </p:sp>
      <p:sp>
        <p:nvSpPr>
          <p:cNvPr id="53" name="图标"/>
          <p:cNvSpPr>
            <a:spLocks noEditPoints="1" noChangeArrowheads="1"/>
          </p:cNvSpPr>
          <p:nvPr/>
        </p:nvSpPr>
        <p:spPr bwMode="auto">
          <a:xfrm>
            <a:off x="1451476" y="3171091"/>
            <a:ext cx="431800" cy="516467"/>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
              <a:gd name="T154" fmla="*/ 0 h 96"/>
              <a:gd name="T155" fmla="*/ 86 w 86"/>
              <a:gd name="T156" fmla="*/ 96 h 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FFFFFF"/>
          </a:solidFill>
          <a:ln>
            <a:noFill/>
          </a:ln>
        </p:spPr>
        <p:txBody>
          <a:bodyP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12" presetClass="entr" presetSubtype="4"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p:tgtEl>
                                          <p:spTgt spid="53"/>
                                        </p:tgtEl>
                                        <p:attrNameLst>
                                          <p:attrName>ppt_y</p:attrName>
                                        </p:attrNameLst>
                                      </p:cBhvr>
                                      <p:tavLst>
                                        <p:tav tm="0">
                                          <p:val>
                                            <p:strVal val="#ppt_y+#ppt_h*1.125000"/>
                                          </p:val>
                                        </p:tav>
                                        <p:tav tm="100000">
                                          <p:val>
                                            <p:strVal val="#ppt_y"/>
                                          </p:val>
                                        </p:tav>
                                      </p:tavLst>
                                    </p:anim>
                                    <p:animEffect transition="in" filter="wipe(up)">
                                      <p:cBhvr>
                                        <p:cTn id="29" dur="500"/>
                                        <p:tgtEl>
                                          <p:spTgt spid="53"/>
                                        </p:tgtEl>
                                      </p:cBhvr>
                                    </p:animEffect>
                                  </p:childTnLst>
                                </p:cTn>
                              </p:par>
                            </p:childTnLst>
                          </p:cTn>
                        </p:par>
                        <p:par>
                          <p:cTn id="30" fill="hold">
                            <p:stCondLst>
                              <p:cond delay="2500"/>
                            </p:stCondLst>
                            <p:childTnLst>
                              <p:par>
                                <p:cTn id="31" presetID="16" presetClass="entr" presetSubtype="37"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arn(outVertical)">
                                      <p:cBhvr>
                                        <p:cTn id="33" dur="500"/>
                                        <p:tgtEl>
                                          <p:spTgt spid="48"/>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par>
                                <p:cTn id="41" presetID="2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childTnLst>
                                </p:cTn>
                              </p:par>
                            </p:childTnLst>
                          </p:cTn>
                        </p:par>
                        <p:par>
                          <p:cTn id="50" fill="hold">
                            <p:stCondLst>
                              <p:cond delay="4000"/>
                            </p:stCondLst>
                            <p:childTnLst>
                              <p:par>
                                <p:cTn id="51" presetID="16" presetClass="entr" presetSubtype="37"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barn(outVertical)">
                                      <p:cBhvr>
                                        <p:cTn id="53" dur="500"/>
                                        <p:tgtEl>
                                          <p:spTgt spid="50"/>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childTnLst>
                          </p:cTn>
                        </p:par>
                        <p:par>
                          <p:cTn id="60" fill="hold">
                            <p:stCondLst>
                              <p:cond delay="5000"/>
                            </p:stCondLst>
                            <p:childTnLst>
                              <p:par>
                                <p:cTn id="61" presetID="16" presetClass="entr" presetSubtype="37"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barn(outVertical)">
                                      <p:cBhvr>
                                        <p:cTn id="63" dur="500"/>
                                        <p:tgtEl>
                                          <p:spTgt spid="51"/>
                                        </p:tgtEl>
                                      </p:cBhvr>
                                    </p:animEffect>
                                  </p:childTnLst>
                                </p:cTn>
                              </p:par>
                            </p:childTnLst>
                          </p:cTn>
                        </p:par>
                        <p:par>
                          <p:cTn id="64" fill="hold">
                            <p:stCondLst>
                              <p:cond delay="5500"/>
                            </p:stCondLst>
                            <p:childTnLst>
                              <p:par>
                                <p:cTn id="65" presetID="53" presetClass="entr" presetSubtype="16"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Effect transition="in" filter="fade">
                                      <p:cBhvr>
                                        <p:cTn id="69" dur="500"/>
                                        <p:tgtEl>
                                          <p:spTgt spid="41"/>
                                        </p:tgtEl>
                                      </p:cBhvr>
                                    </p:animEffect>
                                  </p:childTnLst>
                                </p:cTn>
                              </p:par>
                            </p:childTnLst>
                          </p:cTn>
                        </p:par>
                        <p:par>
                          <p:cTn id="70" fill="hold">
                            <p:stCondLst>
                              <p:cond delay="6000"/>
                            </p:stCondLst>
                            <p:childTnLst>
                              <p:par>
                                <p:cTn id="71" presetID="16" presetClass="entr" presetSubtype="37"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arn(outVertical)">
                                      <p:cBhvr>
                                        <p:cTn id="73" dur="500"/>
                                        <p:tgtEl>
                                          <p:spTgt spid="52"/>
                                        </p:tgtEl>
                                      </p:cBhvr>
                                    </p:animEffect>
                                  </p:childTnLst>
                                </p:cTn>
                              </p:par>
                            </p:childTnLst>
                          </p:cTn>
                        </p:par>
                        <p:par>
                          <p:cTn id="74" fill="hold">
                            <p:stCondLst>
                              <p:cond delay="6500"/>
                            </p:stCondLst>
                            <p:childTnLst>
                              <p:par>
                                <p:cTn id="75" presetID="22" presetClass="entr" presetSubtype="8"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childTnLst>
                          </p:cTn>
                        </p:par>
                        <p:par>
                          <p:cTn id="78" fill="hold">
                            <p:stCondLst>
                              <p:cond delay="7000"/>
                            </p:stCondLst>
                            <p:childTnLst>
                              <p:par>
                                <p:cTn id="79" presetID="22" presetClass="entr" presetSubtype="8" fill="hold" grpId="0" nodeType="after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par>
                          <p:cTn id="85" fill="hold">
                            <p:stCondLst>
                              <p:cond delay="7500"/>
                            </p:stCondLst>
                            <p:childTnLst>
                              <p:par>
                                <p:cTn id="86" presetID="22" presetClass="entr" presetSubtype="8"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ipe(left)">
                                      <p:cBhvr>
                                        <p:cTn id="88" dur="500"/>
                                        <p:tgtEl>
                                          <p:spTgt spid="47"/>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down)">
                                      <p:cBhvr>
                                        <p:cTn id="91" dur="500"/>
                                        <p:tgtEl>
                                          <p:spTgt spid="3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down)">
                                      <p:cBhvr>
                                        <p:cTn id="9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36" grpId="0" bldLvl="0" animBg="1"/>
      <p:bldP spid="37" grpId="0" bldLvl="0" animBg="1"/>
      <p:bldP spid="38" grpId="0" bldLvl="0" animBg="1"/>
      <p:bldP spid="39" grpId="0" bldLvl="0" animBg="1"/>
      <p:bldP spid="40" grpId="0" bldLvl="0" animBg="1"/>
      <p:bldP spid="41" grpId="0" bldLvl="0" animBg="1"/>
      <p:bldP spid="45" grpId="0"/>
      <p:bldP spid="46" grpId="0"/>
      <p:bldP spid="47" grpId="0"/>
      <p:bldP spid="48" grpId="0"/>
      <p:bldP spid="49" grpId="0" bldLvl="0" animBg="1"/>
      <p:bldP spid="50" grpId="0"/>
      <p:bldP spid="51" grpId="0"/>
      <p:bldP spid="52" grpId="0"/>
      <p:bldP spid="53" grpId="0" bldLvl="0" animBg="1"/>
      <p:bldP spid="5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MH_Other_9"/>
          <p:cNvSpPr/>
          <p:nvPr>
            <p:custDataLst>
              <p:tags r:id="rId1"/>
            </p:custDataLst>
          </p:nvPr>
        </p:nvSpPr>
        <p:spPr>
          <a:xfrm>
            <a:off x="1999298" y="2924810"/>
            <a:ext cx="2108200" cy="655638"/>
          </a:xfrm>
          <a:prstGeom prst="rightArrow">
            <a:avLst>
              <a:gd name="adj1" fmla="val 72581"/>
              <a:gd name="adj2" fmla="val 4677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grpSp>
        <p:nvGrpSpPr>
          <p:cNvPr id="13" name="组合 12"/>
          <p:cNvGrpSpPr/>
          <p:nvPr/>
        </p:nvGrpSpPr>
        <p:grpSpPr bwMode="auto">
          <a:xfrm>
            <a:off x="873443" y="2924810"/>
            <a:ext cx="1990725" cy="655638"/>
            <a:chOff x="1725709" y="2037977"/>
            <a:chExt cx="1990726" cy="655638"/>
          </a:xfrm>
        </p:grpSpPr>
        <p:sp>
          <p:nvSpPr>
            <p:cNvPr id="14" name="MH_Other_1"/>
            <p:cNvSpPr/>
            <p:nvPr>
              <p:custDataLst>
                <p:tags r:id="rId2"/>
              </p:custDataLst>
            </p:nvPr>
          </p:nvSpPr>
          <p:spPr>
            <a:xfrm flipV="1">
              <a:off x="3605310" y="2592015"/>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5" name="MH_Other_2"/>
            <p:cNvSpPr/>
            <p:nvPr>
              <p:custDataLst>
                <p:tags r:id="rId3"/>
              </p:custDataLst>
            </p:nvPr>
          </p:nvSpPr>
          <p:spPr>
            <a:xfrm>
              <a:off x="3605310" y="2037977"/>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6" name="MH_SubTitle_1"/>
            <p:cNvSpPr/>
            <p:nvPr>
              <p:custDataLst>
                <p:tags r:id="rId4"/>
              </p:custDataLst>
            </p:nvPr>
          </p:nvSpPr>
          <p:spPr>
            <a:xfrm>
              <a:off x="1725709" y="2037977"/>
              <a:ext cx="1879601" cy="655638"/>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eaLnBrk="1" fontAlgn="auto" hangingPunct="1">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规范</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29" name="矩形 28"/>
          <p:cNvSpPr>
            <a:spLocks noChangeArrowheads="1"/>
          </p:cNvSpPr>
          <p:nvPr/>
        </p:nvSpPr>
        <p:spPr bwMode="auto">
          <a:xfrm>
            <a:off x="4244340" y="1966595"/>
            <a:ext cx="7117080" cy="3169285"/>
          </a:xfrm>
          <a:prstGeom prst="rect">
            <a:avLst/>
          </a:prstGeom>
          <a:noFill/>
          <a:ln w="9525">
            <a:solidFill>
              <a:schemeClr val="accent4"/>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标题是SEO权重最高的，会直接影响SEO的效果；</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标题长度控制在20字以内，越短越好；</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pPr>
            <a:r>
              <a:rPr lang="zh-CN" altLang="en-US" dirty="0" smtClean="0">
                <a:solidFill>
                  <a:schemeClr val="tx1"/>
                </a:solidFill>
                <a:latin typeface="宋体" panose="02010600030101010101" pitchFamily="2" charset="-122"/>
                <a:sym typeface="+mn-ea"/>
              </a:rPr>
              <a:t>标题若有多个关键字需要用分隔符，国内只考虑百度搜索引擎所以推荐使用“_”,例如：TITLE:工业操作系统_大数据_人工智能；</a:t>
            </a:r>
            <a:endParaRPr lang="zh-CN" altLang="en-US" dirty="0" smtClean="0">
              <a:solidFill>
                <a:schemeClr val="tx1"/>
              </a:solidFill>
              <a:latin typeface="宋体" panose="02010600030101010101" pitchFamily="2" charset="-122"/>
              <a:sym typeface="+mn-ea"/>
            </a:endParaRPr>
          </a:p>
        </p:txBody>
      </p:sp>
      <p:sp>
        <p:nvSpPr>
          <p:cNvPr id="2" name="矩形 1"/>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lumMod val="75000"/>
                  <a:lumOff val="25000"/>
                </a:schemeClr>
              </a:solidFill>
            </a:endParaRPr>
          </a:p>
        </p:txBody>
      </p:sp>
      <p:sp>
        <p:nvSpPr>
          <p:cNvPr id="3" name="MH_Number_1"/>
          <p:cNvSpPr/>
          <p:nvPr>
            <p:custDataLst>
              <p:tags r:id="rId5"/>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矩形 32"/>
          <p:cNvSpPr/>
          <p:nvPr/>
        </p:nvSpPr>
        <p:spPr>
          <a:xfrm>
            <a:off x="873760" y="193675"/>
            <a:ext cx="3766185" cy="521970"/>
          </a:xfrm>
          <a:prstGeom prst="rect">
            <a:avLst/>
          </a:prstGeom>
          <a:noFill/>
          <a:ln>
            <a:noFill/>
          </a:ln>
        </p:spPr>
        <p:txBody>
          <a:bodyPr wrap="square">
            <a:spAutoFit/>
          </a:bodyPr>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SEO标题写法规范</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14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22" presetClass="entr" presetSubtype="8" fill="hold" grpId="0" nodeType="withEffect">
                                  <p:stCondLst>
                                    <p:cond delay="3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9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9" grpId="0" bldLvl="0" animBg="1"/>
      <p:bldP spid="2" grpId="0" bldLvl="0" animBg="1"/>
      <p:bldP spid="3" grpId="0" bldLvl="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81228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MH_Other_9"/>
          <p:cNvSpPr/>
          <p:nvPr>
            <p:custDataLst>
              <p:tags r:id="rId1"/>
            </p:custDataLst>
          </p:nvPr>
        </p:nvSpPr>
        <p:spPr>
          <a:xfrm>
            <a:off x="1999298" y="2924810"/>
            <a:ext cx="2108200" cy="655638"/>
          </a:xfrm>
          <a:prstGeom prst="rightArrow">
            <a:avLst>
              <a:gd name="adj1" fmla="val 72581"/>
              <a:gd name="adj2" fmla="val 4677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grpSp>
        <p:nvGrpSpPr>
          <p:cNvPr id="13" name="组合 12"/>
          <p:cNvGrpSpPr/>
          <p:nvPr/>
        </p:nvGrpSpPr>
        <p:grpSpPr bwMode="auto">
          <a:xfrm>
            <a:off x="873443" y="2924810"/>
            <a:ext cx="1990725" cy="655638"/>
            <a:chOff x="1725709" y="2037977"/>
            <a:chExt cx="1990726" cy="655638"/>
          </a:xfrm>
        </p:grpSpPr>
        <p:sp>
          <p:nvSpPr>
            <p:cNvPr id="14" name="MH_Other_1"/>
            <p:cNvSpPr/>
            <p:nvPr>
              <p:custDataLst>
                <p:tags r:id="rId2"/>
              </p:custDataLst>
            </p:nvPr>
          </p:nvSpPr>
          <p:spPr>
            <a:xfrm flipV="1">
              <a:off x="3605310" y="2592015"/>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5" name="MH_Other_2"/>
            <p:cNvSpPr/>
            <p:nvPr>
              <p:custDataLst>
                <p:tags r:id="rId3"/>
              </p:custDataLst>
            </p:nvPr>
          </p:nvSpPr>
          <p:spPr>
            <a:xfrm>
              <a:off x="3605310" y="2037977"/>
              <a:ext cx="111125" cy="101600"/>
            </a:xfrm>
            <a:prstGeom prst="rtTriangle">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16" name="MH_SubTitle_1"/>
            <p:cNvSpPr/>
            <p:nvPr>
              <p:custDataLst>
                <p:tags r:id="rId4"/>
              </p:custDataLst>
            </p:nvPr>
          </p:nvSpPr>
          <p:spPr>
            <a:xfrm>
              <a:off x="1725709" y="2037977"/>
              <a:ext cx="1879601" cy="655638"/>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eaLnBrk="1" fontAlgn="auto" hangingPunct="1">
                <a:spcBef>
                  <a:spcPts val="0"/>
                </a:spcBef>
                <a:spcAft>
                  <a:spcPts val="0"/>
                </a:spcAft>
                <a:defRPr/>
              </a:pPr>
              <a:r>
                <a:rPr lang="en-US" altLang="zh-CN" sz="2000" b="1" kern="0" dirty="0">
                  <a:solidFill>
                    <a:prstClr val="white"/>
                  </a:solidFill>
                  <a:latin typeface="微软雅黑" panose="020B0503020204020204" pitchFamily="34" charset="-122"/>
                  <a:ea typeface="微软雅黑" panose="020B0503020204020204" pitchFamily="34" charset="-122"/>
                </a:rPr>
                <a:t>alt</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sp>
        <p:nvSpPr>
          <p:cNvPr id="29" name="矩形 28"/>
          <p:cNvSpPr>
            <a:spLocks noChangeArrowheads="1"/>
          </p:cNvSpPr>
          <p:nvPr/>
        </p:nvSpPr>
        <p:spPr bwMode="auto">
          <a:xfrm>
            <a:off x="4244340" y="2736215"/>
            <a:ext cx="7117080" cy="1630045"/>
          </a:xfrm>
          <a:prstGeom prst="rect">
            <a:avLst/>
          </a:prstGeom>
          <a:noFill/>
          <a:ln w="9525">
            <a:solidFill>
              <a:schemeClr val="accent4"/>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indent="0" algn="l" defTabSz="914400" fontAlgn="auto">
              <a:lnSpc>
                <a:spcPts val="4000"/>
              </a:lnSpc>
              <a:spcBef>
                <a:spcPts val="0"/>
              </a:spcBef>
              <a:spcAft>
                <a:spcPts val="0"/>
              </a:spcAft>
              <a:buClrTx/>
              <a:buSzTx/>
              <a:buNone/>
            </a:pPr>
            <a:r>
              <a:rPr lang="zh-CN" altLang="en-US" dirty="0" smtClean="0">
                <a:solidFill>
                  <a:schemeClr val="tx1"/>
                </a:solidFill>
                <a:latin typeface="宋体" panose="02010600030101010101" pitchFamily="2" charset="-122"/>
                <a:sym typeface="+mn-ea"/>
              </a:rPr>
              <a:t>Alt属性主要用来描述图片的内容</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buFont typeface="Wingdings" panose="05000000000000000000" charset="0"/>
              <a:buChar char="u"/>
            </a:pPr>
            <a:r>
              <a:rPr lang="zh-CN" altLang="en-US" dirty="0" smtClean="0">
                <a:solidFill>
                  <a:schemeClr val="tx1"/>
                </a:solidFill>
                <a:latin typeface="宋体" panose="02010600030101010101" pitchFamily="2" charset="-122"/>
                <a:sym typeface="+mn-ea"/>
              </a:rPr>
              <a:t>让搜索引擎读懂图片；</a:t>
            </a:r>
            <a:endParaRPr lang="zh-CN" altLang="en-US" dirty="0" smtClean="0">
              <a:solidFill>
                <a:schemeClr val="tx1"/>
              </a:solidFill>
              <a:latin typeface="宋体" panose="02010600030101010101" pitchFamily="2" charset="-122"/>
              <a:sym typeface="+mn-ea"/>
            </a:endParaRPr>
          </a:p>
          <a:p>
            <a:pPr algn="l" defTabSz="914400" fontAlgn="auto">
              <a:lnSpc>
                <a:spcPts val="4000"/>
              </a:lnSpc>
              <a:spcBef>
                <a:spcPts val="0"/>
              </a:spcBef>
              <a:spcAft>
                <a:spcPts val="0"/>
              </a:spcAft>
              <a:buClrTx/>
              <a:buSzTx/>
              <a:buFont typeface="Wingdings" panose="05000000000000000000" charset="0"/>
              <a:buChar char="u"/>
            </a:pPr>
            <a:r>
              <a:rPr lang="zh-CN" altLang="en-US" dirty="0" smtClean="0">
                <a:solidFill>
                  <a:schemeClr val="tx1"/>
                </a:solidFill>
                <a:latin typeface="宋体" panose="02010600030101010101" pitchFamily="2" charset="-122"/>
                <a:sym typeface="+mn-ea"/>
              </a:rPr>
              <a:t>嵌套关键词，增加页面关键词密度</a:t>
            </a:r>
            <a:endParaRPr lang="zh-CN" altLang="en-US" dirty="0" smtClean="0">
              <a:solidFill>
                <a:schemeClr val="tx1"/>
              </a:solidFill>
              <a:latin typeface="宋体" panose="02010600030101010101" pitchFamily="2" charset="-122"/>
              <a:sym typeface="+mn-ea"/>
            </a:endParaRPr>
          </a:p>
        </p:txBody>
      </p:sp>
      <p:sp>
        <p:nvSpPr>
          <p:cNvPr id="2" name="矩形 1"/>
          <p:cNvSpPr/>
          <p:nvPr/>
        </p:nvSpPr>
        <p:spPr>
          <a:xfrm>
            <a:off x="805400" y="168348"/>
            <a:ext cx="3886708" cy="595108"/>
          </a:xfrm>
          <a:prstGeom prst="rect">
            <a:avLst/>
          </a:prstGeom>
          <a:noFill/>
          <a:ln w="28575">
            <a:solidFill>
              <a:srgbClr val="FCB813"/>
            </a:solidFill>
            <a:prstDash val="sys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lumMod val="75000"/>
                  <a:lumOff val="25000"/>
                </a:schemeClr>
              </a:solidFill>
            </a:endParaRPr>
          </a:p>
        </p:txBody>
      </p:sp>
      <p:sp>
        <p:nvSpPr>
          <p:cNvPr id="3" name="MH_Number_1"/>
          <p:cNvSpPr/>
          <p:nvPr>
            <p:custDataLst>
              <p:tags r:id="rId5"/>
            </p:custDataLst>
          </p:nvPr>
        </p:nvSpPr>
        <p:spPr>
          <a:xfrm>
            <a:off x="63534" y="146920"/>
            <a:ext cx="616535" cy="616535"/>
          </a:xfrm>
          <a:prstGeom prst="rect">
            <a:avLst/>
          </a:prstGeom>
          <a:noFill/>
          <a:ln w="28575">
            <a:solidFill>
              <a:srgbClr val="FCB81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矩形 32"/>
          <p:cNvSpPr/>
          <p:nvPr/>
        </p:nvSpPr>
        <p:spPr>
          <a:xfrm>
            <a:off x="873760" y="193675"/>
            <a:ext cx="3766185" cy="521970"/>
          </a:xfrm>
          <a:prstGeom prst="rect">
            <a:avLst/>
          </a:prstGeom>
          <a:noFill/>
          <a:ln>
            <a:noFill/>
          </a:ln>
        </p:spPr>
        <p:txBody>
          <a:bodyPr wrap="square">
            <a:spAutoFit/>
          </a:bodyPr>
          <a:p>
            <a:pPr algn="ct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alt</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属性</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14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22" presetClass="entr" presetSubtype="8" fill="hold" grpId="0" nodeType="withEffect">
                                  <p:stCondLst>
                                    <p:cond delay="3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900"/>
                            </p:stCondLst>
                            <p:childTnLst>
                              <p:par>
                                <p:cTn id="22" presetID="22" presetClass="entr" presetSubtype="8"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9" grpId="0" bldLvl="0" animBg="1"/>
      <p:bldP spid="2" grpId="0" bldLvl="0" animBg="1"/>
      <p:bldP spid="3" grpId="0" bldLvl="0" animBg="1"/>
      <p:bldP spid="33" grpId="0"/>
    </p:bldLst>
  </p:timing>
</p:sld>
</file>

<file path=ppt/tags/tag1.xml><?xml version="1.0" encoding="utf-8"?>
<p:tagLst xmlns:p="http://schemas.openxmlformats.org/presentationml/2006/main">
  <p:tag name="REFSHAPE" val="179836900"/>
</p:tagLst>
</file>

<file path=ppt/tags/tag10.xml><?xml version="1.0" encoding="utf-8"?>
<p:tagLst xmlns:p="http://schemas.openxmlformats.org/presentationml/2006/main">
  <p:tag name="MH" val="20150715221728"/>
  <p:tag name="MH_LIBRARY" val="CONTENTS"/>
  <p:tag name="MH_TYPE" val="NUMBER"/>
  <p:tag name="ID" val="553516"/>
  <p:tag name="MH_ORDER" val="1"/>
</p:tagLst>
</file>

<file path=ppt/tags/tag11.xml><?xml version="1.0" encoding="utf-8"?>
<p:tagLst xmlns:p="http://schemas.openxmlformats.org/presentationml/2006/main">
  <p:tag name="MH" val="20150715221728"/>
  <p:tag name="MH_LIBRARY" val="CONTENTS"/>
  <p:tag name="MH_TYPE" val="NUMBER"/>
  <p:tag name="ID" val="553516"/>
  <p:tag name="MH_ORDER" val="1"/>
</p:tagLst>
</file>

<file path=ppt/tags/tag12.xml><?xml version="1.0" encoding="utf-8"?>
<p:tagLst xmlns:p="http://schemas.openxmlformats.org/presentationml/2006/main">
  <p:tag name="MH" val="20150715221728"/>
  <p:tag name="MH_LIBRARY" val="CONTENTS"/>
  <p:tag name="MH_TYPE" val="NUMBER"/>
  <p:tag name="ID" val="553516"/>
  <p:tag name="MH_ORDER" val="1"/>
</p:tagLst>
</file>

<file path=ppt/tags/tag13.xml><?xml version="1.0" encoding="utf-8"?>
<p:tagLst xmlns:p="http://schemas.openxmlformats.org/presentationml/2006/main">
  <p:tag name="MH" val="20150715221728"/>
  <p:tag name="MH_LIBRARY" val="CONTENTS"/>
  <p:tag name="MH_TYPE" val="NUMBER"/>
  <p:tag name="ID" val="553516"/>
  <p:tag name="MH_ORDER" val="1"/>
</p:tagLst>
</file>

<file path=ppt/tags/tag14.xml><?xml version="1.0" encoding="utf-8"?>
<p:tagLst xmlns:p="http://schemas.openxmlformats.org/presentationml/2006/main">
  <p:tag name="MH" val="20150715221728"/>
  <p:tag name="MH_LIBRARY" val="CONTENTS"/>
  <p:tag name="MH_TYPE" val="NUMBER"/>
  <p:tag name="ID" val="553516"/>
  <p:tag name="MH_ORDER" val="1"/>
</p:tagLst>
</file>

<file path=ppt/tags/tag15.xml><?xml version="1.0" encoding="utf-8"?>
<p:tagLst xmlns:p="http://schemas.openxmlformats.org/presentationml/2006/main">
  <p:tag name="MH" val="20150715221728"/>
  <p:tag name="MH_LIBRARY" val="CONTENTS"/>
  <p:tag name="MH_TYPE" val="NUMBER"/>
  <p:tag name="ID" val="553516"/>
  <p:tag name="MH_ORDER" val="1"/>
</p:tagLst>
</file>

<file path=ppt/tags/tag16.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17.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18.xml><?xml version="1.0" encoding="utf-8"?>
<p:tagLst xmlns:p="http://schemas.openxmlformats.org/presentationml/2006/main">
  <p:tag name="MH" val="20150715221728"/>
  <p:tag name="MH_LIBRARY" val="CONTENTS"/>
  <p:tag name="MH_TYPE" val="NUMBER"/>
  <p:tag name="ID" val="553516"/>
  <p:tag name="MH_ORDER" val="1"/>
</p:tagLst>
</file>

<file path=ppt/tags/tag19.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2.xml><?xml version="1.0" encoding="utf-8"?>
<p:tagLst xmlns:p="http://schemas.openxmlformats.org/presentationml/2006/main">
  <p:tag name="REFSHAPE" val="179837036"/>
</p:tagLst>
</file>

<file path=ppt/tags/tag20.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21.xml><?xml version="1.0" encoding="utf-8"?>
<p:tagLst xmlns:p="http://schemas.openxmlformats.org/presentationml/2006/main">
  <p:tag name="MH" val="20150715221728"/>
  <p:tag name="MH_LIBRARY" val="CONTENTS"/>
  <p:tag name="MH_TYPE" val="NUMBER"/>
  <p:tag name="ID" val="553516"/>
  <p:tag name="MH_ORDER" val="1"/>
</p:tagLst>
</file>

<file path=ppt/tags/tag22.xml><?xml version="1.0" encoding="utf-8"?>
<p:tagLst xmlns:p="http://schemas.openxmlformats.org/presentationml/2006/main">
  <p:tag name="MH" val="20151019133200"/>
  <p:tag name="MH_LIBRARY" val="GRAPHIC"/>
  <p:tag name="MH_TYPE" val="Other"/>
  <p:tag name="MH_ORDER" val="9"/>
</p:tagLst>
</file>

<file path=ppt/tags/tag23.xml><?xml version="1.0" encoding="utf-8"?>
<p:tagLst xmlns:p="http://schemas.openxmlformats.org/presentationml/2006/main">
  <p:tag name="MH" val="20151019133200"/>
  <p:tag name="MH_LIBRARY" val="GRAPHIC"/>
  <p:tag name="MH_TYPE" val="Other"/>
  <p:tag name="MH_ORDER" val="1"/>
</p:tagLst>
</file>

<file path=ppt/tags/tag24.xml><?xml version="1.0" encoding="utf-8"?>
<p:tagLst xmlns:p="http://schemas.openxmlformats.org/presentationml/2006/main">
  <p:tag name="MH" val="20151019133200"/>
  <p:tag name="MH_LIBRARY" val="GRAPHIC"/>
  <p:tag name="MH_TYPE" val="Other"/>
  <p:tag name="MH_ORDER" val="2"/>
</p:tagLst>
</file>

<file path=ppt/tags/tag25.xml><?xml version="1.0" encoding="utf-8"?>
<p:tagLst xmlns:p="http://schemas.openxmlformats.org/presentationml/2006/main">
  <p:tag name="MH" val="20151019133200"/>
  <p:tag name="MH_LIBRARY" val="GRAPHIC"/>
  <p:tag name="MH_TYPE" val="SubTitle"/>
  <p:tag name="MH_ORDER" val="1"/>
</p:tagLst>
</file>

<file path=ppt/tags/tag26.xml><?xml version="1.0" encoding="utf-8"?>
<p:tagLst xmlns:p="http://schemas.openxmlformats.org/presentationml/2006/main">
  <p:tag name="MH" val="20150715221728"/>
  <p:tag name="MH_LIBRARY" val="CONTENTS"/>
  <p:tag name="MH_TYPE" val="NUMBER"/>
  <p:tag name="ID" val="553516"/>
  <p:tag name="MH_ORDER" val="1"/>
</p:tagLst>
</file>

<file path=ppt/tags/tag27.xml><?xml version="1.0" encoding="utf-8"?>
<p:tagLst xmlns:p="http://schemas.openxmlformats.org/presentationml/2006/main">
  <p:tag name="MH" val="20151019133200"/>
  <p:tag name="MH_LIBRARY" val="GRAPHIC"/>
  <p:tag name="MH_TYPE" val="Other"/>
  <p:tag name="MH_ORDER" val="9"/>
</p:tagLst>
</file>

<file path=ppt/tags/tag28.xml><?xml version="1.0" encoding="utf-8"?>
<p:tagLst xmlns:p="http://schemas.openxmlformats.org/presentationml/2006/main">
  <p:tag name="MH" val="20151019133200"/>
  <p:tag name="MH_LIBRARY" val="GRAPHIC"/>
  <p:tag name="MH_TYPE" val="Other"/>
  <p:tag name="MH_ORDER" val="1"/>
</p:tagLst>
</file>

<file path=ppt/tags/tag29.xml><?xml version="1.0" encoding="utf-8"?>
<p:tagLst xmlns:p="http://schemas.openxmlformats.org/presentationml/2006/main">
  <p:tag name="MH" val="20151019133200"/>
  <p:tag name="MH_LIBRARY" val="GRAPHIC"/>
  <p:tag name="MH_TYPE" val="Other"/>
  <p:tag name="MH_ORDER" val="2"/>
</p:tagLst>
</file>

<file path=ppt/tags/tag3.xml><?xml version="1.0" encoding="utf-8"?>
<p:tagLst xmlns:p="http://schemas.openxmlformats.org/presentationml/2006/main">
  <p:tag name="REFSHAPE" val="179837172"/>
</p:tagLst>
</file>

<file path=ppt/tags/tag30.xml><?xml version="1.0" encoding="utf-8"?>
<p:tagLst xmlns:p="http://schemas.openxmlformats.org/presentationml/2006/main">
  <p:tag name="MH" val="20151019133200"/>
  <p:tag name="MH_LIBRARY" val="GRAPHIC"/>
  <p:tag name="MH_TYPE" val="SubTitle"/>
  <p:tag name="MH_ORDER" val="1"/>
</p:tagLst>
</file>

<file path=ppt/tags/tag31.xml><?xml version="1.0" encoding="utf-8"?>
<p:tagLst xmlns:p="http://schemas.openxmlformats.org/presentationml/2006/main">
  <p:tag name="MH" val="20150715221728"/>
  <p:tag name="MH_LIBRARY" val="CONTENTS"/>
  <p:tag name="MH_TYPE" val="NUMBER"/>
  <p:tag name="ID" val="553516"/>
  <p:tag name="MH_ORDER" val="1"/>
</p:tagLst>
</file>

<file path=ppt/tags/tag32.xml><?xml version="1.0" encoding="utf-8"?>
<p:tagLst xmlns:p="http://schemas.openxmlformats.org/presentationml/2006/main">
  <p:tag name="MH" val="20150715221728"/>
  <p:tag name="MH_LIBRARY" val="CONTENTS"/>
  <p:tag name="MH_TYPE" val="NUMBER"/>
  <p:tag name="ID" val="553516"/>
  <p:tag name="MH_ORDER" val="1"/>
</p:tagLst>
</file>

<file path=ppt/tags/tag33.xml><?xml version="1.0" encoding="utf-8"?>
<p:tagLst xmlns:p="http://schemas.openxmlformats.org/presentationml/2006/main">
  <p:tag name="MH" val="20150715221728"/>
  <p:tag name="MH_LIBRARY" val="CONTENTS"/>
  <p:tag name="MH_TYPE" val="NUMBER"/>
  <p:tag name="ID" val="553516"/>
  <p:tag name="MH_ORDER" val="1"/>
</p:tagLst>
</file>

<file path=ppt/tags/tag34.xml><?xml version="1.0" encoding="utf-8"?>
<p:tagLst xmlns:p="http://schemas.openxmlformats.org/presentationml/2006/main">
  <p:tag name="KSO_WM_UNIT_TYPE" val="n_h_h_i"/>
  <p:tag name="KSO_WM_UNIT_INDEX" val="1_2_1_1"/>
  <p:tag name="KSO_WM_UNIT_ID" val="basetag20177100_14*n_h_h_i*1_2_1_1"/>
  <p:tag name="KSO_WM_UNIT_LAYERLEVEL" val="1_1_1_1"/>
  <p:tag name="KSO_WM_BEAUTIFY_FLAG" val="#wm#"/>
  <p:tag name="KSO_WM_TAG_VERSION" val="1.0"/>
  <p:tag name="KSO_WM_DIAGRAM_GROUP_CODE" val="n1-1"/>
</p:tagLst>
</file>

<file path=ppt/tags/tag35.xml><?xml version="1.0" encoding="utf-8"?>
<p:tagLst xmlns:p="http://schemas.openxmlformats.org/presentationml/2006/main">
  <p:tag name="KSO_WM_UNIT_TYPE" val="n_h_h_i"/>
  <p:tag name="KSO_WM_UNIT_INDEX" val="1_2_3_1"/>
  <p:tag name="KSO_WM_UNIT_ID" val="basetag20177100_14*n_h_h_i*1_2_3_1"/>
  <p:tag name="KSO_WM_UNIT_LAYERLEVEL" val="1_1_1_1"/>
  <p:tag name="KSO_WM_BEAUTIFY_FLAG" val="#wm#"/>
  <p:tag name="KSO_WM_TAG_VERSION" val="1.0"/>
  <p:tag name="KSO_WM_DIAGRAM_GROUP_CODE" val="n1-1"/>
</p:tagLst>
</file>

<file path=ppt/tags/tag36.xml><?xml version="1.0" encoding="utf-8"?>
<p:tagLst xmlns:p="http://schemas.openxmlformats.org/presentationml/2006/main">
  <p:tag name="KSO_WM_UNIT_TYPE" val="n_h_h_i"/>
  <p:tag name="KSO_WM_UNIT_INDEX" val="1_2_1_3"/>
  <p:tag name="KSO_WM_UNIT_ID" val="basetag20177100_14*n_h_h_i*1_2_1_3"/>
  <p:tag name="KSO_WM_UNIT_LAYERLEVEL" val="1_1_1_1"/>
  <p:tag name="KSO_WM_BEAUTIFY_FLAG" val="#wm#"/>
  <p:tag name="KSO_WM_TAG_VERSION" val="1.0"/>
  <p:tag name="KSO_WM_DIAGRAM_GROUP_CODE" val="n1-1"/>
</p:tagLst>
</file>

<file path=ppt/tags/tag37.xml><?xml version="1.0" encoding="utf-8"?>
<p:tagLst xmlns:p="http://schemas.openxmlformats.org/presentationml/2006/main">
  <p:tag name="KSO_WM_UNIT_TYPE" val="n_h_h_i"/>
  <p:tag name="KSO_WM_UNIT_INDEX" val="1_2_3_3"/>
  <p:tag name="KSO_WM_UNIT_ID" val="basetag20177100_14*n_h_h_i*1_2_3_3"/>
  <p:tag name="KSO_WM_UNIT_LAYERLEVEL" val="1_1_1_1"/>
  <p:tag name="KSO_WM_BEAUTIFY_FLAG" val="#wm#"/>
  <p:tag name="KSO_WM_TAG_VERSION" val="1.0"/>
  <p:tag name="KSO_WM_DIAGRAM_GROUP_CODE" val="n1-1"/>
</p:tagLst>
</file>

<file path=ppt/tags/tag38.xml><?xml version="1.0" encoding="utf-8"?>
<p:tagLst xmlns:p="http://schemas.openxmlformats.org/presentationml/2006/main">
  <p:tag name="KSO_WM_UNIT_TYPE" val="n_h_i"/>
  <p:tag name="KSO_WM_UNIT_INDEX" val="1_1_1"/>
  <p:tag name="KSO_WM_UNIT_ID" val="basetag20177100_14*n_h_i*1_1_1"/>
  <p:tag name="KSO_WM_UNIT_LAYERLEVEL" val="1_1_1"/>
  <p:tag name="KSO_WM_BEAUTIFY_FLAG" val="#wm#"/>
  <p:tag name="KSO_WM_TAG_VERSION" val="1.0"/>
  <p:tag name="KSO_WM_DIAGRAM_GROUP_CODE" val="n1-1"/>
</p:tagLst>
</file>

<file path=ppt/tags/tag39.xml><?xml version="1.0" encoding="utf-8"?>
<p:tagLst xmlns:p="http://schemas.openxmlformats.org/presentationml/2006/main">
  <p:tag name="KSO_WM_UNIT_TYPE" val="n_h_h_f"/>
  <p:tag name="KSO_WM_UNIT_INDEX" val="1_2_1_1"/>
  <p:tag name="KSO_WM_UNIT_ID" val="basetag20177100_14*n_h_h_f*1_2_1_1"/>
  <p:tag name="KSO_WM_UNIT_LAYERLEVEL" val="1_1_1_1"/>
  <p:tag name="KSO_WM_UNIT_VALUE" val="32"/>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4.xml><?xml version="1.0" encoding="utf-8"?>
<p:tagLst xmlns:p="http://schemas.openxmlformats.org/presentationml/2006/main">
  <p:tag name="REFSHAPE" val="179837308"/>
</p:tagLst>
</file>

<file path=ppt/tags/tag40.xml><?xml version="1.0" encoding="utf-8"?>
<p:tagLst xmlns:p="http://schemas.openxmlformats.org/presentationml/2006/main">
  <p:tag name="KSO_WM_UNIT_TYPE" val="n_h_h_f"/>
  <p:tag name="KSO_WM_UNIT_INDEX" val="1_2_3_1"/>
  <p:tag name="KSO_WM_UNIT_ID" val="basetag20177100_14*n_h_h_f*1_2_3_1"/>
  <p:tag name="KSO_WM_UNIT_LAYERLEVEL" val="1_1_1_1"/>
  <p:tag name="KSO_WM_UNIT_VALUE" val="768"/>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41.xml><?xml version="1.0" encoding="utf-8"?>
<p:tagLst xmlns:p="http://schemas.openxmlformats.org/presentationml/2006/main">
  <p:tag name="KSO_WM_UNIT_TYPE" val="n_h_f"/>
  <p:tag name="KSO_WM_UNIT_INDEX" val="1_1_1"/>
  <p:tag name="KSO_WM_UNIT_ID" val="basetag20177100_14*n_h_f*1_1_1"/>
  <p:tag name="KSO_WM_UNIT_LAYERLEVEL" val="1_1_1"/>
  <p:tag name="KSO_WM_UNIT_VALUE" val="16"/>
  <p:tag name="KSO_WM_UNIT_HIGHLIGHT" val="0"/>
  <p:tag name="KSO_WM_UNIT_COMPATIBLE" val="0"/>
  <p:tag name="KSO_WM_UNIT_CLEAR" val="0"/>
  <p:tag name="KSO_WM_BEAUTIFY_FLAG" val="#wm#"/>
  <p:tag name="KSO_WM_TAG_VERSION" val="1.0"/>
  <p:tag name="KSO_WM_DIAGRAM_GROUP_CODE" val="n1-1"/>
  <p:tag name="KSO_WM_UNIT_PRESET_TEXT" val="请在此输入您的文本。"/>
</p:tagLst>
</file>

<file path=ppt/tags/tag42.xml><?xml version="1.0" encoding="utf-8"?>
<p:tagLst xmlns:p="http://schemas.openxmlformats.org/presentationml/2006/main">
  <p:tag name="MH" val="20150715221728"/>
  <p:tag name="MH_LIBRARY" val="CONTENTS"/>
  <p:tag name="MH_TYPE" val="NUMBER"/>
  <p:tag name="ID" val="553516"/>
  <p:tag name="MH_ORDER" val="1"/>
</p:tagLst>
</file>

<file path=ppt/tags/tag43.xml><?xml version="1.0" encoding="utf-8"?>
<p:tagLst xmlns:p="http://schemas.openxmlformats.org/presentationml/2006/main">
  <p:tag name="KSO_WM_TAG_VERSION" val="1.0"/>
  <p:tag name="KSO_WM_BEAUTIFY_FLAG" val="#wm#"/>
  <p:tag name="KSO_WM_UNIT_TYPE" val="i"/>
  <p:tag name="KSO_WM_UNIT_ID" val="diagram20176590_3*i*0"/>
  <p:tag name="KSO_WM_TEMPLATE_CATEGORY" val="diagram"/>
  <p:tag name="KSO_WM_TEMPLATE_INDEX" val="20176590"/>
  <p:tag name="KSO_WM_UNIT_INDEX" val="0"/>
</p:tagLst>
</file>

<file path=ppt/tags/tag44.xml><?xml version="1.0" encoding="utf-8"?>
<p:tagLst xmlns:p="http://schemas.openxmlformats.org/presentationml/2006/main">
  <p:tag name="KSO_WM_DIAGRAM_GROUP_CODE" val="m1-1"/>
  <p:tag name="KSO_WM_UNIT_LAYERLEVEL" val="1_1_1"/>
</p:tagLst>
</file>

<file path=ppt/tags/tag45.xml><?xml version="1.0" encoding="utf-8"?>
<p:tagLst xmlns:p="http://schemas.openxmlformats.org/presentationml/2006/main">
  <p:tag name="KSO_WM_DIAGRAM_GROUP_CODE" val="m1-1"/>
  <p:tag name="KSO_WM_UNIT_LAYERLEVEL" val="1_1_1"/>
</p:tagLst>
</file>

<file path=ppt/tags/tag46.xml><?xml version="1.0" encoding="utf-8"?>
<p:tagLst xmlns:p="http://schemas.openxmlformats.org/presentationml/2006/main">
  <p:tag name="KSO_WM_DIAGRAM_GROUP_CODE" val="m1-1"/>
  <p:tag name="KSO_WM_UNIT_LAYERLEVEL" val="1_1_1"/>
</p:tagLst>
</file>

<file path=ppt/tags/tag47.xml><?xml version="1.0" encoding="utf-8"?>
<p:tagLst xmlns:p="http://schemas.openxmlformats.org/presentationml/2006/main">
  <p:tag name="KSO_WM_DIAGRAM_GROUP_CODE" val="m1-1"/>
  <p:tag name="KSO_WM_UNIT_LAYERLEVEL" val="1_1_1"/>
</p:tagLst>
</file>

<file path=ppt/tags/tag48.xml><?xml version="1.0" encoding="utf-8"?>
<p:tagLst xmlns:p="http://schemas.openxmlformats.org/presentationml/2006/main">
  <p:tag name="KSO_WM_DIAGRAM_GROUP_CODE" val="m1-1"/>
  <p:tag name="KSO_WM_UNIT_LAYERLEVEL" val="1_1_1"/>
</p:tagLst>
</file>

<file path=ppt/tags/tag49.xml><?xml version="1.0" encoding="utf-8"?>
<p:tagLst xmlns:p="http://schemas.openxmlformats.org/presentationml/2006/main">
  <p:tag name="KSO_WM_TAG_VERSION" val="1.0"/>
  <p:tag name="KSO_WM_BEAUTIFY_FLAG" val="#wm#"/>
  <p:tag name="KSO_WM_UNIT_TYPE" val="i"/>
  <p:tag name="KSO_WM_UNIT_ID" val="diagram20176590_3*i*13"/>
  <p:tag name="KSO_WM_TEMPLATE_CATEGORY" val="diagram"/>
  <p:tag name="KSO_WM_TEMPLATE_INDEX" val="20176590"/>
  <p:tag name="KSO_WM_UNIT_INDEX" val="13"/>
</p:tagLst>
</file>

<file path=ppt/tags/tag5.xml><?xml version="1.0" encoding="utf-8"?>
<p:tagLst xmlns:p="http://schemas.openxmlformats.org/presentationml/2006/main">
  <p:tag name="REFSHAPE" val="179837444"/>
</p:tagLst>
</file>

<file path=ppt/tags/tag50.xml><?xml version="1.0" encoding="utf-8"?>
<p:tagLst xmlns:p="http://schemas.openxmlformats.org/presentationml/2006/main">
  <p:tag name="KSO_WM_DIAGRAM_GROUP_CODE" val="m1-1"/>
  <p:tag name="KSO_WM_UNIT_LAYERLEVEL" val="1_1_1"/>
</p:tagLst>
</file>

<file path=ppt/tags/tag51.xml><?xml version="1.0" encoding="utf-8"?>
<p:tagLst xmlns:p="http://schemas.openxmlformats.org/presentationml/2006/main">
  <p:tag name="KSO_WM_DIAGRAM_GROUP_CODE" val="m1-1"/>
  <p:tag name="KSO_WM_UNIT_LAYERLEVEL" val="1_1_1"/>
</p:tagLst>
</file>

<file path=ppt/tags/tag52.xml><?xml version="1.0" encoding="utf-8"?>
<p:tagLst xmlns:p="http://schemas.openxmlformats.org/presentationml/2006/main">
  <p:tag name="KSO_WM_DIAGRAM_GROUP_CODE" val="m1-1"/>
  <p:tag name="KSO_WM_UNIT_LAYERLEVEL" val="1_1_1"/>
</p:tagLst>
</file>

<file path=ppt/tags/tag53.xml><?xml version="1.0" encoding="utf-8"?>
<p:tagLst xmlns:p="http://schemas.openxmlformats.org/presentationml/2006/main">
  <p:tag name="KSO_WM_DIAGRAM_GROUP_CODE" val="m1-1"/>
  <p:tag name="KSO_WM_UNIT_LAYERLEVEL" val="1_1_1"/>
</p:tagLst>
</file>

<file path=ppt/tags/tag54.xml><?xml version="1.0" encoding="utf-8"?>
<p:tagLst xmlns:p="http://schemas.openxmlformats.org/presentationml/2006/main">
  <p:tag name="KSO_WM_DIAGRAM_GROUP_CODE" val="m1-1"/>
  <p:tag name="KSO_WM_UNIT_LAYERLEVEL" val="1_1_1"/>
</p:tagLst>
</file>

<file path=ppt/tags/tag55.xml><?xml version="1.0" encoding="utf-8"?>
<p:tagLst xmlns:p="http://schemas.openxmlformats.org/presentationml/2006/main">
  <p:tag name="KSO_WM_TAG_VERSION" val="1.0"/>
  <p:tag name="KSO_WM_BEAUTIFY_FLAG" val="#wm#"/>
  <p:tag name="KSO_WM_UNIT_TYPE" val="i"/>
  <p:tag name="KSO_WM_UNIT_ID" val="diagram20176590_3*i*26"/>
  <p:tag name="KSO_WM_TEMPLATE_CATEGORY" val="diagram"/>
  <p:tag name="KSO_WM_TEMPLATE_INDEX" val="20176590"/>
  <p:tag name="KSO_WM_UNIT_INDEX" val="26"/>
</p:tagLst>
</file>

<file path=ppt/tags/tag56.xml><?xml version="1.0" encoding="utf-8"?>
<p:tagLst xmlns:p="http://schemas.openxmlformats.org/presentationml/2006/main">
  <p:tag name="KSO_WM_DIAGRAM_GROUP_CODE" val="m1-1"/>
  <p:tag name="KSO_WM_UNIT_LAYERLEVEL" val="1_1_1"/>
</p:tagLst>
</file>

<file path=ppt/tags/tag57.xml><?xml version="1.0" encoding="utf-8"?>
<p:tagLst xmlns:p="http://schemas.openxmlformats.org/presentationml/2006/main">
  <p:tag name="KSO_WM_DIAGRAM_GROUP_CODE" val="m1-1"/>
  <p:tag name="KSO_WM_UNIT_LAYERLEVEL" val="1_1_1"/>
</p:tagLst>
</file>

<file path=ppt/tags/tag58.xml><?xml version="1.0" encoding="utf-8"?>
<p:tagLst xmlns:p="http://schemas.openxmlformats.org/presentationml/2006/main">
  <p:tag name="KSO_WM_DIAGRAM_GROUP_CODE" val="m1-1"/>
  <p:tag name="KSO_WM_UNIT_LAYERLEVEL" val="1_1_1"/>
</p:tagLst>
</file>

<file path=ppt/tags/tag59.xml><?xml version="1.0" encoding="utf-8"?>
<p:tagLst xmlns:p="http://schemas.openxmlformats.org/presentationml/2006/main">
  <p:tag name="KSO_WM_DIAGRAM_GROUP_CODE" val="m1-1"/>
  <p:tag name="KSO_WM_UNIT_LAYERLEVEL" val="1_1_1"/>
</p:tagLst>
</file>

<file path=ppt/tags/tag6.xml><?xml version="1.0" encoding="utf-8"?>
<p:tagLst xmlns:p="http://schemas.openxmlformats.org/presentationml/2006/main">
  <p:tag name="REFSHAPE" val="179837716"/>
</p:tagLst>
</file>

<file path=ppt/tags/tag60.xml><?xml version="1.0" encoding="utf-8"?>
<p:tagLst xmlns:p="http://schemas.openxmlformats.org/presentationml/2006/main">
  <p:tag name="KSO_WM_DIAGRAM_GROUP_CODE" val="m1-1"/>
  <p:tag name="KSO_WM_UNIT_LAYERLEVEL" val="1_1_1"/>
</p:tagLst>
</file>

<file path=ppt/tags/tag61.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1_1"/>
  <p:tag name="KSO_WM_UNIT_ID" val="basetag20177100_8*l_h_a*1_1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62.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3_1"/>
  <p:tag name="KSO_WM_UNIT_ID" val="basetag20177100_8*l_h_a*1_3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63.xml><?xml version="1.0" encoding="utf-8"?>
<p:tagLst xmlns:p="http://schemas.openxmlformats.org/presentationml/2006/main">
  <p:tag name="KSO_WM_TEMPLATE_CATEGORY" val="diagram"/>
  <p:tag name="KSO_WM_TEMPLATE_INDEX" val="20176590"/>
  <p:tag name="KSO_WM_TAG_VERSION" val="1.0"/>
  <p:tag name="KSO_WM_DIAGRAM_GROUP_CODE" val="l1-3"/>
  <p:tag name="KSO_WM_UNIT_TYPE" val="l_h_a"/>
  <p:tag name="KSO_WM_UNIT_INDEX" val="1_2_1"/>
  <p:tag name="KSO_WM_UNIT_ID" val="basetag20177100_8*l_h_a*1_2_1"/>
  <p:tag name="KSO_WM_UNIT_LAYERLEVEL" val="1_1_1"/>
  <p:tag name="KSO_WM_UNIT_VALUE" val="8"/>
  <p:tag name="KSO_WM_UNIT_HIGHLIGHT" val="0"/>
  <p:tag name="KSO_WM_UNIT_COMPATIBLE" val="0"/>
  <p:tag name="KSO_WM_UNIT_CLEAR" val="0"/>
  <p:tag name="KSO_WM_BEAUTIFY_FLAG" val="#wm#"/>
  <p:tag name="KSO_WM_UNIT_PRESET_TEXT" val="请在此输入您的文本。"/>
</p:tagLst>
</file>

<file path=ppt/tags/tag64.xml><?xml version="1.0" encoding="utf-8"?>
<p:tagLst xmlns:p="http://schemas.openxmlformats.org/presentationml/2006/main">
  <p:tag name="KSO_WM_UNIT_TYPE" val="l_h_f"/>
  <p:tag name="KSO_WM_UNIT_INDEX" val="1_1_1"/>
  <p:tag name="KSO_WM_UNIT_ID" val="basetag20177100_8*l_h_f*1_1_1"/>
  <p:tag name="KSO_WM_UNIT_LAYERLEVEL" val="1_1_1"/>
  <p:tag name="KSO_WM_UNIT_VALUE" val="65"/>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5.xml><?xml version="1.0" encoding="utf-8"?>
<p:tagLst xmlns:p="http://schemas.openxmlformats.org/presentationml/2006/main">
  <p:tag name="KSO_WM_UNIT_TYPE" val="l_h_f"/>
  <p:tag name="KSO_WM_UNIT_INDEX" val="1_2_1"/>
  <p:tag name="KSO_WM_UNIT_ID" val="basetag20177100_8*l_h_f*1_2_1"/>
  <p:tag name="KSO_WM_UNIT_LAYERLEVEL" val="1_1_1"/>
  <p:tag name="KSO_WM_UNIT_VALUE" val="78"/>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6.xml><?xml version="1.0" encoding="utf-8"?>
<p:tagLst xmlns:p="http://schemas.openxmlformats.org/presentationml/2006/main">
  <p:tag name="KSO_WM_UNIT_TYPE" val="l_h_f"/>
  <p:tag name="KSO_WM_UNIT_INDEX" val="1_3_1"/>
  <p:tag name="KSO_WM_UNIT_ID" val="basetag20177100_8*l_h_f*1_3_1"/>
  <p:tag name="KSO_WM_UNIT_LAYERLEVEL" val="1_1_1"/>
  <p:tag name="KSO_WM_UNIT_VALUE" val="78"/>
  <p:tag name="KSO_WM_UNIT_HIGHLIGHT" val="0"/>
  <p:tag name="KSO_WM_UNIT_COMPATIBLE" val="0"/>
  <p:tag name="KSO_WM_UNIT_CLEAR" val="0"/>
  <p:tag name="KSO_WM_BEAUTIFY_FLAG" val="#wm#"/>
  <p:tag name="KSO_WM_TAG_VERSION" val="1.0"/>
  <p:tag name="KSO_WM_DIAGRAM_GROUP_CODE" val="l1-3"/>
  <p:tag name="KSO_WM_UNIT_PRESET_TEXT" val="请在此输入您的文本。"/>
</p:tagLst>
</file>

<file path=ppt/tags/tag67.xml><?xml version="1.0" encoding="utf-8"?>
<p:tagLst xmlns:p="http://schemas.openxmlformats.org/presentationml/2006/main">
  <p:tag name="MH" val="20150715221728"/>
  <p:tag name="MH_LIBRARY" val="CONTENTS"/>
  <p:tag name="MH_TYPE" val="NUMBER"/>
  <p:tag name="ID" val="553516"/>
  <p:tag name="MH_ORDER" val="1"/>
</p:tagLst>
</file>

<file path=ppt/tags/tag68.xml><?xml version="1.0" encoding="utf-8"?>
<p:tagLst xmlns:p="http://schemas.openxmlformats.org/presentationml/2006/main">
  <p:tag name="MH" val="20150715221728"/>
  <p:tag name="MH_LIBRARY" val="CONTENTS"/>
  <p:tag name="MH_TYPE" val="NUMBER"/>
  <p:tag name="ID" val="553516"/>
  <p:tag name="MH_ORDER" val="1"/>
</p:tagLst>
</file>

<file path=ppt/tags/tag69.xml><?xml version="1.0" encoding="utf-8"?>
<p:tagLst xmlns:p="http://schemas.openxmlformats.org/presentationml/2006/main">
  <p:tag name="MH" val="20150715221728"/>
  <p:tag name="MH_LIBRARY" val="CONTENTS"/>
  <p:tag name="MH_TYPE" val="NUMBER"/>
  <p:tag name="ID" val="553516"/>
  <p:tag name="MH_ORDER" val="1"/>
</p:tagLst>
</file>

<file path=ppt/tags/tag7.xml><?xml version="1.0" encoding="utf-8"?>
<p:tagLst xmlns:p="http://schemas.openxmlformats.org/presentationml/2006/main">
  <p:tag name="REFSHAPE" val="179837852"/>
</p:tagLst>
</file>

<file path=ppt/tags/tag70.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1.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2.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3.xml><?xml version="1.0" encoding="utf-8"?>
<p:tagLst xmlns:p="http://schemas.openxmlformats.org/presentationml/2006/main">
  <p:tag name="KSO_WM_UNIT_TYPE" val="f"/>
  <p:tag name="KSO_WM_UNIT_INDEX" val="1"/>
  <p:tag name="KSO_WM_UNIT_ID" val="basetag20177100_15*f*1"/>
  <p:tag name="KSO_WM_UNIT_LAYERLEVEL" val="1"/>
  <p:tag name="KSO_WM_UNIT_VALUE" val="114"/>
  <p:tag name="KSO_WM_UNIT_HIGHLIGHT" val="0"/>
  <p:tag name="KSO_WM_UNIT_COMPATIBLE" val="0"/>
  <p:tag name="KSO_WM_UNIT_CLEAR" val="0"/>
  <p:tag name="KSO_WM_BEAUTIFY_FLAG" val="#wm#"/>
  <p:tag name="KSO_WM_TAG_VERSION" val="1.0"/>
  <p:tag name="KSO_WM_UNIT_PRESET_TEXT" val="请在此输入您的文本。"/>
</p:tagLst>
</file>

<file path=ppt/tags/tag74.xml><?xml version="1.0" encoding="utf-8"?>
<p:tagLst xmlns:p="http://schemas.openxmlformats.org/presentationml/2006/main">
  <p:tag name="MH" val="20150715221728"/>
  <p:tag name="MH_LIBRARY" val="CONTENTS"/>
  <p:tag name="MH_TYPE" val="NUMBER"/>
  <p:tag name="ID" val="553516"/>
  <p:tag name="MH_ORDER" val="1"/>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MH" val="20150516230504"/>
  <p:tag name="MH_LIBRARY" val="CONTENTS"/>
  <p:tag name="MH_TYPE" val="OTHERS"/>
  <p:tag name="ID" val="545812"/>
</p:tagLst>
</file>

<file path=ppt/theme/theme1.xml><?xml version="1.0" encoding="utf-8"?>
<a:theme xmlns:a="http://schemas.openxmlformats.org/drawingml/2006/main" name="Office 主题​​">
  <a:themeElements>
    <a:clrScheme name="交通出行">
      <a:dk1>
        <a:sysClr val="windowText" lastClr="000000"/>
      </a:dk1>
      <a:lt1>
        <a:sysClr val="window" lastClr="FFFFFF"/>
      </a:lt1>
      <a:dk2>
        <a:srgbClr val="44546A"/>
      </a:dk2>
      <a:lt2>
        <a:srgbClr val="E7E6E6"/>
      </a:lt2>
      <a:accent1>
        <a:srgbClr val="404040"/>
      </a:accent1>
      <a:accent2>
        <a:srgbClr val="ED7D31"/>
      </a:accent2>
      <a:accent3>
        <a:srgbClr val="7F7F7F"/>
      </a:accent3>
      <a:accent4>
        <a:srgbClr val="FCB813"/>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交通出行">
      <a:dk1>
        <a:sysClr val="windowText" lastClr="000000"/>
      </a:dk1>
      <a:lt1>
        <a:sysClr val="window" lastClr="FFFFFF"/>
      </a:lt1>
      <a:dk2>
        <a:srgbClr val="44546A"/>
      </a:dk2>
      <a:lt2>
        <a:srgbClr val="E7E6E6"/>
      </a:lt2>
      <a:accent1>
        <a:srgbClr val="404040"/>
      </a:accent1>
      <a:accent2>
        <a:srgbClr val="ED7D31"/>
      </a:accent2>
      <a:accent3>
        <a:srgbClr val="7F7F7F"/>
      </a:accent3>
      <a:accent4>
        <a:srgbClr val="FCB813"/>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1629</Words>
  <Application>WPS 演示</Application>
  <PresentationFormat>自定义</PresentationFormat>
  <Paragraphs>211</Paragraphs>
  <Slides>20</Slides>
  <Notes>0</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20</vt:i4>
      </vt:variant>
    </vt:vector>
  </HeadingPairs>
  <TitlesOfParts>
    <vt:vector size="49" baseType="lpstr">
      <vt:lpstr>Arial</vt:lpstr>
      <vt:lpstr>方正书宋_GBK</vt:lpstr>
      <vt:lpstr>Wingdings</vt:lpstr>
      <vt:lpstr>微软雅黑</vt:lpstr>
      <vt:lpstr>汉仪旗黑</vt:lpstr>
      <vt:lpstr>Calibri</vt:lpstr>
      <vt:lpstr>宋体</vt:lpstr>
      <vt:lpstr>Times New Roman</vt:lpstr>
      <vt:lpstr>黑体</vt:lpstr>
      <vt:lpstr>Wingdings</vt:lpstr>
      <vt:lpstr>幼圆</vt:lpstr>
      <vt:lpstr>楷体</vt:lpstr>
      <vt:lpstr>汉仪楷体KW</vt:lpstr>
      <vt:lpstr>方正琥珀_GBK</vt:lpstr>
      <vt:lpstr>彩虹粗仿宋</vt:lpstr>
      <vt:lpstr>Arial</vt:lpstr>
      <vt:lpstr>Helvetica Neue</vt:lpstr>
      <vt:lpstr>等线</vt:lpstr>
      <vt:lpstr>汉仪中等线KW</vt:lpstr>
      <vt:lpstr>宋体</vt:lpstr>
      <vt:lpstr>Arial Unicode MS</vt:lpstr>
      <vt:lpstr>等线 Light</vt:lpstr>
      <vt:lpstr>汉仪书宋二KW</vt:lpstr>
      <vt:lpstr>汉仪中黑KW</vt:lpstr>
      <vt:lpstr>冬青黑体简体中文</vt:lpstr>
      <vt:lpstr>苹方-简</vt:lpstr>
      <vt:lpstr>华文宋体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shellcoochi</cp:lastModifiedBy>
  <cp:revision>61</cp:revision>
  <dcterms:created xsi:type="dcterms:W3CDTF">2021-04-21T13:22:36Z</dcterms:created>
  <dcterms:modified xsi:type="dcterms:W3CDTF">2021-04-21T13:22:36Z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