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2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87d46bd1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87d46bd1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7d46bd1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7d46bd1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7d46bd1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7d46bd1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2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7d46bd1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7d46bd1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7d46bd1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7d46bd1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7d46bd1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87d46bd1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87d46bd1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87d46bd1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76338" y="2068675"/>
            <a:ext cx="5749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Team Name: </a:t>
            </a:r>
            <a:r>
              <a:rPr lang="en-GB" dirty="0" err="1">
                <a:solidFill>
                  <a:srgbClr val="000000"/>
                </a:solidFill>
              </a:rPr>
              <a:t>Pepega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/>
          <a:srcRect l="1811" r="1821"/>
          <a:stretch>
            <a:fillRect/>
          </a:stretch>
        </p:blipFill>
        <p:spPr>
          <a:xfrm>
            <a:off x="8041175" y="236450"/>
            <a:ext cx="776000" cy="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0750" y="236438"/>
            <a:ext cx="776000" cy="7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85559" y="0"/>
            <a:ext cx="3772881" cy="16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76338" y="3172800"/>
            <a:ext cx="5749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Team Nomenclature: HSC4_PS_10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/>
              <a:buNone/>
            </a:pPr>
            <a:r>
              <a:rPr lang="en-GB"/>
              <a:t>Day 2 Progress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Frontend and fully functional web application along with deployment.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0B4-87CC-2DE4-83AF-F84F2845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B71B2-3CA3-468F-5B92-02C28F34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Make an API for other websites to filter out sarcastic comments</a:t>
            </a:r>
          </a:p>
          <a:p>
            <a:pPr>
              <a:lnSpc>
                <a:spcPct val="200000"/>
              </a:lnSpc>
            </a:pPr>
            <a:r>
              <a:rPr lang="en-IN" dirty="0"/>
              <a:t>This idea can be further monetized via Pay-per API Model. There are many use cases for this application.</a:t>
            </a:r>
          </a:p>
          <a:p>
            <a:pPr>
              <a:lnSpc>
                <a:spcPct val="200000"/>
              </a:lnSpc>
            </a:pPr>
            <a:r>
              <a:rPr lang="en-IN" dirty="0"/>
              <a:t>Provide a context based filtering approach for reviews or any textual data. </a:t>
            </a:r>
          </a:p>
        </p:txBody>
      </p:sp>
    </p:spTree>
    <p:extLst>
      <p:ext uri="{BB962C8B-B14F-4D97-AF65-F5344CB8AC3E}">
        <p14:creationId xmlns:p14="http://schemas.microsoft.com/office/powerpoint/2010/main" val="239612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Name: </a:t>
            </a:r>
            <a:r>
              <a:rPr lang="en-GB" dirty="0" err="1"/>
              <a:t>Pepega</a:t>
            </a:r>
            <a:endParaRPr lang="en-GB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56625" y="1530075"/>
            <a:ext cx="7577100" cy="26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Team Members -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Yash Chavan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Pranav Kulkarni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Ishan Gala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Shreya Ekande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64AF2-51E0-6E13-42D4-9811F53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59" y="1713050"/>
            <a:ext cx="1830266" cy="1717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Domain: Artificial Intelligence/ Machine Learning</a:t>
            </a:r>
            <a:endParaRPr lang="x-none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altLang="en-US" dirty="0"/>
              <a:t>Problem Statement: </a:t>
            </a:r>
          </a:p>
          <a:p>
            <a:pPr>
              <a:lnSpc>
                <a:spcPct val="250000"/>
              </a:lnSpc>
            </a:pPr>
            <a:r>
              <a:rPr lang="en-IN" dirty="0"/>
              <a:t>Now a days, Sarcasm is being used everywhere</a:t>
            </a:r>
          </a:p>
          <a:p>
            <a:pPr>
              <a:lnSpc>
                <a:spcPct val="250000"/>
              </a:lnSpc>
            </a:pPr>
            <a:r>
              <a:rPr lang="en-IN" dirty="0"/>
              <a:t>Predominant use of sarcasm is in the </a:t>
            </a:r>
            <a:r>
              <a:rPr lang="en-IN" b="1" dirty="0"/>
              <a:t>customer reviews</a:t>
            </a:r>
          </a:p>
          <a:p>
            <a:pPr>
              <a:lnSpc>
                <a:spcPct val="250000"/>
              </a:lnSpc>
            </a:pPr>
            <a:r>
              <a:rPr lang="en-IN" b="1" u="sng" dirty="0"/>
              <a:t>Develop a Sarcasm Detection model using Customer Reviews Data</a:t>
            </a:r>
          </a:p>
          <a:p>
            <a:pPr>
              <a:lnSpc>
                <a:spcPct val="250000"/>
              </a:lnSpc>
            </a:pPr>
            <a:r>
              <a:rPr lang="en-IN" dirty="0"/>
              <a:t>Important use case for the VOCA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Idea/Approach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386735" cy="373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Sarcasm, a sharp and ironic utterance designed to cut or to cause pain, is often used to express strong emotions, such as contempt, mockery or bitterness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Reviews on e-commerce websites can be wrongly classified due to the sarcastic comments.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Sarcastic text might appear as a regular text. 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F38FD-8A10-8703-238E-A1AED535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1400968"/>
            <a:ext cx="2919413" cy="2919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Idea/Approach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86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Detection of sarcasm in language- challenging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Using traditional opinion mining techniques can lead to incorrect classification of the reviews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Sarcastic comments are difficult to detect as they appear as normal and positive comments without the context.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 sarcastic review written in the view to mock a product will have low ratings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2514F-4133-5092-618F-AEF0D760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88" y="1355616"/>
            <a:ext cx="3563826" cy="24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2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Implementation Details: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err="1"/>
              <a:t>Dockerized</a:t>
            </a:r>
            <a:r>
              <a:rPr lang="en-IN" dirty="0"/>
              <a:t> Flask App is used for the backend along with Tailwind CSS for  styling the Frontend. Docker helps it to become highly scalable via container mechanism, deployed using docker-compose.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We have used a Bidirectional LSTM model with Fast Text embeddings to perform a binary classification and provide a probabilistic inferences.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Stack/Technologies used: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248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300000"/>
              </a:lnSpc>
              <a:spcAft>
                <a:spcPts val="1200"/>
              </a:spcAft>
            </a:pPr>
            <a:r>
              <a:rPr lang="en-IN" dirty="0"/>
              <a:t>Flask</a:t>
            </a:r>
          </a:p>
          <a:p>
            <a:pPr marL="285750" indent="-285750">
              <a:lnSpc>
                <a:spcPct val="300000"/>
              </a:lnSpc>
              <a:spcAft>
                <a:spcPts val="1200"/>
              </a:spcAft>
            </a:pPr>
            <a:r>
              <a:rPr lang="en-IN" dirty="0" err="1"/>
              <a:t>TailwindCSS</a:t>
            </a:r>
            <a:endParaRPr lang="en-IN" dirty="0"/>
          </a:p>
          <a:p>
            <a:pPr marL="285750" indent="-285750">
              <a:lnSpc>
                <a:spcPct val="300000"/>
              </a:lnSpc>
              <a:spcAft>
                <a:spcPts val="1200"/>
              </a:spcAft>
            </a:pPr>
            <a:r>
              <a:rPr lang="en-IN" dirty="0"/>
              <a:t>Docker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42A5AD-FC6E-BD36-4321-0996C14597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52261" y="1152475"/>
            <a:ext cx="2424874" cy="3416400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spcAft>
                <a:spcPts val="1200"/>
              </a:spcAft>
            </a:pPr>
            <a:r>
              <a:rPr lang="en-IN" dirty="0"/>
              <a:t>Python</a:t>
            </a:r>
          </a:p>
          <a:p>
            <a:pPr marL="285750" indent="-285750">
              <a:lnSpc>
                <a:spcPct val="300000"/>
              </a:lnSpc>
              <a:spcAft>
                <a:spcPts val="1200"/>
              </a:spcAft>
            </a:pPr>
            <a:r>
              <a:rPr lang="en-IN" dirty="0"/>
              <a:t>TensorFlow</a:t>
            </a:r>
          </a:p>
          <a:p>
            <a:pPr marL="285750" indent="-285750">
              <a:lnSpc>
                <a:spcPct val="300000"/>
              </a:lnSpc>
              <a:spcAft>
                <a:spcPts val="1200"/>
              </a:spcAft>
            </a:pPr>
            <a:r>
              <a:rPr lang="en-IN" dirty="0" err="1"/>
              <a:t>Jupyter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D5B06-E7F5-91CE-5FE3-A23989A8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27" y="1337848"/>
            <a:ext cx="3139712" cy="2865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0006-97B6-0D24-69CC-FC790778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Flowchart of ML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A82748-C302-040D-E422-AE83F504E4A1}"/>
              </a:ext>
            </a:extLst>
          </p:cNvPr>
          <p:cNvSpPr/>
          <p:nvPr/>
        </p:nvSpPr>
        <p:spPr>
          <a:xfrm>
            <a:off x="722449" y="1754675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C41F4D-247E-448C-4F8C-A4A1F1834FB4}"/>
              </a:ext>
            </a:extLst>
          </p:cNvPr>
          <p:cNvSpPr txBox="1"/>
          <p:nvPr/>
        </p:nvSpPr>
        <p:spPr>
          <a:xfrm>
            <a:off x="947599" y="1887136"/>
            <a:ext cx="10336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Input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444B0-36DF-94B8-077B-1373EA93D1CA}"/>
              </a:ext>
            </a:extLst>
          </p:cNvPr>
          <p:cNvSpPr/>
          <p:nvPr/>
        </p:nvSpPr>
        <p:spPr>
          <a:xfrm>
            <a:off x="2723323" y="1734064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3FB6EC-1E29-43E7-5BAD-4354BB755C6D}"/>
              </a:ext>
            </a:extLst>
          </p:cNvPr>
          <p:cNvSpPr/>
          <p:nvPr/>
        </p:nvSpPr>
        <p:spPr>
          <a:xfrm>
            <a:off x="4783900" y="1733645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E8D809-3EAC-94B6-C01D-443140A5DA10}"/>
              </a:ext>
            </a:extLst>
          </p:cNvPr>
          <p:cNvSpPr/>
          <p:nvPr/>
        </p:nvSpPr>
        <p:spPr>
          <a:xfrm>
            <a:off x="6784774" y="1733645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BC971C-C541-9FA9-2240-55E3C7070C09}"/>
              </a:ext>
            </a:extLst>
          </p:cNvPr>
          <p:cNvSpPr txBox="1"/>
          <p:nvPr/>
        </p:nvSpPr>
        <p:spPr>
          <a:xfrm>
            <a:off x="6983352" y="1771155"/>
            <a:ext cx="11202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Embedding matrix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EE5748-DFC3-9D48-9D18-09A0DB85E712}"/>
              </a:ext>
            </a:extLst>
          </p:cNvPr>
          <p:cNvSpPr txBox="1"/>
          <p:nvPr/>
        </p:nvSpPr>
        <p:spPr>
          <a:xfrm>
            <a:off x="4896475" y="1779414"/>
            <a:ext cx="12588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 err="1"/>
              <a:t>Fasttext</a:t>
            </a:r>
            <a:r>
              <a:rPr lang="en-IN" dirty="0"/>
              <a:t> vectors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88E01A-9FB5-6E64-35D9-364104842CB7}"/>
              </a:ext>
            </a:extLst>
          </p:cNvPr>
          <p:cNvSpPr txBox="1"/>
          <p:nvPr/>
        </p:nvSpPr>
        <p:spPr>
          <a:xfrm>
            <a:off x="2835898" y="1763337"/>
            <a:ext cx="12588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Cleaning &amp; reformatting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CD3D83-D8C6-1D2E-C95A-5B6021F50B54}"/>
              </a:ext>
            </a:extLst>
          </p:cNvPr>
          <p:cNvSpPr/>
          <p:nvPr/>
        </p:nvSpPr>
        <p:spPr>
          <a:xfrm>
            <a:off x="722449" y="3118068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D0C9C3-75C6-4982-08B4-E457FBBEABC5}"/>
              </a:ext>
            </a:extLst>
          </p:cNvPr>
          <p:cNvSpPr/>
          <p:nvPr/>
        </p:nvSpPr>
        <p:spPr>
          <a:xfrm>
            <a:off x="2723323" y="3118068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5C500E-FF16-E397-05BD-B52E03169C72}"/>
              </a:ext>
            </a:extLst>
          </p:cNvPr>
          <p:cNvSpPr/>
          <p:nvPr/>
        </p:nvSpPr>
        <p:spPr>
          <a:xfrm>
            <a:off x="4783900" y="3118068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840B08-F2A1-1311-E48A-1B1983BDFD93}"/>
              </a:ext>
            </a:extLst>
          </p:cNvPr>
          <p:cNvSpPr/>
          <p:nvPr/>
        </p:nvSpPr>
        <p:spPr>
          <a:xfrm>
            <a:off x="6784774" y="3120648"/>
            <a:ext cx="1483970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9AE5E-8728-1ECE-E897-926293EFDB1F}"/>
              </a:ext>
            </a:extLst>
          </p:cNvPr>
          <p:cNvSpPr txBox="1"/>
          <p:nvPr/>
        </p:nvSpPr>
        <p:spPr>
          <a:xfrm>
            <a:off x="4965742" y="3252332"/>
            <a:ext cx="1120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Bi-LSTM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EFAF82-D6FC-D989-1674-499F27A08B57}"/>
              </a:ext>
            </a:extLst>
          </p:cNvPr>
          <p:cNvSpPr txBox="1"/>
          <p:nvPr/>
        </p:nvSpPr>
        <p:spPr>
          <a:xfrm>
            <a:off x="6966616" y="3142808"/>
            <a:ext cx="11202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9A7A7E-54AB-3DCC-174B-1D5E5A8F4B88}"/>
              </a:ext>
            </a:extLst>
          </p:cNvPr>
          <p:cNvSpPr txBox="1"/>
          <p:nvPr/>
        </p:nvSpPr>
        <p:spPr>
          <a:xfrm>
            <a:off x="904291" y="3250529"/>
            <a:ext cx="1120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9B0BC2-4E4D-7E6F-E20B-5695ACC8F987}"/>
              </a:ext>
            </a:extLst>
          </p:cNvPr>
          <p:cNvSpPr txBox="1"/>
          <p:nvPr/>
        </p:nvSpPr>
        <p:spPr>
          <a:xfrm>
            <a:off x="2905165" y="3142808"/>
            <a:ext cx="11202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Dropout + Dense FCN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D76CA75-44B7-9F57-DAD7-1FF0BCB1991D}"/>
              </a:ext>
            </a:extLst>
          </p:cNvPr>
          <p:cNvSpPr/>
          <p:nvPr/>
        </p:nvSpPr>
        <p:spPr>
          <a:xfrm>
            <a:off x="2332383" y="1981200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BA82B55-D732-9ABE-C35B-E5B09437AC4E}"/>
              </a:ext>
            </a:extLst>
          </p:cNvPr>
          <p:cNvSpPr/>
          <p:nvPr/>
        </p:nvSpPr>
        <p:spPr>
          <a:xfrm rot="10800000">
            <a:off x="6393869" y="3297560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D2F8D7D-E55F-A6A0-8CBF-0570A2D85A88}"/>
              </a:ext>
            </a:extLst>
          </p:cNvPr>
          <p:cNvSpPr/>
          <p:nvPr/>
        </p:nvSpPr>
        <p:spPr>
          <a:xfrm rot="5400000">
            <a:off x="7404311" y="2591117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8260E7F-833D-0C98-F6FC-EB2B191C8304}"/>
              </a:ext>
            </a:extLst>
          </p:cNvPr>
          <p:cNvSpPr/>
          <p:nvPr/>
        </p:nvSpPr>
        <p:spPr>
          <a:xfrm>
            <a:off x="6393834" y="1981199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68118D-8265-FA2B-56B6-DD5C0FE483F9}"/>
              </a:ext>
            </a:extLst>
          </p:cNvPr>
          <p:cNvSpPr/>
          <p:nvPr/>
        </p:nvSpPr>
        <p:spPr>
          <a:xfrm>
            <a:off x="4379639" y="1981200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0F771A4-F103-E228-BBD9-B8D2D35AF6DD}"/>
              </a:ext>
            </a:extLst>
          </p:cNvPr>
          <p:cNvSpPr/>
          <p:nvPr/>
        </p:nvSpPr>
        <p:spPr>
          <a:xfrm rot="10800000">
            <a:off x="2325688" y="3343103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0221F9B-7966-64F4-D7A1-C26A10B4BFF3}"/>
              </a:ext>
            </a:extLst>
          </p:cNvPr>
          <p:cNvSpPr/>
          <p:nvPr/>
        </p:nvSpPr>
        <p:spPr>
          <a:xfrm rot="10800000">
            <a:off x="4352387" y="3297560"/>
            <a:ext cx="278365" cy="2137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2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 Progress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n-GB" dirty="0"/>
              <a:t>Tested out different transformer configurations 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n-GB" dirty="0"/>
              <a:t>Built a custom language model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n-GB" dirty="0"/>
              <a:t>Developed a base framework for hosting our front-end</a:t>
            </a:r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E0FC7-41BE-0302-9563-7654E03D2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32" t="28857" r="6135" b="40612"/>
          <a:stretch/>
        </p:blipFill>
        <p:spPr>
          <a:xfrm>
            <a:off x="5744817" y="655521"/>
            <a:ext cx="2935357" cy="1570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355</Words>
  <Application>Microsoft Office PowerPoint</Application>
  <PresentationFormat>On-screen Show (16:9)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Team Name: Pepega</vt:lpstr>
      <vt:lpstr>Domain: Artificial Intelligence/ Machine Learning</vt:lpstr>
      <vt:lpstr>                                   Idea/Approach</vt:lpstr>
      <vt:lpstr>                                   Idea/Approach</vt:lpstr>
      <vt:lpstr>                              Implementation Details:</vt:lpstr>
      <vt:lpstr>                            Stack/Technologies used:</vt:lpstr>
      <vt:lpstr>Flowchart of ML model</vt:lpstr>
      <vt:lpstr>Day 1 Progress</vt:lpstr>
      <vt:lpstr>Day 2 Progress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Shruti</cp:lastModifiedBy>
  <cp:revision>8</cp:revision>
  <dcterms:created xsi:type="dcterms:W3CDTF">2022-10-14T06:03:55Z</dcterms:created>
  <dcterms:modified xsi:type="dcterms:W3CDTF">2022-10-15T07:04:30Z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