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33" r:id="rId5"/>
    <p:sldId id="744" r:id="rId6"/>
    <p:sldId id="745" r:id="rId7"/>
    <p:sldId id="742" r:id="rId8"/>
    <p:sldId id="723" r:id="rId9"/>
    <p:sldId id="743" r:id="rId10"/>
    <p:sldId id="731" r:id="rId11"/>
    <p:sldId id="7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7F7F7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5652" autoAdjust="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1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id-ID" sz="1200" b="0" i="0" strike="noStrike" spc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id-ID" sz="8000" b="0" i="0" strike="noStrike" spc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92648" y="283104"/>
            <a:ext cx="221967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</a:t>
            </a:r>
            <a:r>
              <a:rPr lang="en-US" sz="3200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CPG 142</a:t>
            </a:r>
            <a:endParaRPr lang="en-US" sz="3200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97180" y="2872256"/>
            <a:ext cx="1156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Member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065" y="3273611"/>
            <a:ext cx="151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Harnoor Bedi</a:t>
            </a:r>
          </a:p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101503086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1977" y="3149255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59923" y="1332012"/>
            <a:ext cx="1084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</a:t>
            </a:r>
            <a:r>
              <a:rPr lang="en-US" sz="1200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Member</a:t>
            </a:r>
            <a:endParaRPr lang="en-US" sz="1200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2648" y="1734936"/>
            <a:ext cx="20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Abhimanyu Sharma</a:t>
            </a:r>
          </a:p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101503004</a:t>
            </a: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636390" y="1578094"/>
            <a:ext cx="144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2802" y="2872256"/>
            <a:ext cx="1156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Member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81052" y="3275176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Amandeep Singh</a:t>
            </a:r>
          </a:p>
          <a:p>
            <a:pPr algn="ctr"/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101503023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820983" y="3149255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9E7F1B-2E7C-40EA-9192-736EB85DD328}"/>
              </a:ext>
            </a:extLst>
          </p:cNvPr>
          <p:cNvSpPr txBox="1"/>
          <p:nvPr/>
        </p:nvSpPr>
        <p:spPr>
          <a:xfrm>
            <a:off x="8679681" y="195007"/>
            <a:ext cx="342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Lato Black" panose="020F0502020204030203"/>
              </a:rPr>
              <a:t>Mentors</a:t>
            </a:r>
            <a:endParaRPr lang="en-IN" sz="3200" dirty="0">
              <a:solidFill>
                <a:schemeClr val="accent1"/>
              </a:solidFill>
              <a:latin typeface="Lato Black" panose="020F05020202040302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ED8D8-5AF0-479A-9C10-471F0CAD7576}"/>
              </a:ext>
            </a:extLst>
          </p:cNvPr>
          <p:cNvSpPr txBox="1"/>
          <p:nvPr/>
        </p:nvSpPr>
        <p:spPr>
          <a:xfrm>
            <a:off x="8679681" y="1103448"/>
            <a:ext cx="268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 Vineeta Bassi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Antriksh Goswami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Lecturer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/>
      <p:bldP spid="23" grpId="0"/>
      <p:bldP spid="36" grpId="0"/>
      <p:bldP spid="37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895350"/>
            <a:ext cx="75628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524000"/>
            <a:ext cx="664845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946400" y="495300"/>
            <a:ext cx="627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/>
              </a:rPr>
              <a:t>Content Based Recommendation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2491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14117" y="752001"/>
            <a:ext cx="3623472" cy="4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Methodology</a:t>
            </a:r>
            <a:endParaRPr lang="en-US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5469" y="1325195"/>
            <a:ext cx="529588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2" name="AutoShape 2" descr="C:\Users\Abhimanyu\Desktop\3025426-poster-beatsmusicapp.webp">
            <a:extLst>
              <a:ext uri="{FF2B5EF4-FFF2-40B4-BE49-F238E27FC236}">
                <a16:creationId xmlns:a16="http://schemas.microsoft.com/office/drawing/2014/main" id="{804DB704-47D2-4FA3-955F-E4F1B4F7C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7301" y="1125227"/>
            <a:ext cx="2345377" cy="23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D20C1-4203-4AFA-9085-9563BF8F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35" y="1505406"/>
            <a:ext cx="5636490" cy="422736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>
              <a:schemeClr val="accent1">
                <a:alpha val="59000"/>
              </a:schemeClr>
            </a:glow>
            <a:outerShdw blurRad="50800" dir="5400000" algn="ctr" rotWithShape="0">
              <a:srgbClr val="000000">
                <a:alpha val="43137"/>
              </a:srgbClr>
            </a:outerShdw>
            <a:softEdge rad="698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06F1E-0D65-4186-827B-DB3EE8075007}"/>
              </a:ext>
            </a:extLst>
          </p:cNvPr>
          <p:cNvSpPr txBox="1"/>
          <p:nvPr/>
        </p:nvSpPr>
        <p:spPr>
          <a:xfrm>
            <a:off x="425652" y="1867059"/>
            <a:ext cx="54656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2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Based on principle of item-item similarity.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Songs are compared on the basis of their technical values like loudness, tempo and mode.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The Million Song dataset is used.</a:t>
            </a:r>
          </a:p>
        </p:txBody>
      </p:sp>
    </p:spTree>
    <p:extLst>
      <p:ext uri="{BB962C8B-B14F-4D97-AF65-F5344CB8AC3E}">
        <p14:creationId xmlns:p14="http://schemas.microsoft.com/office/powerpoint/2010/main" val="376870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8440015-3C9B-4EB1-9F8C-4D9F527FE95A}"/>
              </a:ext>
            </a:extLst>
          </p:cNvPr>
          <p:cNvSpPr txBox="1"/>
          <p:nvPr/>
        </p:nvSpPr>
        <p:spPr>
          <a:xfrm>
            <a:off x="3754315" y="136238"/>
            <a:ext cx="452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/>
              </a:rPr>
              <a:t>Artist Search</a:t>
            </a:r>
            <a:endParaRPr lang="en-IN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0CA83-6159-46C4-95A0-0817E1F31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5" y="1125415"/>
            <a:ext cx="5750169" cy="5596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9B32DA-AAF3-4DF3-B445-AB2B88E24BF5}"/>
              </a:ext>
            </a:extLst>
          </p:cNvPr>
          <p:cNvSpPr txBox="1"/>
          <p:nvPr/>
        </p:nvSpPr>
        <p:spPr>
          <a:xfrm>
            <a:off x="3483219" y="310069"/>
            <a:ext cx="522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/>
              </a:rPr>
              <a:t>Recommendation Results</a:t>
            </a:r>
            <a:endParaRPr lang="en-IN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A0446F-E2F5-4396-AD04-00B21333D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54" y="981075"/>
            <a:ext cx="7610475" cy="5617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693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Work Plan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9648"/>
              </p:ext>
            </p:extLst>
          </p:nvPr>
        </p:nvGraphicFramePr>
        <p:xfrm>
          <a:off x="840737" y="2285030"/>
          <a:ext cx="10432509" cy="3473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49221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2673655231"/>
                    </a:ext>
                  </a:extLst>
                </a:gridCol>
                <a:gridCol w="1425160">
                  <a:extLst>
                    <a:ext uri="{9D8B030D-6E8A-4147-A177-3AD203B41FA5}">
                      <a16:colId xmlns:a16="http://schemas.microsoft.com/office/drawing/2014/main" val="108331466"/>
                    </a:ext>
                  </a:extLst>
                </a:gridCol>
              </a:tblGrid>
              <a:tr h="69461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Identification, formulation and planning of project.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Study of various algorithms.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Testing of algorithms on dataset.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Design Optimization.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694610"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Front end development.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3492151" y="2500448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291" y="1797568"/>
            <a:ext cx="939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February</a:t>
            </a:r>
            <a:endParaRPr lang="en-US" sz="1400" b="1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3446" y="1788853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March-April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3272" y="179283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Aug-Sept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84731" y="3148905"/>
            <a:ext cx="996241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96000" y="3857725"/>
            <a:ext cx="1893618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41867" y="4480242"/>
            <a:ext cx="89064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880267" y="5266641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E75F1A-CC60-41AA-AAC6-C79822A4D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31579"/>
              </p:ext>
            </p:extLst>
          </p:nvPr>
        </p:nvGraphicFramePr>
        <p:xfrm>
          <a:off x="866863" y="5758182"/>
          <a:ext cx="10419446" cy="5406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07857">
                  <a:extLst>
                    <a:ext uri="{9D8B030D-6E8A-4147-A177-3AD203B41FA5}">
                      <a16:colId xmlns:a16="http://schemas.microsoft.com/office/drawing/2014/main" val="370971724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773098863"/>
                    </a:ext>
                  </a:extLst>
                </a:gridCol>
                <a:gridCol w="1869174">
                  <a:extLst>
                    <a:ext uri="{9D8B030D-6E8A-4147-A177-3AD203B41FA5}">
                      <a16:colId xmlns:a16="http://schemas.microsoft.com/office/drawing/2014/main" val="1839209419"/>
                    </a:ext>
                  </a:extLst>
                </a:gridCol>
                <a:gridCol w="1888177">
                  <a:extLst>
                    <a:ext uri="{9D8B030D-6E8A-4147-A177-3AD203B41FA5}">
                      <a16:colId xmlns:a16="http://schemas.microsoft.com/office/drawing/2014/main" val="1465945625"/>
                    </a:ext>
                  </a:extLst>
                </a:gridCol>
                <a:gridCol w="1676798">
                  <a:extLst>
                    <a:ext uri="{9D8B030D-6E8A-4147-A177-3AD203B41FA5}">
                      <a16:colId xmlns:a16="http://schemas.microsoft.com/office/drawing/2014/main" val="2836882719"/>
                    </a:ext>
                  </a:extLst>
                </a:gridCol>
              </a:tblGrid>
              <a:tr h="54061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Lato" panose="020F0502020204030203"/>
                        </a:rPr>
                        <a:t>Result Evaluation.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noFill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9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09428E-6522-4C17-84E2-DC898F88FA85}"/>
              </a:ext>
            </a:extLst>
          </p:cNvPr>
          <p:cNvSpPr txBox="1"/>
          <p:nvPr/>
        </p:nvSpPr>
        <p:spPr>
          <a:xfrm>
            <a:off x="6140509" y="1797568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/>
              </a:rPr>
              <a:t>May-July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ABE00F-1A80-4FC0-BAD0-A64EF3346510}"/>
              </a:ext>
            </a:extLst>
          </p:cNvPr>
          <p:cNvSpPr/>
          <p:nvPr/>
        </p:nvSpPr>
        <p:spPr>
          <a:xfrm>
            <a:off x="9809909" y="5882874"/>
            <a:ext cx="1132411" cy="324573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3BC6E-6596-494C-A99F-AF37615CB5B8}"/>
              </a:ext>
            </a:extLst>
          </p:cNvPr>
          <p:cNvSpPr txBox="1"/>
          <p:nvPr/>
        </p:nvSpPr>
        <p:spPr>
          <a:xfrm>
            <a:off x="10835115" y="1742687"/>
            <a:ext cx="169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Lato" panose="020F0502020204030203"/>
              </a:rPr>
              <a:t>Dec</a:t>
            </a:r>
            <a:r>
              <a:rPr lang="en-US" sz="1600" b="1" dirty="0">
                <a:solidFill>
                  <a:schemeClr val="accent1"/>
                </a:solidFill>
                <a:latin typeface="Lato" panose="020F0502020204030203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C8599-13CB-416C-9D64-A71B69EB1060}"/>
              </a:ext>
            </a:extLst>
          </p:cNvPr>
          <p:cNvSpPr txBox="1"/>
          <p:nvPr/>
        </p:nvSpPr>
        <p:spPr>
          <a:xfrm>
            <a:off x="9345088" y="1727298"/>
            <a:ext cx="103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Oct-Nov</a:t>
            </a:r>
          </a:p>
        </p:txBody>
      </p:sp>
    </p:spTree>
    <p:extLst>
      <p:ext uri="{BB962C8B-B14F-4D97-AF65-F5344CB8AC3E}">
        <p14:creationId xmlns:p14="http://schemas.microsoft.com/office/powerpoint/2010/main" val="3116514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  <p:bldP spid="4" grpId="0" animBg="1"/>
      <p:bldP spid="5" grpId="0"/>
      <p:bldP spid="13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95314" y="1424589"/>
            <a:ext cx="460137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6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2" name="Shape 5099"/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5104"/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5124"/>
          <p:cNvSpPr/>
          <p:nvPr/>
        </p:nvSpPr>
        <p:spPr>
          <a:xfrm>
            <a:off x="2196231" y="4610500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US AT: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Abhimanyu Sharma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sharmaabhimanyu07@gmail.com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92847" y="4567463"/>
            <a:ext cx="2829569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8196910026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ffee Shop Business Pitch Deck" id="{DC3D4A70-E800-4C21-B572-75CCA82695CD}" vid="{45DC29CB-C6FD-4AFA-9C79-6C65DB4D22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7" ma:contentTypeDescription="Create a new document." ma:contentTypeScope="" ma:versionID="2e6b4392e6a60142131b061c79ad0e94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3e0c474f61fa017686f1489b30c34ab9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07BF27-CA4E-4D28-8C8C-649FEE679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AE9A0-2915-4C09-A615-115A89D2E2EB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876de33e-aaa5-4507-9b92-b84e676ded0d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8C73E150-6BC3-467B-9B51-FF3AEE6A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123</Words>
  <Application>Microsoft Office PowerPoint</Application>
  <PresentationFormat>Widescreen</PresentationFormat>
  <Paragraphs>51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Roboto</vt:lpstr>
      <vt:lpstr>Roboto Condensed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Sharma</dc:creator>
  <cp:lastModifiedBy>Abhimanyu Sharma</cp:lastModifiedBy>
  <cp:revision>46</cp:revision>
  <dcterms:created xsi:type="dcterms:W3CDTF">2018-02-19T08:08:18Z</dcterms:created>
  <dcterms:modified xsi:type="dcterms:W3CDTF">2018-11-20T08:38:18Z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v-prabic@microsoft.com</vt:lpwstr>
  </property>
  <property fmtid="{D5CDD505-2E9C-101B-9397-08002B2CF9AE}" pid="6" name="MSIP_Label_f42aa342-8706-4288-bd11-ebb85995028c_SetDate">
    <vt:lpwstr>2018-01-11T00:31:06.4918337Z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