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75" r:id="rId5"/>
    <p:sldId id="281" r:id="rId6"/>
    <p:sldId id="264" r:id="rId7"/>
    <p:sldId id="265" r:id="rId8"/>
    <p:sldId id="282" r:id="rId9"/>
    <p:sldId id="284" r:id="rId10"/>
    <p:sldId id="285" r:id="rId11"/>
    <p:sldId id="266" r:id="rId12"/>
    <p:sldId id="286" r:id="rId13"/>
    <p:sldId id="267" r:id="rId14"/>
    <p:sldId id="276" r:id="rId15"/>
    <p:sldId id="273" r:id="rId16"/>
    <p:sldId id="287"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446" userDrawn="1">
          <p15:clr>
            <a:srgbClr val="A4A3A4"/>
          </p15:clr>
        </p15:guide>
        <p15:guide id="4" pos="234" userDrawn="1">
          <p15:clr>
            <a:srgbClr val="A4A3A4"/>
          </p15:clr>
        </p15:guide>
        <p15:guide id="5" orient="horz" pos="3997" userDrawn="1">
          <p15:clr>
            <a:srgbClr val="A4A3A4"/>
          </p15:clr>
        </p15:guide>
        <p15:guide id="6" orient="horz" pos="572" userDrawn="1">
          <p15:clr>
            <a:srgbClr val="A4A3A4"/>
          </p15:clr>
        </p15:guide>
        <p15:guide id="7" orient="horz" pos="731" userDrawn="1">
          <p15:clr>
            <a:srgbClr val="A4A3A4"/>
          </p15:clr>
        </p15:guide>
        <p15:guide id="8" orient="horz" pos="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53B"/>
    <a:srgbClr val="C70037"/>
    <a:srgbClr val="8F093E"/>
    <a:srgbClr val="561744"/>
    <a:srgbClr val="FFFFFF"/>
    <a:srgbClr val="121314"/>
    <a:srgbClr val="F0F0F0"/>
    <a:srgbClr val="815D1C"/>
    <a:srgbClr val="FF5732"/>
    <a:srgbClr val="FFC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13364-2C7B-4F42-8A6A-30077765B609}" v="2" dt="2024-04-29T16:37:11.846"/>
    <p1510:client id="{780DB9C7-BF76-4F9D-8E41-C112C619EB15}" v="43" dt="2024-04-29T16:16:55.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guide orient="horz" pos="2160"/>
        <p:guide pos="3840"/>
        <p:guide pos="7446"/>
        <p:guide pos="234"/>
        <p:guide orient="horz" pos="3997"/>
        <p:guide orient="horz" pos="572"/>
        <p:guide orient="horz" pos="731"/>
        <p:guide orient="horz" pos="82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8B0BA-2487-434D-A419-7C3D1385EFA2}"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FDB10-D707-4C25-B5B4-F6CF0A002B42}" type="slidenum">
              <a:rPr lang="en-US" smtClean="0"/>
              <a:t>‹#›</a:t>
            </a:fld>
            <a:endParaRPr lang="en-US"/>
          </a:p>
        </p:txBody>
      </p:sp>
    </p:spTree>
    <p:extLst>
      <p:ext uri="{BB962C8B-B14F-4D97-AF65-F5344CB8AC3E}">
        <p14:creationId xmlns:p14="http://schemas.microsoft.com/office/powerpoint/2010/main" val="2530339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3FDB10-D707-4C25-B5B4-F6CF0A002B42}" type="slidenum">
              <a:rPr lang="en-US" smtClean="0"/>
              <a:t>1</a:t>
            </a:fld>
            <a:endParaRPr lang="en-US"/>
          </a:p>
        </p:txBody>
      </p:sp>
    </p:spTree>
    <p:extLst>
      <p:ext uri="{BB962C8B-B14F-4D97-AF65-F5344CB8AC3E}">
        <p14:creationId xmlns:p14="http://schemas.microsoft.com/office/powerpoint/2010/main" val="1051651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6EFB41-7FE0-45F6-AD82-095AAEB9FFC7}" type="slidenum">
              <a:rPr lang="en-ID" smtClean="0"/>
              <a:t>10</a:t>
            </a:fld>
            <a:endParaRPr lang="en-ID"/>
          </a:p>
        </p:txBody>
      </p:sp>
    </p:spTree>
    <p:extLst>
      <p:ext uri="{BB962C8B-B14F-4D97-AF65-F5344CB8AC3E}">
        <p14:creationId xmlns:p14="http://schemas.microsoft.com/office/powerpoint/2010/main" val="2195398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3FDB10-D707-4C25-B5B4-F6CF0A002B42}" type="slidenum">
              <a:rPr lang="en-US" smtClean="0"/>
              <a:t>11</a:t>
            </a:fld>
            <a:endParaRPr lang="en-US"/>
          </a:p>
        </p:txBody>
      </p:sp>
    </p:spTree>
    <p:extLst>
      <p:ext uri="{BB962C8B-B14F-4D97-AF65-F5344CB8AC3E}">
        <p14:creationId xmlns:p14="http://schemas.microsoft.com/office/powerpoint/2010/main" val="2998239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 the distribution of tasks performed using Microsoft Project We can see how tasks and estimated times will be distributed.</a:t>
            </a:r>
          </a:p>
          <a:p>
            <a:r>
              <a:rPr lang="en-CA"/>
              <a:t>Being all about presenting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6EFB41-7FE0-45F6-AD82-095AAEB9FFC7}"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6764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 the distribution of tasks performed using Microsoft Project We can see how tasks and estimated times will be distributed.</a:t>
            </a:r>
          </a:p>
          <a:p>
            <a:r>
              <a:rPr lang="en-CA"/>
              <a:t>Being all about presenting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6EFB41-7FE0-45F6-AD82-095AAEB9FFC7}"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66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a:prstGeom prst="rect">
            <a:avLst/>
          </a:prstGeom>
        </p:spPr>
      </p:sp>
      <p:sp>
        <p:nvSpPr>
          <p:cNvPr id="3" name="Espaço Reservado para Notas 2"/>
          <p:cNvSpPr>
            <a:spLocks noGrp="1"/>
          </p:cNvSpPr>
          <p:nvPr>
            <p:ph type="body" idx="1"/>
          </p:nvPr>
        </p:nvSpPr>
        <p:spPr>
          <a:xfrm>
            <a:off x="685800" y="4400550"/>
            <a:ext cx="5486400" cy="3600450"/>
          </a:xfrm>
          <a:prstGeom prst="rect">
            <a:avLst/>
          </a:prstGeom>
        </p:spPr>
        <p:txBody>
          <a:bodyPr rtlCol="0"/>
          <a:lstStyle>
            <a:defPPr>
              <a:defRPr lang="pt-BR"/>
            </a:defPPr>
          </a:lstStyle>
          <a:p>
            <a:pPr rtl="0"/>
            <a:endParaRPr lang="pt-BR"/>
          </a:p>
        </p:txBody>
      </p:sp>
      <p:sp>
        <p:nvSpPr>
          <p:cNvPr id="4" name="Espaço Reservado para o Número do Slide 3"/>
          <p:cNvSpPr>
            <a:spLocks noGrp="1"/>
          </p:cNvSpPr>
          <p:nvPr>
            <p:ph type="sldNum" sz="quarter" idx="5"/>
          </p:nvPr>
        </p:nvSpPr>
        <p:spPr>
          <a:xfrm>
            <a:off x="3884613" y="8685213"/>
            <a:ext cx="2971800" cy="458787"/>
          </a:xfrm>
          <a:prstGeom prst="rect">
            <a:avLst/>
          </a:prstGeom>
        </p:spPr>
        <p:txBody>
          <a:bodyPr rtlCol="0"/>
          <a:lstStyle>
            <a:defPPr>
              <a:defRPr lang="pt-BR"/>
            </a:defPPr>
          </a:lstStyle>
          <a:p>
            <a:pPr rtl="0"/>
            <a:fld id="{017105BD-6D6F-49DB-9DE4-D4A6452D7E5F}" type="slidenum">
              <a:rPr lang="pt-BR" altLang="zh-CN" smtClean="0"/>
              <a:t>2</a:t>
            </a:fld>
            <a:endParaRPr lang="pt-BR" altLang="zh-CN"/>
          </a:p>
        </p:txBody>
      </p:sp>
    </p:spTree>
    <p:extLst>
      <p:ext uri="{BB962C8B-B14F-4D97-AF65-F5344CB8AC3E}">
        <p14:creationId xmlns:p14="http://schemas.microsoft.com/office/powerpoint/2010/main" val="107746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6EFB41-7FE0-45F6-AD82-095AAEB9FFC7}" type="slidenum">
              <a:rPr lang="en-ID" smtClean="0"/>
              <a:t>3</a:t>
            </a:fld>
            <a:endParaRPr lang="en-ID"/>
          </a:p>
        </p:txBody>
      </p:sp>
    </p:spTree>
    <p:extLst>
      <p:ext uri="{BB962C8B-B14F-4D97-AF65-F5344CB8AC3E}">
        <p14:creationId xmlns:p14="http://schemas.microsoft.com/office/powerpoint/2010/main" val="125133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6EFB41-7FE0-45F6-AD82-095AAEB9FFC7}" type="slidenum">
              <a:rPr lang="en-ID" smtClean="0"/>
              <a:t>4</a:t>
            </a:fld>
            <a:endParaRPr lang="en-ID"/>
          </a:p>
        </p:txBody>
      </p:sp>
    </p:spTree>
    <p:extLst>
      <p:ext uri="{BB962C8B-B14F-4D97-AF65-F5344CB8AC3E}">
        <p14:creationId xmlns:p14="http://schemas.microsoft.com/office/powerpoint/2010/main" val="356262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 carry out our work we have made using the Trello System approximately 40 user stories of which we have ranked them and giving them the importance about how we should realize the desired Project having as main user histories the following that can be seen as user.</a:t>
            </a:r>
          </a:p>
          <a:p>
            <a:endParaRPr lang="en-CA"/>
          </a:p>
          <a:p>
            <a:r>
              <a:rPr lang="en-CA"/>
              <a:t>We found that the Project Development is classified into 3 types of users: the client, the administrator and the seller, prioritizing these stories we managed to make our Sprint Goal and our distribution of tasks that we will see later</a:t>
            </a:r>
          </a:p>
        </p:txBody>
      </p:sp>
      <p:sp>
        <p:nvSpPr>
          <p:cNvPr id="4" name="Slide Number Placeholder 3"/>
          <p:cNvSpPr>
            <a:spLocks noGrp="1"/>
          </p:cNvSpPr>
          <p:nvPr>
            <p:ph type="sldNum" sz="quarter" idx="5"/>
          </p:nvPr>
        </p:nvSpPr>
        <p:spPr/>
        <p:txBody>
          <a:bodyPr/>
          <a:lstStyle/>
          <a:p>
            <a:fld id="{4F6EFB41-7FE0-45F6-AD82-095AAEB9FFC7}" type="slidenum">
              <a:rPr lang="en-ID" smtClean="0"/>
              <a:t>5</a:t>
            </a:fld>
            <a:endParaRPr lang="en-ID"/>
          </a:p>
        </p:txBody>
      </p:sp>
    </p:spTree>
    <p:extLst>
      <p:ext uri="{BB962C8B-B14F-4D97-AF65-F5344CB8AC3E}">
        <p14:creationId xmlns:p14="http://schemas.microsoft.com/office/powerpoint/2010/main" val="297892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 carry out our work we have made using the Trello System approximately 40 stories of which we have ranked them and giving them the importance about how we should realize the desired Project having as main user histories the following that can be seen as clients, manager and seller.</a:t>
            </a:r>
          </a:p>
          <a:p>
            <a:endParaRPr lang="en-CA"/>
          </a:p>
          <a:p>
            <a:r>
              <a:rPr lang="en-CA"/>
              <a:t>We found that the Project Development is classified into 3 types of users: the client, the administrator and the seller, prioritizing these stories we managed to make our Sprint Goal and our distribution of tasks that we will see later</a:t>
            </a:r>
          </a:p>
          <a:p>
            <a:endParaRPr lang="en-US"/>
          </a:p>
        </p:txBody>
      </p:sp>
      <p:sp>
        <p:nvSpPr>
          <p:cNvPr id="4" name="Slide Number Placeholder 3"/>
          <p:cNvSpPr>
            <a:spLocks noGrp="1"/>
          </p:cNvSpPr>
          <p:nvPr>
            <p:ph type="sldNum" sz="quarter" idx="5"/>
          </p:nvPr>
        </p:nvSpPr>
        <p:spPr/>
        <p:txBody>
          <a:bodyPr/>
          <a:lstStyle/>
          <a:p>
            <a:fld id="{4F6EFB41-7FE0-45F6-AD82-095AAEB9FFC7}" type="slidenum">
              <a:rPr lang="en-ID" smtClean="0"/>
              <a:t>6</a:t>
            </a:fld>
            <a:endParaRPr lang="en-ID"/>
          </a:p>
        </p:txBody>
      </p:sp>
    </p:spTree>
    <p:extLst>
      <p:ext uri="{BB962C8B-B14F-4D97-AF65-F5344CB8AC3E}">
        <p14:creationId xmlns:p14="http://schemas.microsoft.com/office/powerpoint/2010/main" val="1512680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 carry out our work we have made using the Trello System approximately 40 stories of which we have ranked them and giving them the importance about how we should realize the desired Project having as main user histories the following that can be seen as clients, manager and seller.</a:t>
            </a:r>
          </a:p>
          <a:p>
            <a:endParaRPr lang="en-CA"/>
          </a:p>
          <a:p>
            <a:r>
              <a:rPr lang="en-CA"/>
              <a:t>We found that the Project Development is classified into 3 types of users: the client, the administrator and the seller, prioritizing these stories we managed to make our Sprint Goal and our distribution of tasks that we will see later</a:t>
            </a:r>
          </a:p>
          <a:p>
            <a:endParaRPr lang="en-US"/>
          </a:p>
        </p:txBody>
      </p:sp>
      <p:sp>
        <p:nvSpPr>
          <p:cNvPr id="4" name="Slide Number Placeholder 3"/>
          <p:cNvSpPr>
            <a:spLocks noGrp="1"/>
          </p:cNvSpPr>
          <p:nvPr>
            <p:ph type="sldNum" sz="quarter" idx="5"/>
          </p:nvPr>
        </p:nvSpPr>
        <p:spPr/>
        <p:txBody>
          <a:bodyPr/>
          <a:lstStyle/>
          <a:p>
            <a:fld id="{4F6EFB41-7FE0-45F6-AD82-095AAEB9FFC7}" type="slidenum">
              <a:rPr lang="en-ID" smtClean="0"/>
              <a:t>7</a:t>
            </a:fld>
            <a:endParaRPr lang="en-ID"/>
          </a:p>
        </p:txBody>
      </p:sp>
    </p:spTree>
    <p:extLst>
      <p:ext uri="{BB962C8B-B14F-4D97-AF65-F5344CB8AC3E}">
        <p14:creationId xmlns:p14="http://schemas.microsoft.com/office/powerpoint/2010/main" val="1594897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6EFB41-7FE0-45F6-AD82-095AAEB9FFC7}" type="slidenum">
              <a:rPr lang="en-ID" smtClean="0"/>
              <a:t>8</a:t>
            </a:fld>
            <a:endParaRPr lang="en-ID"/>
          </a:p>
        </p:txBody>
      </p:sp>
    </p:spTree>
    <p:extLst>
      <p:ext uri="{BB962C8B-B14F-4D97-AF65-F5344CB8AC3E}">
        <p14:creationId xmlns:p14="http://schemas.microsoft.com/office/powerpoint/2010/main" val="349192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6EFB41-7FE0-45F6-AD82-095AAEB9FFC7}" type="slidenum">
              <a:rPr lang="en-ID" smtClean="0"/>
              <a:t>9</a:t>
            </a:fld>
            <a:endParaRPr lang="en-ID"/>
          </a:p>
        </p:txBody>
      </p:sp>
    </p:spTree>
    <p:extLst>
      <p:ext uri="{BB962C8B-B14F-4D97-AF65-F5344CB8AC3E}">
        <p14:creationId xmlns:p14="http://schemas.microsoft.com/office/powerpoint/2010/main" val="351219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15CC-5DCE-4FA4-B1A3-5EEDF7333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C770A1-32A1-4656-A8C7-02600124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3D8C30-3E78-4FC3-9B77-80925C24E3A4}"/>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5" name="Footer Placeholder 4">
            <a:extLst>
              <a:ext uri="{FF2B5EF4-FFF2-40B4-BE49-F238E27FC236}">
                <a16:creationId xmlns:a16="http://schemas.microsoft.com/office/drawing/2014/main" id="{3FE508D8-5BA5-4B1C-A412-129B18A42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0AF1C-7956-4293-8554-ADD1E7043DE8}"/>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201574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1F03-346C-4CC1-8809-7DA49B193F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2151DF-84FD-400B-B26C-EF47CAA98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617CF-BFB1-4508-9C62-73FA8F6FDE52}"/>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5" name="Footer Placeholder 4">
            <a:extLst>
              <a:ext uri="{FF2B5EF4-FFF2-40B4-BE49-F238E27FC236}">
                <a16:creationId xmlns:a16="http://schemas.microsoft.com/office/drawing/2014/main" id="{9BE7E2CA-1077-4E21-8839-8496689AE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1E59C-B095-444D-98C0-21191C064DCA}"/>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338441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DD823-D255-4F17-9E0E-C2B6F74134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0022E-4185-47C9-B601-AE6A9889F3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EF0AD-4304-4AA3-841E-607417A92459}"/>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5" name="Footer Placeholder 4">
            <a:extLst>
              <a:ext uri="{FF2B5EF4-FFF2-40B4-BE49-F238E27FC236}">
                <a16:creationId xmlns:a16="http://schemas.microsoft.com/office/drawing/2014/main" id="{A8415495-9344-4A2A-9236-898483ECC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F60CE-4050-4942-AA33-414A6CE2B60B}"/>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937619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 Membros da Equipe">
    <p:spTree>
      <p:nvGrpSpPr>
        <p:cNvPr id="1" name=""/>
        <p:cNvGrpSpPr/>
        <p:nvPr/>
      </p:nvGrpSpPr>
      <p:grpSpPr>
        <a:xfrm>
          <a:off x="0" y="0"/>
          <a:ext cx="0" cy="0"/>
          <a:chOff x="0" y="0"/>
          <a:chExt cx="0" cy="0"/>
        </a:xfrm>
      </p:grpSpPr>
      <p:sp>
        <p:nvSpPr>
          <p:cNvPr id="16" name="Espaço Reservado para Título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lang="pt-BR">
                <a:solidFill>
                  <a:schemeClr val="accent6"/>
                </a:solidFill>
              </a:defRPr>
            </a:lvl1pPr>
          </a:lstStyle>
          <a:p>
            <a:pPr rtl="0"/>
            <a:r>
              <a:rPr lang="en-US"/>
              <a:t>Click to edit Master title style</a:t>
            </a:r>
            <a:endParaRPr lang="pt-BR"/>
          </a:p>
        </p:txBody>
      </p:sp>
      <p:sp>
        <p:nvSpPr>
          <p:cNvPr id="60" name="Espaço Reservado para Conteúdo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rtlCol="0" anchor="ctr">
            <a:noAutofit/>
          </a:bodyPr>
          <a:lstStyle>
            <a:lvl1pPr marL="0" indent="0" algn="l">
              <a:buFontTx/>
              <a:buNone/>
              <a:defRPr lang="pt-BR" sz="1050">
                <a:solidFill>
                  <a:schemeClr val="accent6"/>
                </a:solidFill>
              </a:defRPr>
            </a:lvl1pPr>
          </a:lstStyle>
          <a:p>
            <a:pPr rtl="0"/>
            <a:r>
              <a:rPr lang="en-US"/>
              <a:t>Click icon to add picture</a:t>
            </a:r>
            <a:endParaRPr lang="pt-BR" altLang="zh-CN"/>
          </a:p>
        </p:txBody>
      </p:sp>
      <p:sp>
        <p:nvSpPr>
          <p:cNvPr id="52" name="Espaço Reservado para Conteúdo 47" descr="Clique no ícone para adicionar uma imagem">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rtlCol="0" anchor="b">
            <a:noAutofit/>
          </a:bodyPr>
          <a:lstStyle>
            <a:lvl1pPr marL="0" indent="0" algn="ctr">
              <a:lnSpc>
                <a:spcPct val="100000"/>
              </a:lnSpc>
              <a:buNone/>
              <a:defRPr lang="pt-BR" sz="1800" b="1" i="0">
                <a:solidFill>
                  <a:schemeClr val="accent6"/>
                </a:solidFill>
                <a:latin typeface="+mn-lt"/>
                <a:ea typeface="+mj-ea"/>
              </a:defRPr>
            </a:lvl1pPr>
            <a:lvl2pPr>
              <a:defRPr lang="pt-BR" sz="1000"/>
            </a:lvl2pPr>
            <a:lvl3pPr>
              <a:defRPr lang="pt-BR" sz="900"/>
            </a:lvl3pPr>
            <a:lvl4pPr>
              <a:defRPr lang="pt-BR" sz="800"/>
            </a:lvl4pPr>
            <a:lvl5pPr>
              <a:defRPr lang="pt-BR" sz="800"/>
            </a:lvl5pPr>
          </a:lstStyle>
          <a:p>
            <a:pPr lvl="0" rtl="0"/>
            <a:r>
              <a:rPr lang="pt-BR"/>
              <a:t>Clique para editar o estilo de título Mestre </a:t>
            </a:r>
          </a:p>
        </p:txBody>
      </p:sp>
      <p:sp>
        <p:nvSpPr>
          <p:cNvPr id="53" name="Espaço Reservado para Conteúdo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rtlCol="0">
            <a:noAutofit/>
          </a:bodyPr>
          <a:lstStyle>
            <a:lvl1pPr marL="0" indent="0" algn="ctr">
              <a:lnSpc>
                <a:spcPct val="100000"/>
              </a:lnSpc>
              <a:buNone/>
              <a:defRPr lang="pt-BR" sz="1400" b="0">
                <a:solidFill>
                  <a:schemeClr val="accent6"/>
                </a:solidFill>
                <a:latin typeface="+mn-lt"/>
              </a:defRPr>
            </a:lvl1pPr>
            <a:lvl2pPr>
              <a:defRPr lang="pt-BR" sz="1000"/>
            </a:lvl2pPr>
            <a:lvl3pPr>
              <a:defRPr lang="pt-BR" sz="900"/>
            </a:lvl3pPr>
            <a:lvl4pPr>
              <a:defRPr lang="pt-BR" sz="800"/>
            </a:lvl4pPr>
            <a:lvl5pPr>
              <a:defRPr lang="pt-BR" sz="800"/>
            </a:lvl5pPr>
          </a:lstStyle>
          <a:p>
            <a:pPr lvl="0" rtl="0"/>
            <a:r>
              <a:rPr lang="pt-BR"/>
              <a:t>Clique para editar o texto Mestre </a:t>
            </a:r>
          </a:p>
        </p:txBody>
      </p:sp>
      <p:sp>
        <p:nvSpPr>
          <p:cNvPr id="61" name="Espaço Reservado para Conteúdo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rtlCol="0" anchor="ctr">
            <a:noAutofit/>
          </a:bodyPr>
          <a:lstStyle>
            <a:lvl1pPr marL="0" indent="0" algn="l">
              <a:buFontTx/>
              <a:buNone/>
              <a:defRPr lang="pt-BR" sz="1050">
                <a:solidFill>
                  <a:schemeClr val="accent6"/>
                </a:solidFill>
              </a:defRPr>
            </a:lvl1pPr>
          </a:lstStyle>
          <a:p>
            <a:pPr rtl="0"/>
            <a:r>
              <a:rPr lang="en-US"/>
              <a:t>Click icon to add picture</a:t>
            </a:r>
            <a:endParaRPr lang="pt-BR" altLang="zh-CN"/>
          </a:p>
        </p:txBody>
      </p:sp>
      <p:sp>
        <p:nvSpPr>
          <p:cNvPr id="21" name="Espaço Reservado para Conteúdo 47" descr="Clique no ícone para adicionar uma imagem">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rtlCol="0" anchor="b">
            <a:noAutofit/>
          </a:bodyPr>
          <a:lstStyle>
            <a:lvl1pPr marL="0" indent="0" algn="ctr">
              <a:lnSpc>
                <a:spcPct val="100000"/>
              </a:lnSpc>
              <a:buNone/>
              <a:defRPr lang="pt-BR" sz="1800" b="1" i="0">
                <a:solidFill>
                  <a:schemeClr val="accent6"/>
                </a:solidFill>
                <a:latin typeface="+mn-lt"/>
                <a:ea typeface="+mj-ea"/>
              </a:defRPr>
            </a:lvl1pPr>
            <a:lvl2pPr>
              <a:defRPr lang="pt-BR" sz="1000"/>
            </a:lvl2pPr>
            <a:lvl3pPr>
              <a:defRPr lang="pt-BR" sz="900"/>
            </a:lvl3pPr>
            <a:lvl4pPr>
              <a:defRPr lang="pt-BR" sz="800"/>
            </a:lvl4pPr>
            <a:lvl5pPr>
              <a:defRPr lang="pt-BR" sz="800"/>
            </a:lvl5pPr>
          </a:lstStyle>
          <a:p>
            <a:pPr lvl="0" rtl="0"/>
            <a:r>
              <a:rPr lang="pt-BR"/>
              <a:t>Clique para editar o estilo de título Mestre </a:t>
            </a:r>
          </a:p>
        </p:txBody>
      </p:sp>
      <p:sp>
        <p:nvSpPr>
          <p:cNvPr id="22" name="Espaço Reservado para Conteúdo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rtlCol="0">
            <a:noAutofit/>
          </a:bodyPr>
          <a:lstStyle>
            <a:lvl1pPr marL="0" indent="0" algn="ctr">
              <a:lnSpc>
                <a:spcPct val="100000"/>
              </a:lnSpc>
              <a:buNone/>
              <a:defRPr lang="pt-BR" sz="1400" b="0">
                <a:solidFill>
                  <a:schemeClr val="accent6"/>
                </a:solidFill>
                <a:latin typeface="+mn-lt"/>
              </a:defRPr>
            </a:lvl1pPr>
            <a:lvl2pPr>
              <a:defRPr lang="pt-BR" sz="1000"/>
            </a:lvl2pPr>
            <a:lvl3pPr>
              <a:defRPr lang="pt-BR" sz="900"/>
            </a:lvl3pPr>
            <a:lvl4pPr>
              <a:defRPr lang="pt-BR" sz="800"/>
            </a:lvl4pPr>
            <a:lvl5pPr>
              <a:defRPr lang="pt-BR" sz="800"/>
            </a:lvl5pPr>
          </a:lstStyle>
          <a:p>
            <a:pPr lvl="0" rtl="0"/>
            <a:r>
              <a:rPr lang="pt-BR"/>
              <a:t>Clique para editar o texto Mestre </a:t>
            </a:r>
          </a:p>
        </p:txBody>
      </p:sp>
      <p:sp>
        <p:nvSpPr>
          <p:cNvPr id="62" name="Espaço Reservado para Conteúdo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rtlCol="0" anchor="ctr">
            <a:noAutofit/>
          </a:bodyPr>
          <a:lstStyle>
            <a:lvl1pPr marL="0" indent="0" algn="l">
              <a:buFontTx/>
              <a:buNone/>
              <a:defRPr lang="pt-BR" sz="1050">
                <a:solidFill>
                  <a:schemeClr val="accent6"/>
                </a:solidFill>
              </a:defRPr>
            </a:lvl1pPr>
          </a:lstStyle>
          <a:p>
            <a:pPr rtl="0"/>
            <a:r>
              <a:rPr lang="en-US"/>
              <a:t>Click icon to add picture</a:t>
            </a:r>
            <a:endParaRPr lang="pt-BR" altLang="zh-CN"/>
          </a:p>
        </p:txBody>
      </p:sp>
      <p:sp>
        <p:nvSpPr>
          <p:cNvPr id="19" name="Espaço Reservado para Conteúdo 47" descr="Clique no ícone para adicionar uma imagem">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rtlCol="0" anchor="b">
            <a:noAutofit/>
          </a:bodyPr>
          <a:lstStyle>
            <a:lvl1pPr marL="0" indent="0" algn="ctr">
              <a:lnSpc>
                <a:spcPct val="100000"/>
              </a:lnSpc>
              <a:buNone/>
              <a:defRPr lang="pt-BR" sz="1800" b="1" i="0">
                <a:solidFill>
                  <a:schemeClr val="accent6"/>
                </a:solidFill>
                <a:latin typeface="+mn-lt"/>
                <a:ea typeface="+mj-ea"/>
              </a:defRPr>
            </a:lvl1pPr>
            <a:lvl2pPr>
              <a:defRPr lang="pt-BR" sz="1000"/>
            </a:lvl2pPr>
            <a:lvl3pPr>
              <a:defRPr lang="pt-BR" sz="900"/>
            </a:lvl3pPr>
            <a:lvl4pPr>
              <a:defRPr lang="pt-BR" sz="800"/>
            </a:lvl4pPr>
            <a:lvl5pPr>
              <a:defRPr lang="pt-BR" sz="800"/>
            </a:lvl5pPr>
          </a:lstStyle>
          <a:p>
            <a:pPr lvl="0" rtl="0"/>
            <a:r>
              <a:rPr lang="pt-BR"/>
              <a:t>Clique para editar o estilo de título Mestre </a:t>
            </a:r>
          </a:p>
        </p:txBody>
      </p:sp>
      <p:sp>
        <p:nvSpPr>
          <p:cNvPr id="20" name="Espaço Reservado para Conteúdo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rtlCol="0">
            <a:noAutofit/>
          </a:bodyPr>
          <a:lstStyle>
            <a:lvl1pPr marL="0" indent="0" algn="ctr">
              <a:lnSpc>
                <a:spcPct val="100000"/>
              </a:lnSpc>
              <a:buNone/>
              <a:defRPr lang="pt-BR" sz="1400" b="0">
                <a:solidFill>
                  <a:schemeClr val="accent6"/>
                </a:solidFill>
                <a:latin typeface="+mn-lt"/>
              </a:defRPr>
            </a:lvl1pPr>
            <a:lvl2pPr>
              <a:defRPr lang="pt-BR" sz="1000"/>
            </a:lvl2pPr>
            <a:lvl3pPr>
              <a:defRPr lang="pt-BR" sz="900"/>
            </a:lvl3pPr>
            <a:lvl4pPr>
              <a:defRPr lang="pt-BR" sz="800"/>
            </a:lvl4pPr>
            <a:lvl5pPr>
              <a:defRPr lang="pt-BR" sz="800"/>
            </a:lvl5pPr>
          </a:lstStyle>
          <a:p>
            <a:pPr lvl="0" rtl="0"/>
            <a:r>
              <a:rPr lang="pt-BR"/>
              <a:t>Clique para editar o texto Mestre </a:t>
            </a:r>
          </a:p>
        </p:txBody>
      </p:sp>
      <p:sp>
        <p:nvSpPr>
          <p:cNvPr id="63" name="Espaço Reservado para Conteúdo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rtlCol="0" anchor="ctr">
            <a:noAutofit/>
          </a:bodyPr>
          <a:lstStyle>
            <a:lvl1pPr marL="0" indent="0" algn="l">
              <a:buFontTx/>
              <a:buNone/>
              <a:defRPr lang="pt-BR" sz="1050">
                <a:solidFill>
                  <a:schemeClr val="accent6"/>
                </a:solidFill>
              </a:defRPr>
            </a:lvl1pPr>
          </a:lstStyle>
          <a:p>
            <a:pPr rtl="0"/>
            <a:r>
              <a:rPr lang="en-US"/>
              <a:t>Click icon to add picture</a:t>
            </a:r>
            <a:endParaRPr lang="pt-BR" altLang="zh-CN"/>
          </a:p>
        </p:txBody>
      </p:sp>
      <p:sp>
        <p:nvSpPr>
          <p:cNvPr id="25" name="Espaço Reservado para Conteúdo 47" descr="Clique no ícone para adicionar uma imagem">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rtlCol="0" anchor="b">
            <a:noAutofit/>
          </a:bodyPr>
          <a:lstStyle>
            <a:lvl1pPr marL="0" indent="0" algn="ctr">
              <a:lnSpc>
                <a:spcPct val="100000"/>
              </a:lnSpc>
              <a:buNone/>
              <a:defRPr lang="pt-BR" sz="1800" b="1" i="0">
                <a:solidFill>
                  <a:schemeClr val="accent6"/>
                </a:solidFill>
                <a:latin typeface="+mn-lt"/>
                <a:ea typeface="+mj-ea"/>
              </a:defRPr>
            </a:lvl1pPr>
            <a:lvl2pPr>
              <a:defRPr lang="pt-BR" sz="1000"/>
            </a:lvl2pPr>
            <a:lvl3pPr>
              <a:defRPr lang="pt-BR" sz="900"/>
            </a:lvl3pPr>
            <a:lvl4pPr>
              <a:defRPr lang="pt-BR" sz="800"/>
            </a:lvl4pPr>
            <a:lvl5pPr>
              <a:defRPr lang="pt-BR" sz="800"/>
            </a:lvl5pPr>
          </a:lstStyle>
          <a:p>
            <a:pPr lvl="0" rtl="0"/>
            <a:r>
              <a:rPr lang="pt-BR"/>
              <a:t>Clique para editar o estilo de título Mestre </a:t>
            </a:r>
          </a:p>
        </p:txBody>
      </p:sp>
      <p:sp>
        <p:nvSpPr>
          <p:cNvPr id="26" name="Espaço Reservado para Conteúdo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rtlCol="0">
            <a:noAutofit/>
          </a:bodyPr>
          <a:lstStyle>
            <a:lvl1pPr marL="0" indent="0" algn="ctr">
              <a:lnSpc>
                <a:spcPct val="100000"/>
              </a:lnSpc>
              <a:buNone/>
              <a:defRPr lang="pt-BR" sz="1400" b="0">
                <a:solidFill>
                  <a:schemeClr val="accent6"/>
                </a:solidFill>
                <a:latin typeface="+mn-lt"/>
              </a:defRPr>
            </a:lvl1pPr>
            <a:lvl2pPr>
              <a:defRPr lang="pt-BR" sz="1000"/>
            </a:lvl2pPr>
            <a:lvl3pPr>
              <a:defRPr lang="pt-BR" sz="900"/>
            </a:lvl3pPr>
            <a:lvl4pPr>
              <a:defRPr lang="pt-BR" sz="800"/>
            </a:lvl4pPr>
            <a:lvl5pPr>
              <a:defRPr lang="pt-BR" sz="800"/>
            </a:lvl5pPr>
          </a:lstStyle>
          <a:p>
            <a:pPr lvl="0" rtl="0"/>
            <a:r>
              <a:rPr lang="pt-BR"/>
              <a:t>Clique para editar o texto Mestre </a:t>
            </a:r>
          </a:p>
        </p:txBody>
      </p:sp>
      <p:sp>
        <p:nvSpPr>
          <p:cNvPr id="2" name="Espaço Reservado para Rodapé 1">
            <a:extLst>
              <a:ext uri="{FF2B5EF4-FFF2-40B4-BE49-F238E27FC236}">
                <a16:creationId xmlns:a16="http://schemas.microsoft.com/office/drawing/2014/main" id="{89028585-56FF-7B3D-783D-D06964F7C099}"/>
              </a:ext>
            </a:extLst>
          </p:cNvPr>
          <p:cNvSpPr>
            <a:spLocks noGrp="1"/>
          </p:cNvSpPr>
          <p:nvPr>
            <p:ph type="ftr" sz="quarter" idx="58"/>
          </p:nvPr>
        </p:nvSpPr>
        <p:spPr/>
        <p:txBody>
          <a:bodyPr rtlCol="0">
            <a:noAutofit/>
          </a:bodyPr>
          <a:lstStyle>
            <a:lvl1pPr>
              <a:defRPr lang="pt-BR">
                <a:solidFill>
                  <a:schemeClr val="accent6"/>
                </a:solidFill>
              </a:defRPr>
            </a:lvl1pPr>
          </a:lstStyle>
          <a:p>
            <a:pPr rtl="0"/>
            <a:r>
              <a:rPr lang="pt-BR"/>
              <a:t>Título da apresentação</a:t>
            </a:r>
          </a:p>
        </p:txBody>
      </p:sp>
      <p:sp>
        <p:nvSpPr>
          <p:cNvPr id="3" name="Espaço Reservado para o Número do Slide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rtlCol="0">
            <a:noAutofit/>
          </a:bodyPr>
          <a:lstStyle>
            <a:lvl1pPr>
              <a:defRPr lang="pt-BR">
                <a:solidFill>
                  <a:schemeClr val="accent6"/>
                </a:solidFill>
              </a:defRPr>
            </a:lvl1pPr>
          </a:lstStyle>
          <a:p>
            <a:pPr rtl="0"/>
            <a:fld id="{47FEACEE-25B4-4A2D-B147-27296E36371D}" type="slidenum">
              <a:rPr lang="pt-BR" altLang="zh-CN" smtClean="0"/>
              <a:pPr rtl="0"/>
              <a:t>‹#›</a:t>
            </a:fld>
            <a:endParaRPr lang="pt-BR" altLang="zh-CN"/>
          </a:p>
        </p:txBody>
      </p:sp>
    </p:spTree>
    <p:extLst>
      <p:ext uri="{BB962C8B-B14F-4D97-AF65-F5344CB8AC3E}">
        <p14:creationId xmlns:p14="http://schemas.microsoft.com/office/powerpoint/2010/main" val="8650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9060-76D5-4DD5-A036-E6C8D4884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85323-F6CC-4182-BFE8-A0A477CDD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2AA07-6C22-488F-83D8-D887E777FB3D}"/>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5" name="Footer Placeholder 4">
            <a:extLst>
              <a:ext uri="{FF2B5EF4-FFF2-40B4-BE49-F238E27FC236}">
                <a16:creationId xmlns:a16="http://schemas.microsoft.com/office/drawing/2014/main" id="{9C3A6F92-890F-4C4C-8969-FC8E96813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64CD5-C391-4E2E-86BF-2E75F89F1E12}"/>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381985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4307-65BC-4D89-98B0-B222A6366C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B80D1-7FBD-4C89-B24E-828F583B3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7A0F7-818C-4A6E-96B0-3AB48E166F5A}"/>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5" name="Footer Placeholder 4">
            <a:extLst>
              <a:ext uri="{FF2B5EF4-FFF2-40B4-BE49-F238E27FC236}">
                <a16:creationId xmlns:a16="http://schemas.microsoft.com/office/drawing/2014/main" id="{F1CA08DD-0319-4B4E-8887-A66C0F383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A6048-81F5-4EC8-B2B5-3886A64DB925}"/>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333373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6855-CF29-4724-8342-B29D00302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ACF24-A6D5-42C0-820A-6BEADF1E1D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D5ACBA-F05D-482D-A464-1E985223B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496688-61BA-4AE6-B8D1-8CF69DF48908}"/>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6" name="Footer Placeholder 5">
            <a:extLst>
              <a:ext uri="{FF2B5EF4-FFF2-40B4-BE49-F238E27FC236}">
                <a16:creationId xmlns:a16="http://schemas.microsoft.com/office/drawing/2014/main" id="{9D0B5C7D-8C54-43B1-9C07-CA2F40782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25817-9653-4EAE-A837-CC02CB147832}"/>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249345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CCE1-DE18-44D9-9E9E-BCA5359F48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5D8DAE-D91B-49F4-8DC6-100A8690C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87A03-8228-4A3A-A11E-7614249F8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D8A855-7965-4895-B159-43D35F529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9A2B9-CE0F-47B1-A1D9-0F5841C21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54E2BA-C1EF-4BDB-AE98-88C7620F62C6}"/>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8" name="Footer Placeholder 7">
            <a:extLst>
              <a:ext uri="{FF2B5EF4-FFF2-40B4-BE49-F238E27FC236}">
                <a16:creationId xmlns:a16="http://schemas.microsoft.com/office/drawing/2014/main" id="{24F1587D-4E13-4D3E-805E-F92FBCE44D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599F39-FEBD-4080-A8A7-8E45F0CD955E}"/>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80360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BDBC-AC1B-4B1C-A51D-85EDB7F601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6A02A-3E64-4C4C-A2D4-DC0E2262DF2F}"/>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4" name="Footer Placeholder 3">
            <a:extLst>
              <a:ext uri="{FF2B5EF4-FFF2-40B4-BE49-F238E27FC236}">
                <a16:creationId xmlns:a16="http://schemas.microsoft.com/office/drawing/2014/main" id="{74D71E3D-D345-4187-8D7E-F6729FD35C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E3ACD2-BAA2-4E54-ADE8-949DF7D5D284}"/>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145696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6B0BA-6F6E-4705-A873-477026347DE5}"/>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3" name="Footer Placeholder 2">
            <a:extLst>
              <a:ext uri="{FF2B5EF4-FFF2-40B4-BE49-F238E27FC236}">
                <a16:creationId xmlns:a16="http://schemas.microsoft.com/office/drawing/2014/main" id="{2C1E2F29-7654-427F-9BF0-42F64B97B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9FD48A-AC1A-4ADD-9DF1-1DEA54674D4A}"/>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342949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B5F0-2E8E-4540-B328-2576B552F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600CC-7BB7-491A-91E5-50E8AA20B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7ADFFB-9B42-4C33-83E4-7F7CB8C10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067BD-14E0-4BCA-84D9-C5A44F8AD3B1}"/>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6" name="Footer Placeholder 5">
            <a:extLst>
              <a:ext uri="{FF2B5EF4-FFF2-40B4-BE49-F238E27FC236}">
                <a16:creationId xmlns:a16="http://schemas.microsoft.com/office/drawing/2014/main" id="{D2B0DFCC-6296-4C2E-BF6A-9B444508D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7EF57-CE75-418D-BBA6-EF68BF895250}"/>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41319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51E4-252E-489F-9813-8F31145E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3BFE53-413A-4849-89B9-E61BE71C5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BBCE7-5676-486C-936C-877E40FE5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335F5-3A9E-4C0B-8A22-29BDA7D40EAF}"/>
              </a:ext>
            </a:extLst>
          </p:cNvPr>
          <p:cNvSpPr>
            <a:spLocks noGrp="1"/>
          </p:cNvSpPr>
          <p:nvPr>
            <p:ph type="dt" sz="half" idx="10"/>
          </p:nvPr>
        </p:nvSpPr>
        <p:spPr/>
        <p:txBody>
          <a:bodyPr/>
          <a:lstStyle/>
          <a:p>
            <a:fld id="{D465845B-DC58-496E-BF2E-EE1C9073C7B3}" type="datetimeFigureOut">
              <a:rPr lang="en-US" smtClean="0"/>
              <a:t>4/29/2024</a:t>
            </a:fld>
            <a:endParaRPr lang="en-US"/>
          </a:p>
        </p:txBody>
      </p:sp>
      <p:sp>
        <p:nvSpPr>
          <p:cNvPr id="6" name="Footer Placeholder 5">
            <a:extLst>
              <a:ext uri="{FF2B5EF4-FFF2-40B4-BE49-F238E27FC236}">
                <a16:creationId xmlns:a16="http://schemas.microsoft.com/office/drawing/2014/main" id="{D42D1C88-66A3-4295-8C39-2F75F67D4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888C4-2B44-42DF-BC74-1D8D303C3D6A}"/>
              </a:ext>
            </a:extLst>
          </p:cNvPr>
          <p:cNvSpPr>
            <a:spLocks noGrp="1"/>
          </p:cNvSpPr>
          <p:nvPr>
            <p:ph type="sldNum" sz="quarter" idx="12"/>
          </p:nvPr>
        </p:nvSpPr>
        <p:spPr/>
        <p:txBody>
          <a:bodyPr/>
          <a:lstStyle/>
          <a:p>
            <a:fld id="{0A2FD67F-E2E5-42B4-9C60-496615A2BB39}" type="slidenum">
              <a:rPr lang="en-US" smtClean="0"/>
              <a:t>‹#›</a:t>
            </a:fld>
            <a:endParaRPr lang="en-US"/>
          </a:p>
        </p:txBody>
      </p:sp>
    </p:spTree>
    <p:extLst>
      <p:ext uri="{BB962C8B-B14F-4D97-AF65-F5344CB8AC3E}">
        <p14:creationId xmlns:p14="http://schemas.microsoft.com/office/powerpoint/2010/main" val="342962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46FC74-00A0-44C1-BA0C-1D890C666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E3483-030D-442E-9D4F-13377A40F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2F200-8B33-42AD-9A19-49C4C50FA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845B-DC58-496E-BF2E-EE1C9073C7B3}" type="datetimeFigureOut">
              <a:rPr lang="en-US" smtClean="0"/>
              <a:t>4/29/2024</a:t>
            </a:fld>
            <a:endParaRPr lang="en-US"/>
          </a:p>
        </p:txBody>
      </p:sp>
      <p:sp>
        <p:nvSpPr>
          <p:cNvPr id="5" name="Footer Placeholder 4">
            <a:extLst>
              <a:ext uri="{FF2B5EF4-FFF2-40B4-BE49-F238E27FC236}">
                <a16:creationId xmlns:a16="http://schemas.microsoft.com/office/drawing/2014/main" id="{F1B895A6-65DC-41CF-9240-03D48ACDC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33D0EF-95EA-4558-A06A-756ADDCBC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FD67F-E2E5-42B4-9C60-496615A2BB39}" type="slidenum">
              <a:rPr lang="en-US" smtClean="0"/>
              <a:t>‹#›</a:t>
            </a:fld>
            <a:endParaRPr lang="en-US"/>
          </a:p>
        </p:txBody>
      </p:sp>
    </p:spTree>
    <p:extLst>
      <p:ext uri="{BB962C8B-B14F-4D97-AF65-F5344CB8AC3E}">
        <p14:creationId xmlns:p14="http://schemas.microsoft.com/office/powerpoint/2010/main" val="2218119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maxpixel.net/Office-Business-Meeting-Team-Meeting-Business-539556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C298D0C-E8E0-42B9-BD39-F843ABA2DE6D}"/>
              </a:ext>
            </a:extLst>
          </p:cNvPr>
          <p:cNvSpPr/>
          <p:nvPr/>
        </p:nvSpPr>
        <p:spPr>
          <a:xfrm flipV="1">
            <a:off x="816895" y="837400"/>
            <a:ext cx="10562111" cy="5049832"/>
          </a:xfrm>
          <a:prstGeom prst="roundRect">
            <a:avLst>
              <a:gd name="adj" fmla="val 4150"/>
            </a:avLst>
          </a:prstGeom>
          <a:solidFill>
            <a:schemeClr val="bg1"/>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pic>
        <p:nvPicPr>
          <p:cNvPr id="19" name="Picture 18" descr="A group of people sitting around a table&#10;&#10;Description automatically generated with medium confidence">
            <a:extLst>
              <a:ext uri="{FF2B5EF4-FFF2-40B4-BE49-F238E27FC236}">
                <a16:creationId xmlns:a16="http://schemas.microsoft.com/office/drawing/2014/main" id="{D1A52DA1-3C88-4C3A-BC65-1746FA042A7C}"/>
              </a:ext>
            </a:extLst>
          </p:cNvPr>
          <p:cNvPicPr>
            <a:picLocks noChangeAspect="1"/>
          </p:cNvPicPr>
          <p:nvPr/>
        </p:nvPicPr>
        <p:blipFill rotWithShape="1">
          <a:blip r:embed="rId3">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8620" t="39926" r="10283" b="1892"/>
          <a:stretch/>
        </p:blipFill>
        <p:spPr>
          <a:xfrm>
            <a:off x="812993" y="837387"/>
            <a:ext cx="10562111" cy="5049832"/>
          </a:xfrm>
          <a:prstGeom prst="roundRect">
            <a:avLst>
              <a:gd name="adj" fmla="val 5724"/>
            </a:avLst>
          </a:prstGeom>
        </p:spPr>
      </p:pic>
      <p:sp>
        <p:nvSpPr>
          <p:cNvPr id="23" name="Rectangle: Rounded Corners 22">
            <a:extLst>
              <a:ext uri="{FF2B5EF4-FFF2-40B4-BE49-F238E27FC236}">
                <a16:creationId xmlns:a16="http://schemas.microsoft.com/office/drawing/2014/main" id="{49A7AF1A-A94A-463E-8D38-C1698DCC4747}"/>
              </a:ext>
            </a:extLst>
          </p:cNvPr>
          <p:cNvSpPr/>
          <p:nvPr/>
        </p:nvSpPr>
        <p:spPr>
          <a:xfrm rot="10800000">
            <a:off x="811271" y="822408"/>
            <a:ext cx="10562112" cy="5049831"/>
          </a:xfrm>
          <a:prstGeom prst="roundRect">
            <a:avLst>
              <a:gd name="adj" fmla="val 4079"/>
            </a:avLst>
          </a:prstGeom>
          <a:gradFill flip="none" rotWithShape="1">
            <a:gsLst>
              <a:gs pos="0">
                <a:srgbClr val="B90239">
                  <a:alpha val="50000"/>
                </a:srgbClr>
              </a:gs>
              <a:gs pos="100000">
                <a:srgbClr val="621443">
                  <a:alpha val="6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Isosceles Triangle 5">
            <a:extLst>
              <a:ext uri="{FF2B5EF4-FFF2-40B4-BE49-F238E27FC236}">
                <a16:creationId xmlns:a16="http://schemas.microsoft.com/office/drawing/2014/main" id="{4AC89CBC-ECF3-4A4F-872A-BBFEA7E231A0}"/>
              </a:ext>
            </a:extLst>
          </p:cNvPr>
          <p:cNvSpPr/>
          <p:nvPr/>
        </p:nvSpPr>
        <p:spPr>
          <a:xfrm flipH="1">
            <a:off x="6651696" y="457200"/>
            <a:ext cx="451446" cy="380201"/>
          </a:xfrm>
          <a:prstGeom prst="triangle">
            <a:avLst>
              <a:gd name="adj" fmla="val 0"/>
            </a:avLst>
          </a:prstGeom>
          <a:solidFill>
            <a:srgbClr val="46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030B49C4-C496-4DDF-A34D-84FAF5A020FC}"/>
              </a:ext>
            </a:extLst>
          </p:cNvPr>
          <p:cNvSpPr/>
          <p:nvPr/>
        </p:nvSpPr>
        <p:spPr>
          <a:xfrm rot="10800000">
            <a:off x="7103144" y="457206"/>
            <a:ext cx="3729393" cy="4685883"/>
          </a:xfrm>
          <a:prstGeom prst="round2SameRect">
            <a:avLst>
              <a:gd name="adj1" fmla="val 50000"/>
              <a:gd name="adj2" fmla="val 0"/>
            </a:avLst>
          </a:prstGeom>
          <a:gradFill>
            <a:gsLst>
              <a:gs pos="0">
                <a:srgbClr val="B90239"/>
              </a:gs>
              <a:gs pos="100000">
                <a:srgbClr val="621443"/>
              </a:gs>
            </a:gsLst>
            <a:lin ang="5400000" scaled="1"/>
          </a:gradFill>
          <a:ln>
            <a:noFill/>
          </a:ln>
          <a:effectLst>
            <a:outerShdw blurRad="1270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itle 1">
            <a:extLst>
              <a:ext uri="{FF2B5EF4-FFF2-40B4-BE49-F238E27FC236}">
                <a16:creationId xmlns:a16="http://schemas.microsoft.com/office/drawing/2014/main" id="{3A868BC8-0896-4EEC-9E23-A2B9078330ED}"/>
              </a:ext>
            </a:extLst>
          </p:cNvPr>
          <p:cNvSpPr txBox="1">
            <a:spLocks/>
          </p:cNvSpPr>
          <p:nvPr/>
        </p:nvSpPr>
        <p:spPr>
          <a:xfrm>
            <a:off x="1723521" y="1196400"/>
            <a:ext cx="4218753" cy="1616508"/>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spcAft>
                <a:spcPts val="600"/>
              </a:spcAft>
            </a:pPr>
            <a:r>
              <a:rPr lang="en-ID" b="1" kern="1200">
                <a:solidFill>
                  <a:schemeClr val="bg1"/>
                </a:solidFill>
                <a:latin typeface="Segoe UI" panose="020B0502040204020203" pitchFamily="34" charset="0"/>
                <a:ea typeface="+mj-ea"/>
                <a:cs typeface="Segoe UI" panose="020B0502040204020203" pitchFamily="34" charset="0"/>
              </a:rPr>
              <a:t>Sprint Planning</a:t>
            </a:r>
            <a:endParaRPr lang="en-ID" b="1">
              <a:solidFill>
                <a:schemeClr val="bg1"/>
              </a:solidFill>
              <a:latin typeface="Segoe UI" panose="020B0502040204020203" pitchFamily="34" charset="0"/>
              <a:cs typeface="Segoe UI" panose="020B0502040204020203" pitchFamily="34" charset="0"/>
            </a:endParaRPr>
          </a:p>
        </p:txBody>
      </p:sp>
      <p:cxnSp>
        <p:nvCxnSpPr>
          <p:cNvPr id="20" name="Straight Connector 19">
            <a:extLst>
              <a:ext uri="{FF2B5EF4-FFF2-40B4-BE49-F238E27FC236}">
                <a16:creationId xmlns:a16="http://schemas.microsoft.com/office/drawing/2014/main" id="{0EBD3B27-3AE4-401B-BE3D-914EC1785ED1}"/>
              </a:ext>
            </a:extLst>
          </p:cNvPr>
          <p:cNvCxnSpPr>
            <a:cxnSpLocks/>
          </p:cNvCxnSpPr>
          <p:nvPr/>
        </p:nvCxnSpPr>
        <p:spPr>
          <a:xfrm>
            <a:off x="1746170" y="2353179"/>
            <a:ext cx="6835295" cy="0"/>
          </a:xfrm>
          <a:prstGeom prst="line">
            <a:avLst/>
          </a:prstGeom>
          <a:ln w="19050">
            <a:solidFill>
              <a:srgbClr val="FFC3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AF7E838-F63B-4D53-8C87-046ECE72C897}"/>
              </a:ext>
            </a:extLst>
          </p:cNvPr>
          <p:cNvSpPr>
            <a:spLocks/>
          </p:cNvSpPr>
          <p:nvPr/>
        </p:nvSpPr>
        <p:spPr>
          <a:xfrm>
            <a:off x="8617122" y="6034985"/>
            <a:ext cx="2748381" cy="365815"/>
          </a:xfrm>
          <a:prstGeom prst="rect">
            <a:avLst/>
          </a:prstGeom>
        </p:spPr>
        <p:txBody>
          <a:bodyPr/>
          <a:lstStyle/>
          <a:p>
            <a:pPr>
              <a:spcAft>
                <a:spcPts val="600"/>
              </a:spcAft>
            </a:pPr>
            <a:fld id="{0A2FD67F-E2E5-42B4-9C60-496615A2BB39}" type="slidenum">
              <a:rPr lang="en-US" sz="1800" kern="1200">
                <a:solidFill>
                  <a:schemeClr val="tx1"/>
                </a:solidFill>
                <a:latin typeface="+mn-lt"/>
                <a:ea typeface="+mn-ea"/>
                <a:cs typeface="+mn-cs"/>
              </a:rPr>
              <a:pPr>
                <a:spcAft>
                  <a:spcPts val="600"/>
                </a:spcAft>
              </a:pPr>
              <a:t>1</a:t>
            </a:fld>
            <a:endParaRPr lang="en-US"/>
          </a:p>
        </p:txBody>
      </p:sp>
      <p:sp>
        <p:nvSpPr>
          <p:cNvPr id="7" name="Title 1">
            <a:extLst>
              <a:ext uri="{FF2B5EF4-FFF2-40B4-BE49-F238E27FC236}">
                <a16:creationId xmlns:a16="http://schemas.microsoft.com/office/drawing/2014/main" id="{C836CC1D-86AF-6825-361A-BCCA5899519E}"/>
              </a:ext>
            </a:extLst>
          </p:cNvPr>
          <p:cNvSpPr txBox="1">
            <a:spLocks/>
          </p:cNvSpPr>
          <p:nvPr/>
        </p:nvSpPr>
        <p:spPr>
          <a:xfrm>
            <a:off x="1179368" y="1926021"/>
            <a:ext cx="5819775" cy="3207371"/>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spcAft>
                <a:spcPts val="600"/>
              </a:spcAft>
            </a:pPr>
            <a:r>
              <a:rPr lang="en-US" sz="7200" b="1" kern="1200">
                <a:solidFill>
                  <a:srgbClr val="FFFF00"/>
                </a:solidFill>
                <a:latin typeface="Vivaldi" panose="03020602050506090804" pitchFamily="66" charset="0"/>
                <a:cs typeface="Segoe UI" panose="020B0502040204020203" pitchFamily="34" charset="0"/>
              </a:rPr>
              <a:t>Jewelry</a:t>
            </a:r>
            <a:r>
              <a:rPr lang="en-ID" sz="7200" b="1" kern="1200">
                <a:solidFill>
                  <a:srgbClr val="FFFF00"/>
                </a:solidFill>
                <a:latin typeface="Vivaldi" panose="03020602050506090804" pitchFamily="66" charset="0"/>
                <a:cs typeface="Segoe UI" panose="020B0502040204020203" pitchFamily="34" charset="0"/>
              </a:rPr>
              <a:t> </a:t>
            </a:r>
          </a:p>
          <a:p>
            <a:pPr algn="ctr">
              <a:lnSpc>
                <a:spcPct val="120000"/>
              </a:lnSpc>
              <a:spcAft>
                <a:spcPts val="600"/>
              </a:spcAft>
            </a:pPr>
            <a:r>
              <a:rPr lang="en-ID" sz="7200" b="1" kern="1200">
                <a:solidFill>
                  <a:srgbClr val="FFFF00"/>
                </a:solidFill>
                <a:latin typeface="Vivaldi" panose="03020602050506090804" pitchFamily="66" charset="0"/>
                <a:cs typeface="Segoe UI" panose="020B0502040204020203" pitchFamily="34" charset="0"/>
              </a:rPr>
              <a:t>Project</a:t>
            </a:r>
            <a:endParaRPr lang="en-ID" sz="7200" b="1">
              <a:solidFill>
                <a:srgbClr val="FFFF00"/>
              </a:solidFill>
              <a:latin typeface="Vivaldi" panose="03020602050506090804" pitchFamily="66" charset="0"/>
              <a:cs typeface="Segoe UI" panose="020B0502040204020203" pitchFamily="34" charset="0"/>
            </a:endParaRPr>
          </a:p>
        </p:txBody>
      </p:sp>
      <p:pic>
        <p:nvPicPr>
          <p:cNvPr id="13" name="Picture 12">
            <a:extLst>
              <a:ext uri="{FF2B5EF4-FFF2-40B4-BE49-F238E27FC236}">
                <a16:creationId xmlns:a16="http://schemas.microsoft.com/office/drawing/2014/main" id="{053E40A8-6355-10D9-71B4-6B90D917C5F1}"/>
              </a:ext>
            </a:extLst>
          </p:cNvPr>
          <p:cNvPicPr>
            <a:picLocks noChangeAspect="1"/>
          </p:cNvPicPr>
          <p:nvPr/>
        </p:nvPicPr>
        <p:blipFill>
          <a:blip r:embed="rId5"/>
          <a:stretch>
            <a:fillRect/>
          </a:stretch>
        </p:blipFill>
        <p:spPr>
          <a:xfrm>
            <a:off x="7229173" y="647300"/>
            <a:ext cx="3433370" cy="5196645"/>
          </a:xfrm>
          <a:prstGeom prst="rect">
            <a:avLst/>
          </a:prstGeom>
        </p:spPr>
      </p:pic>
    </p:spTree>
    <p:extLst>
      <p:ext uri="{BB962C8B-B14F-4D97-AF65-F5344CB8AC3E}">
        <p14:creationId xmlns:p14="http://schemas.microsoft.com/office/powerpoint/2010/main" val="1226146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33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0626D4DF-FD1C-B582-CE83-49C222C5AFE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Database Design</a:t>
            </a:r>
          </a:p>
        </p:txBody>
      </p:sp>
      <p:pic>
        <p:nvPicPr>
          <p:cNvPr id="5" name="Picture 4">
            <a:extLst>
              <a:ext uri="{FF2B5EF4-FFF2-40B4-BE49-F238E27FC236}">
                <a16:creationId xmlns:a16="http://schemas.microsoft.com/office/drawing/2014/main" id="{73AD2D2E-B487-C226-D0AB-52980FD72DF3}"/>
              </a:ext>
            </a:extLst>
          </p:cNvPr>
          <p:cNvPicPr>
            <a:picLocks noChangeAspect="1"/>
          </p:cNvPicPr>
          <p:nvPr/>
        </p:nvPicPr>
        <p:blipFill>
          <a:blip r:embed="rId3"/>
          <a:stretch>
            <a:fillRect/>
          </a:stretch>
        </p:blipFill>
        <p:spPr>
          <a:xfrm>
            <a:off x="4038600" y="1118096"/>
            <a:ext cx="7188199" cy="4618418"/>
          </a:xfrm>
          <a:prstGeom prst="rect">
            <a:avLst/>
          </a:prstGeom>
        </p:spPr>
      </p:pic>
      <p:pic>
        <p:nvPicPr>
          <p:cNvPr id="3" name="Picture 2">
            <a:extLst>
              <a:ext uri="{FF2B5EF4-FFF2-40B4-BE49-F238E27FC236}">
                <a16:creationId xmlns:a16="http://schemas.microsoft.com/office/drawing/2014/main" id="{62064012-304C-F816-9900-8F7C7B11EB05}"/>
              </a:ext>
            </a:extLst>
          </p:cNvPr>
          <p:cNvPicPr>
            <a:picLocks noChangeAspect="1"/>
          </p:cNvPicPr>
          <p:nvPr/>
        </p:nvPicPr>
        <p:blipFill>
          <a:blip r:embed="rId4"/>
          <a:stretch>
            <a:fillRect/>
          </a:stretch>
        </p:blipFill>
        <p:spPr>
          <a:xfrm>
            <a:off x="366582" y="0"/>
            <a:ext cx="750399" cy="1135781"/>
          </a:xfrm>
          <a:prstGeom prst="rect">
            <a:avLst/>
          </a:prstGeom>
        </p:spPr>
      </p:pic>
    </p:spTree>
    <p:extLst>
      <p:ext uri="{BB962C8B-B14F-4D97-AF65-F5344CB8AC3E}">
        <p14:creationId xmlns:p14="http://schemas.microsoft.com/office/powerpoint/2010/main" val="412726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6184AC6-B4CD-D99E-13AA-6C97B1F1C1D9}"/>
              </a:ext>
            </a:extLst>
          </p:cNvPr>
          <p:cNvSpPr txBox="1">
            <a:spLocks/>
          </p:cNvSpPr>
          <p:nvPr/>
        </p:nvSpPr>
        <p:spPr>
          <a:xfrm>
            <a:off x="301040" y="2846292"/>
            <a:ext cx="2880828" cy="30719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u="sng" kern="1200">
                <a:solidFill>
                  <a:srgbClr val="FFFFFF"/>
                </a:solidFill>
                <a:latin typeface="+mj-lt"/>
                <a:ea typeface="+mj-ea"/>
                <a:cs typeface="+mj-cs"/>
              </a:rPr>
              <a:t>UI Design</a:t>
            </a:r>
            <a:endParaRPr lang="en-US" sz="4000" b="1" u="sng" kern="1200" dirty="0">
              <a:solidFill>
                <a:srgbClr val="FFFFFF"/>
              </a:solidFill>
              <a:latin typeface="+mj-lt"/>
              <a:ea typeface="+mj-ea"/>
              <a:cs typeface="+mj-cs"/>
            </a:endParaRPr>
          </a:p>
        </p:txBody>
      </p:sp>
      <p:pic>
        <p:nvPicPr>
          <p:cNvPr id="3" name="29-04-2024_11-48-37">
            <a:hlinkClick r:id="" action="ppaction://media"/>
            <a:extLst>
              <a:ext uri="{FF2B5EF4-FFF2-40B4-BE49-F238E27FC236}">
                <a16:creationId xmlns:a16="http://schemas.microsoft.com/office/drawing/2014/main" id="{762C9EA0-B05A-AE0D-BA52-D3C5E1EC225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033584" y="478712"/>
            <a:ext cx="6235352" cy="5923584"/>
          </a:xfrm>
          <a:prstGeom prst="rect">
            <a:avLst/>
          </a:prstGeom>
        </p:spPr>
      </p:pic>
      <p:pic>
        <p:nvPicPr>
          <p:cNvPr id="5" name="Picture 4">
            <a:extLst>
              <a:ext uri="{FF2B5EF4-FFF2-40B4-BE49-F238E27FC236}">
                <a16:creationId xmlns:a16="http://schemas.microsoft.com/office/drawing/2014/main" id="{3D98B6F0-701C-F84D-F253-53D9649C79D8}"/>
              </a:ext>
            </a:extLst>
          </p:cNvPr>
          <p:cNvPicPr>
            <a:picLocks noChangeAspect="1"/>
          </p:cNvPicPr>
          <p:nvPr/>
        </p:nvPicPr>
        <p:blipFill>
          <a:blip r:embed="rId6"/>
          <a:stretch>
            <a:fillRect/>
          </a:stretch>
        </p:blipFill>
        <p:spPr>
          <a:xfrm>
            <a:off x="1055142" y="160170"/>
            <a:ext cx="1564236" cy="2367580"/>
          </a:xfrm>
          <a:prstGeom prst="rect">
            <a:avLst/>
          </a:prstGeom>
        </p:spPr>
      </p:pic>
    </p:spTree>
    <p:extLst>
      <p:ext uri="{BB962C8B-B14F-4D97-AF65-F5344CB8AC3E}">
        <p14:creationId xmlns:p14="http://schemas.microsoft.com/office/powerpoint/2010/main" val="418678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33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logo with a flower in a circle&#10;&#10;Description automatically generated">
            <a:extLst>
              <a:ext uri="{FF2B5EF4-FFF2-40B4-BE49-F238E27FC236}">
                <a16:creationId xmlns:a16="http://schemas.microsoft.com/office/drawing/2014/main" id="{45DAC617-5FBA-7EF0-13DB-A89665061D44}"/>
              </a:ext>
            </a:extLst>
          </p:cNvPr>
          <p:cNvPicPr>
            <a:picLocks noChangeAspect="1"/>
          </p:cNvPicPr>
          <p:nvPr/>
        </p:nvPicPr>
        <p:blipFill rotWithShape="1">
          <a:blip r:embed="rId3">
            <a:alphaModFix/>
          </a:blip>
          <a:srcRect t="30155" r="1" b="38060"/>
          <a:stretch/>
        </p:blipFill>
        <p:spPr>
          <a:xfrm>
            <a:off x="4547937" y="-5"/>
            <a:ext cx="7644062" cy="3681406"/>
          </a:xfrm>
          <a:prstGeom prst="rect">
            <a:avLst/>
          </a:prstGeom>
        </p:spPr>
      </p:pic>
      <p:pic>
        <p:nvPicPr>
          <p:cNvPr id="3" name="Picture 2">
            <a:extLst>
              <a:ext uri="{FF2B5EF4-FFF2-40B4-BE49-F238E27FC236}">
                <a16:creationId xmlns:a16="http://schemas.microsoft.com/office/drawing/2014/main" id="{F580608F-C7B8-22A4-24E3-1EF0B7C5D55D}"/>
              </a:ext>
            </a:extLst>
          </p:cNvPr>
          <p:cNvPicPr>
            <a:picLocks noChangeAspect="1"/>
          </p:cNvPicPr>
          <p:nvPr/>
        </p:nvPicPr>
        <p:blipFill rotWithShape="1">
          <a:blip r:embed="rId4"/>
          <a:srcRect r="1336" b="-2"/>
          <a:stretch/>
        </p:blipFill>
        <p:spPr>
          <a:xfrm>
            <a:off x="4547938" y="3681409"/>
            <a:ext cx="7644062" cy="3176595"/>
          </a:xfrm>
          <a:prstGeom prst="rect">
            <a:avLst/>
          </a:prstGeom>
        </p:spPr>
      </p:pic>
      <p:sp>
        <p:nvSpPr>
          <p:cNvPr id="74" name="Rectangle 7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B373415-B6FC-D0EA-798D-02C8EEE56562}"/>
              </a:ext>
            </a:extLst>
          </p:cNvPr>
          <p:cNvSpPr>
            <a:spLocks noGrp="1"/>
          </p:cNvSpPr>
          <p:nvPr>
            <p:ph type="title"/>
          </p:nvPr>
        </p:nvSpPr>
        <p:spPr>
          <a:xfrm>
            <a:off x="838200" y="1115219"/>
            <a:ext cx="5395912" cy="2387600"/>
          </a:xfrm>
        </p:spPr>
        <p:txBody>
          <a:bodyPr vert="horz" lIns="91440" tIns="45720" rIns="91440" bIns="45720" rtlCol="0" anchor="b">
            <a:normAutofit/>
          </a:bodyPr>
          <a:lstStyle/>
          <a:p>
            <a:r>
              <a:rPr lang="en-US" sz="5000" b="1" kern="1200">
                <a:solidFill>
                  <a:schemeClr val="bg1"/>
                </a:solidFill>
                <a:latin typeface="+mj-lt"/>
                <a:ea typeface="+mj-ea"/>
                <a:cs typeface="+mj-cs"/>
              </a:rPr>
              <a:t>Distribution Tasks</a:t>
            </a:r>
          </a:p>
        </p:txBody>
      </p:sp>
      <p:cxnSp>
        <p:nvCxnSpPr>
          <p:cNvPr id="76" name="Straight Connector 7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82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B373415-B6FC-D0EA-798D-02C8EEE56562}"/>
              </a:ext>
            </a:extLst>
          </p:cNvPr>
          <p:cNvSpPr>
            <a:spLocks noGrp="1"/>
          </p:cNvSpPr>
          <p:nvPr>
            <p:ph type="title"/>
          </p:nvPr>
        </p:nvSpPr>
        <p:spPr>
          <a:xfrm>
            <a:off x="337497" y="679731"/>
            <a:ext cx="3124151" cy="720444"/>
          </a:xfrm>
        </p:spPr>
        <p:txBody>
          <a:bodyPr vert="horz" lIns="91440" tIns="45720" rIns="91440" bIns="45720" rtlCol="0" anchor="b">
            <a:normAutofit fontScale="90000"/>
          </a:bodyPr>
          <a:lstStyle/>
          <a:p>
            <a:r>
              <a:rPr lang="en-US" sz="4600" b="1" kern="1200" dirty="0">
                <a:solidFill>
                  <a:schemeClr val="tx1"/>
                </a:solidFill>
                <a:latin typeface="+mj-lt"/>
                <a:ea typeface="+mj-ea"/>
                <a:cs typeface="+mj-cs"/>
              </a:rPr>
              <a:t>Distribution Tasks</a:t>
            </a:r>
          </a:p>
        </p:txBody>
      </p:sp>
      <p:grpSp>
        <p:nvGrpSpPr>
          <p:cNvPr id="83" name="Group 8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84" name="Straight Connector 8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with a flower in a circle&#10;&#10;Description automatically generated">
            <a:extLst>
              <a:ext uri="{FF2B5EF4-FFF2-40B4-BE49-F238E27FC236}">
                <a16:creationId xmlns:a16="http://schemas.microsoft.com/office/drawing/2014/main" id="{45DAC617-5FBA-7EF0-13DB-A89665061D44}"/>
              </a:ext>
            </a:extLst>
          </p:cNvPr>
          <p:cNvPicPr>
            <a:picLocks noChangeAspect="1"/>
          </p:cNvPicPr>
          <p:nvPr/>
        </p:nvPicPr>
        <p:blipFill rotWithShape="1">
          <a:blip r:embed="rId3"/>
          <a:srcRect r="-4" b="1527"/>
          <a:stretch/>
        </p:blipFill>
        <p:spPr>
          <a:xfrm>
            <a:off x="10947730" y="132945"/>
            <a:ext cx="932093" cy="1390650"/>
          </a:xfrm>
          <a:prstGeom prst="rect">
            <a:avLst/>
          </a:prstGeom>
        </p:spPr>
      </p:pic>
      <p:pic>
        <p:nvPicPr>
          <p:cNvPr id="5" name="Picture 4">
            <a:extLst>
              <a:ext uri="{FF2B5EF4-FFF2-40B4-BE49-F238E27FC236}">
                <a16:creationId xmlns:a16="http://schemas.microsoft.com/office/drawing/2014/main" id="{7A6B5744-D638-804A-1868-4CF6BAC92ABE}"/>
              </a:ext>
            </a:extLst>
          </p:cNvPr>
          <p:cNvPicPr>
            <a:picLocks noChangeAspect="1"/>
          </p:cNvPicPr>
          <p:nvPr/>
        </p:nvPicPr>
        <p:blipFill>
          <a:blip r:embed="rId4"/>
          <a:stretch>
            <a:fillRect/>
          </a:stretch>
        </p:blipFill>
        <p:spPr>
          <a:xfrm>
            <a:off x="195626" y="1828482"/>
            <a:ext cx="11218150" cy="4600575"/>
          </a:xfrm>
          <a:prstGeom prst="rect">
            <a:avLst/>
          </a:prstGeom>
        </p:spPr>
      </p:pic>
    </p:spTree>
    <p:extLst>
      <p:ext uri="{BB962C8B-B14F-4D97-AF65-F5344CB8AC3E}">
        <p14:creationId xmlns:p14="http://schemas.microsoft.com/office/powerpoint/2010/main" val="77152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38F3CF-01E9-EFFB-F511-C8602EE770D9}"/>
              </a:ext>
            </a:extLst>
          </p:cNvPr>
          <p:cNvPicPr>
            <a:picLocks noChangeAspect="1"/>
          </p:cNvPicPr>
          <p:nvPr/>
        </p:nvPicPr>
        <p:blipFill>
          <a:blip r:embed="rId2"/>
          <a:stretch>
            <a:fillRect/>
          </a:stretch>
        </p:blipFill>
        <p:spPr>
          <a:xfrm>
            <a:off x="560455" y="115500"/>
            <a:ext cx="4327513" cy="6549992"/>
          </a:xfrm>
          <a:prstGeom prst="rect">
            <a:avLst/>
          </a:prstGeom>
        </p:spPr>
      </p:pic>
      <p:pic>
        <p:nvPicPr>
          <p:cNvPr id="1026" name="Picture 2" descr="Hablando en público - No agradezcas nada - Blogs Expansión.com">
            <a:extLst>
              <a:ext uri="{FF2B5EF4-FFF2-40B4-BE49-F238E27FC236}">
                <a16:creationId xmlns:a16="http://schemas.microsoft.com/office/drawing/2014/main" id="{8B1C66FD-9E50-F0A9-3F33-836196DD3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655" y="952900"/>
            <a:ext cx="7058455" cy="441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94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Título 30">
            <a:extLst>
              <a:ext uri="{FF2B5EF4-FFF2-40B4-BE49-F238E27FC236}">
                <a16:creationId xmlns:a16="http://schemas.microsoft.com/office/drawing/2014/main" id="{446CC6CC-33D7-4181-9969-72896FDB1901}"/>
              </a:ext>
            </a:extLst>
          </p:cNvPr>
          <p:cNvSpPr>
            <a:spLocks noGrp="1"/>
          </p:cNvSpPr>
          <p:nvPr>
            <p:ph type="title"/>
          </p:nvPr>
        </p:nvSpPr>
        <p:spPr>
          <a:xfrm>
            <a:off x="7889513" y="743031"/>
            <a:ext cx="3404594" cy="1106424"/>
          </a:xfr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r>
              <a:rPr lang="en-US" sz="3600">
                <a:solidFill>
                  <a:schemeClr val="lt1"/>
                </a:solidFill>
                <a:latin typeface="Vijaya" panose="020B0502040204020203" pitchFamily="18" charset="0"/>
                <a:cs typeface="Vijaya" panose="020B0502040204020203" pitchFamily="18" charset="0"/>
              </a:rPr>
              <a:t>Team &amp; Logo</a:t>
            </a:r>
          </a:p>
        </p:txBody>
      </p:sp>
      <p:sp>
        <p:nvSpPr>
          <p:cNvPr id="40" name="Rectangle 3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Picture Placeholder 3">
            <a:extLst>
              <a:ext uri="{FF2B5EF4-FFF2-40B4-BE49-F238E27FC236}">
                <a16:creationId xmlns:a16="http://schemas.microsoft.com/office/drawing/2014/main" id="{BC148994-DCDD-5A1E-0590-09E2C7CC05D9}"/>
              </a:ext>
            </a:extLst>
          </p:cNvPr>
          <p:cNvSpPr txBox="1">
            <a:spLocks/>
          </p:cNvSpPr>
          <p:nvPr/>
        </p:nvSpPr>
        <p:spPr>
          <a:xfrm>
            <a:off x="8622139" y="1958867"/>
            <a:ext cx="2368061" cy="2102177"/>
          </a:xfrm>
          <a:prstGeom prst="hexagon">
            <a:avLst>
              <a:gd name="adj" fmla="val 28349"/>
              <a:gd name="vf" fmla="val 115470"/>
            </a:avLst>
          </a:prstGeom>
          <a:ln>
            <a:no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Tx/>
              <a:buNone/>
              <a:defRPr lang="pt-BR" sz="105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CA"/>
          </a:p>
        </p:txBody>
      </p:sp>
      <p:sp>
        <p:nvSpPr>
          <p:cNvPr id="20" name="Rectangle: Rounded Corners 19">
            <a:extLst>
              <a:ext uri="{FF2B5EF4-FFF2-40B4-BE49-F238E27FC236}">
                <a16:creationId xmlns:a16="http://schemas.microsoft.com/office/drawing/2014/main" id="{76D0359A-344C-C0C7-6B80-AD339710B9D9}"/>
              </a:ext>
            </a:extLst>
          </p:cNvPr>
          <p:cNvSpPr/>
          <p:nvPr/>
        </p:nvSpPr>
        <p:spPr>
          <a:xfrm rot="10800000">
            <a:off x="216481" y="423462"/>
            <a:ext cx="7107529" cy="5944811"/>
          </a:xfrm>
          <a:prstGeom prst="roundRect">
            <a:avLst>
              <a:gd name="adj" fmla="val 4079"/>
            </a:avLst>
          </a:prstGeom>
          <a:gradFill flip="none" rotWithShape="1">
            <a:gsLst>
              <a:gs pos="0">
                <a:srgbClr val="B90239">
                  <a:alpha val="50000"/>
                </a:srgbClr>
              </a:gs>
              <a:gs pos="100000">
                <a:srgbClr val="621443">
                  <a:alpha val="6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Espaço Reservado para o Número do Slide 6">
            <a:extLst>
              <a:ext uri="{FF2B5EF4-FFF2-40B4-BE49-F238E27FC236}">
                <a16:creationId xmlns:a16="http://schemas.microsoft.com/office/drawing/2014/main" id="{7930A8DD-65EB-D1E9-81DF-DAAA9451B1A9}"/>
              </a:ext>
            </a:extLst>
          </p:cNvPr>
          <p:cNvSpPr>
            <a:spLocks/>
          </p:cNvSpPr>
          <p:nvPr/>
        </p:nvSpPr>
        <p:spPr>
          <a:xfrm>
            <a:off x="5184995" y="6368273"/>
            <a:ext cx="1637344" cy="217933"/>
          </a:xfrm>
          <a:prstGeom prst="rect">
            <a:avLst/>
          </a:prstGeom>
        </p:spPr>
        <p:txBody>
          <a:bodyPr rtlCol="0"/>
          <a:lstStyle>
            <a:defPPr>
              <a:defRPr lang="pt-BR"/>
            </a:defPPr>
          </a:lstStyle>
          <a:p>
            <a:pPr defTabSz="539496">
              <a:spcAft>
                <a:spcPts val="600"/>
              </a:spcAft>
            </a:pPr>
            <a:fld id="{47FEACEE-25B4-4A2D-B147-27296E36371D}" type="slidenum">
              <a:rPr lang="pt-BR" altLang="zh-CN" sz="1200" kern="1200">
                <a:solidFill>
                  <a:schemeClr val="accent6"/>
                </a:solidFill>
                <a:latin typeface="+mn-lt"/>
                <a:ea typeface="+mn-ea"/>
                <a:cs typeface="+mn-cs"/>
              </a:rPr>
              <a:pPr defTabSz="539496">
                <a:spcAft>
                  <a:spcPts val="600"/>
                </a:spcAft>
              </a:pPr>
              <a:t>2</a:t>
            </a:fld>
            <a:endParaRPr lang="pt-BR" altLang="zh-CN" sz="1200">
              <a:solidFill>
                <a:schemeClr val="accent6"/>
              </a:solidFill>
            </a:endParaRPr>
          </a:p>
        </p:txBody>
      </p:sp>
      <p:pic>
        <p:nvPicPr>
          <p:cNvPr id="6" name="Picture 5">
            <a:extLst>
              <a:ext uri="{FF2B5EF4-FFF2-40B4-BE49-F238E27FC236}">
                <a16:creationId xmlns:a16="http://schemas.microsoft.com/office/drawing/2014/main" id="{5A1FC09D-54A0-0CF9-B647-F9F7A85B96C4}"/>
              </a:ext>
            </a:extLst>
          </p:cNvPr>
          <p:cNvPicPr>
            <a:picLocks noChangeAspect="1"/>
          </p:cNvPicPr>
          <p:nvPr/>
        </p:nvPicPr>
        <p:blipFill>
          <a:blip r:embed="rId3"/>
          <a:stretch>
            <a:fillRect/>
          </a:stretch>
        </p:blipFill>
        <p:spPr>
          <a:xfrm>
            <a:off x="8323753" y="2033530"/>
            <a:ext cx="2588533" cy="3917926"/>
          </a:xfrm>
          <a:prstGeom prst="rect">
            <a:avLst/>
          </a:prstGeom>
        </p:spPr>
      </p:pic>
      <p:pic>
        <p:nvPicPr>
          <p:cNvPr id="8" name="Picture 7" descr="A group of people standing together&#10;&#10;Description automatically generated">
            <a:extLst>
              <a:ext uri="{FF2B5EF4-FFF2-40B4-BE49-F238E27FC236}">
                <a16:creationId xmlns:a16="http://schemas.microsoft.com/office/drawing/2014/main" id="{FAD63F21-B06A-708F-6A69-645466A3054A}"/>
              </a:ext>
            </a:extLst>
          </p:cNvPr>
          <p:cNvPicPr>
            <a:picLocks noChangeAspect="1"/>
          </p:cNvPicPr>
          <p:nvPr/>
        </p:nvPicPr>
        <p:blipFill rotWithShape="1">
          <a:blip r:embed="rId4">
            <a:extLst>
              <a:ext uri="{28A0092B-C50C-407E-A947-70E740481C1C}">
                <a14:useLocalDpi xmlns:a14="http://schemas.microsoft.com/office/drawing/2010/main" val="0"/>
              </a:ext>
            </a:extLst>
          </a:blip>
          <a:srcRect l="1328" r="17969"/>
          <a:stretch/>
        </p:blipFill>
        <p:spPr>
          <a:xfrm>
            <a:off x="432270" y="2033530"/>
            <a:ext cx="6660415" cy="3378565"/>
          </a:xfrm>
          <a:prstGeom prst="rect">
            <a:avLst/>
          </a:prstGeom>
        </p:spPr>
      </p:pic>
      <p:sp>
        <p:nvSpPr>
          <p:cNvPr id="13" name="Title 1">
            <a:extLst>
              <a:ext uri="{FF2B5EF4-FFF2-40B4-BE49-F238E27FC236}">
                <a16:creationId xmlns:a16="http://schemas.microsoft.com/office/drawing/2014/main" id="{10DD7A26-7297-9EC7-4E07-2738853B6806}"/>
              </a:ext>
            </a:extLst>
          </p:cNvPr>
          <p:cNvSpPr txBox="1">
            <a:spLocks/>
          </p:cNvSpPr>
          <p:nvPr/>
        </p:nvSpPr>
        <p:spPr>
          <a:xfrm>
            <a:off x="897893" y="862522"/>
            <a:ext cx="5401525" cy="692919"/>
          </a:xfrm>
          <a:prstGeom prst="rect">
            <a:avLst/>
          </a:prstGeom>
        </p:spPr>
        <p:txBody>
          <a:bodyPr vert="horz" lIns="0" tIns="0" rIns="0" bIns="0" rtlCol="0" anchor="ctr">
            <a:noAutofit/>
          </a:bodyPr>
          <a:lstStyle>
            <a:lvl1pPr algn="ctr" defTabSz="914400" rtl="0" eaLnBrk="1" latinLnBrk="0" hangingPunct="1">
              <a:lnSpc>
                <a:spcPct val="90000"/>
              </a:lnSpc>
              <a:spcBef>
                <a:spcPct val="0"/>
              </a:spcBef>
              <a:buNone/>
              <a:defRPr lang="pt-BR" sz="4400" kern="1200">
                <a:solidFill>
                  <a:schemeClr val="accent6"/>
                </a:solidFill>
                <a:latin typeface="+mj-lt"/>
                <a:ea typeface="+mj-ea"/>
                <a:cs typeface="+mj-cs"/>
              </a:defRPr>
            </a:lvl1pPr>
          </a:lstStyle>
          <a:p>
            <a:pPr>
              <a:lnSpc>
                <a:spcPct val="100000"/>
              </a:lnSpc>
            </a:pPr>
            <a:r>
              <a:rPr lang="en-ID" b="1" dirty="0">
                <a:solidFill>
                  <a:schemeClr val="tx1"/>
                </a:solidFill>
                <a:latin typeface="Segoe UI" panose="020B0502040204020203" pitchFamily="34" charset="0"/>
                <a:cs typeface="Segoe UI" panose="020B0502040204020203" pitchFamily="34" charset="0"/>
              </a:rPr>
              <a:t>Team Members</a:t>
            </a:r>
          </a:p>
        </p:txBody>
      </p:sp>
    </p:spTree>
    <p:extLst>
      <p:ext uri="{BB962C8B-B14F-4D97-AF65-F5344CB8AC3E}">
        <p14:creationId xmlns:p14="http://schemas.microsoft.com/office/powerpoint/2010/main" val="210788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Rounded Corners 209">
            <a:extLst>
              <a:ext uri="{FF2B5EF4-FFF2-40B4-BE49-F238E27FC236}">
                <a16:creationId xmlns:a16="http://schemas.microsoft.com/office/drawing/2014/main" id="{0AED0239-71D9-4E28-98FD-7DC105CA76DA}"/>
              </a:ext>
            </a:extLst>
          </p:cNvPr>
          <p:cNvSpPr/>
          <p:nvPr/>
        </p:nvSpPr>
        <p:spPr>
          <a:xfrm flipV="1">
            <a:off x="6207235" y="1304923"/>
            <a:ext cx="5616319" cy="5040311"/>
          </a:xfrm>
          <a:prstGeom prst="roundRect">
            <a:avLst>
              <a:gd name="adj" fmla="val 4150"/>
            </a:avLst>
          </a:prstGeom>
          <a:solidFill>
            <a:schemeClr val="bg1"/>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231" name="Rectangle: Top Corners Rounded 230">
            <a:extLst>
              <a:ext uri="{FF2B5EF4-FFF2-40B4-BE49-F238E27FC236}">
                <a16:creationId xmlns:a16="http://schemas.microsoft.com/office/drawing/2014/main" id="{1180AEBB-3522-4B42-975F-4093FE60D15B}"/>
              </a:ext>
            </a:extLst>
          </p:cNvPr>
          <p:cNvSpPr/>
          <p:nvPr/>
        </p:nvSpPr>
        <p:spPr>
          <a:xfrm rot="5400000" flipH="1" flipV="1">
            <a:off x="10567388" y="1855996"/>
            <a:ext cx="1750778" cy="1118978"/>
          </a:xfrm>
          <a:prstGeom prst="round2SameRect">
            <a:avLst>
              <a:gd name="adj1" fmla="val 15296"/>
              <a:gd name="adj2" fmla="val 0"/>
            </a:avLst>
          </a:prstGeom>
          <a:solidFill>
            <a:srgbClr val="621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Isosceles Triangle 231">
            <a:extLst>
              <a:ext uri="{FF2B5EF4-FFF2-40B4-BE49-F238E27FC236}">
                <a16:creationId xmlns:a16="http://schemas.microsoft.com/office/drawing/2014/main" id="{9AAAEEB1-2D88-47FF-AE8B-72792FBC5F8E}"/>
              </a:ext>
            </a:extLst>
          </p:cNvPr>
          <p:cNvSpPr/>
          <p:nvPr/>
        </p:nvSpPr>
        <p:spPr>
          <a:xfrm rot="5400000">
            <a:off x="11835193" y="3279220"/>
            <a:ext cx="154544" cy="179595"/>
          </a:xfrm>
          <a:prstGeom prst="triangle">
            <a:avLst>
              <a:gd name="adj" fmla="val 0"/>
            </a:avLst>
          </a:prstGeom>
          <a:solidFill>
            <a:srgbClr val="46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5" name="Group 234">
            <a:extLst>
              <a:ext uri="{FF2B5EF4-FFF2-40B4-BE49-F238E27FC236}">
                <a16:creationId xmlns:a16="http://schemas.microsoft.com/office/drawing/2014/main" id="{84CFBC7C-07D9-4697-AA30-58AD085C094B}"/>
              </a:ext>
            </a:extLst>
          </p:cNvPr>
          <p:cNvGrpSpPr/>
          <p:nvPr/>
        </p:nvGrpSpPr>
        <p:grpSpPr>
          <a:xfrm>
            <a:off x="6469543" y="1775455"/>
            <a:ext cx="4235033" cy="1600438"/>
            <a:chOff x="1750514" y="4272998"/>
            <a:chExt cx="4235033" cy="1045765"/>
          </a:xfrm>
        </p:grpSpPr>
        <p:grpSp>
          <p:nvGrpSpPr>
            <p:cNvPr id="236" name="Group 235">
              <a:extLst>
                <a:ext uri="{FF2B5EF4-FFF2-40B4-BE49-F238E27FC236}">
                  <a16:creationId xmlns:a16="http://schemas.microsoft.com/office/drawing/2014/main" id="{F8A4E585-5F4E-4B7C-ADAE-63A11B1D6604}"/>
                </a:ext>
              </a:extLst>
            </p:cNvPr>
            <p:cNvGrpSpPr/>
            <p:nvPr/>
          </p:nvGrpSpPr>
          <p:grpSpPr>
            <a:xfrm>
              <a:off x="1750514" y="4389455"/>
              <a:ext cx="346075" cy="296863"/>
              <a:chOff x="4773613" y="747713"/>
              <a:chExt cx="346075" cy="296863"/>
            </a:xfrm>
          </p:grpSpPr>
          <p:sp>
            <p:nvSpPr>
              <p:cNvPr id="238" name="Freeform 223">
                <a:extLst>
                  <a:ext uri="{FF2B5EF4-FFF2-40B4-BE49-F238E27FC236}">
                    <a16:creationId xmlns:a16="http://schemas.microsoft.com/office/drawing/2014/main" id="{D74EEBDA-3CE8-41E3-B5B5-0202CBF0F06E}"/>
                  </a:ext>
                </a:extLst>
              </p:cNvPr>
              <p:cNvSpPr>
                <a:spLocks/>
              </p:cNvSpPr>
              <p:nvPr/>
            </p:nvSpPr>
            <p:spPr bwMode="auto">
              <a:xfrm>
                <a:off x="4773613" y="747713"/>
                <a:ext cx="346075" cy="296863"/>
              </a:xfrm>
              <a:custGeom>
                <a:avLst/>
                <a:gdLst>
                  <a:gd name="T0" fmla="*/ 218 w 218"/>
                  <a:gd name="T1" fmla="*/ 151 h 187"/>
                  <a:gd name="T2" fmla="*/ 105 w 218"/>
                  <a:gd name="T3" fmla="*/ 151 h 187"/>
                  <a:gd name="T4" fmla="*/ 67 w 218"/>
                  <a:gd name="T5" fmla="*/ 187 h 187"/>
                  <a:gd name="T6" fmla="*/ 67 w 218"/>
                  <a:gd name="T7" fmla="*/ 151 h 187"/>
                  <a:gd name="T8" fmla="*/ 0 w 218"/>
                  <a:gd name="T9" fmla="*/ 151 h 187"/>
                  <a:gd name="T10" fmla="*/ 0 w 218"/>
                  <a:gd name="T11" fmla="*/ 0 h 187"/>
                  <a:gd name="T12" fmla="*/ 218 w 218"/>
                  <a:gd name="T13" fmla="*/ 0 h 187"/>
                  <a:gd name="T14" fmla="*/ 218 w 218"/>
                  <a:gd name="T15" fmla="*/ 151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187">
                    <a:moveTo>
                      <a:pt x="218" y="151"/>
                    </a:moveTo>
                    <a:lnTo>
                      <a:pt x="105" y="151"/>
                    </a:lnTo>
                    <a:lnTo>
                      <a:pt x="67" y="187"/>
                    </a:lnTo>
                    <a:lnTo>
                      <a:pt x="67" y="151"/>
                    </a:lnTo>
                    <a:lnTo>
                      <a:pt x="0" y="151"/>
                    </a:lnTo>
                    <a:lnTo>
                      <a:pt x="0" y="0"/>
                    </a:lnTo>
                    <a:lnTo>
                      <a:pt x="218" y="0"/>
                    </a:lnTo>
                    <a:lnTo>
                      <a:pt x="218" y="151"/>
                    </a:lnTo>
                    <a:close/>
                  </a:path>
                </a:pathLst>
              </a:cu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9" name="Rectangle 224">
                <a:extLst>
                  <a:ext uri="{FF2B5EF4-FFF2-40B4-BE49-F238E27FC236}">
                    <a16:creationId xmlns:a16="http://schemas.microsoft.com/office/drawing/2014/main" id="{E0AAA4F1-8D5A-4C02-AC58-71B760D73117}"/>
                  </a:ext>
                </a:extLst>
              </p:cNvPr>
              <p:cNvSpPr>
                <a:spLocks noChangeArrowheads="1"/>
              </p:cNvSpPr>
              <p:nvPr/>
            </p:nvSpPr>
            <p:spPr bwMode="auto">
              <a:xfrm>
                <a:off x="4864101" y="852488"/>
                <a:ext cx="46038" cy="90488"/>
              </a:xfrm>
              <a:prstGeom prst="rect">
                <a:avLst/>
              </a:pr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0" name="Rectangle 225">
                <a:extLst>
                  <a:ext uri="{FF2B5EF4-FFF2-40B4-BE49-F238E27FC236}">
                    <a16:creationId xmlns:a16="http://schemas.microsoft.com/office/drawing/2014/main" id="{86CFA61C-BC0B-44FB-A0C3-0D8D058A9FE4}"/>
                  </a:ext>
                </a:extLst>
              </p:cNvPr>
              <p:cNvSpPr>
                <a:spLocks noChangeArrowheads="1"/>
              </p:cNvSpPr>
              <p:nvPr/>
            </p:nvSpPr>
            <p:spPr bwMode="auto">
              <a:xfrm>
                <a:off x="4940301" y="882650"/>
                <a:ext cx="44450" cy="60325"/>
              </a:xfrm>
              <a:prstGeom prst="rect">
                <a:avLst/>
              </a:pr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1" name="Rectangle 226">
                <a:extLst>
                  <a:ext uri="{FF2B5EF4-FFF2-40B4-BE49-F238E27FC236}">
                    <a16:creationId xmlns:a16="http://schemas.microsoft.com/office/drawing/2014/main" id="{07385F22-2628-4CD1-93CB-F1B15BA03664}"/>
                  </a:ext>
                </a:extLst>
              </p:cNvPr>
              <p:cNvSpPr>
                <a:spLocks noChangeArrowheads="1"/>
              </p:cNvSpPr>
              <p:nvPr/>
            </p:nvSpPr>
            <p:spPr bwMode="auto">
              <a:xfrm>
                <a:off x="5014913" y="792163"/>
                <a:ext cx="44450" cy="150813"/>
              </a:xfrm>
              <a:prstGeom prst="rect">
                <a:avLst/>
              </a:pr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2" name="Freeform 227">
                <a:extLst>
                  <a:ext uri="{FF2B5EF4-FFF2-40B4-BE49-F238E27FC236}">
                    <a16:creationId xmlns:a16="http://schemas.microsoft.com/office/drawing/2014/main" id="{4BD7E5DB-089D-4759-B01F-E7C900889BA9}"/>
                  </a:ext>
                </a:extLst>
              </p:cNvPr>
              <p:cNvSpPr>
                <a:spLocks/>
              </p:cNvSpPr>
              <p:nvPr/>
            </p:nvSpPr>
            <p:spPr bwMode="auto">
              <a:xfrm>
                <a:off x="4819651" y="792163"/>
                <a:ext cx="255588" cy="150813"/>
              </a:xfrm>
              <a:custGeom>
                <a:avLst/>
                <a:gdLst>
                  <a:gd name="T0" fmla="*/ 0 w 161"/>
                  <a:gd name="T1" fmla="*/ 0 h 95"/>
                  <a:gd name="T2" fmla="*/ 0 w 161"/>
                  <a:gd name="T3" fmla="*/ 95 h 95"/>
                  <a:gd name="T4" fmla="*/ 161 w 161"/>
                  <a:gd name="T5" fmla="*/ 95 h 95"/>
                </a:gdLst>
                <a:ahLst/>
                <a:cxnLst>
                  <a:cxn ang="0">
                    <a:pos x="T0" y="T1"/>
                  </a:cxn>
                  <a:cxn ang="0">
                    <a:pos x="T2" y="T3"/>
                  </a:cxn>
                  <a:cxn ang="0">
                    <a:pos x="T4" y="T5"/>
                  </a:cxn>
                </a:cxnLst>
                <a:rect l="0" t="0" r="r" b="b"/>
                <a:pathLst>
                  <a:path w="161" h="95">
                    <a:moveTo>
                      <a:pt x="0" y="0"/>
                    </a:moveTo>
                    <a:lnTo>
                      <a:pt x="0" y="95"/>
                    </a:lnTo>
                    <a:lnTo>
                      <a:pt x="161" y="95"/>
                    </a:lnTo>
                  </a:path>
                </a:pathLst>
              </a:cu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37" name="TextBox 236">
              <a:extLst>
                <a:ext uri="{FF2B5EF4-FFF2-40B4-BE49-F238E27FC236}">
                  <a16:creationId xmlns:a16="http://schemas.microsoft.com/office/drawing/2014/main" id="{F4066B17-DF49-4F54-813B-B4C2FFAEF1BA}"/>
                </a:ext>
              </a:extLst>
            </p:cNvPr>
            <p:cNvSpPr txBox="1"/>
            <p:nvPr/>
          </p:nvSpPr>
          <p:spPr>
            <a:xfrm>
              <a:off x="2743341" y="4272998"/>
              <a:ext cx="3242206" cy="1045765"/>
            </a:xfrm>
            <a:prstGeom prst="rect">
              <a:avLst/>
            </a:prstGeom>
            <a:noFill/>
          </p:spPr>
          <p:txBody>
            <a:bodyPr wrap="square" lIns="0" rIns="0" rtlCol="0">
              <a:spAutoFit/>
            </a:bodyPr>
            <a:lstStyle/>
            <a:p>
              <a:r>
                <a:rPr lang="en-CA" sz="1400"/>
                <a:t>Our main impetus to carry out this project lies in our desire to empower people to create unforgettable and meaningful memories that they can treasure forever. We strongly believe in the importance of capturing special moments and transforming them into unique and personalized jewelry.</a:t>
              </a:r>
              <a:endParaRPr lang="en-US" sz="1400"/>
            </a:p>
          </p:txBody>
        </p:sp>
      </p:grpSp>
      <p:cxnSp>
        <p:nvCxnSpPr>
          <p:cNvPr id="213" name="Straight Connector 212">
            <a:extLst>
              <a:ext uri="{FF2B5EF4-FFF2-40B4-BE49-F238E27FC236}">
                <a16:creationId xmlns:a16="http://schemas.microsoft.com/office/drawing/2014/main" id="{48790FA9-BF1A-4A75-8865-C3029BE90E57}"/>
              </a:ext>
            </a:extLst>
          </p:cNvPr>
          <p:cNvCxnSpPr>
            <a:cxnSpLocks/>
          </p:cNvCxnSpPr>
          <p:nvPr/>
        </p:nvCxnSpPr>
        <p:spPr>
          <a:xfrm>
            <a:off x="6192412" y="3643963"/>
            <a:ext cx="5477809" cy="0"/>
          </a:xfrm>
          <a:prstGeom prst="line">
            <a:avLst/>
          </a:prstGeom>
          <a:ln w="22225">
            <a:solidFill>
              <a:srgbClr val="621443">
                <a:alpha val="32000"/>
              </a:srgbClr>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3149A39-E838-4686-9591-5E51B9C57ACD}"/>
              </a:ext>
            </a:extLst>
          </p:cNvPr>
          <p:cNvSpPr>
            <a:spLocks noGrp="1"/>
          </p:cNvSpPr>
          <p:nvPr>
            <p:ph type="title"/>
          </p:nvPr>
        </p:nvSpPr>
        <p:spPr>
          <a:xfrm>
            <a:off x="1323125" y="213172"/>
            <a:ext cx="10465172" cy="692919"/>
          </a:xfrm>
        </p:spPr>
        <p:txBody>
          <a:bodyPr lIns="0" tIns="0" rIns="0" bIns="0">
            <a:noAutofit/>
          </a:bodyPr>
          <a:lstStyle/>
          <a:p>
            <a:pPr>
              <a:lnSpc>
                <a:spcPct val="100000"/>
              </a:lnSpc>
            </a:pPr>
            <a:r>
              <a:rPr lang="en-ID" b="1" dirty="0">
                <a:latin typeface="Segoe UI" panose="020B0502040204020203" pitchFamily="34" charset="0"/>
                <a:cs typeface="Segoe UI" panose="020B0502040204020203" pitchFamily="34" charset="0"/>
              </a:rPr>
              <a:t>Aims and Features</a:t>
            </a:r>
          </a:p>
        </p:txBody>
      </p:sp>
      <p:sp>
        <p:nvSpPr>
          <p:cNvPr id="5" name="Slide Number Placeholder 4">
            <a:extLst>
              <a:ext uri="{FF2B5EF4-FFF2-40B4-BE49-F238E27FC236}">
                <a16:creationId xmlns:a16="http://schemas.microsoft.com/office/drawing/2014/main" id="{86624B1F-DC60-4966-8FB7-986A31AF1CD4}"/>
              </a:ext>
            </a:extLst>
          </p:cNvPr>
          <p:cNvSpPr>
            <a:spLocks noGrp="1"/>
          </p:cNvSpPr>
          <p:nvPr>
            <p:ph type="sldNum" sz="quarter" idx="12"/>
          </p:nvPr>
        </p:nvSpPr>
        <p:spPr>
          <a:xfrm>
            <a:off x="9077325" y="6356350"/>
            <a:ext cx="2743200" cy="365125"/>
          </a:xfrm>
        </p:spPr>
        <p:txBody>
          <a:bodyPr/>
          <a:lstStyle/>
          <a:p>
            <a:fld id="{48CDA4C5-FE92-47E7-B123-CF46462CBD5E}" type="slidenum">
              <a:rPr lang="en-ID" smtClean="0">
                <a:solidFill>
                  <a:srgbClr val="8F093E"/>
                </a:solidFill>
              </a:rPr>
              <a:t>3</a:t>
            </a:fld>
            <a:endParaRPr lang="en-ID">
              <a:solidFill>
                <a:srgbClr val="8F093E"/>
              </a:solidFill>
            </a:endParaRPr>
          </a:p>
        </p:txBody>
      </p:sp>
      <p:sp>
        <p:nvSpPr>
          <p:cNvPr id="185" name="Rectangle: Rounded Corners 184">
            <a:extLst>
              <a:ext uri="{FF2B5EF4-FFF2-40B4-BE49-F238E27FC236}">
                <a16:creationId xmlns:a16="http://schemas.microsoft.com/office/drawing/2014/main" id="{4FF9F9AE-3EE7-4DFC-91B5-3A0FF058DC0B}"/>
              </a:ext>
            </a:extLst>
          </p:cNvPr>
          <p:cNvSpPr/>
          <p:nvPr/>
        </p:nvSpPr>
        <p:spPr>
          <a:xfrm flipV="1">
            <a:off x="338367" y="1304922"/>
            <a:ext cx="5616319" cy="5040311"/>
          </a:xfrm>
          <a:prstGeom prst="roundRect">
            <a:avLst>
              <a:gd name="adj" fmla="val 4150"/>
            </a:avLst>
          </a:prstGeom>
          <a:solidFill>
            <a:schemeClr val="bg1"/>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96" name="Rectangle: Top Corners Rounded 95">
            <a:extLst>
              <a:ext uri="{FF2B5EF4-FFF2-40B4-BE49-F238E27FC236}">
                <a16:creationId xmlns:a16="http://schemas.microsoft.com/office/drawing/2014/main" id="{A1CB95B5-9EB1-42A3-AC0B-857A2B0E5BFC}"/>
              </a:ext>
            </a:extLst>
          </p:cNvPr>
          <p:cNvSpPr/>
          <p:nvPr/>
        </p:nvSpPr>
        <p:spPr>
          <a:xfrm rot="16200000" flipV="1">
            <a:off x="-111753" y="4440849"/>
            <a:ext cx="1750778" cy="1118978"/>
          </a:xfrm>
          <a:prstGeom prst="round2SameRect">
            <a:avLst>
              <a:gd name="adj1" fmla="val 15296"/>
              <a:gd name="adj2" fmla="val 0"/>
            </a:avLst>
          </a:prstGeom>
          <a:solidFill>
            <a:srgbClr val="B90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97">
            <a:extLst>
              <a:ext uri="{FF2B5EF4-FFF2-40B4-BE49-F238E27FC236}">
                <a16:creationId xmlns:a16="http://schemas.microsoft.com/office/drawing/2014/main" id="{1F5BD74D-6B89-4476-B82E-740BFCC4939E}"/>
              </a:ext>
            </a:extLst>
          </p:cNvPr>
          <p:cNvSpPr/>
          <p:nvPr/>
        </p:nvSpPr>
        <p:spPr>
          <a:xfrm rot="16200000" flipH="1">
            <a:off x="216676" y="5864073"/>
            <a:ext cx="154544" cy="179595"/>
          </a:xfrm>
          <a:prstGeom prst="triangle">
            <a:avLst>
              <a:gd name="adj" fmla="val 0"/>
            </a:avLst>
          </a:prstGeom>
          <a:solidFill>
            <a:srgbClr val="46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7E316DA9-7990-4CAB-B58B-2F52320D883B}"/>
              </a:ext>
            </a:extLst>
          </p:cNvPr>
          <p:cNvSpPr txBox="1"/>
          <p:nvPr/>
        </p:nvSpPr>
        <p:spPr>
          <a:xfrm>
            <a:off x="322418" y="4965999"/>
            <a:ext cx="903570" cy="492443"/>
          </a:xfrm>
          <a:prstGeom prst="rect">
            <a:avLst/>
          </a:prstGeom>
          <a:noFill/>
        </p:spPr>
        <p:txBody>
          <a:bodyPr wrap="square" tIns="0" bIns="0" rtlCol="0">
            <a:spAutoFit/>
          </a:bodyPr>
          <a:lstStyle/>
          <a:p>
            <a:pPr algn="ctr"/>
            <a:r>
              <a:rPr lang="en-US" sz="1600" b="1">
                <a:solidFill>
                  <a:schemeClr val="bg1"/>
                </a:solidFill>
                <a:latin typeface="Segoe UI" panose="020B0502040204020203" pitchFamily="34" charset="0"/>
                <a:cs typeface="Segoe UI" panose="020B0502040204020203" pitchFamily="34" charset="0"/>
              </a:rPr>
              <a:t>Our Aim</a:t>
            </a:r>
          </a:p>
        </p:txBody>
      </p:sp>
      <p:sp>
        <p:nvSpPr>
          <p:cNvPr id="20" name="Rectangle: Top Corners Rounded 19">
            <a:extLst>
              <a:ext uri="{FF2B5EF4-FFF2-40B4-BE49-F238E27FC236}">
                <a16:creationId xmlns:a16="http://schemas.microsoft.com/office/drawing/2014/main" id="{1D586FC5-87AD-443F-AAFE-9CC696976B4E}"/>
              </a:ext>
            </a:extLst>
          </p:cNvPr>
          <p:cNvSpPr/>
          <p:nvPr/>
        </p:nvSpPr>
        <p:spPr>
          <a:xfrm rot="16200000">
            <a:off x="2835136" y="2753792"/>
            <a:ext cx="1797656" cy="4515009"/>
          </a:xfrm>
          <a:prstGeom prst="round2SameRect">
            <a:avLst>
              <a:gd name="adj1" fmla="val 1059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81EFCC2-2B7B-4908-8763-2C5206AC6EE2}"/>
              </a:ext>
            </a:extLst>
          </p:cNvPr>
          <p:cNvGrpSpPr/>
          <p:nvPr/>
        </p:nvGrpSpPr>
        <p:grpSpPr>
          <a:xfrm>
            <a:off x="1739363" y="4118774"/>
            <a:ext cx="4133137" cy="1815882"/>
            <a:chOff x="1750514" y="4109079"/>
            <a:chExt cx="4133137" cy="1815882"/>
          </a:xfrm>
        </p:grpSpPr>
        <p:grpSp>
          <p:nvGrpSpPr>
            <p:cNvPr id="192" name="Group 191">
              <a:extLst>
                <a:ext uri="{FF2B5EF4-FFF2-40B4-BE49-F238E27FC236}">
                  <a16:creationId xmlns:a16="http://schemas.microsoft.com/office/drawing/2014/main" id="{3A266EE7-7F8A-43D4-BD40-99D648AA4E19}"/>
                </a:ext>
              </a:extLst>
            </p:cNvPr>
            <p:cNvGrpSpPr/>
            <p:nvPr/>
          </p:nvGrpSpPr>
          <p:grpSpPr>
            <a:xfrm>
              <a:off x="1750514" y="4389455"/>
              <a:ext cx="346075" cy="296863"/>
              <a:chOff x="4773613" y="747713"/>
              <a:chExt cx="346075" cy="296863"/>
            </a:xfrm>
          </p:grpSpPr>
          <p:sp>
            <p:nvSpPr>
              <p:cNvPr id="193" name="Freeform 223">
                <a:extLst>
                  <a:ext uri="{FF2B5EF4-FFF2-40B4-BE49-F238E27FC236}">
                    <a16:creationId xmlns:a16="http://schemas.microsoft.com/office/drawing/2014/main" id="{CDB7958C-B95D-4BDC-9FDE-4436990E49E6}"/>
                  </a:ext>
                </a:extLst>
              </p:cNvPr>
              <p:cNvSpPr>
                <a:spLocks/>
              </p:cNvSpPr>
              <p:nvPr/>
            </p:nvSpPr>
            <p:spPr bwMode="auto">
              <a:xfrm>
                <a:off x="4773613" y="747713"/>
                <a:ext cx="346075" cy="296863"/>
              </a:xfrm>
              <a:custGeom>
                <a:avLst/>
                <a:gdLst>
                  <a:gd name="T0" fmla="*/ 218 w 218"/>
                  <a:gd name="T1" fmla="*/ 151 h 187"/>
                  <a:gd name="T2" fmla="*/ 105 w 218"/>
                  <a:gd name="T3" fmla="*/ 151 h 187"/>
                  <a:gd name="T4" fmla="*/ 67 w 218"/>
                  <a:gd name="T5" fmla="*/ 187 h 187"/>
                  <a:gd name="T6" fmla="*/ 67 w 218"/>
                  <a:gd name="T7" fmla="*/ 151 h 187"/>
                  <a:gd name="T8" fmla="*/ 0 w 218"/>
                  <a:gd name="T9" fmla="*/ 151 h 187"/>
                  <a:gd name="T10" fmla="*/ 0 w 218"/>
                  <a:gd name="T11" fmla="*/ 0 h 187"/>
                  <a:gd name="T12" fmla="*/ 218 w 218"/>
                  <a:gd name="T13" fmla="*/ 0 h 187"/>
                  <a:gd name="T14" fmla="*/ 218 w 218"/>
                  <a:gd name="T15" fmla="*/ 151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187">
                    <a:moveTo>
                      <a:pt x="218" y="151"/>
                    </a:moveTo>
                    <a:lnTo>
                      <a:pt x="105" y="151"/>
                    </a:lnTo>
                    <a:lnTo>
                      <a:pt x="67" y="187"/>
                    </a:lnTo>
                    <a:lnTo>
                      <a:pt x="67" y="151"/>
                    </a:lnTo>
                    <a:lnTo>
                      <a:pt x="0" y="151"/>
                    </a:lnTo>
                    <a:lnTo>
                      <a:pt x="0" y="0"/>
                    </a:lnTo>
                    <a:lnTo>
                      <a:pt x="218" y="0"/>
                    </a:lnTo>
                    <a:lnTo>
                      <a:pt x="218" y="151"/>
                    </a:lnTo>
                    <a:close/>
                  </a:path>
                </a:pathLst>
              </a:cu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4" name="Rectangle 224">
                <a:extLst>
                  <a:ext uri="{FF2B5EF4-FFF2-40B4-BE49-F238E27FC236}">
                    <a16:creationId xmlns:a16="http://schemas.microsoft.com/office/drawing/2014/main" id="{98002566-C62B-4A15-B463-E79915F64437}"/>
                  </a:ext>
                </a:extLst>
              </p:cNvPr>
              <p:cNvSpPr>
                <a:spLocks noChangeArrowheads="1"/>
              </p:cNvSpPr>
              <p:nvPr/>
            </p:nvSpPr>
            <p:spPr bwMode="auto">
              <a:xfrm>
                <a:off x="4864101" y="852488"/>
                <a:ext cx="46038" cy="90488"/>
              </a:xfrm>
              <a:prstGeom prst="rect">
                <a:avLst/>
              </a:pr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5" name="Rectangle 225">
                <a:extLst>
                  <a:ext uri="{FF2B5EF4-FFF2-40B4-BE49-F238E27FC236}">
                    <a16:creationId xmlns:a16="http://schemas.microsoft.com/office/drawing/2014/main" id="{240150AD-B98B-434A-AA9D-FFC06F735305}"/>
                  </a:ext>
                </a:extLst>
              </p:cNvPr>
              <p:cNvSpPr>
                <a:spLocks noChangeArrowheads="1"/>
              </p:cNvSpPr>
              <p:nvPr/>
            </p:nvSpPr>
            <p:spPr bwMode="auto">
              <a:xfrm>
                <a:off x="4940301" y="882650"/>
                <a:ext cx="44450" cy="60325"/>
              </a:xfrm>
              <a:prstGeom prst="rect">
                <a:avLst/>
              </a:pr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6" name="Rectangle 226">
                <a:extLst>
                  <a:ext uri="{FF2B5EF4-FFF2-40B4-BE49-F238E27FC236}">
                    <a16:creationId xmlns:a16="http://schemas.microsoft.com/office/drawing/2014/main" id="{27117298-021B-4134-B826-24A03421F40E}"/>
                  </a:ext>
                </a:extLst>
              </p:cNvPr>
              <p:cNvSpPr>
                <a:spLocks noChangeArrowheads="1"/>
              </p:cNvSpPr>
              <p:nvPr/>
            </p:nvSpPr>
            <p:spPr bwMode="auto">
              <a:xfrm>
                <a:off x="5014913" y="792163"/>
                <a:ext cx="44450" cy="150813"/>
              </a:xfrm>
              <a:prstGeom prst="rect">
                <a:avLst/>
              </a:pr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7" name="Freeform 227">
                <a:extLst>
                  <a:ext uri="{FF2B5EF4-FFF2-40B4-BE49-F238E27FC236}">
                    <a16:creationId xmlns:a16="http://schemas.microsoft.com/office/drawing/2014/main" id="{23B7CF9E-A27B-4462-88B3-5F68D0FCA2E7}"/>
                  </a:ext>
                </a:extLst>
              </p:cNvPr>
              <p:cNvSpPr>
                <a:spLocks/>
              </p:cNvSpPr>
              <p:nvPr/>
            </p:nvSpPr>
            <p:spPr bwMode="auto">
              <a:xfrm>
                <a:off x="4819651" y="792163"/>
                <a:ext cx="255588" cy="150813"/>
              </a:xfrm>
              <a:custGeom>
                <a:avLst/>
                <a:gdLst>
                  <a:gd name="T0" fmla="*/ 0 w 161"/>
                  <a:gd name="T1" fmla="*/ 0 h 95"/>
                  <a:gd name="T2" fmla="*/ 0 w 161"/>
                  <a:gd name="T3" fmla="*/ 95 h 95"/>
                  <a:gd name="T4" fmla="*/ 161 w 161"/>
                  <a:gd name="T5" fmla="*/ 95 h 95"/>
                </a:gdLst>
                <a:ahLst/>
                <a:cxnLst>
                  <a:cxn ang="0">
                    <a:pos x="T0" y="T1"/>
                  </a:cxn>
                  <a:cxn ang="0">
                    <a:pos x="T2" y="T3"/>
                  </a:cxn>
                  <a:cxn ang="0">
                    <a:pos x="T4" y="T5"/>
                  </a:cxn>
                </a:cxnLst>
                <a:rect l="0" t="0" r="r" b="b"/>
                <a:pathLst>
                  <a:path w="161" h="95">
                    <a:moveTo>
                      <a:pt x="0" y="0"/>
                    </a:moveTo>
                    <a:lnTo>
                      <a:pt x="0" y="95"/>
                    </a:lnTo>
                    <a:lnTo>
                      <a:pt x="161" y="95"/>
                    </a:lnTo>
                  </a:path>
                </a:pathLst>
              </a:custGeom>
              <a:noFill/>
              <a:ln w="14288" cap="rnd">
                <a:gradFill>
                  <a:gsLst>
                    <a:gs pos="0">
                      <a:srgbClr val="B90239"/>
                    </a:gs>
                    <a:gs pos="100000">
                      <a:srgbClr val="621443"/>
                    </a:gs>
                  </a:gsLst>
                  <a:lin ang="5400000" scaled="1"/>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98" name="TextBox 197">
              <a:extLst>
                <a:ext uri="{FF2B5EF4-FFF2-40B4-BE49-F238E27FC236}">
                  <a16:creationId xmlns:a16="http://schemas.microsoft.com/office/drawing/2014/main" id="{BE11E010-81B0-43F8-BE99-783959487F82}"/>
                </a:ext>
              </a:extLst>
            </p:cNvPr>
            <p:cNvSpPr txBox="1"/>
            <p:nvPr/>
          </p:nvSpPr>
          <p:spPr>
            <a:xfrm>
              <a:off x="2173532" y="4109079"/>
              <a:ext cx="3710119" cy="1815882"/>
            </a:xfrm>
            <a:prstGeom prst="rect">
              <a:avLst/>
            </a:prstGeom>
            <a:noFill/>
          </p:spPr>
          <p:txBody>
            <a:bodyPr wrap="square" lIns="0" rIns="0" rtlCol="0">
              <a:spAutoFit/>
            </a:bodyPr>
            <a:lstStyle/>
            <a:p>
              <a:r>
                <a:rPr lang="en-CA" sz="1400"/>
                <a:t>We are inspired by the idea that each piece is not just an ornament, but a treasure loaded with emotions and meaning, becoming a tangible reminder of happy moments, important achievements or loved ones. We are committed to offering our customers the opportunity to celebrate and share their most cherished experiences in a truly special and lasting way.</a:t>
              </a:r>
              <a:endParaRPr lang="en-US" sz="1400"/>
            </a:p>
          </p:txBody>
        </p:sp>
      </p:grpSp>
      <p:grpSp>
        <p:nvGrpSpPr>
          <p:cNvPr id="28" name="Group 27">
            <a:extLst>
              <a:ext uri="{FF2B5EF4-FFF2-40B4-BE49-F238E27FC236}">
                <a16:creationId xmlns:a16="http://schemas.microsoft.com/office/drawing/2014/main" id="{A37270FB-8471-490E-9F07-46BAA38441BF}"/>
              </a:ext>
            </a:extLst>
          </p:cNvPr>
          <p:cNvGrpSpPr/>
          <p:nvPr/>
        </p:nvGrpSpPr>
        <p:grpSpPr>
          <a:xfrm>
            <a:off x="481017" y="1500420"/>
            <a:ext cx="5510452" cy="2008823"/>
            <a:chOff x="486972" y="1593336"/>
            <a:chExt cx="5510452" cy="1690806"/>
          </a:xfrm>
        </p:grpSpPr>
        <p:grpSp>
          <p:nvGrpSpPr>
            <p:cNvPr id="22" name="Group 21">
              <a:extLst>
                <a:ext uri="{FF2B5EF4-FFF2-40B4-BE49-F238E27FC236}">
                  <a16:creationId xmlns:a16="http://schemas.microsoft.com/office/drawing/2014/main" id="{AB6D7E04-4028-4846-8443-F1571DA6AAAD}"/>
                </a:ext>
              </a:extLst>
            </p:cNvPr>
            <p:cNvGrpSpPr/>
            <p:nvPr/>
          </p:nvGrpSpPr>
          <p:grpSpPr>
            <a:xfrm>
              <a:off x="486972" y="1842666"/>
              <a:ext cx="3280238" cy="1010816"/>
              <a:chOff x="512015" y="2403266"/>
              <a:chExt cx="3280238" cy="1010816"/>
            </a:xfrm>
          </p:grpSpPr>
          <p:sp>
            <p:nvSpPr>
              <p:cNvPr id="186" name="Rectangle: Rounded Corners 185">
                <a:extLst>
                  <a:ext uri="{FF2B5EF4-FFF2-40B4-BE49-F238E27FC236}">
                    <a16:creationId xmlns:a16="http://schemas.microsoft.com/office/drawing/2014/main" id="{076F993D-CE5A-46F7-A3E8-DDBA62ED884C}"/>
                  </a:ext>
                </a:extLst>
              </p:cNvPr>
              <p:cNvSpPr/>
              <p:nvPr/>
            </p:nvSpPr>
            <p:spPr>
              <a:xfrm>
                <a:off x="512015" y="2414308"/>
                <a:ext cx="1559975" cy="423652"/>
              </a:xfrm>
              <a:prstGeom prst="roundRect">
                <a:avLst>
                  <a:gd name="adj" fmla="val 50000"/>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Gems &amp; Metals</a:t>
                </a:r>
              </a:p>
            </p:txBody>
          </p:sp>
          <p:sp>
            <p:nvSpPr>
              <p:cNvPr id="187" name="Rectangle: Rounded Corners 186">
                <a:extLst>
                  <a:ext uri="{FF2B5EF4-FFF2-40B4-BE49-F238E27FC236}">
                    <a16:creationId xmlns:a16="http://schemas.microsoft.com/office/drawing/2014/main" id="{8A4E31BD-1364-45E0-9BE6-7D6F482AB344}"/>
                  </a:ext>
                </a:extLst>
              </p:cNvPr>
              <p:cNvSpPr/>
              <p:nvPr/>
            </p:nvSpPr>
            <p:spPr>
              <a:xfrm>
                <a:off x="2232278" y="2990430"/>
                <a:ext cx="1559975" cy="423652"/>
              </a:xfrm>
              <a:prstGeom prst="roundRect">
                <a:avLst>
                  <a:gd name="adj" fmla="val 50000"/>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Rate Tracker</a:t>
                </a:r>
              </a:p>
            </p:txBody>
          </p:sp>
          <p:sp>
            <p:nvSpPr>
              <p:cNvPr id="188" name="Rectangle: Rounded Corners 187">
                <a:extLst>
                  <a:ext uri="{FF2B5EF4-FFF2-40B4-BE49-F238E27FC236}">
                    <a16:creationId xmlns:a16="http://schemas.microsoft.com/office/drawing/2014/main" id="{B18A8050-F8E7-4CCD-802E-F9F0FB241115}"/>
                  </a:ext>
                </a:extLst>
              </p:cNvPr>
              <p:cNvSpPr/>
              <p:nvPr/>
            </p:nvSpPr>
            <p:spPr>
              <a:xfrm>
                <a:off x="528547" y="2976498"/>
                <a:ext cx="1559975" cy="423652"/>
              </a:xfrm>
              <a:prstGeom prst="roundRect">
                <a:avLst>
                  <a:gd name="adj" fmla="val 50000"/>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Zodiac</a:t>
                </a:r>
              </a:p>
            </p:txBody>
          </p:sp>
          <p:sp>
            <p:nvSpPr>
              <p:cNvPr id="189" name="Rectangle: Rounded Corners 188">
                <a:extLst>
                  <a:ext uri="{FF2B5EF4-FFF2-40B4-BE49-F238E27FC236}">
                    <a16:creationId xmlns:a16="http://schemas.microsoft.com/office/drawing/2014/main" id="{43AA4DFD-8708-45F0-B447-7F5A024759AD}"/>
                  </a:ext>
                </a:extLst>
              </p:cNvPr>
              <p:cNvSpPr/>
              <p:nvPr/>
            </p:nvSpPr>
            <p:spPr>
              <a:xfrm>
                <a:off x="2202791" y="2403266"/>
                <a:ext cx="1559975" cy="423652"/>
              </a:xfrm>
              <a:prstGeom prst="roundRect">
                <a:avLst>
                  <a:gd name="adj" fmla="val 50000"/>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Rental Jewerly</a:t>
                </a:r>
              </a:p>
            </p:txBody>
          </p:sp>
        </p:grpSp>
        <p:grpSp>
          <p:nvGrpSpPr>
            <p:cNvPr id="24" name="Group 23">
              <a:extLst>
                <a:ext uri="{FF2B5EF4-FFF2-40B4-BE49-F238E27FC236}">
                  <a16:creationId xmlns:a16="http://schemas.microsoft.com/office/drawing/2014/main" id="{287D94A4-B987-4CB2-A184-F417CF602FCA}"/>
                </a:ext>
              </a:extLst>
            </p:cNvPr>
            <p:cNvGrpSpPr/>
            <p:nvPr/>
          </p:nvGrpSpPr>
          <p:grpSpPr>
            <a:xfrm>
              <a:off x="3907944" y="1593336"/>
              <a:ext cx="2089480" cy="1690806"/>
              <a:chOff x="3907944" y="1567176"/>
              <a:chExt cx="2089480" cy="1690806"/>
            </a:xfrm>
          </p:grpSpPr>
          <p:grpSp>
            <p:nvGrpSpPr>
              <p:cNvPr id="200" name="Group 199">
                <a:extLst>
                  <a:ext uri="{FF2B5EF4-FFF2-40B4-BE49-F238E27FC236}">
                    <a16:creationId xmlns:a16="http://schemas.microsoft.com/office/drawing/2014/main" id="{02C442FE-3764-4CD7-9E81-A239C2BFE924}"/>
                  </a:ext>
                </a:extLst>
              </p:cNvPr>
              <p:cNvGrpSpPr/>
              <p:nvPr/>
            </p:nvGrpSpPr>
            <p:grpSpPr>
              <a:xfrm>
                <a:off x="3907944" y="1640329"/>
                <a:ext cx="137276" cy="138535"/>
                <a:chOff x="7021513" y="2890838"/>
                <a:chExt cx="346076" cy="349250"/>
              </a:xfrm>
            </p:grpSpPr>
            <p:sp>
              <p:nvSpPr>
                <p:cNvPr id="201" name="Freeform 12">
                  <a:extLst>
                    <a:ext uri="{FF2B5EF4-FFF2-40B4-BE49-F238E27FC236}">
                      <a16:creationId xmlns:a16="http://schemas.microsoft.com/office/drawing/2014/main" id="{C1B88EB9-6261-43A2-8682-A0039B7DA4C8}"/>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rgbClr val="C7003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2" name="Freeform 13">
                  <a:extLst>
                    <a:ext uri="{FF2B5EF4-FFF2-40B4-BE49-F238E27FC236}">
                      <a16:creationId xmlns:a16="http://schemas.microsoft.com/office/drawing/2014/main" id="{7572B604-2A2A-4966-AFC7-8BBEBC2E588C}"/>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rgbClr val="C7003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03" name="TextBox 202">
                <a:extLst>
                  <a:ext uri="{FF2B5EF4-FFF2-40B4-BE49-F238E27FC236}">
                    <a16:creationId xmlns:a16="http://schemas.microsoft.com/office/drawing/2014/main" id="{A7BF6832-86B5-4F5C-ACA8-8455835983A9}"/>
                  </a:ext>
                </a:extLst>
              </p:cNvPr>
              <p:cNvSpPr txBox="1"/>
              <p:nvPr/>
            </p:nvSpPr>
            <p:spPr>
              <a:xfrm>
                <a:off x="4159380" y="1567176"/>
                <a:ext cx="1559975" cy="830997"/>
              </a:xfrm>
              <a:prstGeom prst="rect">
                <a:avLst/>
              </a:prstGeom>
              <a:noFill/>
            </p:spPr>
            <p:txBody>
              <a:bodyPr wrap="square" lIns="0" rIns="0" rtlCol="0">
                <a:spAutoFit/>
              </a:bodyPr>
              <a:lstStyle/>
              <a:p>
                <a:r>
                  <a:rPr lang="en-US" sz="1200" b="0" i="0">
                    <a:solidFill>
                      <a:schemeClr val="tx1"/>
                    </a:solidFill>
                    <a:effectLst/>
                  </a:rPr>
                  <a:t>Explore a diverse selection of metals and gemstones available on our platform.</a:t>
                </a:r>
              </a:p>
            </p:txBody>
          </p:sp>
          <p:cxnSp>
            <p:nvCxnSpPr>
              <p:cNvPr id="204" name="Straight Connector 203">
                <a:extLst>
                  <a:ext uri="{FF2B5EF4-FFF2-40B4-BE49-F238E27FC236}">
                    <a16:creationId xmlns:a16="http://schemas.microsoft.com/office/drawing/2014/main" id="{3C2BFD6F-4A9C-406A-B56B-2251EC6215E1}"/>
                  </a:ext>
                </a:extLst>
              </p:cNvPr>
              <p:cNvCxnSpPr>
                <a:cxnSpLocks/>
              </p:cNvCxnSpPr>
              <p:nvPr/>
            </p:nvCxnSpPr>
            <p:spPr>
              <a:xfrm>
                <a:off x="3942113" y="2253526"/>
                <a:ext cx="20553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5" name="Group 204">
                <a:extLst>
                  <a:ext uri="{FF2B5EF4-FFF2-40B4-BE49-F238E27FC236}">
                    <a16:creationId xmlns:a16="http://schemas.microsoft.com/office/drawing/2014/main" id="{69BAEE30-AEFC-442F-BF83-0C98C544545F}"/>
                  </a:ext>
                </a:extLst>
              </p:cNvPr>
              <p:cNvGrpSpPr/>
              <p:nvPr/>
            </p:nvGrpSpPr>
            <p:grpSpPr>
              <a:xfrm>
                <a:off x="3907944" y="2500138"/>
                <a:ext cx="137276" cy="138535"/>
                <a:chOff x="7021513" y="2890838"/>
                <a:chExt cx="346076" cy="349250"/>
              </a:xfrm>
            </p:grpSpPr>
            <p:sp>
              <p:nvSpPr>
                <p:cNvPr id="206" name="Freeform 12">
                  <a:extLst>
                    <a:ext uri="{FF2B5EF4-FFF2-40B4-BE49-F238E27FC236}">
                      <a16:creationId xmlns:a16="http://schemas.microsoft.com/office/drawing/2014/main" id="{44ACF94A-53BC-4C9F-B37D-270EF4CEFB41}"/>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rgbClr val="C7003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7" name="Freeform 13">
                  <a:extLst>
                    <a:ext uri="{FF2B5EF4-FFF2-40B4-BE49-F238E27FC236}">
                      <a16:creationId xmlns:a16="http://schemas.microsoft.com/office/drawing/2014/main" id="{AA222427-E7DF-48D5-B614-3F39ACAE7F35}"/>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rgbClr val="C7003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08" name="TextBox 207">
                <a:extLst>
                  <a:ext uri="{FF2B5EF4-FFF2-40B4-BE49-F238E27FC236}">
                    <a16:creationId xmlns:a16="http://schemas.microsoft.com/office/drawing/2014/main" id="{296EF227-E44B-43FE-9743-226143FBAAED}"/>
                  </a:ext>
                </a:extLst>
              </p:cNvPr>
              <p:cNvSpPr txBox="1"/>
              <p:nvPr/>
            </p:nvSpPr>
            <p:spPr>
              <a:xfrm>
                <a:off x="4159380" y="2426985"/>
                <a:ext cx="1559975" cy="830997"/>
              </a:xfrm>
              <a:prstGeom prst="rect">
                <a:avLst/>
              </a:prstGeom>
              <a:noFill/>
            </p:spPr>
            <p:txBody>
              <a:bodyPr wrap="square" lIns="0" rIns="0" rtlCol="0">
                <a:spAutoFit/>
              </a:bodyPr>
              <a:lstStyle/>
              <a:p>
                <a:r>
                  <a:rPr lang="en-US" sz="1200" b="0" i="0">
                    <a:solidFill>
                      <a:schemeClr val="tx1"/>
                    </a:solidFill>
                    <a:effectLst/>
                  </a:rPr>
                  <a:t>Access comprehensive details and high-quality photos for each metal and gemstone.</a:t>
                </a:r>
                <a:endParaRPr lang="en-US" sz="1200"/>
              </a:p>
            </p:txBody>
          </p:sp>
        </p:grpSp>
      </p:grpSp>
      <p:cxnSp>
        <p:nvCxnSpPr>
          <p:cNvPr id="26" name="Straight Connector 25">
            <a:extLst>
              <a:ext uri="{FF2B5EF4-FFF2-40B4-BE49-F238E27FC236}">
                <a16:creationId xmlns:a16="http://schemas.microsoft.com/office/drawing/2014/main" id="{45E1EF00-AFC4-409A-8A26-339F627417BE}"/>
              </a:ext>
            </a:extLst>
          </p:cNvPr>
          <p:cNvCxnSpPr>
            <a:cxnSpLocks/>
          </p:cNvCxnSpPr>
          <p:nvPr/>
        </p:nvCxnSpPr>
        <p:spPr>
          <a:xfrm>
            <a:off x="360324" y="3643963"/>
            <a:ext cx="5477809" cy="0"/>
          </a:xfrm>
          <a:prstGeom prst="line">
            <a:avLst/>
          </a:prstGeom>
          <a:ln w="22225">
            <a:solidFill>
              <a:srgbClr val="621443">
                <a:alpha val="32000"/>
              </a:srgbClr>
            </a:solidFill>
            <a:prstDash val="dash"/>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EEFC09D-174F-4A52-812C-C24167CB2439}"/>
              </a:ext>
            </a:extLst>
          </p:cNvPr>
          <p:cNvSpPr/>
          <p:nvPr/>
        </p:nvSpPr>
        <p:spPr>
          <a:xfrm>
            <a:off x="5693052" y="3237664"/>
            <a:ext cx="812597" cy="812597"/>
          </a:xfrm>
          <a:prstGeom prst="ellipse">
            <a:avLst/>
          </a:prstGeom>
          <a:solidFill>
            <a:srgbClr val="FFC300"/>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F093E"/>
              </a:solidFill>
            </a:endParaRPr>
          </a:p>
        </p:txBody>
      </p:sp>
      <p:grpSp>
        <p:nvGrpSpPr>
          <p:cNvPr id="263" name="Group 262">
            <a:extLst>
              <a:ext uri="{FF2B5EF4-FFF2-40B4-BE49-F238E27FC236}">
                <a16:creationId xmlns:a16="http://schemas.microsoft.com/office/drawing/2014/main" id="{693EAF6E-D819-4434-B169-0F5937820F39}"/>
              </a:ext>
            </a:extLst>
          </p:cNvPr>
          <p:cNvGrpSpPr/>
          <p:nvPr/>
        </p:nvGrpSpPr>
        <p:grpSpPr>
          <a:xfrm>
            <a:off x="599714" y="4482197"/>
            <a:ext cx="348979" cy="367434"/>
            <a:chOff x="4870450" y="3619500"/>
            <a:chExt cx="330201" cy="347663"/>
          </a:xfrm>
        </p:grpSpPr>
        <p:sp>
          <p:nvSpPr>
            <p:cNvPr id="264" name="Freeform 113">
              <a:extLst>
                <a:ext uri="{FF2B5EF4-FFF2-40B4-BE49-F238E27FC236}">
                  <a16:creationId xmlns:a16="http://schemas.microsoft.com/office/drawing/2014/main" id="{A534D685-67F9-4854-BA34-6D3A101AAABE}"/>
                </a:ext>
              </a:extLst>
            </p:cNvPr>
            <p:cNvSpPr>
              <a:spLocks/>
            </p:cNvSpPr>
            <p:nvPr/>
          </p:nvSpPr>
          <p:spPr bwMode="auto">
            <a:xfrm>
              <a:off x="4945063" y="3694113"/>
              <a:ext cx="255588" cy="242888"/>
            </a:xfrm>
            <a:custGeom>
              <a:avLst/>
              <a:gdLst>
                <a:gd name="T0" fmla="*/ 68 w 68"/>
                <a:gd name="T1" fmla="*/ 38 h 64"/>
                <a:gd name="T2" fmla="*/ 68 w 68"/>
                <a:gd name="T3" fmla="*/ 7 h 64"/>
                <a:gd name="T4" fmla="*/ 61 w 68"/>
                <a:gd name="T5" fmla="*/ 0 h 64"/>
                <a:gd name="T6" fmla="*/ 7 w 68"/>
                <a:gd name="T7" fmla="*/ 0 h 64"/>
                <a:gd name="T8" fmla="*/ 0 w 68"/>
                <a:gd name="T9" fmla="*/ 7 h 64"/>
                <a:gd name="T10" fmla="*/ 0 w 68"/>
                <a:gd name="T11" fmla="*/ 57 h 64"/>
                <a:gd name="T12" fmla="*/ 7 w 68"/>
                <a:gd name="T13" fmla="*/ 64 h 64"/>
                <a:gd name="T14" fmla="*/ 22 w 68"/>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64">
                  <a:moveTo>
                    <a:pt x="68" y="38"/>
                  </a:moveTo>
                  <a:cubicBezTo>
                    <a:pt x="68" y="7"/>
                    <a:pt x="68" y="7"/>
                    <a:pt x="68" y="7"/>
                  </a:cubicBezTo>
                  <a:cubicBezTo>
                    <a:pt x="68" y="3"/>
                    <a:pt x="65" y="0"/>
                    <a:pt x="61" y="0"/>
                  </a:cubicBezTo>
                  <a:cubicBezTo>
                    <a:pt x="7" y="0"/>
                    <a:pt x="7" y="0"/>
                    <a:pt x="7" y="0"/>
                  </a:cubicBezTo>
                  <a:cubicBezTo>
                    <a:pt x="3" y="0"/>
                    <a:pt x="0" y="3"/>
                    <a:pt x="0" y="7"/>
                  </a:cubicBezTo>
                  <a:cubicBezTo>
                    <a:pt x="0" y="57"/>
                    <a:pt x="0" y="57"/>
                    <a:pt x="0" y="57"/>
                  </a:cubicBezTo>
                  <a:cubicBezTo>
                    <a:pt x="0" y="61"/>
                    <a:pt x="3" y="64"/>
                    <a:pt x="7" y="64"/>
                  </a:cubicBezTo>
                  <a:cubicBezTo>
                    <a:pt x="22" y="64"/>
                    <a:pt x="22" y="64"/>
                    <a:pt x="22" y="64"/>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5" name="Freeform 114">
              <a:extLst>
                <a:ext uri="{FF2B5EF4-FFF2-40B4-BE49-F238E27FC236}">
                  <a16:creationId xmlns:a16="http://schemas.microsoft.com/office/drawing/2014/main" id="{48396CED-A5E0-437A-99A7-1CC9CAE7977F}"/>
                </a:ext>
              </a:extLst>
            </p:cNvPr>
            <p:cNvSpPr>
              <a:spLocks/>
            </p:cNvSpPr>
            <p:nvPr/>
          </p:nvSpPr>
          <p:spPr bwMode="auto">
            <a:xfrm>
              <a:off x="5027613" y="3770313"/>
              <a:ext cx="173038" cy="196850"/>
            </a:xfrm>
            <a:custGeom>
              <a:avLst/>
              <a:gdLst>
                <a:gd name="T0" fmla="*/ 18 w 46"/>
                <a:gd name="T1" fmla="*/ 4 h 52"/>
                <a:gd name="T2" fmla="*/ 22 w 46"/>
                <a:gd name="T3" fmla="*/ 0 h 52"/>
                <a:gd name="T4" fmla="*/ 26 w 46"/>
                <a:gd name="T5" fmla="*/ 4 h 52"/>
                <a:gd name="T6" fmla="*/ 26 w 46"/>
                <a:gd name="T7" fmla="*/ 23 h 52"/>
                <a:gd name="T8" fmla="*/ 42 w 46"/>
                <a:gd name="T9" fmla="*/ 28 h 52"/>
                <a:gd name="T10" fmla="*/ 45 w 46"/>
                <a:gd name="T11" fmla="*/ 34 h 52"/>
                <a:gd name="T12" fmla="*/ 45 w 46"/>
                <a:gd name="T13" fmla="*/ 35 h 52"/>
                <a:gd name="T14" fmla="*/ 42 w 46"/>
                <a:gd name="T15" fmla="*/ 52 h 52"/>
                <a:gd name="T16" fmla="*/ 18 w 46"/>
                <a:gd name="T17" fmla="*/ 52 h 52"/>
                <a:gd name="T18" fmla="*/ 5 w 46"/>
                <a:gd name="T19" fmla="*/ 34 h 52"/>
                <a:gd name="T20" fmla="*/ 18 w 46"/>
                <a:gd name="T21" fmla="*/ 36 h 52"/>
                <a:gd name="T22" fmla="*/ 18 w 46"/>
                <a:gd name="T23"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52">
                  <a:moveTo>
                    <a:pt x="18" y="4"/>
                  </a:moveTo>
                  <a:cubicBezTo>
                    <a:pt x="18" y="2"/>
                    <a:pt x="20" y="0"/>
                    <a:pt x="22" y="0"/>
                  </a:cubicBezTo>
                  <a:cubicBezTo>
                    <a:pt x="24" y="0"/>
                    <a:pt x="26" y="2"/>
                    <a:pt x="26" y="4"/>
                  </a:cubicBezTo>
                  <a:cubicBezTo>
                    <a:pt x="26" y="23"/>
                    <a:pt x="26" y="23"/>
                    <a:pt x="26" y="23"/>
                  </a:cubicBezTo>
                  <a:cubicBezTo>
                    <a:pt x="42" y="28"/>
                    <a:pt x="42" y="28"/>
                    <a:pt x="42" y="28"/>
                  </a:cubicBezTo>
                  <a:cubicBezTo>
                    <a:pt x="44" y="28"/>
                    <a:pt x="46" y="31"/>
                    <a:pt x="45" y="34"/>
                  </a:cubicBezTo>
                  <a:cubicBezTo>
                    <a:pt x="45" y="35"/>
                    <a:pt x="45" y="35"/>
                    <a:pt x="45" y="35"/>
                  </a:cubicBezTo>
                  <a:cubicBezTo>
                    <a:pt x="42" y="52"/>
                    <a:pt x="42" y="52"/>
                    <a:pt x="42" y="52"/>
                  </a:cubicBezTo>
                  <a:cubicBezTo>
                    <a:pt x="18" y="52"/>
                    <a:pt x="18" y="52"/>
                    <a:pt x="18" y="52"/>
                  </a:cubicBezTo>
                  <a:cubicBezTo>
                    <a:pt x="5" y="34"/>
                    <a:pt x="5" y="34"/>
                    <a:pt x="5" y="34"/>
                  </a:cubicBezTo>
                  <a:cubicBezTo>
                    <a:pt x="0" y="26"/>
                    <a:pt x="12" y="24"/>
                    <a:pt x="18" y="36"/>
                  </a:cubicBezTo>
                  <a:lnTo>
                    <a:pt x="18" y="4"/>
                  </a:ln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6" name="Line 115">
              <a:extLst>
                <a:ext uri="{FF2B5EF4-FFF2-40B4-BE49-F238E27FC236}">
                  <a16:creationId xmlns:a16="http://schemas.microsoft.com/office/drawing/2014/main" id="{F9E3F4C3-3DED-4EAC-8731-08EB38E7E93F}"/>
                </a:ext>
              </a:extLst>
            </p:cNvPr>
            <p:cNvSpPr>
              <a:spLocks noChangeShapeType="1"/>
            </p:cNvSpPr>
            <p:nvPr/>
          </p:nvSpPr>
          <p:spPr bwMode="auto">
            <a:xfrm>
              <a:off x="4945063" y="3740150"/>
              <a:ext cx="255588"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7" name="Freeform 116">
              <a:extLst>
                <a:ext uri="{FF2B5EF4-FFF2-40B4-BE49-F238E27FC236}">
                  <a16:creationId xmlns:a16="http://schemas.microsoft.com/office/drawing/2014/main" id="{AC7DE9D3-E7AA-4C36-948D-061A8137EB67}"/>
                </a:ext>
              </a:extLst>
            </p:cNvPr>
            <p:cNvSpPr>
              <a:spLocks/>
            </p:cNvSpPr>
            <p:nvPr/>
          </p:nvSpPr>
          <p:spPr bwMode="auto">
            <a:xfrm>
              <a:off x="4906963" y="3656013"/>
              <a:ext cx="46038" cy="46038"/>
            </a:xfrm>
            <a:custGeom>
              <a:avLst/>
              <a:gdLst>
                <a:gd name="T0" fmla="*/ 0 w 12"/>
                <a:gd name="T1" fmla="*/ 12 h 12"/>
                <a:gd name="T2" fmla="*/ 12 w 12"/>
                <a:gd name="T3" fmla="*/ 0 h 12"/>
              </a:gdLst>
              <a:ahLst/>
              <a:cxnLst>
                <a:cxn ang="0">
                  <a:pos x="T0" y="T1"/>
                </a:cxn>
                <a:cxn ang="0">
                  <a:pos x="T2" y="T3"/>
                </a:cxn>
              </a:cxnLst>
              <a:rect l="0" t="0" r="r" b="b"/>
              <a:pathLst>
                <a:path w="12" h="12">
                  <a:moveTo>
                    <a:pt x="0" y="12"/>
                  </a:moveTo>
                  <a:cubicBezTo>
                    <a:pt x="0" y="5"/>
                    <a:pt x="5" y="0"/>
                    <a:pt x="12"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8" name="Freeform 117">
              <a:extLst>
                <a:ext uri="{FF2B5EF4-FFF2-40B4-BE49-F238E27FC236}">
                  <a16:creationId xmlns:a16="http://schemas.microsoft.com/office/drawing/2014/main" id="{6C0065D1-0350-414F-BFCB-17C0BEB5D984}"/>
                </a:ext>
              </a:extLst>
            </p:cNvPr>
            <p:cNvSpPr>
              <a:spLocks/>
            </p:cNvSpPr>
            <p:nvPr/>
          </p:nvSpPr>
          <p:spPr bwMode="auto">
            <a:xfrm>
              <a:off x="4870450" y="3619500"/>
              <a:ext cx="82550" cy="82550"/>
            </a:xfrm>
            <a:custGeom>
              <a:avLst/>
              <a:gdLst>
                <a:gd name="T0" fmla="*/ 0 w 22"/>
                <a:gd name="T1" fmla="*/ 22 h 22"/>
                <a:gd name="T2" fmla="*/ 22 w 22"/>
                <a:gd name="T3" fmla="*/ 0 h 22"/>
              </a:gdLst>
              <a:ahLst/>
              <a:cxnLst>
                <a:cxn ang="0">
                  <a:pos x="T0" y="T1"/>
                </a:cxn>
                <a:cxn ang="0">
                  <a:pos x="T2" y="T3"/>
                </a:cxn>
              </a:cxnLst>
              <a:rect l="0" t="0" r="r" b="b"/>
              <a:pathLst>
                <a:path w="22" h="22">
                  <a:moveTo>
                    <a:pt x="0" y="22"/>
                  </a:moveTo>
                  <a:cubicBezTo>
                    <a:pt x="0" y="10"/>
                    <a:pt x="10" y="0"/>
                    <a:pt x="22"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7" name="Rectangle: Rounded Corners 6">
            <a:extLst>
              <a:ext uri="{FF2B5EF4-FFF2-40B4-BE49-F238E27FC236}">
                <a16:creationId xmlns:a16="http://schemas.microsoft.com/office/drawing/2014/main" id="{321C46C4-80C4-44CC-9139-9C79C22C53A1}"/>
              </a:ext>
            </a:extLst>
          </p:cNvPr>
          <p:cNvSpPr/>
          <p:nvPr/>
        </p:nvSpPr>
        <p:spPr>
          <a:xfrm>
            <a:off x="6815618" y="4436300"/>
            <a:ext cx="1708555" cy="101083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id="{41E70F61-F94D-42B4-B5F0-347C0CADDFD9}"/>
              </a:ext>
            </a:extLst>
          </p:cNvPr>
          <p:cNvGrpSpPr/>
          <p:nvPr/>
        </p:nvGrpSpPr>
        <p:grpSpPr>
          <a:xfrm>
            <a:off x="6686825" y="3975498"/>
            <a:ext cx="4657139" cy="1934627"/>
            <a:chOff x="6684649" y="3975498"/>
            <a:chExt cx="4657139" cy="1934627"/>
          </a:xfrm>
        </p:grpSpPr>
        <p:grpSp>
          <p:nvGrpSpPr>
            <p:cNvPr id="4" name="Group 3">
              <a:extLst>
                <a:ext uri="{FF2B5EF4-FFF2-40B4-BE49-F238E27FC236}">
                  <a16:creationId xmlns:a16="http://schemas.microsoft.com/office/drawing/2014/main" id="{7756D8AE-3890-421D-8632-7D1A178E24E5}"/>
                </a:ext>
              </a:extLst>
            </p:cNvPr>
            <p:cNvGrpSpPr/>
            <p:nvPr/>
          </p:nvGrpSpPr>
          <p:grpSpPr>
            <a:xfrm>
              <a:off x="6684649" y="3975498"/>
              <a:ext cx="2087874" cy="1934627"/>
              <a:chOff x="6684649" y="3975498"/>
              <a:chExt cx="2087874" cy="1934627"/>
            </a:xfrm>
          </p:grpSpPr>
          <p:sp>
            <p:nvSpPr>
              <p:cNvPr id="269" name="Rectangle: Rounded Corners 268">
                <a:extLst>
                  <a:ext uri="{FF2B5EF4-FFF2-40B4-BE49-F238E27FC236}">
                    <a16:creationId xmlns:a16="http://schemas.microsoft.com/office/drawing/2014/main" id="{6FDD5F33-A2A1-4D2C-910B-73E658916CDC}"/>
                  </a:ext>
                </a:extLst>
              </p:cNvPr>
              <p:cNvSpPr/>
              <p:nvPr/>
            </p:nvSpPr>
            <p:spPr>
              <a:xfrm>
                <a:off x="6699462" y="3975498"/>
                <a:ext cx="2058249" cy="343300"/>
              </a:xfrm>
              <a:prstGeom prst="roundRect">
                <a:avLst>
                  <a:gd name="adj" fmla="val 50000"/>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What are we look for?</a:t>
                </a:r>
              </a:p>
            </p:txBody>
          </p:sp>
          <p:grpSp>
            <p:nvGrpSpPr>
              <p:cNvPr id="44" name="Group 43">
                <a:extLst>
                  <a:ext uri="{FF2B5EF4-FFF2-40B4-BE49-F238E27FC236}">
                    <a16:creationId xmlns:a16="http://schemas.microsoft.com/office/drawing/2014/main" id="{2235BF6E-9378-4902-AB83-CD2814B8A96D}"/>
                  </a:ext>
                </a:extLst>
              </p:cNvPr>
              <p:cNvGrpSpPr/>
              <p:nvPr/>
            </p:nvGrpSpPr>
            <p:grpSpPr>
              <a:xfrm>
                <a:off x="6684649" y="4561053"/>
                <a:ext cx="2087874" cy="1349072"/>
                <a:chOff x="6710843" y="4561053"/>
                <a:chExt cx="2087874" cy="1349072"/>
              </a:xfrm>
            </p:grpSpPr>
            <p:cxnSp>
              <p:nvCxnSpPr>
                <p:cNvPr id="36" name="Straight Connector 35">
                  <a:extLst>
                    <a:ext uri="{FF2B5EF4-FFF2-40B4-BE49-F238E27FC236}">
                      <a16:creationId xmlns:a16="http://schemas.microsoft.com/office/drawing/2014/main" id="{B5F9621E-F72A-4ADB-ADA6-EAD88E6332AC}"/>
                    </a:ext>
                  </a:extLst>
                </p:cNvPr>
                <p:cNvCxnSpPr>
                  <a:cxnSpLocks/>
                </p:cNvCxnSpPr>
                <p:nvPr/>
              </p:nvCxnSpPr>
              <p:spPr>
                <a:xfrm>
                  <a:off x="6710843" y="4561053"/>
                  <a:ext cx="0" cy="13490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729C76A-9C4B-40D7-B2FC-B9A46AA6F958}"/>
                    </a:ext>
                  </a:extLst>
                </p:cNvPr>
                <p:cNvCxnSpPr>
                  <a:cxnSpLocks/>
                </p:cNvCxnSpPr>
                <p:nvPr/>
              </p:nvCxnSpPr>
              <p:spPr>
                <a:xfrm>
                  <a:off x="8673457" y="4561053"/>
                  <a:ext cx="0" cy="13490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Arrow: Pentagon 36">
                  <a:extLst>
                    <a:ext uri="{FF2B5EF4-FFF2-40B4-BE49-F238E27FC236}">
                      <a16:creationId xmlns:a16="http://schemas.microsoft.com/office/drawing/2014/main" id="{4AE8DA14-A637-4DEC-AD12-D78BF1B72024}"/>
                    </a:ext>
                  </a:extLst>
                </p:cNvPr>
                <p:cNvSpPr/>
                <p:nvPr/>
              </p:nvSpPr>
              <p:spPr>
                <a:xfrm>
                  <a:off x="6710844" y="5663674"/>
                  <a:ext cx="2087873" cy="246451"/>
                </a:xfrm>
                <a:prstGeom prst="homePlate">
                  <a:avLst/>
                </a:prstGeom>
                <a:solidFill>
                  <a:srgbClr val="8F093E"/>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a:t>Memories and Joy</a:t>
                  </a:r>
                </a:p>
              </p:txBody>
            </p:sp>
            <p:sp>
              <p:nvSpPr>
                <p:cNvPr id="274" name="Arrow: Pentagon 273">
                  <a:extLst>
                    <a:ext uri="{FF2B5EF4-FFF2-40B4-BE49-F238E27FC236}">
                      <a16:creationId xmlns:a16="http://schemas.microsoft.com/office/drawing/2014/main" id="{82FFE98B-B2E2-4389-8D0D-5FD47FE757B6}"/>
                    </a:ext>
                  </a:extLst>
                </p:cNvPr>
                <p:cNvSpPr/>
                <p:nvPr/>
              </p:nvSpPr>
              <p:spPr>
                <a:xfrm>
                  <a:off x="6710844" y="5391020"/>
                  <a:ext cx="2087873" cy="246451"/>
                </a:xfrm>
                <a:prstGeom prst="homePlate">
                  <a:avLst/>
                </a:prstGeom>
                <a:solidFill>
                  <a:srgbClr val="62144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a:t>Feeling</a:t>
                  </a:r>
                </a:p>
              </p:txBody>
            </p:sp>
          </p:grpSp>
        </p:grpSp>
        <p:grpSp>
          <p:nvGrpSpPr>
            <p:cNvPr id="278" name="Group 277">
              <a:extLst>
                <a:ext uri="{FF2B5EF4-FFF2-40B4-BE49-F238E27FC236}">
                  <a16:creationId xmlns:a16="http://schemas.microsoft.com/office/drawing/2014/main" id="{A0BD0315-3411-4AAA-A17B-2C2AA4F28403}"/>
                </a:ext>
              </a:extLst>
            </p:cNvPr>
            <p:cNvGrpSpPr/>
            <p:nvPr/>
          </p:nvGrpSpPr>
          <p:grpSpPr>
            <a:xfrm>
              <a:off x="9253914" y="4561053"/>
              <a:ext cx="2087874" cy="1349072"/>
              <a:chOff x="6710843" y="4561053"/>
              <a:chExt cx="2087874" cy="1349072"/>
            </a:xfrm>
          </p:grpSpPr>
          <p:cxnSp>
            <p:nvCxnSpPr>
              <p:cNvPr id="279" name="Straight Connector 278">
                <a:extLst>
                  <a:ext uri="{FF2B5EF4-FFF2-40B4-BE49-F238E27FC236}">
                    <a16:creationId xmlns:a16="http://schemas.microsoft.com/office/drawing/2014/main" id="{7FDCAD27-D5EE-461B-81F8-CF43DC0EC646}"/>
                  </a:ext>
                </a:extLst>
              </p:cNvPr>
              <p:cNvCxnSpPr>
                <a:cxnSpLocks/>
              </p:cNvCxnSpPr>
              <p:nvPr/>
            </p:nvCxnSpPr>
            <p:spPr>
              <a:xfrm>
                <a:off x="6710843" y="4561053"/>
                <a:ext cx="0" cy="13490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4C67D06-6AFC-4FBB-9369-A561283FF26D}"/>
                  </a:ext>
                </a:extLst>
              </p:cNvPr>
              <p:cNvCxnSpPr>
                <a:cxnSpLocks/>
              </p:cNvCxnSpPr>
              <p:nvPr/>
            </p:nvCxnSpPr>
            <p:spPr>
              <a:xfrm>
                <a:off x="8673457" y="4561053"/>
                <a:ext cx="0" cy="13490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3" name="Arrow: Pentagon 282">
                <a:extLst>
                  <a:ext uri="{FF2B5EF4-FFF2-40B4-BE49-F238E27FC236}">
                    <a16:creationId xmlns:a16="http://schemas.microsoft.com/office/drawing/2014/main" id="{37CA6FDE-7C3D-4276-A866-5AD600FA2386}"/>
                  </a:ext>
                </a:extLst>
              </p:cNvPr>
              <p:cNvSpPr/>
              <p:nvPr/>
            </p:nvSpPr>
            <p:spPr>
              <a:xfrm>
                <a:off x="6710844" y="5118367"/>
                <a:ext cx="2087873" cy="246451"/>
              </a:xfrm>
              <a:prstGeom prst="homePlate">
                <a:avLst/>
              </a:prstGeom>
              <a:solidFill>
                <a:srgbClr val="FF573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a:t>Elegance</a:t>
                </a:r>
              </a:p>
            </p:txBody>
          </p:sp>
          <p:sp>
            <p:nvSpPr>
              <p:cNvPr id="284" name="Arrow: Pentagon 283">
                <a:extLst>
                  <a:ext uri="{FF2B5EF4-FFF2-40B4-BE49-F238E27FC236}">
                    <a16:creationId xmlns:a16="http://schemas.microsoft.com/office/drawing/2014/main" id="{0A15B4F3-9F8D-45F3-98E0-AE7AD0413A8A}"/>
                  </a:ext>
                </a:extLst>
              </p:cNvPr>
              <p:cNvSpPr/>
              <p:nvPr/>
            </p:nvSpPr>
            <p:spPr>
              <a:xfrm>
                <a:off x="6710844" y="4845714"/>
                <a:ext cx="2087873" cy="246451"/>
              </a:xfrm>
              <a:prstGeom prst="homePlate">
                <a:avLst/>
              </a:prstGeom>
              <a:solidFill>
                <a:srgbClr val="C70037"/>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a:t>Quality</a:t>
                </a:r>
              </a:p>
            </p:txBody>
          </p:sp>
          <p:sp>
            <p:nvSpPr>
              <p:cNvPr id="285" name="Arrow: Pentagon 284">
                <a:extLst>
                  <a:ext uri="{FF2B5EF4-FFF2-40B4-BE49-F238E27FC236}">
                    <a16:creationId xmlns:a16="http://schemas.microsoft.com/office/drawing/2014/main" id="{6A884144-F3AE-46A2-80C8-DC39CCA580B0}"/>
                  </a:ext>
                </a:extLst>
              </p:cNvPr>
              <p:cNvSpPr/>
              <p:nvPr/>
            </p:nvSpPr>
            <p:spPr>
              <a:xfrm>
                <a:off x="6710844" y="4573061"/>
                <a:ext cx="2087873" cy="246451"/>
              </a:xfrm>
              <a:prstGeom prst="homePlate">
                <a:avLst/>
              </a:pr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a:t>Design</a:t>
                </a:r>
              </a:p>
            </p:txBody>
          </p:sp>
        </p:grpSp>
      </p:grpSp>
      <p:grpSp>
        <p:nvGrpSpPr>
          <p:cNvPr id="92" name="Group 91">
            <a:extLst>
              <a:ext uri="{FF2B5EF4-FFF2-40B4-BE49-F238E27FC236}">
                <a16:creationId xmlns:a16="http://schemas.microsoft.com/office/drawing/2014/main" id="{D60CD3D1-1102-4E37-80D3-F62B9BD53CC1}"/>
              </a:ext>
            </a:extLst>
          </p:cNvPr>
          <p:cNvGrpSpPr/>
          <p:nvPr/>
        </p:nvGrpSpPr>
        <p:grpSpPr>
          <a:xfrm>
            <a:off x="7342460" y="4614282"/>
            <a:ext cx="654870" cy="654872"/>
            <a:chOff x="5554663" y="723900"/>
            <a:chExt cx="346075" cy="346076"/>
          </a:xfrm>
          <a:gradFill>
            <a:gsLst>
              <a:gs pos="31000">
                <a:srgbClr val="8F093E"/>
              </a:gs>
              <a:gs pos="100000">
                <a:srgbClr val="561744"/>
              </a:gs>
            </a:gsLst>
            <a:lin ang="5400000" scaled="1"/>
          </a:gradFill>
        </p:grpSpPr>
        <p:sp>
          <p:nvSpPr>
            <p:cNvPr id="93" name="Freeform 1743">
              <a:extLst>
                <a:ext uri="{FF2B5EF4-FFF2-40B4-BE49-F238E27FC236}">
                  <a16:creationId xmlns:a16="http://schemas.microsoft.com/office/drawing/2014/main" id="{B9EAD6E3-FBA5-4EBE-96B8-A3EF23512049}"/>
                </a:ext>
              </a:extLst>
            </p:cNvPr>
            <p:cNvSpPr>
              <a:spLocks noEditPoints="1"/>
            </p:cNvSpPr>
            <p:nvPr/>
          </p:nvSpPr>
          <p:spPr bwMode="auto">
            <a:xfrm>
              <a:off x="5595938" y="765175"/>
              <a:ext cx="263525" cy="263525"/>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4 h 70"/>
                <a:gd name="T12" fmla="*/ 4 w 70"/>
                <a:gd name="T13" fmla="*/ 35 h 70"/>
                <a:gd name="T14" fmla="*/ 35 w 70"/>
                <a:gd name="T15" fmla="*/ 66 h 70"/>
                <a:gd name="T16" fmla="*/ 66 w 70"/>
                <a:gd name="T17" fmla="*/ 35 h 70"/>
                <a:gd name="T18" fmla="*/ 35 w 70"/>
                <a:gd name="T19"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6" y="70"/>
                    <a:pt x="0" y="54"/>
                    <a:pt x="0" y="35"/>
                  </a:cubicBezTo>
                  <a:cubicBezTo>
                    <a:pt x="0" y="16"/>
                    <a:pt x="16" y="0"/>
                    <a:pt x="35" y="0"/>
                  </a:cubicBezTo>
                  <a:cubicBezTo>
                    <a:pt x="54" y="0"/>
                    <a:pt x="70" y="16"/>
                    <a:pt x="70" y="35"/>
                  </a:cubicBezTo>
                  <a:cubicBezTo>
                    <a:pt x="70" y="54"/>
                    <a:pt x="54" y="70"/>
                    <a:pt x="35" y="70"/>
                  </a:cubicBezTo>
                  <a:close/>
                  <a:moveTo>
                    <a:pt x="35" y="4"/>
                  </a:moveTo>
                  <a:cubicBezTo>
                    <a:pt x="18" y="4"/>
                    <a:pt x="4" y="18"/>
                    <a:pt x="4" y="35"/>
                  </a:cubicBezTo>
                  <a:cubicBezTo>
                    <a:pt x="4" y="52"/>
                    <a:pt x="18" y="66"/>
                    <a:pt x="35" y="66"/>
                  </a:cubicBezTo>
                  <a:cubicBezTo>
                    <a:pt x="52" y="66"/>
                    <a:pt x="66" y="52"/>
                    <a:pt x="66" y="35"/>
                  </a:cubicBezTo>
                  <a:cubicBezTo>
                    <a:pt x="66" y="18"/>
                    <a:pt x="52" y="4"/>
                    <a:pt x="3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1744">
              <a:extLst>
                <a:ext uri="{FF2B5EF4-FFF2-40B4-BE49-F238E27FC236}">
                  <a16:creationId xmlns:a16="http://schemas.microsoft.com/office/drawing/2014/main" id="{67889EBC-7074-4DE7-91D5-4BE2602EA35F}"/>
                </a:ext>
              </a:extLst>
            </p:cNvPr>
            <p:cNvSpPr>
              <a:spLocks/>
            </p:cNvSpPr>
            <p:nvPr/>
          </p:nvSpPr>
          <p:spPr bwMode="auto">
            <a:xfrm>
              <a:off x="5719763" y="723900"/>
              <a:ext cx="15875" cy="87313"/>
            </a:xfrm>
            <a:custGeom>
              <a:avLst/>
              <a:gdLst>
                <a:gd name="T0" fmla="*/ 2 w 4"/>
                <a:gd name="T1" fmla="*/ 23 h 23"/>
                <a:gd name="T2" fmla="*/ 0 w 4"/>
                <a:gd name="T3" fmla="*/ 21 h 23"/>
                <a:gd name="T4" fmla="*/ 0 w 4"/>
                <a:gd name="T5" fmla="*/ 2 h 23"/>
                <a:gd name="T6" fmla="*/ 2 w 4"/>
                <a:gd name="T7" fmla="*/ 0 h 23"/>
                <a:gd name="T8" fmla="*/ 4 w 4"/>
                <a:gd name="T9" fmla="*/ 2 h 23"/>
                <a:gd name="T10" fmla="*/ 4 w 4"/>
                <a:gd name="T11" fmla="*/ 21 h 23"/>
                <a:gd name="T12" fmla="*/ 2 w 4"/>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2" y="23"/>
                  </a:moveTo>
                  <a:cubicBezTo>
                    <a:pt x="1" y="23"/>
                    <a:pt x="0" y="22"/>
                    <a:pt x="0" y="21"/>
                  </a:cubicBezTo>
                  <a:cubicBezTo>
                    <a:pt x="0" y="2"/>
                    <a:pt x="0" y="2"/>
                    <a:pt x="0" y="2"/>
                  </a:cubicBezTo>
                  <a:cubicBezTo>
                    <a:pt x="0" y="1"/>
                    <a:pt x="1" y="0"/>
                    <a:pt x="2" y="0"/>
                  </a:cubicBezTo>
                  <a:cubicBezTo>
                    <a:pt x="3" y="0"/>
                    <a:pt x="4" y="1"/>
                    <a:pt x="4" y="2"/>
                  </a:cubicBezTo>
                  <a:cubicBezTo>
                    <a:pt x="4" y="21"/>
                    <a:pt x="4" y="21"/>
                    <a:pt x="4" y="21"/>
                  </a:cubicBezTo>
                  <a:cubicBezTo>
                    <a:pt x="4" y="22"/>
                    <a:pt x="3" y="23"/>
                    <a:pt x="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1745">
              <a:extLst>
                <a:ext uri="{FF2B5EF4-FFF2-40B4-BE49-F238E27FC236}">
                  <a16:creationId xmlns:a16="http://schemas.microsoft.com/office/drawing/2014/main" id="{CEA2FE88-DA44-4AF2-A0EF-D6D08C465972}"/>
                </a:ext>
              </a:extLst>
            </p:cNvPr>
            <p:cNvSpPr>
              <a:spLocks/>
            </p:cNvSpPr>
            <p:nvPr/>
          </p:nvSpPr>
          <p:spPr bwMode="auto">
            <a:xfrm>
              <a:off x="5554663" y="889000"/>
              <a:ext cx="87313" cy="15875"/>
            </a:xfrm>
            <a:custGeom>
              <a:avLst/>
              <a:gdLst>
                <a:gd name="T0" fmla="*/ 21 w 23"/>
                <a:gd name="T1" fmla="*/ 4 h 4"/>
                <a:gd name="T2" fmla="*/ 2 w 23"/>
                <a:gd name="T3" fmla="*/ 4 h 4"/>
                <a:gd name="T4" fmla="*/ 0 w 23"/>
                <a:gd name="T5" fmla="*/ 2 h 4"/>
                <a:gd name="T6" fmla="*/ 2 w 23"/>
                <a:gd name="T7" fmla="*/ 0 h 4"/>
                <a:gd name="T8" fmla="*/ 21 w 23"/>
                <a:gd name="T9" fmla="*/ 0 h 4"/>
                <a:gd name="T10" fmla="*/ 23 w 23"/>
                <a:gd name="T11" fmla="*/ 2 h 4"/>
                <a:gd name="T12" fmla="*/ 21 w 2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3" h="4">
                  <a:moveTo>
                    <a:pt x="21" y="4"/>
                  </a:moveTo>
                  <a:cubicBezTo>
                    <a:pt x="2" y="4"/>
                    <a:pt x="2" y="4"/>
                    <a:pt x="2" y="4"/>
                  </a:cubicBezTo>
                  <a:cubicBezTo>
                    <a:pt x="1" y="4"/>
                    <a:pt x="0" y="3"/>
                    <a:pt x="0" y="2"/>
                  </a:cubicBezTo>
                  <a:cubicBezTo>
                    <a:pt x="0" y="1"/>
                    <a:pt x="1" y="0"/>
                    <a:pt x="2" y="0"/>
                  </a:cubicBezTo>
                  <a:cubicBezTo>
                    <a:pt x="21" y="0"/>
                    <a:pt x="21" y="0"/>
                    <a:pt x="21" y="0"/>
                  </a:cubicBezTo>
                  <a:cubicBezTo>
                    <a:pt x="22" y="0"/>
                    <a:pt x="23" y="1"/>
                    <a:pt x="23" y="2"/>
                  </a:cubicBezTo>
                  <a:cubicBezTo>
                    <a:pt x="23" y="3"/>
                    <a:pt x="22" y="4"/>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Freeform 1746">
              <a:extLst>
                <a:ext uri="{FF2B5EF4-FFF2-40B4-BE49-F238E27FC236}">
                  <a16:creationId xmlns:a16="http://schemas.microsoft.com/office/drawing/2014/main" id="{B8C15B3F-853A-42F5-BAC1-07BF5BA0A4B6}"/>
                </a:ext>
              </a:extLst>
            </p:cNvPr>
            <p:cNvSpPr>
              <a:spLocks/>
            </p:cNvSpPr>
            <p:nvPr/>
          </p:nvSpPr>
          <p:spPr bwMode="auto">
            <a:xfrm>
              <a:off x="5719763" y="982663"/>
              <a:ext cx="15875" cy="87313"/>
            </a:xfrm>
            <a:custGeom>
              <a:avLst/>
              <a:gdLst>
                <a:gd name="T0" fmla="*/ 2 w 4"/>
                <a:gd name="T1" fmla="*/ 23 h 23"/>
                <a:gd name="T2" fmla="*/ 0 w 4"/>
                <a:gd name="T3" fmla="*/ 21 h 23"/>
                <a:gd name="T4" fmla="*/ 0 w 4"/>
                <a:gd name="T5" fmla="*/ 2 h 23"/>
                <a:gd name="T6" fmla="*/ 2 w 4"/>
                <a:gd name="T7" fmla="*/ 0 h 23"/>
                <a:gd name="T8" fmla="*/ 4 w 4"/>
                <a:gd name="T9" fmla="*/ 2 h 23"/>
                <a:gd name="T10" fmla="*/ 4 w 4"/>
                <a:gd name="T11" fmla="*/ 21 h 23"/>
                <a:gd name="T12" fmla="*/ 2 w 4"/>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2" y="23"/>
                  </a:moveTo>
                  <a:cubicBezTo>
                    <a:pt x="1" y="23"/>
                    <a:pt x="0" y="22"/>
                    <a:pt x="0" y="21"/>
                  </a:cubicBezTo>
                  <a:cubicBezTo>
                    <a:pt x="0" y="2"/>
                    <a:pt x="0" y="2"/>
                    <a:pt x="0" y="2"/>
                  </a:cubicBezTo>
                  <a:cubicBezTo>
                    <a:pt x="0" y="1"/>
                    <a:pt x="1" y="0"/>
                    <a:pt x="2" y="0"/>
                  </a:cubicBezTo>
                  <a:cubicBezTo>
                    <a:pt x="3" y="0"/>
                    <a:pt x="4" y="1"/>
                    <a:pt x="4" y="2"/>
                  </a:cubicBezTo>
                  <a:cubicBezTo>
                    <a:pt x="4" y="21"/>
                    <a:pt x="4" y="21"/>
                    <a:pt x="4" y="21"/>
                  </a:cubicBezTo>
                  <a:cubicBezTo>
                    <a:pt x="4" y="22"/>
                    <a:pt x="3" y="23"/>
                    <a:pt x="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1747">
              <a:extLst>
                <a:ext uri="{FF2B5EF4-FFF2-40B4-BE49-F238E27FC236}">
                  <a16:creationId xmlns:a16="http://schemas.microsoft.com/office/drawing/2014/main" id="{20608F8C-4730-4C44-9BC6-A9FED26AA8C6}"/>
                </a:ext>
              </a:extLst>
            </p:cNvPr>
            <p:cNvSpPr>
              <a:spLocks/>
            </p:cNvSpPr>
            <p:nvPr/>
          </p:nvSpPr>
          <p:spPr bwMode="auto">
            <a:xfrm>
              <a:off x="5815013" y="889000"/>
              <a:ext cx="85725" cy="15875"/>
            </a:xfrm>
            <a:custGeom>
              <a:avLst/>
              <a:gdLst>
                <a:gd name="T0" fmla="*/ 21 w 23"/>
                <a:gd name="T1" fmla="*/ 4 h 4"/>
                <a:gd name="T2" fmla="*/ 2 w 23"/>
                <a:gd name="T3" fmla="*/ 4 h 4"/>
                <a:gd name="T4" fmla="*/ 0 w 23"/>
                <a:gd name="T5" fmla="*/ 2 h 4"/>
                <a:gd name="T6" fmla="*/ 2 w 23"/>
                <a:gd name="T7" fmla="*/ 0 h 4"/>
                <a:gd name="T8" fmla="*/ 21 w 23"/>
                <a:gd name="T9" fmla="*/ 0 h 4"/>
                <a:gd name="T10" fmla="*/ 23 w 23"/>
                <a:gd name="T11" fmla="*/ 2 h 4"/>
                <a:gd name="T12" fmla="*/ 21 w 2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3" h="4">
                  <a:moveTo>
                    <a:pt x="21" y="4"/>
                  </a:moveTo>
                  <a:cubicBezTo>
                    <a:pt x="2" y="4"/>
                    <a:pt x="2" y="4"/>
                    <a:pt x="2" y="4"/>
                  </a:cubicBezTo>
                  <a:cubicBezTo>
                    <a:pt x="1" y="4"/>
                    <a:pt x="0" y="3"/>
                    <a:pt x="0" y="2"/>
                  </a:cubicBezTo>
                  <a:cubicBezTo>
                    <a:pt x="0" y="1"/>
                    <a:pt x="1" y="0"/>
                    <a:pt x="2" y="0"/>
                  </a:cubicBezTo>
                  <a:cubicBezTo>
                    <a:pt x="21" y="0"/>
                    <a:pt x="21" y="0"/>
                    <a:pt x="21" y="0"/>
                  </a:cubicBezTo>
                  <a:cubicBezTo>
                    <a:pt x="22" y="0"/>
                    <a:pt x="23" y="1"/>
                    <a:pt x="23" y="2"/>
                  </a:cubicBezTo>
                  <a:cubicBezTo>
                    <a:pt x="23" y="3"/>
                    <a:pt x="22" y="4"/>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1748">
              <a:extLst>
                <a:ext uri="{FF2B5EF4-FFF2-40B4-BE49-F238E27FC236}">
                  <a16:creationId xmlns:a16="http://schemas.microsoft.com/office/drawing/2014/main" id="{CA454387-65B5-4AC6-9F57-7E00662A2F3A}"/>
                </a:ext>
              </a:extLst>
            </p:cNvPr>
            <p:cNvSpPr>
              <a:spLocks/>
            </p:cNvSpPr>
            <p:nvPr/>
          </p:nvSpPr>
          <p:spPr bwMode="auto">
            <a:xfrm>
              <a:off x="5697538" y="844550"/>
              <a:ext cx="60325" cy="104775"/>
            </a:xfrm>
            <a:custGeom>
              <a:avLst/>
              <a:gdLst>
                <a:gd name="T0" fmla="*/ 8 w 16"/>
                <a:gd name="T1" fmla="*/ 28 h 28"/>
                <a:gd name="T2" fmla="*/ 0 w 16"/>
                <a:gd name="T3" fmla="*/ 20 h 28"/>
                <a:gd name="T4" fmla="*/ 2 w 16"/>
                <a:gd name="T5" fmla="*/ 18 h 28"/>
                <a:gd name="T6" fmla="*/ 4 w 16"/>
                <a:gd name="T7" fmla="*/ 20 h 28"/>
                <a:gd name="T8" fmla="*/ 8 w 16"/>
                <a:gd name="T9" fmla="*/ 24 h 28"/>
                <a:gd name="T10" fmla="*/ 12 w 16"/>
                <a:gd name="T11" fmla="*/ 20 h 28"/>
                <a:gd name="T12" fmla="*/ 8 w 16"/>
                <a:gd name="T13" fmla="*/ 16 h 28"/>
                <a:gd name="T14" fmla="*/ 0 w 16"/>
                <a:gd name="T15" fmla="*/ 8 h 28"/>
                <a:gd name="T16" fmla="*/ 8 w 16"/>
                <a:gd name="T17" fmla="*/ 0 h 28"/>
                <a:gd name="T18" fmla="*/ 16 w 16"/>
                <a:gd name="T19" fmla="*/ 8 h 28"/>
                <a:gd name="T20" fmla="*/ 14 w 16"/>
                <a:gd name="T21" fmla="*/ 10 h 28"/>
                <a:gd name="T22" fmla="*/ 12 w 16"/>
                <a:gd name="T23" fmla="*/ 8 h 28"/>
                <a:gd name="T24" fmla="*/ 8 w 16"/>
                <a:gd name="T25" fmla="*/ 4 h 28"/>
                <a:gd name="T26" fmla="*/ 4 w 16"/>
                <a:gd name="T27" fmla="*/ 8 h 28"/>
                <a:gd name="T28" fmla="*/ 8 w 16"/>
                <a:gd name="T29" fmla="*/ 12 h 28"/>
                <a:gd name="T30" fmla="*/ 16 w 16"/>
                <a:gd name="T31" fmla="*/ 20 h 28"/>
                <a:gd name="T32" fmla="*/ 8 w 16"/>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8">
                  <a:moveTo>
                    <a:pt x="8" y="28"/>
                  </a:moveTo>
                  <a:cubicBezTo>
                    <a:pt x="4" y="28"/>
                    <a:pt x="0" y="24"/>
                    <a:pt x="0" y="20"/>
                  </a:cubicBezTo>
                  <a:cubicBezTo>
                    <a:pt x="0" y="19"/>
                    <a:pt x="1" y="18"/>
                    <a:pt x="2" y="18"/>
                  </a:cubicBezTo>
                  <a:cubicBezTo>
                    <a:pt x="3" y="18"/>
                    <a:pt x="4" y="19"/>
                    <a:pt x="4" y="20"/>
                  </a:cubicBezTo>
                  <a:cubicBezTo>
                    <a:pt x="4" y="22"/>
                    <a:pt x="6" y="24"/>
                    <a:pt x="8" y="24"/>
                  </a:cubicBezTo>
                  <a:cubicBezTo>
                    <a:pt x="10" y="24"/>
                    <a:pt x="12" y="22"/>
                    <a:pt x="12" y="20"/>
                  </a:cubicBezTo>
                  <a:cubicBezTo>
                    <a:pt x="12" y="18"/>
                    <a:pt x="10" y="16"/>
                    <a:pt x="8" y="16"/>
                  </a:cubicBezTo>
                  <a:cubicBezTo>
                    <a:pt x="4" y="16"/>
                    <a:pt x="0" y="12"/>
                    <a:pt x="0" y="8"/>
                  </a:cubicBezTo>
                  <a:cubicBezTo>
                    <a:pt x="0" y="3"/>
                    <a:pt x="4" y="0"/>
                    <a:pt x="8" y="0"/>
                  </a:cubicBezTo>
                  <a:cubicBezTo>
                    <a:pt x="12" y="0"/>
                    <a:pt x="16" y="3"/>
                    <a:pt x="16" y="8"/>
                  </a:cubicBezTo>
                  <a:cubicBezTo>
                    <a:pt x="16" y="9"/>
                    <a:pt x="15" y="10"/>
                    <a:pt x="14" y="10"/>
                  </a:cubicBezTo>
                  <a:cubicBezTo>
                    <a:pt x="13" y="10"/>
                    <a:pt x="12" y="9"/>
                    <a:pt x="12" y="8"/>
                  </a:cubicBezTo>
                  <a:cubicBezTo>
                    <a:pt x="12" y="5"/>
                    <a:pt x="10" y="4"/>
                    <a:pt x="8" y="4"/>
                  </a:cubicBezTo>
                  <a:cubicBezTo>
                    <a:pt x="6" y="4"/>
                    <a:pt x="4" y="5"/>
                    <a:pt x="4" y="8"/>
                  </a:cubicBezTo>
                  <a:cubicBezTo>
                    <a:pt x="4" y="10"/>
                    <a:pt x="6" y="12"/>
                    <a:pt x="8" y="12"/>
                  </a:cubicBezTo>
                  <a:cubicBezTo>
                    <a:pt x="12" y="12"/>
                    <a:pt x="16" y="15"/>
                    <a:pt x="16" y="20"/>
                  </a:cubicBezTo>
                  <a:cubicBezTo>
                    <a:pt x="16" y="24"/>
                    <a:pt x="12" y="28"/>
                    <a:pt x="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1749">
              <a:extLst>
                <a:ext uri="{FF2B5EF4-FFF2-40B4-BE49-F238E27FC236}">
                  <a16:creationId xmlns:a16="http://schemas.microsoft.com/office/drawing/2014/main" id="{5AEAEE2A-928E-4A02-88FF-DABA0C507472}"/>
                </a:ext>
              </a:extLst>
            </p:cNvPr>
            <p:cNvSpPr>
              <a:spLocks/>
            </p:cNvSpPr>
            <p:nvPr/>
          </p:nvSpPr>
          <p:spPr bwMode="auto">
            <a:xfrm>
              <a:off x="5719763" y="828675"/>
              <a:ext cx="15875" cy="136525"/>
            </a:xfrm>
            <a:custGeom>
              <a:avLst/>
              <a:gdLst>
                <a:gd name="T0" fmla="*/ 2 w 4"/>
                <a:gd name="T1" fmla="*/ 36 h 36"/>
                <a:gd name="T2" fmla="*/ 0 w 4"/>
                <a:gd name="T3" fmla="*/ 34 h 36"/>
                <a:gd name="T4" fmla="*/ 0 w 4"/>
                <a:gd name="T5" fmla="*/ 2 h 36"/>
                <a:gd name="T6" fmla="*/ 2 w 4"/>
                <a:gd name="T7" fmla="*/ 0 h 36"/>
                <a:gd name="T8" fmla="*/ 4 w 4"/>
                <a:gd name="T9" fmla="*/ 2 h 36"/>
                <a:gd name="T10" fmla="*/ 4 w 4"/>
                <a:gd name="T11" fmla="*/ 34 h 36"/>
                <a:gd name="T12" fmla="*/ 2 w 4"/>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4" h="36">
                  <a:moveTo>
                    <a:pt x="2" y="36"/>
                  </a:moveTo>
                  <a:cubicBezTo>
                    <a:pt x="1" y="36"/>
                    <a:pt x="0" y="35"/>
                    <a:pt x="0" y="34"/>
                  </a:cubicBezTo>
                  <a:cubicBezTo>
                    <a:pt x="0" y="2"/>
                    <a:pt x="0" y="2"/>
                    <a:pt x="0" y="2"/>
                  </a:cubicBezTo>
                  <a:cubicBezTo>
                    <a:pt x="0" y="1"/>
                    <a:pt x="1" y="0"/>
                    <a:pt x="2" y="0"/>
                  </a:cubicBezTo>
                  <a:cubicBezTo>
                    <a:pt x="3" y="0"/>
                    <a:pt x="4" y="1"/>
                    <a:pt x="4" y="2"/>
                  </a:cubicBezTo>
                  <a:cubicBezTo>
                    <a:pt x="4" y="34"/>
                    <a:pt x="4" y="34"/>
                    <a:pt x="4" y="34"/>
                  </a:cubicBezTo>
                  <a:cubicBezTo>
                    <a:pt x="4" y="35"/>
                    <a:pt x="3" y="36"/>
                    <a:pt x="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1" name="TextBox 10">
            <a:extLst>
              <a:ext uri="{FF2B5EF4-FFF2-40B4-BE49-F238E27FC236}">
                <a16:creationId xmlns:a16="http://schemas.microsoft.com/office/drawing/2014/main" id="{BD020405-9184-D71C-F021-27A547E619FE}"/>
              </a:ext>
            </a:extLst>
          </p:cNvPr>
          <p:cNvSpPr txBox="1"/>
          <p:nvPr/>
        </p:nvSpPr>
        <p:spPr>
          <a:xfrm>
            <a:off x="10989085" y="2393055"/>
            <a:ext cx="903570" cy="492443"/>
          </a:xfrm>
          <a:prstGeom prst="rect">
            <a:avLst/>
          </a:prstGeom>
          <a:noFill/>
        </p:spPr>
        <p:txBody>
          <a:bodyPr wrap="square" tIns="0" bIns="0" rtlCol="0">
            <a:spAutoFit/>
          </a:bodyPr>
          <a:lstStyle/>
          <a:p>
            <a:pPr algn="ctr"/>
            <a:r>
              <a:rPr lang="en-US" sz="1600" b="1">
                <a:solidFill>
                  <a:schemeClr val="bg1"/>
                </a:solidFill>
                <a:latin typeface="Segoe UI" panose="020B0502040204020203" pitchFamily="34" charset="0"/>
                <a:cs typeface="Segoe UI" panose="020B0502040204020203" pitchFamily="34" charset="0"/>
              </a:rPr>
              <a:t>Our Aim</a:t>
            </a:r>
          </a:p>
        </p:txBody>
      </p:sp>
      <p:grpSp>
        <p:nvGrpSpPr>
          <p:cNvPr id="13" name="Group 12">
            <a:extLst>
              <a:ext uri="{FF2B5EF4-FFF2-40B4-BE49-F238E27FC236}">
                <a16:creationId xmlns:a16="http://schemas.microsoft.com/office/drawing/2014/main" id="{FF824FAC-301E-9E26-80EA-35BF93DC4823}"/>
              </a:ext>
            </a:extLst>
          </p:cNvPr>
          <p:cNvGrpSpPr/>
          <p:nvPr/>
        </p:nvGrpSpPr>
        <p:grpSpPr>
          <a:xfrm>
            <a:off x="11266381" y="1909253"/>
            <a:ext cx="348979" cy="367434"/>
            <a:chOff x="4870450" y="3619500"/>
            <a:chExt cx="330201" cy="347663"/>
          </a:xfrm>
        </p:grpSpPr>
        <p:sp>
          <p:nvSpPr>
            <p:cNvPr id="14" name="Freeform 113">
              <a:extLst>
                <a:ext uri="{FF2B5EF4-FFF2-40B4-BE49-F238E27FC236}">
                  <a16:creationId xmlns:a16="http://schemas.microsoft.com/office/drawing/2014/main" id="{72C74B41-0A12-3F57-6AE8-3A4ED9F6F6B0}"/>
                </a:ext>
              </a:extLst>
            </p:cNvPr>
            <p:cNvSpPr>
              <a:spLocks/>
            </p:cNvSpPr>
            <p:nvPr/>
          </p:nvSpPr>
          <p:spPr bwMode="auto">
            <a:xfrm>
              <a:off x="4945063" y="3694113"/>
              <a:ext cx="255588" cy="242888"/>
            </a:xfrm>
            <a:custGeom>
              <a:avLst/>
              <a:gdLst>
                <a:gd name="T0" fmla="*/ 68 w 68"/>
                <a:gd name="T1" fmla="*/ 38 h 64"/>
                <a:gd name="T2" fmla="*/ 68 w 68"/>
                <a:gd name="T3" fmla="*/ 7 h 64"/>
                <a:gd name="T4" fmla="*/ 61 w 68"/>
                <a:gd name="T5" fmla="*/ 0 h 64"/>
                <a:gd name="T6" fmla="*/ 7 w 68"/>
                <a:gd name="T7" fmla="*/ 0 h 64"/>
                <a:gd name="T8" fmla="*/ 0 w 68"/>
                <a:gd name="T9" fmla="*/ 7 h 64"/>
                <a:gd name="T10" fmla="*/ 0 w 68"/>
                <a:gd name="T11" fmla="*/ 57 h 64"/>
                <a:gd name="T12" fmla="*/ 7 w 68"/>
                <a:gd name="T13" fmla="*/ 64 h 64"/>
                <a:gd name="T14" fmla="*/ 22 w 68"/>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64">
                  <a:moveTo>
                    <a:pt x="68" y="38"/>
                  </a:moveTo>
                  <a:cubicBezTo>
                    <a:pt x="68" y="7"/>
                    <a:pt x="68" y="7"/>
                    <a:pt x="68" y="7"/>
                  </a:cubicBezTo>
                  <a:cubicBezTo>
                    <a:pt x="68" y="3"/>
                    <a:pt x="65" y="0"/>
                    <a:pt x="61" y="0"/>
                  </a:cubicBezTo>
                  <a:cubicBezTo>
                    <a:pt x="7" y="0"/>
                    <a:pt x="7" y="0"/>
                    <a:pt x="7" y="0"/>
                  </a:cubicBezTo>
                  <a:cubicBezTo>
                    <a:pt x="3" y="0"/>
                    <a:pt x="0" y="3"/>
                    <a:pt x="0" y="7"/>
                  </a:cubicBezTo>
                  <a:cubicBezTo>
                    <a:pt x="0" y="57"/>
                    <a:pt x="0" y="57"/>
                    <a:pt x="0" y="57"/>
                  </a:cubicBezTo>
                  <a:cubicBezTo>
                    <a:pt x="0" y="61"/>
                    <a:pt x="3" y="64"/>
                    <a:pt x="7" y="64"/>
                  </a:cubicBezTo>
                  <a:cubicBezTo>
                    <a:pt x="22" y="64"/>
                    <a:pt x="22" y="64"/>
                    <a:pt x="22" y="64"/>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Freeform 114">
              <a:extLst>
                <a:ext uri="{FF2B5EF4-FFF2-40B4-BE49-F238E27FC236}">
                  <a16:creationId xmlns:a16="http://schemas.microsoft.com/office/drawing/2014/main" id="{D8F0D68F-8601-7BA9-ED95-BD18F04AD931}"/>
                </a:ext>
              </a:extLst>
            </p:cNvPr>
            <p:cNvSpPr>
              <a:spLocks/>
            </p:cNvSpPr>
            <p:nvPr/>
          </p:nvSpPr>
          <p:spPr bwMode="auto">
            <a:xfrm>
              <a:off x="5027613" y="3770313"/>
              <a:ext cx="173038" cy="196850"/>
            </a:xfrm>
            <a:custGeom>
              <a:avLst/>
              <a:gdLst>
                <a:gd name="T0" fmla="*/ 18 w 46"/>
                <a:gd name="T1" fmla="*/ 4 h 52"/>
                <a:gd name="T2" fmla="*/ 22 w 46"/>
                <a:gd name="T3" fmla="*/ 0 h 52"/>
                <a:gd name="T4" fmla="*/ 26 w 46"/>
                <a:gd name="T5" fmla="*/ 4 h 52"/>
                <a:gd name="T6" fmla="*/ 26 w 46"/>
                <a:gd name="T7" fmla="*/ 23 h 52"/>
                <a:gd name="T8" fmla="*/ 42 w 46"/>
                <a:gd name="T9" fmla="*/ 28 h 52"/>
                <a:gd name="T10" fmla="*/ 45 w 46"/>
                <a:gd name="T11" fmla="*/ 34 h 52"/>
                <a:gd name="T12" fmla="*/ 45 w 46"/>
                <a:gd name="T13" fmla="*/ 35 h 52"/>
                <a:gd name="T14" fmla="*/ 42 w 46"/>
                <a:gd name="T15" fmla="*/ 52 h 52"/>
                <a:gd name="T16" fmla="*/ 18 w 46"/>
                <a:gd name="T17" fmla="*/ 52 h 52"/>
                <a:gd name="T18" fmla="*/ 5 w 46"/>
                <a:gd name="T19" fmla="*/ 34 h 52"/>
                <a:gd name="T20" fmla="*/ 18 w 46"/>
                <a:gd name="T21" fmla="*/ 36 h 52"/>
                <a:gd name="T22" fmla="*/ 18 w 46"/>
                <a:gd name="T23"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52">
                  <a:moveTo>
                    <a:pt x="18" y="4"/>
                  </a:moveTo>
                  <a:cubicBezTo>
                    <a:pt x="18" y="2"/>
                    <a:pt x="20" y="0"/>
                    <a:pt x="22" y="0"/>
                  </a:cubicBezTo>
                  <a:cubicBezTo>
                    <a:pt x="24" y="0"/>
                    <a:pt x="26" y="2"/>
                    <a:pt x="26" y="4"/>
                  </a:cubicBezTo>
                  <a:cubicBezTo>
                    <a:pt x="26" y="23"/>
                    <a:pt x="26" y="23"/>
                    <a:pt x="26" y="23"/>
                  </a:cubicBezTo>
                  <a:cubicBezTo>
                    <a:pt x="42" y="28"/>
                    <a:pt x="42" y="28"/>
                    <a:pt x="42" y="28"/>
                  </a:cubicBezTo>
                  <a:cubicBezTo>
                    <a:pt x="44" y="28"/>
                    <a:pt x="46" y="31"/>
                    <a:pt x="45" y="34"/>
                  </a:cubicBezTo>
                  <a:cubicBezTo>
                    <a:pt x="45" y="35"/>
                    <a:pt x="45" y="35"/>
                    <a:pt x="45" y="35"/>
                  </a:cubicBezTo>
                  <a:cubicBezTo>
                    <a:pt x="42" y="52"/>
                    <a:pt x="42" y="52"/>
                    <a:pt x="42" y="52"/>
                  </a:cubicBezTo>
                  <a:cubicBezTo>
                    <a:pt x="18" y="52"/>
                    <a:pt x="18" y="52"/>
                    <a:pt x="18" y="52"/>
                  </a:cubicBezTo>
                  <a:cubicBezTo>
                    <a:pt x="5" y="34"/>
                    <a:pt x="5" y="34"/>
                    <a:pt x="5" y="34"/>
                  </a:cubicBezTo>
                  <a:cubicBezTo>
                    <a:pt x="0" y="26"/>
                    <a:pt x="12" y="24"/>
                    <a:pt x="18" y="36"/>
                  </a:cubicBezTo>
                  <a:lnTo>
                    <a:pt x="18" y="4"/>
                  </a:ln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Line 115">
              <a:extLst>
                <a:ext uri="{FF2B5EF4-FFF2-40B4-BE49-F238E27FC236}">
                  <a16:creationId xmlns:a16="http://schemas.microsoft.com/office/drawing/2014/main" id="{1F1F0230-DDCC-7948-0973-676CB4DFD624}"/>
                </a:ext>
              </a:extLst>
            </p:cNvPr>
            <p:cNvSpPr>
              <a:spLocks noChangeShapeType="1"/>
            </p:cNvSpPr>
            <p:nvPr/>
          </p:nvSpPr>
          <p:spPr bwMode="auto">
            <a:xfrm>
              <a:off x="4945063" y="3740150"/>
              <a:ext cx="255588"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Freeform 116">
              <a:extLst>
                <a:ext uri="{FF2B5EF4-FFF2-40B4-BE49-F238E27FC236}">
                  <a16:creationId xmlns:a16="http://schemas.microsoft.com/office/drawing/2014/main" id="{9E991EC0-D044-7C74-F62D-42511FCB45B7}"/>
                </a:ext>
              </a:extLst>
            </p:cNvPr>
            <p:cNvSpPr>
              <a:spLocks/>
            </p:cNvSpPr>
            <p:nvPr/>
          </p:nvSpPr>
          <p:spPr bwMode="auto">
            <a:xfrm>
              <a:off x="4906963" y="3656013"/>
              <a:ext cx="46038" cy="46038"/>
            </a:xfrm>
            <a:custGeom>
              <a:avLst/>
              <a:gdLst>
                <a:gd name="T0" fmla="*/ 0 w 12"/>
                <a:gd name="T1" fmla="*/ 12 h 12"/>
                <a:gd name="T2" fmla="*/ 12 w 12"/>
                <a:gd name="T3" fmla="*/ 0 h 12"/>
              </a:gdLst>
              <a:ahLst/>
              <a:cxnLst>
                <a:cxn ang="0">
                  <a:pos x="T0" y="T1"/>
                </a:cxn>
                <a:cxn ang="0">
                  <a:pos x="T2" y="T3"/>
                </a:cxn>
              </a:cxnLst>
              <a:rect l="0" t="0" r="r" b="b"/>
              <a:pathLst>
                <a:path w="12" h="12">
                  <a:moveTo>
                    <a:pt x="0" y="12"/>
                  </a:moveTo>
                  <a:cubicBezTo>
                    <a:pt x="0" y="5"/>
                    <a:pt x="5" y="0"/>
                    <a:pt x="12"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117">
              <a:extLst>
                <a:ext uri="{FF2B5EF4-FFF2-40B4-BE49-F238E27FC236}">
                  <a16:creationId xmlns:a16="http://schemas.microsoft.com/office/drawing/2014/main" id="{D68D9389-12CB-2F8F-1430-6F05EDCC9300}"/>
                </a:ext>
              </a:extLst>
            </p:cNvPr>
            <p:cNvSpPr>
              <a:spLocks/>
            </p:cNvSpPr>
            <p:nvPr/>
          </p:nvSpPr>
          <p:spPr bwMode="auto">
            <a:xfrm>
              <a:off x="4870450" y="3619500"/>
              <a:ext cx="82550" cy="82550"/>
            </a:xfrm>
            <a:custGeom>
              <a:avLst/>
              <a:gdLst>
                <a:gd name="T0" fmla="*/ 0 w 22"/>
                <a:gd name="T1" fmla="*/ 22 h 22"/>
                <a:gd name="T2" fmla="*/ 22 w 22"/>
                <a:gd name="T3" fmla="*/ 0 h 22"/>
              </a:gdLst>
              <a:ahLst/>
              <a:cxnLst>
                <a:cxn ang="0">
                  <a:pos x="T0" y="T1"/>
                </a:cxn>
                <a:cxn ang="0">
                  <a:pos x="T2" y="T3"/>
                </a:cxn>
              </a:cxnLst>
              <a:rect l="0" t="0" r="r" b="b"/>
              <a:pathLst>
                <a:path w="22" h="22">
                  <a:moveTo>
                    <a:pt x="0" y="22"/>
                  </a:moveTo>
                  <a:cubicBezTo>
                    <a:pt x="0" y="10"/>
                    <a:pt x="10" y="0"/>
                    <a:pt x="22"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9" name="Rectangle 18">
            <a:extLst>
              <a:ext uri="{FF2B5EF4-FFF2-40B4-BE49-F238E27FC236}">
                <a16:creationId xmlns:a16="http://schemas.microsoft.com/office/drawing/2014/main" id="{3C826227-EDDB-A337-D99E-AD59E5BF521C}"/>
              </a:ext>
            </a:extLst>
          </p:cNvPr>
          <p:cNvSpPr/>
          <p:nvPr/>
        </p:nvSpPr>
        <p:spPr>
          <a:xfrm>
            <a:off x="9040189" y="5516635"/>
            <a:ext cx="2264781" cy="400110"/>
          </a:xfrm>
          <a:prstGeom prst="rect">
            <a:avLst/>
          </a:prstGeom>
          <a:noFill/>
        </p:spPr>
        <p:txBody>
          <a:bodyPr wrap="square" lIns="91440" tIns="45720" rIns="91440" bIns="45720">
            <a:spAutoFit/>
          </a:bodyPr>
          <a:lstStyle/>
          <a:p>
            <a:pPr algn="ctr"/>
            <a:r>
              <a:rPr lang="en-US" sz="2000" b="1" cap="none" spc="0" dirty="0">
                <a:ln w="0"/>
                <a:solidFill>
                  <a:schemeClr val="tx1"/>
                </a:solidFill>
                <a:effectLst>
                  <a:outerShdw blurRad="38100" dist="19050" dir="2700000" algn="tl" rotWithShape="0">
                    <a:schemeClr val="dk1">
                      <a:alpha val="40000"/>
                    </a:schemeClr>
                  </a:outerShdw>
                </a:effectLst>
                <a:latin typeface="Vivaldi" panose="03020602050506090804" pitchFamily="66" charset="0"/>
              </a:rPr>
              <a:t>Make your jewelry</a:t>
            </a:r>
          </a:p>
        </p:txBody>
      </p:sp>
      <p:pic>
        <p:nvPicPr>
          <p:cNvPr id="27" name="Picture 26">
            <a:extLst>
              <a:ext uri="{FF2B5EF4-FFF2-40B4-BE49-F238E27FC236}">
                <a16:creationId xmlns:a16="http://schemas.microsoft.com/office/drawing/2014/main" id="{35714211-8370-2DE2-9406-5165D67D8D8D}"/>
              </a:ext>
            </a:extLst>
          </p:cNvPr>
          <p:cNvPicPr>
            <a:picLocks noChangeAspect="1"/>
          </p:cNvPicPr>
          <p:nvPr/>
        </p:nvPicPr>
        <p:blipFill>
          <a:blip r:embed="rId3"/>
          <a:stretch>
            <a:fillRect/>
          </a:stretch>
        </p:blipFill>
        <p:spPr>
          <a:xfrm>
            <a:off x="213772" y="0"/>
            <a:ext cx="903209" cy="1367070"/>
          </a:xfrm>
          <a:prstGeom prst="rect">
            <a:avLst/>
          </a:prstGeom>
        </p:spPr>
      </p:pic>
    </p:spTree>
    <p:extLst>
      <p:ext uri="{BB962C8B-B14F-4D97-AF65-F5344CB8AC3E}">
        <p14:creationId xmlns:p14="http://schemas.microsoft.com/office/powerpoint/2010/main" val="143673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Rectangle: Top Corners Rounded 330">
            <a:extLst>
              <a:ext uri="{FF2B5EF4-FFF2-40B4-BE49-F238E27FC236}">
                <a16:creationId xmlns:a16="http://schemas.microsoft.com/office/drawing/2014/main" id="{6722902B-877C-4DCA-8CEA-85CF6CF62E36}"/>
              </a:ext>
            </a:extLst>
          </p:cNvPr>
          <p:cNvSpPr/>
          <p:nvPr/>
        </p:nvSpPr>
        <p:spPr>
          <a:xfrm rot="16200000">
            <a:off x="8923389" y="-103513"/>
            <a:ext cx="1860174" cy="4677050"/>
          </a:xfrm>
          <a:prstGeom prst="round2SameRect">
            <a:avLst>
              <a:gd name="adj1" fmla="val 50000"/>
              <a:gd name="adj2" fmla="val 0"/>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Slide Number Placeholder 4">
            <a:extLst>
              <a:ext uri="{FF2B5EF4-FFF2-40B4-BE49-F238E27FC236}">
                <a16:creationId xmlns:a16="http://schemas.microsoft.com/office/drawing/2014/main" id="{86624B1F-DC60-4966-8FB7-986A31AF1CD4}"/>
              </a:ext>
            </a:extLst>
          </p:cNvPr>
          <p:cNvSpPr>
            <a:spLocks noGrp="1"/>
          </p:cNvSpPr>
          <p:nvPr>
            <p:ph type="sldNum" sz="quarter" idx="12"/>
          </p:nvPr>
        </p:nvSpPr>
        <p:spPr>
          <a:xfrm>
            <a:off x="9077325" y="6356350"/>
            <a:ext cx="2743200" cy="365125"/>
          </a:xfrm>
        </p:spPr>
        <p:txBody>
          <a:bodyPr/>
          <a:lstStyle/>
          <a:p>
            <a:fld id="{48CDA4C5-FE92-47E7-B123-CF46462CBD5E}" type="slidenum">
              <a:rPr lang="en-ID" smtClean="0">
                <a:solidFill>
                  <a:srgbClr val="8F093E"/>
                </a:solidFill>
              </a:rPr>
              <a:t>4</a:t>
            </a:fld>
            <a:endParaRPr lang="en-ID">
              <a:solidFill>
                <a:srgbClr val="8F093E"/>
              </a:solidFill>
            </a:endParaRPr>
          </a:p>
        </p:txBody>
      </p:sp>
      <p:pic>
        <p:nvPicPr>
          <p:cNvPr id="48" name="Picture 47" descr="A picture containing text, computer, computer, monitor&#10;&#10;Description automatically generated">
            <a:extLst>
              <a:ext uri="{FF2B5EF4-FFF2-40B4-BE49-F238E27FC236}">
                <a16:creationId xmlns:a16="http://schemas.microsoft.com/office/drawing/2014/main" id="{7967D5C7-4097-4181-87EC-EAB4353A986A}"/>
              </a:ext>
            </a:extLst>
          </p:cNvPr>
          <p:cNvPicPr>
            <a:picLocks noChangeAspect="1"/>
          </p:cNvPicPr>
          <p:nvPr/>
        </p:nvPicPr>
        <p:blipFill rotWithShape="1">
          <a:blip r:embed="rId3">
            <a:extLst>
              <a:ext uri="{28A0092B-C50C-407E-A947-70E740481C1C}">
                <a14:useLocalDpi xmlns:a14="http://schemas.microsoft.com/office/drawing/2010/main" val="0"/>
              </a:ext>
            </a:extLst>
          </a:blip>
          <a:srcRect l="7027"/>
          <a:stretch/>
        </p:blipFill>
        <p:spPr>
          <a:xfrm>
            <a:off x="0" y="963283"/>
            <a:ext cx="8324660" cy="5372325"/>
          </a:xfrm>
          <a:prstGeom prst="rect">
            <a:avLst/>
          </a:prstGeom>
        </p:spPr>
      </p:pic>
      <p:sp>
        <p:nvSpPr>
          <p:cNvPr id="90" name="Rectangle: Rounded Corners 89">
            <a:extLst>
              <a:ext uri="{FF2B5EF4-FFF2-40B4-BE49-F238E27FC236}">
                <a16:creationId xmlns:a16="http://schemas.microsoft.com/office/drawing/2014/main" id="{ACCEFF65-4F7A-4C22-B1C9-FBF56A1DDF0D}"/>
              </a:ext>
            </a:extLst>
          </p:cNvPr>
          <p:cNvSpPr/>
          <p:nvPr/>
        </p:nvSpPr>
        <p:spPr>
          <a:xfrm>
            <a:off x="744685" y="1645694"/>
            <a:ext cx="2014743" cy="3755053"/>
          </a:xfrm>
          <a:prstGeom prst="roundRect">
            <a:avLst>
              <a:gd name="adj" fmla="val 6878"/>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Rectangle: Rounded Corners 90">
            <a:extLst>
              <a:ext uri="{FF2B5EF4-FFF2-40B4-BE49-F238E27FC236}">
                <a16:creationId xmlns:a16="http://schemas.microsoft.com/office/drawing/2014/main" id="{645B9DC6-F756-4A05-92AE-0BFF351DE605}"/>
              </a:ext>
            </a:extLst>
          </p:cNvPr>
          <p:cNvSpPr/>
          <p:nvPr/>
        </p:nvSpPr>
        <p:spPr>
          <a:xfrm>
            <a:off x="2845650" y="1627528"/>
            <a:ext cx="2014743" cy="3755053"/>
          </a:xfrm>
          <a:prstGeom prst="roundRect">
            <a:avLst>
              <a:gd name="adj" fmla="val 6878"/>
            </a:avLst>
          </a:prstGeom>
          <a:solidFill>
            <a:srgbClr val="8F0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Rectangle: Rounded Corners 91">
            <a:extLst>
              <a:ext uri="{FF2B5EF4-FFF2-40B4-BE49-F238E27FC236}">
                <a16:creationId xmlns:a16="http://schemas.microsoft.com/office/drawing/2014/main" id="{AA76B41F-5EC9-479F-9A8C-DDB42A734A94}"/>
              </a:ext>
            </a:extLst>
          </p:cNvPr>
          <p:cNvSpPr/>
          <p:nvPr/>
        </p:nvSpPr>
        <p:spPr>
          <a:xfrm>
            <a:off x="4946614" y="1635966"/>
            <a:ext cx="2014743" cy="3755053"/>
          </a:xfrm>
          <a:prstGeom prst="roundRect">
            <a:avLst>
              <a:gd name="adj" fmla="val 6878"/>
            </a:avLst>
          </a:prstGeom>
          <a:solidFill>
            <a:srgbClr val="C700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bg1"/>
              </a:solidFill>
            </a:endParaRPr>
          </a:p>
        </p:txBody>
      </p:sp>
      <p:sp>
        <p:nvSpPr>
          <p:cNvPr id="94" name="Rectangle: Top Corners Rounded 93">
            <a:extLst>
              <a:ext uri="{FF2B5EF4-FFF2-40B4-BE49-F238E27FC236}">
                <a16:creationId xmlns:a16="http://schemas.microsoft.com/office/drawing/2014/main" id="{DFF361C4-ADBD-48C4-87AF-10247CBEA9F2}"/>
              </a:ext>
            </a:extLst>
          </p:cNvPr>
          <p:cNvSpPr/>
          <p:nvPr/>
        </p:nvSpPr>
        <p:spPr>
          <a:xfrm flipV="1">
            <a:off x="903959" y="1637910"/>
            <a:ext cx="1648063" cy="675341"/>
          </a:xfrm>
          <a:prstGeom prst="round2SameRect">
            <a:avLst>
              <a:gd name="adj1" fmla="val 23483"/>
              <a:gd name="adj2" fmla="val 0"/>
            </a:avLst>
          </a:prstGeom>
          <a:solidFill>
            <a:schemeClr val="bg1">
              <a:lumMod val="95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3" name="Oval 2">
            <a:extLst>
              <a:ext uri="{FF2B5EF4-FFF2-40B4-BE49-F238E27FC236}">
                <a16:creationId xmlns:a16="http://schemas.microsoft.com/office/drawing/2014/main" id="{E7E32C9D-B217-400C-AF46-C27F31794BEB}"/>
              </a:ext>
            </a:extLst>
          </p:cNvPr>
          <p:cNvSpPr/>
          <p:nvPr/>
        </p:nvSpPr>
        <p:spPr>
          <a:xfrm>
            <a:off x="2514039" y="4569441"/>
            <a:ext cx="577000" cy="577000"/>
          </a:xfrm>
          <a:prstGeom prst="ellipse">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2BDFB96-09CA-4C4A-B1BC-EC0DBDD7C252}"/>
              </a:ext>
            </a:extLst>
          </p:cNvPr>
          <p:cNvSpPr/>
          <p:nvPr/>
        </p:nvSpPr>
        <p:spPr>
          <a:xfrm>
            <a:off x="4615004" y="4569441"/>
            <a:ext cx="577000" cy="577000"/>
          </a:xfrm>
          <a:prstGeom prst="ellipse">
            <a:avLst/>
          </a:prstGeom>
          <a:solidFill>
            <a:srgbClr val="8F0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35">
            <a:extLst>
              <a:ext uri="{FF2B5EF4-FFF2-40B4-BE49-F238E27FC236}">
                <a16:creationId xmlns:a16="http://schemas.microsoft.com/office/drawing/2014/main" id="{7F2D9E2B-5245-4B34-8D3F-7203ED9F2867}"/>
              </a:ext>
            </a:extLst>
          </p:cNvPr>
          <p:cNvSpPr>
            <a:spLocks noEditPoints="1"/>
          </p:cNvSpPr>
          <p:nvPr/>
        </p:nvSpPr>
        <p:spPr bwMode="auto">
          <a:xfrm>
            <a:off x="2687997" y="4699595"/>
            <a:ext cx="315303" cy="316692"/>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00" name="Freeform 35">
            <a:extLst>
              <a:ext uri="{FF2B5EF4-FFF2-40B4-BE49-F238E27FC236}">
                <a16:creationId xmlns:a16="http://schemas.microsoft.com/office/drawing/2014/main" id="{FEE06D61-F0EC-4BCE-AEF0-DA939CEC864F}"/>
              </a:ext>
            </a:extLst>
          </p:cNvPr>
          <p:cNvSpPr>
            <a:spLocks noEditPoints="1"/>
          </p:cNvSpPr>
          <p:nvPr/>
        </p:nvSpPr>
        <p:spPr bwMode="auto">
          <a:xfrm>
            <a:off x="4788962" y="4699595"/>
            <a:ext cx="315303" cy="316692"/>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01" name="Rectangle: Top Corners Rounded 100">
            <a:extLst>
              <a:ext uri="{FF2B5EF4-FFF2-40B4-BE49-F238E27FC236}">
                <a16:creationId xmlns:a16="http://schemas.microsoft.com/office/drawing/2014/main" id="{EBC6C80D-2151-4C9F-B816-3634424ABCE3}"/>
              </a:ext>
            </a:extLst>
          </p:cNvPr>
          <p:cNvSpPr/>
          <p:nvPr/>
        </p:nvSpPr>
        <p:spPr>
          <a:xfrm flipV="1">
            <a:off x="3028990" y="1637910"/>
            <a:ext cx="1648063" cy="675341"/>
          </a:xfrm>
          <a:prstGeom prst="round2SameRect">
            <a:avLst>
              <a:gd name="adj1" fmla="val 23483"/>
              <a:gd name="adj2" fmla="val 0"/>
            </a:avLst>
          </a:prstGeom>
          <a:solidFill>
            <a:schemeClr val="bg1">
              <a:lumMod val="95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02" name="Rectangle: Top Corners Rounded 101">
            <a:extLst>
              <a:ext uri="{FF2B5EF4-FFF2-40B4-BE49-F238E27FC236}">
                <a16:creationId xmlns:a16="http://schemas.microsoft.com/office/drawing/2014/main" id="{F15FB22A-1DB0-491C-BBBD-005D54C7569A}"/>
              </a:ext>
            </a:extLst>
          </p:cNvPr>
          <p:cNvSpPr/>
          <p:nvPr/>
        </p:nvSpPr>
        <p:spPr>
          <a:xfrm flipV="1">
            <a:off x="5129954" y="1637910"/>
            <a:ext cx="1648063" cy="675341"/>
          </a:xfrm>
          <a:prstGeom prst="round2SameRect">
            <a:avLst>
              <a:gd name="adj1" fmla="val 23483"/>
              <a:gd name="adj2" fmla="val 0"/>
            </a:avLst>
          </a:prstGeom>
          <a:solidFill>
            <a:schemeClr val="bg1">
              <a:lumMod val="95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7BB627F1-ABE8-4929-94B2-99479D9E53A5}"/>
              </a:ext>
            </a:extLst>
          </p:cNvPr>
          <p:cNvGrpSpPr/>
          <p:nvPr/>
        </p:nvGrpSpPr>
        <p:grpSpPr>
          <a:xfrm>
            <a:off x="1002074" y="1845704"/>
            <a:ext cx="1451832" cy="406508"/>
            <a:chOff x="1817999" y="1846071"/>
            <a:chExt cx="1451832" cy="406508"/>
          </a:xfrm>
        </p:grpSpPr>
        <p:sp>
          <p:nvSpPr>
            <p:cNvPr id="111" name="TextBox 110">
              <a:extLst>
                <a:ext uri="{FF2B5EF4-FFF2-40B4-BE49-F238E27FC236}">
                  <a16:creationId xmlns:a16="http://schemas.microsoft.com/office/drawing/2014/main" id="{2A974559-2220-43AE-9154-7064377173E9}"/>
                </a:ext>
              </a:extLst>
            </p:cNvPr>
            <p:cNvSpPr txBox="1"/>
            <p:nvPr/>
          </p:nvSpPr>
          <p:spPr>
            <a:xfrm flipH="1">
              <a:off x="2193298" y="1883247"/>
              <a:ext cx="1076533" cy="369332"/>
            </a:xfrm>
            <a:prstGeom prst="rect">
              <a:avLst/>
            </a:prstGeom>
            <a:noFill/>
          </p:spPr>
          <p:txBody>
            <a:bodyPr wrap="square" lIns="0" tIns="0" rIns="0" bIns="0" rtlCol="0">
              <a:spAutoFit/>
            </a:bodyPr>
            <a:lstStyle/>
            <a:p>
              <a:r>
                <a:rPr lang="en-US" sz="1200" b="1">
                  <a:solidFill>
                    <a:srgbClr val="561744"/>
                  </a:solidFill>
                  <a:latin typeface="Segoe UI" panose="020B0502040204020203" pitchFamily="34" charset="0"/>
                  <a:cs typeface="Segoe UI" panose="020B0502040204020203" pitchFamily="34" charset="0"/>
                </a:rPr>
                <a:t>Collections and Designs</a:t>
              </a:r>
            </a:p>
          </p:txBody>
        </p:sp>
        <p:grpSp>
          <p:nvGrpSpPr>
            <p:cNvPr id="112" name="Group 111">
              <a:extLst>
                <a:ext uri="{FF2B5EF4-FFF2-40B4-BE49-F238E27FC236}">
                  <a16:creationId xmlns:a16="http://schemas.microsoft.com/office/drawing/2014/main" id="{58973F2E-B15A-4F48-BEE7-9AE520F6D94B}"/>
                </a:ext>
              </a:extLst>
            </p:cNvPr>
            <p:cNvGrpSpPr/>
            <p:nvPr/>
          </p:nvGrpSpPr>
          <p:grpSpPr>
            <a:xfrm>
              <a:off x="1817999" y="1846071"/>
              <a:ext cx="276433" cy="259752"/>
              <a:chOff x="5548313" y="2541588"/>
              <a:chExt cx="368300" cy="346075"/>
            </a:xfrm>
            <a:solidFill>
              <a:srgbClr val="561744"/>
            </a:solidFill>
          </p:grpSpPr>
          <p:sp>
            <p:nvSpPr>
              <p:cNvPr id="113" name="Rectangle 839">
                <a:extLst>
                  <a:ext uri="{FF2B5EF4-FFF2-40B4-BE49-F238E27FC236}">
                    <a16:creationId xmlns:a16="http://schemas.microsoft.com/office/drawing/2014/main" id="{5C31E0D1-62B4-424B-8FA9-FC9C695E2F5E}"/>
                  </a:ext>
                </a:extLst>
              </p:cNvPr>
              <p:cNvSpPr>
                <a:spLocks noChangeArrowheads="1"/>
              </p:cNvSpPr>
              <p:nvPr/>
            </p:nvSpPr>
            <p:spPr bwMode="auto">
              <a:xfrm>
                <a:off x="5675313" y="2782888"/>
                <a:ext cx="1127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Rectangle 840">
                <a:extLst>
                  <a:ext uri="{FF2B5EF4-FFF2-40B4-BE49-F238E27FC236}">
                    <a16:creationId xmlns:a16="http://schemas.microsoft.com/office/drawing/2014/main" id="{875DDC48-A582-4A8D-8460-E7BFBA3E2AC1}"/>
                  </a:ext>
                </a:extLst>
              </p:cNvPr>
              <p:cNvSpPr>
                <a:spLocks noChangeArrowheads="1"/>
              </p:cNvSpPr>
              <p:nvPr/>
            </p:nvSpPr>
            <p:spPr bwMode="auto">
              <a:xfrm>
                <a:off x="5768975" y="2843213"/>
                <a:ext cx="635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841">
                <a:extLst>
                  <a:ext uri="{FF2B5EF4-FFF2-40B4-BE49-F238E27FC236}">
                    <a16:creationId xmlns:a16="http://schemas.microsoft.com/office/drawing/2014/main" id="{C69DF37E-C88E-48F3-9E32-597FD0F2BFBD}"/>
                  </a:ext>
                </a:extLst>
              </p:cNvPr>
              <p:cNvSpPr>
                <a:spLocks/>
              </p:cNvSpPr>
              <p:nvPr/>
            </p:nvSpPr>
            <p:spPr bwMode="auto">
              <a:xfrm>
                <a:off x="5727700" y="2601913"/>
                <a:ext cx="46038" cy="14288"/>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1"/>
                      <a:pt x="1" y="0"/>
                      <a:pt x="2" y="0"/>
                    </a:cubicBezTo>
                    <a:cubicBezTo>
                      <a:pt x="10" y="0"/>
                      <a:pt x="10" y="0"/>
                      <a:pt x="10" y="0"/>
                    </a:cubicBezTo>
                    <a:cubicBezTo>
                      <a:pt x="11" y="0"/>
                      <a:pt x="12" y="1"/>
                      <a:pt x="12" y="2"/>
                    </a:cubicBezTo>
                    <a:cubicBezTo>
                      <a:pt x="12" y="3"/>
                      <a:pt x="11"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842">
                <a:extLst>
                  <a:ext uri="{FF2B5EF4-FFF2-40B4-BE49-F238E27FC236}">
                    <a16:creationId xmlns:a16="http://schemas.microsoft.com/office/drawing/2014/main" id="{B2C6108F-A664-4916-B74C-C3CF70B6F65E}"/>
                  </a:ext>
                </a:extLst>
              </p:cNvPr>
              <p:cNvSpPr>
                <a:spLocks/>
              </p:cNvSpPr>
              <p:nvPr/>
            </p:nvSpPr>
            <p:spPr bwMode="auto">
              <a:xfrm>
                <a:off x="5743575" y="2632075"/>
                <a:ext cx="96838" cy="14288"/>
              </a:xfrm>
              <a:custGeom>
                <a:avLst/>
                <a:gdLst>
                  <a:gd name="T0" fmla="*/ 24 w 26"/>
                  <a:gd name="T1" fmla="*/ 4 h 4"/>
                  <a:gd name="T2" fmla="*/ 2 w 26"/>
                  <a:gd name="T3" fmla="*/ 4 h 4"/>
                  <a:gd name="T4" fmla="*/ 0 w 26"/>
                  <a:gd name="T5" fmla="*/ 2 h 4"/>
                  <a:gd name="T6" fmla="*/ 2 w 26"/>
                  <a:gd name="T7" fmla="*/ 0 h 4"/>
                  <a:gd name="T8" fmla="*/ 24 w 26"/>
                  <a:gd name="T9" fmla="*/ 0 h 4"/>
                  <a:gd name="T10" fmla="*/ 26 w 26"/>
                  <a:gd name="T11" fmla="*/ 2 h 4"/>
                  <a:gd name="T12" fmla="*/ 24 w 2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4" y="4"/>
                    </a:move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cubicBezTo>
                      <a:pt x="26" y="3"/>
                      <a:pt x="25"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843">
                <a:extLst>
                  <a:ext uri="{FF2B5EF4-FFF2-40B4-BE49-F238E27FC236}">
                    <a16:creationId xmlns:a16="http://schemas.microsoft.com/office/drawing/2014/main" id="{0F6A4B8E-1754-4246-BB9A-2296535073B2}"/>
                  </a:ext>
                </a:extLst>
              </p:cNvPr>
              <p:cNvSpPr>
                <a:spLocks/>
              </p:cNvSpPr>
              <p:nvPr/>
            </p:nvSpPr>
            <p:spPr bwMode="auto">
              <a:xfrm>
                <a:off x="5719763" y="2662238"/>
                <a:ext cx="112713" cy="14288"/>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844">
                <a:extLst>
                  <a:ext uri="{FF2B5EF4-FFF2-40B4-BE49-F238E27FC236}">
                    <a16:creationId xmlns:a16="http://schemas.microsoft.com/office/drawing/2014/main" id="{C6D6CEF3-7DC0-4BB5-8A1F-F6A522856F45}"/>
                  </a:ext>
                </a:extLst>
              </p:cNvPr>
              <p:cNvSpPr>
                <a:spLocks/>
              </p:cNvSpPr>
              <p:nvPr/>
            </p:nvSpPr>
            <p:spPr bwMode="auto">
              <a:xfrm>
                <a:off x="5719763" y="2692400"/>
                <a:ext cx="120650" cy="14288"/>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845">
                <a:extLst>
                  <a:ext uri="{FF2B5EF4-FFF2-40B4-BE49-F238E27FC236}">
                    <a16:creationId xmlns:a16="http://schemas.microsoft.com/office/drawing/2014/main" id="{CC571659-9883-48C8-ADB6-92C900378254}"/>
                  </a:ext>
                </a:extLst>
              </p:cNvPr>
              <p:cNvSpPr>
                <a:spLocks/>
              </p:cNvSpPr>
              <p:nvPr/>
            </p:nvSpPr>
            <p:spPr bwMode="auto">
              <a:xfrm>
                <a:off x="5719763" y="2722563"/>
                <a:ext cx="106363" cy="14288"/>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846">
                <a:extLst>
                  <a:ext uri="{FF2B5EF4-FFF2-40B4-BE49-F238E27FC236}">
                    <a16:creationId xmlns:a16="http://schemas.microsoft.com/office/drawing/2014/main" id="{043E2C24-0C07-4BDC-848C-536892A3D81B}"/>
                  </a:ext>
                </a:extLst>
              </p:cNvPr>
              <p:cNvSpPr>
                <a:spLocks/>
              </p:cNvSpPr>
              <p:nvPr/>
            </p:nvSpPr>
            <p:spPr bwMode="auto">
              <a:xfrm>
                <a:off x="5713413" y="2752725"/>
                <a:ext cx="119063" cy="14288"/>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Rectangle 847">
                <a:extLst>
                  <a:ext uri="{FF2B5EF4-FFF2-40B4-BE49-F238E27FC236}">
                    <a16:creationId xmlns:a16="http://schemas.microsoft.com/office/drawing/2014/main" id="{73984F86-E47D-488C-BD04-499710DA2E10}"/>
                  </a:ext>
                </a:extLst>
              </p:cNvPr>
              <p:cNvSpPr>
                <a:spLocks noChangeArrowheads="1"/>
              </p:cNvSpPr>
              <p:nvPr/>
            </p:nvSpPr>
            <p:spPr bwMode="auto">
              <a:xfrm>
                <a:off x="5705475" y="2541588"/>
                <a:ext cx="18732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848">
                <a:extLst>
                  <a:ext uri="{FF2B5EF4-FFF2-40B4-BE49-F238E27FC236}">
                    <a16:creationId xmlns:a16="http://schemas.microsoft.com/office/drawing/2014/main" id="{78A22193-C918-466A-9122-6B1E6A87A185}"/>
                  </a:ext>
                </a:extLst>
              </p:cNvPr>
              <p:cNvSpPr>
                <a:spLocks noEditPoints="1"/>
              </p:cNvSpPr>
              <p:nvPr/>
            </p:nvSpPr>
            <p:spPr bwMode="auto">
              <a:xfrm>
                <a:off x="5548313" y="2541588"/>
                <a:ext cx="368300" cy="346075"/>
              </a:xfrm>
              <a:custGeom>
                <a:avLst/>
                <a:gdLst>
                  <a:gd name="T0" fmla="*/ 52 w 98"/>
                  <a:gd name="T1" fmla="*/ 92 h 92"/>
                  <a:gd name="T2" fmla="*/ 2 w 98"/>
                  <a:gd name="T3" fmla="*/ 92 h 92"/>
                  <a:gd name="T4" fmla="*/ 0 w 98"/>
                  <a:gd name="T5" fmla="*/ 90 h 92"/>
                  <a:gd name="T6" fmla="*/ 2 w 98"/>
                  <a:gd name="T7" fmla="*/ 88 h 92"/>
                  <a:gd name="T8" fmla="*/ 6 w 98"/>
                  <a:gd name="T9" fmla="*/ 87 h 92"/>
                  <a:gd name="T10" fmla="*/ 7 w 98"/>
                  <a:gd name="T11" fmla="*/ 77 h 92"/>
                  <a:gd name="T12" fmla="*/ 10 w 98"/>
                  <a:gd name="T13" fmla="*/ 66 h 92"/>
                  <a:gd name="T14" fmla="*/ 14 w 98"/>
                  <a:gd name="T15" fmla="*/ 64 h 92"/>
                  <a:gd name="T16" fmla="*/ 32 w 98"/>
                  <a:gd name="T17" fmla="*/ 64 h 92"/>
                  <a:gd name="T18" fmla="*/ 36 w 98"/>
                  <a:gd name="T19" fmla="*/ 8 h 92"/>
                  <a:gd name="T20" fmla="*/ 42 w 98"/>
                  <a:gd name="T21" fmla="*/ 0 h 92"/>
                  <a:gd name="T22" fmla="*/ 42 w 98"/>
                  <a:gd name="T23" fmla="*/ 4 h 92"/>
                  <a:gd name="T24" fmla="*/ 40 w 98"/>
                  <a:gd name="T25" fmla="*/ 8 h 92"/>
                  <a:gd name="T26" fmla="*/ 36 w 98"/>
                  <a:gd name="T27" fmla="*/ 66 h 92"/>
                  <a:gd name="T28" fmla="*/ 34 w 98"/>
                  <a:gd name="T29" fmla="*/ 68 h 92"/>
                  <a:gd name="T30" fmla="*/ 14 w 98"/>
                  <a:gd name="T31" fmla="*/ 68 h 92"/>
                  <a:gd name="T32" fmla="*/ 13 w 98"/>
                  <a:gd name="T33" fmla="*/ 68 h 92"/>
                  <a:gd name="T34" fmla="*/ 11 w 98"/>
                  <a:gd name="T35" fmla="*/ 76 h 92"/>
                  <a:gd name="T36" fmla="*/ 10 w 98"/>
                  <a:gd name="T37" fmla="*/ 88 h 92"/>
                  <a:gd name="T38" fmla="*/ 52 w 98"/>
                  <a:gd name="T39" fmla="*/ 88 h 92"/>
                  <a:gd name="T40" fmla="*/ 56 w 98"/>
                  <a:gd name="T41" fmla="*/ 87 h 92"/>
                  <a:gd name="T42" fmla="*/ 57 w 98"/>
                  <a:gd name="T43" fmla="*/ 77 h 92"/>
                  <a:gd name="T44" fmla="*/ 60 w 98"/>
                  <a:gd name="T45" fmla="*/ 66 h 92"/>
                  <a:gd name="T46" fmla="*/ 64 w 98"/>
                  <a:gd name="T47" fmla="*/ 64 h 92"/>
                  <a:gd name="T48" fmla="*/ 69 w 98"/>
                  <a:gd name="T49" fmla="*/ 66 h 92"/>
                  <a:gd name="T50" fmla="*/ 70 w 98"/>
                  <a:gd name="T51" fmla="*/ 73 h 92"/>
                  <a:gd name="T52" fmla="*/ 72 w 98"/>
                  <a:gd name="T53" fmla="*/ 79 h 92"/>
                  <a:gd name="T54" fmla="*/ 76 w 98"/>
                  <a:gd name="T55" fmla="*/ 80 h 92"/>
                  <a:gd name="T56" fmla="*/ 78 w 98"/>
                  <a:gd name="T57" fmla="*/ 79 h 92"/>
                  <a:gd name="T58" fmla="*/ 86 w 98"/>
                  <a:gd name="T59" fmla="*/ 8 h 92"/>
                  <a:gd name="T60" fmla="*/ 92 w 98"/>
                  <a:gd name="T61" fmla="*/ 0 h 92"/>
                  <a:gd name="T62" fmla="*/ 98 w 98"/>
                  <a:gd name="T63" fmla="*/ 14 h 92"/>
                  <a:gd name="T64" fmla="*/ 96 w 98"/>
                  <a:gd name="T65" fmla="*/ 16 h 92"/>
                  <a:gd name="T66" fmla="*/ 90 w 98"/>
                  <a:gd name="T67" fmla="*/ 16 h 92"/>
                  <a:gd name="T68" fmla="*/ 81 w 98"/>
                  <a:gd name="T69" fmla="*/ 82 h 92"/>
                  <a:gd name="T70" fmla="*/ 76 w 98"/>
                  <a:gd name="T71" fmla="*/ 84 h 92"/>
                  <a:gd name="T72" fmla="*/ 69 w 98"/>
                  <a:gd name="T73" fmla="*/ 82 h 92"/>
                  <a:gd name="T74" fmla="*/ 66 w 98"/>
                  <a:gd name="T75" fmla="*/ 73 h 92"/>
                  <a:gd name="T76" fmla="*/ 66 w 98"/>
                  <a:gd name="T77" fmla="*/ 68 h 92"/>
                  <a:gd name="T78" fmla="*/ 64 w 98"/>
                  <a:gd name="T79" fmla="*/ 68 h 92"/>
                  <a:gd name="T80" fmla="*/ 62 w 98"/>
                  <a:gd name="T81" fmla="*/ 68 h 92"/>
                  <a:gd name="T82" fmla="*/ 61 w 98"/>
                  <a:gd name="T83" fmla="*/ 76 h 92"/>
                  <a:gd name="T84" fmla="*/ 58 w 98"/>
                  <a:gd name="T85" fmla="*/ 90 h 92"/>
                  <a:gd name="T86" fmla="*/ 52 w 98"/>
                  <a:gd name="T87" fmla="*/ 92 h 92"/>
                  <a:gd name="T88" fmla="*/ 90 w 98"/>
                  <a:gd name="T89" fmla="*/ 12 h 92"/>
                  <a:gd name="T90" fmla="*/ 94 w 98"/>
                  <a:gd name="T91" fmla="*/ 12 h 92"/>
                  <a:gd name="T92" fmla="*/ 92 w 98"/>
                  <a:gd name="T93" fmla="*/ 4 h 92"/>
                  <a:gd name="T94" fmla="*/ 90 w 98"/>
                  <a:gd name="T95" fmla="*/ 8 h 92"/>
                  <a:gd name="T96" fmla="*/ 90 w 98"/>
                  <a:gd name="T9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2">
                    <a:moveTo>
                      <a:pt x="52" y="92"/>
                    </a:moveTo>
                    <a:cubicBezTo>
                      <a:pt x="2" y="92"/>
                      <a:pt x="2" y="92"/>
                      <a:pt x="2" y="92"/>
                    </a:cubicBezTo>
                    <a:cubicBezTo>
                      <a:pt x="1" y="92"/>
                      <a:pt x="0" y="91"/>
                      <a:pt x="0" y="90"/>
                    </a:cubicBezTo>
                    <a:cubicBezTo>
                      <a:pt x="0" y="89"/>
                      <a:pt x="1" y="88"/>
                      <a:pt x="2" y="88"/>
                    </a:cubicBezTo>
                    <a:cubicBezTo>
                      <a:pt x="4" y="88"/>
                      <a:pt x="5" y="88"/>
                      <a:pt x="6" y="87"/>
                    </a:cubicBezTo>
                    <a:cubicBezTo>
                      <a:pt x="8" y="85"/>
                      <a:pt x="8" y="80"/>
                      <a:pt x="7" y="77"/>
                    </a:cubicBezTo>
                    <a:cubicBezTo>
                      <a:pt x="7" y="72"/>
                      <a:pt x="7" y="68"/>
                      <a:pt x="10" y="66"/>
                    </a:cubicBezTo>
                    <a:cubicBezTo>
                      <a:pt x="11" y="65"/>
                      <a:pt x="12" y="64"/>
                      <a:pt x="14" y="64"/>
                    </a:cubicBezTo>
                    <a:cubicBezTo>
                      <a:pt x="32" y="64"/>
                      <a:pt x="32" y="64"/>
                      <a:pt x="32" y="64"/>
                    </a:cubicBezTo>
                    <a:cubicBezTo>
                      <a:pt x="36" y="42"/>
                      <a:pt x="36" y="8"/>
                      <a:pt x="36" y="8"/>
                    </a:cubicBezTo>
                    <a:cubicBezTo>
                      <a:pt x="36" y="5"/>
                      <a:pt x="37" y="0"/>
                      <a:pt x="42" y="0"/>
                    </a:cubicBezTo>
                    <a:cubicBezTo>
                      <a:pt x="42" y="4"/>
                      <a:pt x="42" y="4"/>
                      <a:pt x="42" y="4"/>
                    </a:cubicBezTo>
                    <a:cubicBezTo>
                      <a:pt x="40" y="4"/>
                      <a:pt x="40" y="8"/>
                      <a:pt x="40" y="8"/>
                    </a:cubicBezTo>
                    <a:cubicBezTo>
                      <a:pt x="40" y="9"/>
                      <a:pt x="40" y="44"/>
                      <a:pt x="36" y="66"/>
                    </a:cubicBezTo>
                    <a:cubicBezTo>
                      <a:pt x="36" y="67"/>
                      <a:pt x="35" y="68"/>
                      <a:pt x="34" y="68"/>
                    </a:cubicBezTo>
                    <a:cubicBezTo>
                      <a:pt x="14" y="68"/>
                      <a:pt x="14" y="68"/>
                      <a:pt x="14" y="68"/>
                    </a:cubicBezTo>
                    <a:cubicBezTo>
                      <a:pt x="13" y="68"/>
                      <a:pt x="13" y="68"/>
                      <a:pt x="13" y="68"/>
                    </a:cubicBezTo>
                    <a:cubicBezTo>
                      <a:pt x="11" y="70"/>
                      <a:pt x="11" y="73"/>
                      <a:pt x="11" y="76"/>
                    </a:cubicBezTo>
                    <a:cubicBezTo>
                      <a:pt x="12" y="80"/>
                      <a:pt x="12" y="85"/>
                      <a:pt x="10" y="88"/>
                    </a:cubicBezTo>
                    <a:cubicBezTo>
                      <a:pt x="52" y="88"/>
                      <a:pt x="52" y="88"/>
                      <a:pt x="52" y="88"/>
                    </a:cubicBezTo>
                    <a:cubicBezTo>
                      <a:pt x="54" y="88"/>
                      <a:pt x="55" y="88"/>
                      <a:pt x="56" y="87"/>
                    </a:cubicBezTo>
                    <a:cubicBezTo>
                      <a:pt x="57" y="85"/>
                      <a:pt x="57" y="80"/>
                      <a:pt x="57" y="77"/>
                    </a:cubicBezTo>
                    <a:cubicBezTo>
                      <a:pt x="57" y="72"/>
                      <a:pt x="57" y="68"/>
                      <a:pt x="60" y="66"/>
                    </a:cubicBezTo>
                    <a:cubicBezTo>
                      <a:pt x="61" y="65"/>
                      <a:pt x="62" y="64"/>
                      <a:pt x="64" y="64"/>
                    </a:cubicBezTo>
                    <a:cubicBezTo>
                      <a:pt x="66" y="64"/>
                      <a:pt x="68" y="65"/>
                      <a:pt x="69" y="66"/>
                    </a:cubicBezTo>
                    <a:cubicBezTo>
                      <a:pt x="70" y="68"/>
                      <a:pt x="70" y="70"/>
                      <a:pt x="70" y="73"/>
                    </a:cubicBezTo>
                    <a:cubicBezTo>
                      <a:pt x="70" y="75"/>
                      <a:pt x="70" y="78"/>
                      <a:pt x="72" y="79"/>
                    </a:cubicBezTo>
                    <a:cubicBezTo>
                      <a:pt x="72" y="80"/>
                      <a:pt x="74" y="80"/>
                      <a:pt x="76" y="80"/>
                    </a:cubicBezTo>
                    <a:cubicBezTo>
                      <a:pt x="76" y="80"/>
                      <a:pt x="77" y="80"/>
                      <a:pt x="78" y="79"/>
                    </a:cubicBezTo>
                    <a:cubicBezTo>
                      <a:pt x="86" y="71"/>
                      <a:pt x="86" y="25"/>
                      <a:pt x="86" y="8"/>
                    </a:cubicBezTo>
                    <a:cubicBezTo>
                      <a:pt x="86" y="5"/>
                      <a:pt x="87" y="0"/>
                      <a:pt x="92" y="0"/>
                    </a:cubicBezTo>
                    <a:cubicBezTo>
                      <a:pt x="97" y="0"/>
                      <a:pt x="98" y="10"/>
                      <a:pt x="98" y="14"/>
                    </a:cubicBezTo>
                    <a:cubicBezTo>
                      <a:pt x="98" y="15"/>
                      <a:pt x="97" y="16"/>
                      <a:pt x="96" y="16"/>
                    </a:cubicBezTo>
                    <a:cubicBezTo>
                      <a:pt x="90" y="16"/>
                      <a:pt x="90" y="16"/>
                      <a:pt x="90" y="16"/>
                    </a:cubicBezTo>
                    <a:cubicBezTo>
                      <a:pt x="90" y="34"/>
                      <a:pt x="89" y="73"/>
                      <a:pt x="81" y="82"/>
                    </a:cubicBezTo>
                    <a:cubicBezTo>
                      <a:pt x="79" y="83"/>
                      <a:pt x="78" y="84"/>
                      <a:pt x="76" y="84"/>
                    </a:cubicBezTo>
                    <a:cubicBezTo>
                      <a:pt x="73" y="84"/>
                      <a:pt x="70" y="83"/>
                      <a:pt x="69" y="82"/>
                    </a:cubicBezTo>
                    <a:cubicBezTo>
                      <a:pt x="66" y="79"/>
                      <a:pt x="66" y="76"/>
                      <a:pt x="66" y="73"/>
                    </a:cubicBezTo>
                    <a:cubicBezTo>
                      <a:pt x="66" y="71"/>
                      <a:pt x="66" y="69"/>
                      <a:pt x="66" y="68"/>
                    </a:cubicBezTo>
                    <a:cubicBezTo>
                      <a:pt x="65" y="68"/>
                      <a:pt x="65" y="68"/>
                      <a:pt x="64" y="68"/>
                    </a:cubicBezTo>
                    <a:cubicBezTo>
                      <a:pt x="63" y="68"/>
                      <a:pt x="63" y="68"/>
                      <a:pt x="62" y="68"/>
                    </a:cubicBezTo>
                    <a:cubicBezTo>
                      <a:pt x="61" y="70"/>
                      <a:pt x="61" y="73"/>
                      <a:pt x="61" y="76"/>
                    </a:cubicBezTo>
                    <a:cubicBezTo>
                      <a:pt x="61" y="81"/>
                      <a:pt x="61" y="87"/>
                      <a:pt x="58" y="90"/>
                    </a:cubicBezTo>
                    <a:cubicBezTo>
                      <a:pt x="57" y="91"/>
                      <a:pt x="55" y="92"/>
                      <a:pt x="52" y="92"/>
                    </a:cubicBezTo>
                    <a:close/>
                    <a:moveTo>
                      <a:pt x="90" y="12"/>
                    </a:moveTo>
                    <a:cubicBezTo>
                      <a:pt x="94" y="12"/>
                      <a:pt x="94" y="12"/>
                      <a:pt x="94" y="12"/>
                    </a:cubicBezTo>
                    <a:cubicBezTo>
                      <a:pt x="94" y="8"/>
                      <a:pt x="93" y="4"/>
                      <a:pt x="92" y="4"/>
                    </a:cubicBezTo>
                    <a:cubicBezTo>
                      <a:pt x="90" y="4"/>
                      <a:pt x="90" y="8"/>
                      <a:pt x="90" y="8"/>
                    </a:cubicBezTo>
                    <a:cubicBezTo>
                      <a:pt x="90" y="9"/>
                      <a:pt x="90" y="10"/>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23" name="Group 122">
            <a:extLst>
              <a:ext uri="{FF2B5EF4-FFF2-40B4-BE49-F238E27FC236}">
                <a16:creationId xmlns:a16="http://schemas.microsoft.com/office/drawing/2014/main" id="{411ABAF6-E093-4ADB-BCA7-52EFFA373707}"/>
              </a:ext>
            </a:extLst>
          </p:cNvPr>
          <p:cNvGrpSpPr/>
          <p:nvPr/>
        </p:nvGrpSpPr>
        <p:grpSpPr>
          <a:xfrm>
            <a:off x="3130083" y="1852853"/>
            <a:ext cx="270476" cy="245454"/>
            <a:chOff x="7718425" y="3252788"/>
            <a:chExt cx="360363" cy="327025"/>
          </a:xfrm>
          <a:solidFill>
            <a:srgbClr val="8F093E"/>
          </a:solidFill>
        </p:grpSpPr>
        <p:sp>
          <p:nvSpPr>
            <p:cNvPr id="124" name="Freeform 786">
              <a:extLst>
                <a:ext uri="{FF2B5EF4-FFF2-40B4-BE49-F238E27FC236}">
                  <a16:creationId xmlns:a16="http://schemas.microsoft.com/office/drawing/2014/main" id="{86C00192-CEED-4ED1-B224-7D3B243C3417}"/>
                </a:ext>
              </a:extLst>
            </p:cNvPr>
            <p:cNvSpPr>
              <a:spLocks noEditPoints="1"/>
            </p:cNvSpPr>
            <p:nvPr/>
          </p:nvSpPr>
          <p:spPr bwMode="auto">
            <a:xfrm>
              <a:off x="7770813" y="35194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787">
              <a:extLst>
                <a:ext uri="{FF2B5EF4-FFF2-40B4-BE49-F238E27FC236}">
                  <a16:creationId xmlns:a16="http://schemas.microsoft.com/office/drawing/2014/main" id="{7B01C651-6B32-4B11-8D3D-4097D870571C}"/>
                </a:ext>
              </a:extLst>
            </p:cNvPr>
            <p:cNvSpPr>
              <a:spLocks noEditPoints="1"/>
            </p:cNvSpPr>
            <p:nvPr/>
          </p:nvSpPr>
          <p:spPr bwMode="auto">
            <a:xfrm>
              <a:off x="7937500" y="3519488"/>
              <a:ext cx="58738"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788">
              <a:extLst>
                <a:ext uri="{FF2B5EF4-FFF2-40B4-BE49-F238E27FC236}">
                  <a16:creationId xmlns:a16="http://schemas.microsoft.com/office/drawing/2014/main" id="{FF896560-CE89-40A5-8513-50D3CF720362}"/>
                </a:ext>
              </a:extLst>
            </p:cNvPr>
            <p:cNvSpPr>
              <a:spLocks/>
            </p:cNvSpPr>
            <p:nvPr/>
          </p:nvSpPr>
          <p:spPr bwMode="auto">
            <a:xfrm>
              <a:off x="7794625" y="3263900"/>
              <a:ext cx="284163" cy="269875"/>
            </a:xfrm>
            <a:custGeom>
              <a:avLst/>
              <a:gdLst>
                <a:gd name="T0" fmla="*/ 46 w 76"/>
                <a:gd name="T1" fmla="*/ 72 h 72"/>
                <a:gd name="T2" fmla="*/ 2 w 76"/>
                <a:gd name="T3" fmla="*/ 72 h 72"/>
                <a:gd name="T4" fmla="*/ 0 w 76"/>
                <a:gd name="T5" fmla="*/ 70 h 72"/>
                <a:gd name="T6" fmla="*/ 2 w 76"/>
                <a:gd name="T7" fmla="*/ 68 h 72"/>
                <a:gd name="T8" fmla="*/ 44 w 76"/>
                <a:gd name="T9" fmla="*/ 68 h 72"/>
                <a:gd name="T10" fmla="*/ 60 w 76"/>
                <a:gd name="T11" fmla="*/ 2 h 72"/>
                <a:gd name="T12" fmla="*/ 62 w 76"/>
                <a:gd name="T13" fmla="*/ 0 h 72"/>
                <a:gd name="T14" fmla="*/ 74 w 76"/>
                <a:gd name="T15" fmla="*/ 0 h 72"/>
                <a:gd name="T16" fmla="*/ 76 w 76"/>
                <a:gd name="T17" fmla="*/ 2 h 72"/>
                <a:gd name="T18" fmla="*/ 74 w 76"/>
                <a:gd name="T19" fmla="*/ 4 h 72"/>
                <a:gd name="T20" fmla="*/ 64 w 76"/>
                <a:gd name="T21" fmla="*/ 4 h 72"/>
                <a:gd name="T22" fmla="*/ 48 w 76"/>
                <a:gd name="T23" fmla="*/ 70 h 72"/>
                <a:gd name="T24" fmla="*/ 46 w 76"/>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2">
                  <a:moveTo>
                    <a:pt x="46" y="72"/>
                  </a:moveTo>
                  <a:cubicBezTo>
                    <a:pt x="2" y="72"/>
                    <a:pt x="2" y="72"/>
                    <a:pt x="2" y="72"/>
                  </a:cubicBezTo>
                  <a:cubicBezTo>
                    <a:pt x="1" y="72"/>
                    <a:pt x="0" y="71"/>
                    <a:pt x="0" y="70"/>
                  </a:cubicBezTo>
                  <a:cubicBezTo>
                    <a:pt x="0" y="69"/>
                    <a:pt x="1" y="68"/>
                    <a:pt x="2" y="68"/>
                  </a:cubicBezTo>
                  <a:cubicBezTo>
                    <a:pt x="44" y="68"/>
                    <a:pt x="44" y="68"/>
                    <a:pt x="44" y="68"/>
                  </a:cubicBezTo>
                  <a:cubicBezTo>
                    <a:pt x="60" y="2"/>
                    <a:pt x="60" y="2"/>
                    <a:pt x="60" y="2"/>
                  </a:cubicBezTo>
                  <a:cubicBezTo>
                    <a:pt x="60" y="1"/>
                    <a:pt x="61" y="0"/>
                    <a:pt x="62" y="0"/>
                  </a:cubicBezTo>
                  <a:cubicBezTo>
                    <a:pt x="74" y="0"/>
                    <a:pt x="74" y="0"/>
                    <a:pt x="74" y="0"/>
                  </a:cubicBezTo>
                  <a:cubicBezTo>
                    <a:pt x="75" y="0"/>
                    <a:pt x="76" y="1"/>
                    <a:pt x="76" y="2"/>
                  </a:cubicBezTo>
                  <a:cubicBezTo>
                    <a:pt x="76" y="3"/>
                    <a:pt x="75" y="4"/>
                    <a:pt x="74" y="4"/>
                  </a:cubicBezTo>
                  <a:cubicBezTo>
                    <a:pt x="64" y="4"/>
                    <a:pt x="64" y="4"/>
                    <a:pt x="64" y="4"/>
                  </a:cubicBezTo>
                  <a:cubicBezTo>
                    <a:pt x="48" y="70"/>
                    <a:pt x="48" y="70"/>
                    <a:pt x="48" y="70"/>
                  </a:cubicBezTo>
                  <a:cubicBezTo>
                    <a:pt x="48" y="71"/>
                    <a:pt x="47" y="72"/>
                    <a:pt x="4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789">
              <a:extLst>
                <a:ext uri="{FF2B5EF4-FFF2-40B4-BE49-F238E27FC236}">
                  <a16:creationId xmlns:a16="http://schemas.microsoft.com/office/drawing/2014/main" id="{746E4F97-278B-4D0F-BE96-F5DCB85FF5F1}"/>
                </a:ext>
              </a:extLst>
            </p:cNvPr>
            <p:cNvSpPr>
              <a:spLocks/>
            </p:cNvSpPr>
            <p:nvPr/>
          </p:nvSpPr>
          <p:spPr bwMode="auto">
            <a:xfrm>
              <a:off x="7726363" y="3354388"/>
              <a:ext cx="285750" cy="149225"/>
            </a:xfrm>
            <a:custGeom>
              <a:avLst/>
              <a:gdLst>
                <a:gd name="T0" fmla="*/ 66 w 76"/>
                <a:gd name="T1" fmla="*/ 40 h 40"/>
                <a:gd name="T2" fmla="*/ 14 w 76"/>
                <a:gd name="T3" fmla="*/ 40 h 40"/>
                <a:gd name="T4" fmla="*/ 12 w 76"/>
                <a:gd name="T5" fmla="*/ 39 h 40"/>
                <a:gd name="T6" fmla="*/ 0 w 76"/>
                <a:gd name="T7" fmla="*/ 3 h 40"/>
                <a:gd name="T8" fmla="*/ 0 w 76"/>
                <a:gd name="T9" fmla="*/ 1 h 40"/>
                <a:gd name="T10" fmla="*/ 2 w 76"/>
                <a:gd name="T11" fmla="*/ 0 h 40"/>
                <a:gd name="T12" fmla="*/ 74 w 76"/>
                <a:gd name="T13" fmla="*/ 0 h 40"/>
                <a:gd name="T14" fmla="*/ 76 w 76"/>
                <a:gd name="T15" fmla="*/ 2 h 40"/>
                <a:gd name="T16" fmla="*/ 74 w 76"/>
                <a:gd name="T17" fmla="*/ 4 h 40"/>
                <a:gd name="T18" fmla="*/ 5 w 76"/>
                <a:gd name="T19" fmla="*/ 4 h 40"/>
                <a:gd name="T20" fmla="*/ 15 w 76"/>
                <a:gd name="T21" fmla="*/ 36 h 40"/>
                <a:gd name="T22" fmla="*/ 66 w 76"/>
                <a:gd name="T23" fmla="*/ 36 h 40"/>
                <a:gd name="T24" fmla="*/ 68 w 76"/>
                <a:gd name="T25" fmla="*/ 38 h 40"/>
                <a:gd name="T26" fmla="*/ 66 w 7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0">
                  <a:moveTo>
                    <a:pt x="66" y="40"/>
                  </a:moveTo>
                  <a:cubicBezTo>
                    <a:pt x="14" y="40"/>
                    <a:pt x="14" y="40"/>
                    <a:pt x="14" y="40"/>
                  </a:cubicBezTo>
                  <a:cubicBezTo>
                    <a:pt x="13" y="40"/>
                    <a:pt x="12" y="39"/>
                    <a:pt x="12" y="39"/>
                  </a:cubicBezTo>
                  <a:cubicBezTo>
                    <a:pt x="0" y="3"/>
                    <a:pt x="0" y="3"/>
                    <a:pt x="0" y="3"/>
                  </a:cubicBezTo>
                  <a:cubicBezTo>
                    <a:pt x="0" y="2"/>
                    <a:pt x="0" y="1"/>
                    <a:pt x="0" y="1"/>
                  </a:cubicBezTo>
                  <a:cubicBezTo>
                    <a:pt x="1" y="0"/>
                    <a:pt x="1" y="0"/>
                    <a:pt x="2" y="0"/>
                  </a:cubicBezTo>
                  <a:cubicBezTo>
                    <a:pt x="74" y="0"/>
                    <a:pt x="74" y="0"/>
                    <a:pt x="74" y="0"/>
                  </a:cubicBezTo>
                  <a:cubicBezTo>
                    <a:pt x="75" y="0"/>
                    <a:pt x="76" y="1"/>
                    <a:pt x="76" y="2"/>
                  </a:cubicBezTo>
                  <a:cubicBezTo>
                    <a:pt x="76" y="3"/>
                    <a:pt x="75" y="4"/>
                    <a:pt x="74" y="4"/>
                  </a:cubicBezTo>
                  <a:cubicBezTo>
                    <a:pt x="5" y="4"/>
                    <a:pt x="5" y="4"/>
                    <a:pt x="5" y="4"/>
                  </a:cubicBezTo>
                  <a:cubicBezTo>
                    <a:pt x="15" y="36"/>
                    <a:pt x="15" y="36"/>
                    <a:pt x="15" y="36"/>
                  </a:cubicBezTo>
                  <a:cubicBezTo>
                    <a:pt x="66" y="36"/>
                    <a:pt x="66" y="36"/>
                    <a:pt x="66" y="36"/>
                  </a:cubicBezTo>
                  <a:cubicBezTo>
                    <a:pt x="67" y="36"/>
                    <a:pt x="68" y="37"/>
                    <a:pt x="68" y="38"/>
                  </a:cubicBezTo>
                  <a:cubicBezTo>
                    <a:pt x="68" y="39"/>
                    <a:pt x="67" y="40"/>
                    <a:pt x="6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790">
              <a:extLst>
                <a:ext uri="{FF2B5EF4-FFF2-40B4-BE49-F238E27FC236}">
                  <a16:creationId xmlns:a16="http://schemas.microsoft.com/office/drawing/2014/main" id="{9E6F03CF-ECAF-4C9A-BB34-AD758D1B6D3A}"/>
                </a:ext>
              </a:extLst>
            </p:cNvPr>
            <p:cNvSpPr>
              <a:spLocks/>
            </p:cNvSpPr>
            <p:nvPr/>
          </p:nvSpPr>
          <p:spPr bwMode="auto">
            <a:xfrm>
              <a:off x="7877175" y="3294063"/>
              <a:ext cx="138113" cy="74613"/>
            </a:xfrm>
            <a:custGeom>
              <a:avLst/>
              <a:gdLst>
                <a:gd name="T0" fmla="*/ 2 w 37"/>
                <a:gd name="T1" fmla="*/ 20 h 20"/>
                <a:gd name="T2" fmla="*/ 1 w 37"/>
                <a:gd name="T3" fmla="*/ 19 h 20"/>
                <a:gd name="T4" fmla="*/ 1 w 37"/>
                <a:gd name="T5" fmla="*/ 17 h 20"/>
                <a:gd name="T6" fmla="*/ 17 w 37"/>
                <a:gd name="T7" fmla="*/ 1 h 20"/>
                <a:gd name="T8" fmla="*/ 19 w 37"/>
                <a:gd name="T9" fmla="*/ 1 h 20"/>
                <a:gd name="T10" fmla="*/ 36 w 37"/>
                <a:gd name="T11" fmla="*/ 17 h 20"/>
                <a:gd name="T12" fmla="*/ 36 w 37"/>
                <a:gd name="T13" fmla="*/ 19 h 20"/>
                <a:gd name="T14" fmla="*/ 33 w 37"/>
                <a:gd name="T15" fmla="*/ 19 h 20"/>
                <a:gd name="T16" fmla="*/ 18 w 37"/>
                <a:gd name="T17" fmla="*/ 5 h 20"/>
                <a:gd name="T18" fmla="*/ 3 w 37"/>
                <a:gd name="T19" fmla="*/ 19 h 20"/>
                <a:gd name="T20" fmla="*/ 2 w 37"/>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20">
                  <a:moveTo>
                    <a:pt x="2" y="20"/>
                  </a:moveTo>
                  <a:cubicBezTo>
                    <a:pt x="1" y="20"/>
                    <a:pt x="1" y="20"/>
                    <a:pt x="1" y="19"/>
                  </a:cubicBezTo>
                  <a:cubicBezTo>
                    <a:pt x="0" y="19"/>
                    <a:pt x="0" y="17"/>
                    <a:pt x="1" y="17"/>
                  </a:cubicBezTo>
                  <a:cubicBezTo>
                    <a:pt x="17" y="1"/>
                    <a:pt x="17" y="1"/>
                    <a:pt x="17" y="1"/>
                  </a:cubicBezTo>
                  <a:cubicBezTo>
                    <a:pt x="17" y="0"/>
                    <a:pt x="19" y="0"/>
                    <a:pt x="19" y="1"/>
                  </a:cubicBezTo>
                  <a:cubicBezTo>
                    <a:pt x="36" y="17"/>
                    <a:pt x="36" y="17"/>
                    <a:pt x="36" y="17"/>
                  </a:cubicBezTo>
                  <a:cubicBezTo>
                    <a:pt x="36" y="17"/>
                    <a:pt x="37" y="19"/>
                    <a:pt x="36" y="19"/>
                  </a:cubicBezTo>
                  <a:cubicBezTo>
                    <a:pt x="35" y="20"/>
                    <a:pt x="34" y="20"/>
                    <a:pt x="33" y="19"/>
                  </a:cubicBezTo>
                  <a:cubicBezTo>
                    <a:pt x="18" y="5"/>
                    <a:pt x="18" y="5"/>
                    <a:pt x="18" y="5"/>
                  </a:cubicBezTo>
                  <a:cubicBezTo>
                    <a:pt x="3" y="19"/>
                    <a:pt x="3" y="19"/>
                    <a:pt x="3" y="19"/>
                  </a:cubicBezTo>
                  <a:cubicBezTo>
                    <a:pt x="3" y="20"/>
                    <a:pt x="3" y="20"/>
                    <a:pt x="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791">
              <a:extLst>
                <a:ext uri="{FF2B5EF4-FFF2-40B4-BE49-F238E27FC236}">
                  <a16:creationId xmlns:a16="http://schemas.microsoft.com/office/drawing/2014/main" id="{2654B4B9-38F0-4370-AAE4-B15C1E3FDF98}"/>
                </a:ext>
              </a:extLst>
            </p:cNvPr>
            <p:cNvSpPr>
              <a:spLocks/>
            </p:cNvSpPr>
            <p:nvPr/>
          </p:nvSpPr>
          <p:spPr bwMode="auto">
            <a:xfrm>
              <a:off x="7718425" y="3252788"/>
              <a:ext cx="98425" cy="115888"/>
            </a:xfrm>
            <a:custGeom>
              <a:avLst/>
              <a:gdLst>
                <a:gd name="T0" fmla="*/ 24 w 26"/>
                <a:gd name="T1" fmla="*/ 31 h 31"/>
                <a:gd name="T2" fmla="*/ 22 w 26"/>
                <a:gd name="T3" fmla="*/ 30 h 31"/>
                <a:gd name="T4" fmla="*/ 11 w 26"/>
                <a:gd name="T5" fmla="*/ 5 h 31"/>
                <a:gd name="T6" fmla="*/ 5 w 26"/>
                <a:gd name="T7" fmla="*/ 8 h 31"/>
                <a:gd name="T8" fmla="*/ 14 w 26"/>
                <a:gd name="T9" fmla="*/ 28 h 31"/>
                <a:gd name="T10" fmla="*/ 13 w 26"/>
                <a:gd name="T11" fmla="*/ 31 h 31"/>
                <a:gd name="T12" fmla="*/ 10 w 26"/>
                <a:gd name="T13" fmla="*/ 30 h 31"/>
                <a:gd name="T14" fmla="*/ 0 w 26"/>
                <a:gd name="T15" fmla="*/ 8 h 31"/>
                <a:gd name="T16" fmla="*/ 1 w 26"/>
                <a:gd name="T17" fmla="*/ 5 h 31"/>
                <a:gd name="T18" fmla="*/ 11 w 26"/>
                <a:gd name="T19" fmla="*/ 0 h 31"/>
                <a:gd name="T20" fmla="*/ 13 w 26"/>
                <a:gd name="T21" fmla="*/ 0 h 31"/>
                <a:gd name="T22" fmla="*/ 14 w 26"/>
                <a:gd name="T23" fmla="*/ 1 h 31"/>
                <a:gd name="T24" fmla="*/ 26 w 26"/>
                <a:gd name="T25" fmla="*/ 28 h 31"/>
                <a:gd name="T26" fmla="*/ 25 w 26"/>
                <a:gd name="T27" fmla="*/ 31 h 31"/>
                <a:gd name="T28" fmla="*/ 24 w 26"/>
                <a:gd name="T2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1">
                  <a:moveTo>
                    <a:pt x="24" y="31"/>
                  </a:moveTo>
                  <a:cubicBezTo>
                    <a:pt x="23" y="31"/>
                    <a:pt x="23" y="31"/>
                    <a:pt x="22" y="30"/>
                  </a:cubicBezTo>
                  <a:cubicBezTo>
                    <a:pt x="11" y="5"/>
                    <a:pt x="11" y="5"/>
                    <a:pt x="11" y="5"/>
                  </a:cubicBezTo>
                  <a:cubicBezTo>
                    <a:pt x="5" y="8"/>
                    <a:pt x="5" y="8"/>
                    <a:pt x="5" y="8"/>
                  </a:cubicBezTo>
                  <a:cubicBezTo>
                    <a:pt x="14" y="28"/>
                    <a:pt x="14" y="28"/>
                    <a:pt x="14" y="28"/>
                  </a:cubicBezTo>
                  <a:cubicBezTo>
                    <a:pt x="14" y="29"/>
                    <a:pt x="14" y="30"/>
                    <a:pt x="13" y="31"/>
                  </a:cubicBezTo>
                  <a:cubicBezTo>
                    <a:pt x="12" y="31"/>
                    <a:pt x="11" y="31"/>
                    <a:pt x="10" y="30"/>
                  </a:cubicBezTo>
                  <a:cubicBezTo>
                    <a:pt x="0" y="8"/>
                    <a:pt x="0" y="8"/>
                    <a:pt x="0" y="8"/>
                  </a:cubicBezTo>
                  <a:cubicBezTo>
                    <a:pt x="0" y="7"/>
                    <a:pt x="0" y="6"/>
                    <a:pt x="1" y="5"/>
                  </a:cubicBezTo>
                  <a:cubicBezTo>
                    <a:pt x="11" y="0"/>
                    <a:pt x="11" y="0"/>
                    <a:pt x="11" y="0"/>
                  </a:cubicBezTo>
                  <a:cubicBezTo>
                    <a:pt x="12" y="0"/>
                    <a:pt x="12" y="0"/>
                    <a:pt x="13" y="0"/>
                  </a:cubicBezTo>
                  <a:cubicBezTo>
                    <a:pt x="13" y="1"/>
                    <a:pt x="14" y="1"/>
                    <a:pt x="14" y="1"/>
                  </a:cubicBezTo>
                  <a:cubicBezTo>
                    <a:pt x="26" y="28"/>
                    <a:pt x="26" y="28"/>
                    <a:pt x="26" y="28"/>
                  </a:cubicBezTo>
                  <a:cubicBezTo>
                    <a:pt x="26" y="29"/>
                    <a:pt x="26" y="30"/>
                    <a:pt x="25" y="31"/>
                  </a:cubicBezTo>
                  <a:cubicBezTo>
                    <a:pt x="25" y="31"/>
                    <a:pt x="24" y="31"/>
                    <a:pt x="2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792">
              <a:extLst>
                <a:ext uri="{FF2B5EF4-FFF2-40B4-BE49-F238E27FC236}">
                  <a16:creationId xmlns:a16="http://schemas.microsoft.com/office/drawing/2014/main" id="{B1C43CD3-BD65-4156-A7F7-5035AB985A4C}"/>
                </a:ext>
              </a:extLst>
            </p:cNvPr>
            <p:cNvSpPr>
              <a:spLocks/>
            </p:cNvSpPr>
            <p:nvPr/>
          </p:nvSpPr>
          <p:spPr bwMode="auto">
            <a:xfrm>
              <a:off x="7847013" y="3308350"/>
              <a:ext cx="90488" cy="60325"/>
            </a:xfrm>
            <a:custGeom>
              <a:avLst/>
              <a:gdLst>
                <a:gd name="T0" fmla="*/ 2 w 24"/>
                <a:gd name="T1" fmla="*/ 16 h 16"/>
                <a:gd name="T2" fmla="*/ 0 w 24"/>
                <a:gd name="T3" fmla="*/ 14 h 16"/>
                <a:gd name="T4" fmla="*/ 0 w 24"/>
                <a:gd name="T5" fmla="*/ 2 h 16"/>
                <a:gd name="T6" fmla="*/ 2 w 24"/>
                <a:gd name="T7" fmla="*/ 0 h 16"/>
                <a:gd name="T8" fmla="*/ 22 w 24"/>
                <a:gd name="T9" fmla="*/ 0 h 16"/>
                <a:gd name="T10" fmla="*/ 24 w 24"/>
                <a:gd name="T11" fmla="*/ 2 h 16"/>
                <a:gd name="T12" fmla="*/ 22 w 24"/>
                <a:gd name="T13" fmla="*/ 4 h 16"/>
                <a:gd name="T14" fmla="*/ 4 w 24"/>
                <a:gd name="T15" fmla="*/ 4 h 16"/>
                <a:gd name="T16" fmla="*/ 4 w 24"/>
                <a:gd name="T17" fmla="*/ 14 h 16"/>
                <a:gd name="T18" fmla="*/ 2 w 2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2" y="16"/>
                  </a:moveTo>
                  <a:cubicBezTo>
                    <a:pt x="1" y="16"/>
                    <a:pt x="0" y="15"/>
                    <a:pt x="0" y="14"/>
                  </a:cubicBezTo>
                  <a:cubicBezTo>
                    <a:pt x="0" y="2"/>
                    <a:pt x="0" y="2"/>
                    <a:pt x="0" y="2"/>
                  </a:cubicBezTo>
                  <a:cubicBezTo>
                    <a:pt x="0" y="1"/>
                    <a:pt x="1" y="0"/>
                    <a:pt x="2" y="0"/>
                  </a:cubicBezTo>
                  <a:cubicBezTo>
                    <a:pt x="22" y="0"/>
                    <a:pt x="22" y="0"/>
                    <a:pt x="22" y="0"/>
                  </a:cubicBezTo>
                  <a:cubicBezTo>
                    <a:pt x="23" y="0"/>
                    <a:pt x="24" y="1"/>
                    <a:pt x="24" y="2"/>
                  </a:cubicBezTo>
                  <a:cubicBezTo>
                    <a:pt x="24" y="3"/>
                    <a:pt x="23" y="4"/>
                    <a:pt x="22" y="4"/>
                  </a:cubicBezTo>
                  <a:cubicBezTo>
                    <a:pt x="4" y="4"/>
                    <a:pt x="4" y="4"/>
                    <a:pt x="4" y="4"/>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31" name="Group 130">
            <a:extLst>
              <a:ext uri="{FF2B5EF4-FFF2-40B4-BE49-F238E27FC236}">
                <a16:creationId xmlns:a16="http://schemas.microsoft.com/office/drawing/2014/main" id="{8F29B226-0784-42BA-AC68-55E9CDC5C460}"/>
              </a:ext>
            </a:extLst>
          </p:cNvPr>
          <p:cNvGrpSpPr/>
          <p:nvPr/>
        </p:nvGrpSpPr>
        <p:grpSpPr>
          <a:xfrm>
            <a:off x="5234026" y="1834980"/>
            <a:ext cx="270476" cy="270476"/>
            <a:chOff x="6997700" y="4692650"/>
            <a:chExt cx="360363" cy="360363"/>
          </a:xfrm>
          <a:solidFill>
            <a:srgbClr val="C70037"/>
          </a:solidFill>
        </p:grpSpPr>
        <p:sp>
          <p:nvSpPr>
            <p:cNvPr id="132" name="Freeform 823">
              <a:extLst>
                <a:ext uri="{FF2B5EF4-FFF2-40B4-BE49-F238E27FC236}">
                  <a16:creationId xmlns:a16="http://schemas.microsoft.com/office/drawing/2014/main" id="{8C0C34E5-0FDA-4B3F-A278-07F9A493B055}"/>
                </a:ext>
              </a:extLst>
            </p:cNvPr>
            <p:cNvSpPr>
              <a:spLocks noEditPoints="1"/>
            </p:cNvSpPr>
            <p:nvPr/>
          </p:nvSpPr>
          <p:spPr bwMode="auto">
            <a:xfrm>
              <a:off x="7253288" y="49926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824">
              <a:extLst>
                <a:ext uri="{FF2B5EF4-FFF2-40B4-BE49-F238E27FC236}">
                  <a16:creationId xmlns:a16="http://schemas.microsoft.com/office/drawing/2014/main" id="{BBB5C6B7-861A-4F33-A0AE-B89CFF00CAB7}"/>
                </a:ext>
              </a:extLst>
            </p:cNvPr>
            <p:cNvSpPr>
              <a:spLocks noEditPoints="1"/>
            </p:cNvSpPr>
            <p:nvPr/>
          </p:nvSpPr>
          <p:spPr bwMode="auto">
            <a:xfrm>
              <a:off x="7088188" y="49926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Freeform 825">
              <a:extLst>
                <a:ext uri="{FF2B5EF4-FFF2-40B4-BE49-F238E27FC236}">
                  <a16:creationId xmlns:a16="http://schemas.microsoft.com/office/drawing/2014/main" id="{4D1C07AB-1F7D-4DB4-865A-5C8D98E21B50}"/>
                </a:ext>
              </a:extLst>
            </p:cNvPr>
            <p:cNvSpPr>
              <a:spLocks/>
            </p:cNvSpPr>
            <p:nvPr/>
          </p:nvSpPr>
          <p:spPr bwMode="auto">
            <a:xfrm>
              <a:off x="7192963" y="4692650"/>
              <a:ext cx="14288" cy="120650"/>
            </a:xfrm>
            <a:custGeom>
              <a:avLst/>
              <a:gdLst>
                <a:gd name="T0" fmla="*/ 2 w 4"/>
                <a:gd name="T1" fmla="*/ 32 h 32"/>
                <a:gd name="T2" fmla="*/ 0 w 4"/>
                <a:gd name="T3" fmla="*/ 30 h 32"/>
                <a:gd name="T4" fmla="*/ 0 w 4"/>
                <a:gd name="T5" fmla="*/ 2 h 32"/>
                <a:gd name="T6" fmla="*/ 2 w 4"/>
                <a:gd name="T7" fmla="*/ 0 h 32"/>
                <a:gd name="T8" fmla="*/ 4 w 4"/>
                <a:gd name="T9" fmla="*/ 2 h 32"/>
                <a:gd name="T10" fmla="*/ 4 w 4"/>
                <a:gd name="T11" fmla="*/ 30 h 32"/>
                <a:gd name="T12" fmla="*/ 2 w 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 h="32">
                  <a:moveTo>
                    <a:pt x="2" y="32"/>
                  </a:moveTo>
                  <a:cubicBezTo>
                    <a:pt x="1" y="32"/>
                    <a:pt x="0" y="31"/>
                    <a:pt x="0" y="30"/>
                  </a:cubicBezTo>
                  <a:cubicBezTo>
                    <a:pt x="0" y="2"/>
                    <a:pt x="0" y="2"/>
                    <a:pt x="0" y="2"/>
                  </a:cubicBezTo>
                  <a:cubicBezTo>
                    <a:pt x="0" y="1"/>
                    <a:pt x="1" y="0"/>
                    <a:pt x="2" y="0"/>
                  </a:cubicBezTo>
                  <a:cubicBezTo>
                    <a:pt x="3" y="0"/>
                    <a:pt x="4" y="1"/>
                    <a:pt x="4" y="2"/>
                  </a:cubicBezTo>
                  <a:cubicBezTo>
                    <a:pt x="4" y="30"/>
                    <a:pt x="4" y="30"/>
                    <a:pt x="4" y="30"/>
                  </a:cubicBezTo>
                  <a:cubicBezTo>
                    <a:pt x="4" y="31"/>
                    <a:pt x="3" y="32"/>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826">
              <a:extLst>
                <a:ext uri="{FF2B5EF4-FFF2-40B4-BE49-F238E27FC236}">
                  <a16:creationId xmlns:a16="http://schemas.microsoft.com/office/drawing/2014/main" id="{D238B8B5-930A-40B5-AB54-C075F27DEE14}"/>
                </a:ext>
              </a:extLst>
            </p:cNvPr>
            <p:cNvSpPr>
              <a:spLocks/>
            </p:cNvSpPr>
            <p:nvPr/>
          </p:nvSpPr>
          <p:spPr bwMode="auto">
            <a:xfrm>
              <a:off x="7148513" y="4692650"/>
              <a:ext cx="104775" cy="60325"/>
            </a:xfrm>
            <a:custGeom>
              <a:avLst/>
              <a:gdLst>
                <a:gd name="T0" fmla="*/ 26 w 28"/>
                <a:gd name="T1" fmla="*/ 16 h 16"/>
                <a:gd name="T2" fmla="*/ 25 w 28"/>
                <a:gd name="T3" fmla="*/ 15 h 16"/>
                <a:gd name="T4" fmla="*/ 14 w 28"/>
                <a:gd name="T5" fmla="*/ 5 h 16"/>
                <a:gd name="T6" fmla="*/ 3 w 28"/>
                <a:gd name="T7" fmla="*/ 15 h 16"/>
                <a:gd name="T8" fmla="*/ 1 w 28"/>
                <a:gd name="T9" fmla="*/ 15 h 16"/>
                <a:gd name="T10" fmla="*/ 1 w 28"/>
                <a:gd name="T11" fmla="*/ 13 h 16"/>
                <a:gd name="T12" fmla="*/ 13 w 28"/>
                <a:gd name="T13" fmla="*/ 1 h 16"/>
                <a:gd name="T14" fmla="*/ 15 w 28"/>
                <a:gd name="T15" fmla="*/ 1 h 16"/>
                <a:gd name="T16" fmla="*/ 27 w 28"/>
                <a:gd name="T17" fmla="*/ 13 h 16"/>
                <a:gd name="T18" fmla="*/ 27 w 28"/>
                <a:gd name="T19" fmla="*/ 15 h 16"/>
                <a:gd name="T20" fmla="*/ 26 w 2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16"/>
                  </a:moveTo>
                  <a:cubicBezTo>
                    <a:pt x="25" y="16"/>
                    <a:pt x="25" y="16"/>
                    <a:pt x="25" y="15"/>
                  </a:cubicBezTo>
                  <a:cubicBezTo>
                    <a:pt x="14" y="5"/>
                    <a:pt x="14" y="5"/>
                    <a:pt x="14" y="5"/>
                  </a:cubicBezTo>
                  <a:cubicBezTo>
                    <a:pt x="3" y="15"/>
                    <a:pt x="3" y="15"/>
                    <a:pt x="3" y="15"/>
                  </a:cubicBezTo>
                  <a:cubicBezTo>
                    <a:pt x="3" y="16"/>
                    <a:pt x="1" y="16"/>
                    <a:pt x="1" y="15"/>
                  </a:cubicBezTo>
                  <a:cubicBezTo>
                    <a:pt x="0" y="15"/>
                    <a:pt x="0" y="13"/>
                    <a:pt x="1" y="13"/>
                  </a:cubicBezTo>
                  <a:cubicBezTo>
                    <a:pt x="13" y="1"/>
                    <a:pt x="13" y="1"/>
                    <a:pt x="13" y="1"/>
                  </a:cubicBezTo>
                  <a:cubicBezTo>
                    <a:pt x="13" y="0"/>
                    <a:pt x="15" y="0"/>
                    <a:pt x="15" y="1"/>
                  </a:cubicBezTo>
                  <a:cubicBezTo>
                    <a:pt x="27" y="13"/>
                    <a:pt x="27" y="13"/>
                    <a:pt x="27" y="13"/>
                  </a:cubicBezTo>
                  <a:cubicBezTo>
                    <a:pt x="28" y="13"/>
                    <a:pt x="28" y="15"/>
                    <a:pt x="27" y="15"/>
                  </a:cubicBezTo>
                  <a:cubicBezTo>
                    <a:pt x="27" y="16"/>
                    <a:pt x="27" y="16"/>
                    <a:pt x="2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827">
              <a:extLst>
                <a:ext uri="{FF2B5EF4-FFF2-40B4-BE49-F238E27FC236}">
                  <a16:creationId xmlns:a16="http://schemas.microsoft.com/office/drawing/2014/main" id="{5B05D9FE-C4BE-4B00-A146-9EE75A681F6A}"/>
                </a:ext>
              </a:extLst>
            </p:cNvPr>
            <p:cNvSpPr>
              <a:spLocks/>
            </p:cNvSpPr>
            <p:nvPr/>
          </p:nvSpPr>
          <p:spPr bwMode="auto">
            <a:xfrm>
              <a:off x="6997700" y="4737100"/>
              <a:ext cx="293688" cy="271463"/>
            </a:xfrm>
            <a:custGeom>
              <a:avLst/>
              <a:gdLst>
                <a:gd name="T0" fmla="*/ 76 w 78"/>
                <a:gd name="T1" fmla="*/ 72 h 72"/>
                <a:gd name="T2" fmla="*/ 32 w 78"/>
                <a:gd name="T3" fmla="*/ 72 h 72"/>
                <a:gd name="T4" fmla="*/ 30 w 78"/>
                <a:gd name="T5" fmla="*/ 70 h 72"/>
                <a:gd name="T6" fmla="*/ 14 w 78"/>
                <a:gd name="T7" fmla="*/ 4 h 72"/>
                <a:gd name="T8" fmla="*/ 2 w 78"/>
                <a:gd name="T9" fmla="*/ 4 h 72"/>
                <a:gd name="T10" fmla="*/ 0 w 78"/>
                <a:gd name="T11" fmla="*/ 2 h 72"/>
                <a:gd name="T12" fmla="*/ 2 w 78"/>
                <a:gd name="T13" fmla="*/ 0 h 72"/>
                <a:gd name="T14" fmla="*/ 16 w 78"/>
                <a:gd name="T15" fmla="*/ 0 h 72"/>
                <a:gd name="T16" fmla="*/ 18 w 78"/>
                <a:gd name="T17" fmla="*/ 2 h 72"/>
                <a:gd name="T18" fmla="*/ 34 w 78"/>
                <a:gd name="T19" fmla="*/ 68 h 72"/>
                <a:gd name="T20" fmla="*/ 76 w 78"/>
                <a:gd name="T21" fmla="*/ 68 h 72"/>
                <a:gd name="T22" fmla="*/ 78 w 78"/>
                <a:gd name="T23" fmla="*/ 70 h 72"/>
                <a:gd name="T24" fmla="*/ 76 w 78"/>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2">
                  <a:moveTo>
                    <a:pt x="76" y="72"/>
                  </a:moveTo>
                  <a:cubicBezTo>
                    <a:pt x="32" y="72"/>
                    <a:pt x="32" y="72"/>
                    <a:pt x="32" y="72"/>
                  </a:cubicBezTo>
                  <a:cubicBezTo>
                    <a:pt x="31" y="72"/>
                    <a:pt x="30" y="71"/>
                    <a:pt x="30" y="70"/>
                  </a:cubicBezTo>
                  <a:cubicBezTo>
                    <a:pt x="14" y="4"/>
                    <a:pt x="14" y="4"/>
                    <a:pt x="14" y="4"/>
                  </a:cubicBezTo>
                  <a:cubicBezTo>
                    <a:pt x="2" y="4"/>
                    <a:pt x="2" y="4"/>
                    <a:pt x="2" y="4"/>
                  </a:cubicBezTo>
                  <a:cubicBezTo>
                    <a:pt x="1" y="4"/>
                    <a:pt x="0" y="3"/>
                    <a:pt x="0" y="2"/>
                  </a:cubicBezTo>
                  <a:cubicBezTo>
                    <a:pt x="0" y="1"/>
                    <a:pt x="1" y="0"/>
                    <a:pt x="2" y="0"/>
                  </a:cubicBezTo>
                  <a:cubicBezTo>
                    <a:pt x="16" y="0"/>
                    <a:pt x="16" y="0"/>
                    <a:pt x="16" y="0"/>
                  </a:cubicBezTo>
                  <a:cubicBezTo>
                    <a:pt x="17" y="0"/>
                    <a:pt x="18" y="1"/>
                    <a:pt x="18" y="2"/>
                  </a:cubicBezTo>
                  <a:cubicBezTo>
                    <a:pt x="34" y="68"/>
                    <a:pt x="34" y="68"/>
                    <a:pt x="34" y="68"/>
                  </a:cubicBezTo>
                  <a:cubicBezTo>
                    <a:pt x="76" y="68"/>
                    <a:pt x="76" y="68"/>
                    <a:pt x="76" y="68"/>
                  </a:cubicBezTo>
                  <a:cubicBezTo>
                    <a:pt x="77" y="68"/>
                    <a:pt x="78" y="69"/>
                    <a:pt x="78" y="70"/>
                  </a:cubicBezTo>
                  <a:cubicBezTo>
                    <a:pt x="78" y="71"/>
                    <a:pt x="77" y="72"/>
                    <a:pt x="7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828">
              <a:extLst>
                <a:ext uri="{FF2B5EF4-FFF2-40B4-BE49-F238E27FC236}">
                  <a16:creationId xmlns:a16="http://schemas.microsoft.com/office/drawing/2014/main" id="{8C94D984-34EC-4E36-84CB-2FC166A20286}"/>
                </a:ext>
              </a:extLst>
            </p:cNvPr>
            <p:cNvSpPr>
              <a:spLocks/>
            </p:cNvSpPr>
            <p:nvPr/>
          </p:nvSpPr>
          <p:spPr bwMode="auto">
            <a:xfrm>
              <a:off x="7072313" y="4827588"/>
              <a:ext cx="285750" cy="150813"/>
            </a:xfrm>
            <a:custGeom>
              <a:avLst/>
              <a:gdLst>
                <a:gd name="T0" fmla="*/ 62 w 76"/>
                <a:gd name="T1" fmla="*/ 40 h 40"/>
                <a:gd name="T2" fmla="*/ 10 w 76"/>
                <a:gd name="T3" fmla="*/ 40 h 40"/>
                <a:gd name="T4" fmla="*/ 8 w 76"/>
                <a:gd name="T5" fmla="*/ 38 h 40"/>
                <a:gd name="T6" fmla="*/ 10 w 76"/>
                <a:gd name="T7" fmla="*/ 36 h 40"/>
                <a:gd name="T8" fmla="*/ 61 w 76"/>
                <a:gd name="T9" fmla="*/ 36 h 40"/>
                <a:gd name="T10" fmla="*/ 71 w 76"/>
                <a:gd name="T11" fmla="*/ 4 h 40"/>
                <a:gd name="T12" fmla="*/ 2 w 76"/>
                <a:gd name="T13" fmla="*/ 4 h 40"/>
                <a:gd name="T14" fmla="*/ 0 w 76"/>
                <a:gd name="T15" fmla="*/ 2 h 40"/>
                <a:gd name="T16" fmla="*/ 2 w 76"/>
                <a:gd name="T17" fmla="*/ 0 h 40"/>
                <a:gd name="T18" fmla="*/ 74 w 76"/>
                <a:gd name="T19" fmla="*/ 0 h 40"/>
                <a:gd name="T20" fmla="*/ 76 w 76"/>
                <a:gd name="T21" fmla="*/ 1 h 40"/>
                <a:gd name="T22" fmla="*/ 76 w 76"/>
                <a:gd name="T23" fmla="*/ 3 h 40"/>
                <a:gd name="T24" fmla="*/ 64 w 76"/>
                <a:gd name="T25" fmla="*/ 39 h 40"/>
                <a:gd name="T26" fmla="*/ 62 w 7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0">
                  <a:moveTo>
                    <a:pt x="62" y="40"/>
                  </a:moveTo>
                  <a:cubicBezTo>
                    <a:pt x="10" y="40"/>
                    <a:pt x="10" y="40"/>
                    <a:pt x="10" y="40"/>
                  </a:cubicBezTo>
                  <a:cubicBezTo>
                    <a:pt x="9" y="40"/>
                    <a:pt x="8" y="39"/>
                    <a:pt x="8" y="38"/>
                  </a:cubicBezTo>
                  <a:cubicBezTo>
                    <a:pt x="8" y="37"/>
                    <a:pt x="9" y="36"/>
                    <a:pt x="10" y="36"/>
                  </a:cubicBezTo>
                  <a:cubicBezTo>
                    <a:pt x="61" y="36"/>
                    <a:pt x="61" y="36"/>
                    <a:pt x="61" y="36"/>
                  </a:cubicBezTo>
                  <a:cubicBezTo>
                    <a:pt x="71" y="4"/>
                    <a:pt x="71" y="4"/>
                    <a:pt x="71" y="4"/>
                  </a:cubicBezTo>
                  <a:cubicBezTo>
                    <a:pt x="2" y="4"/>
                    <a:pt x="2" y="4"/>
                    <a:pt x="2" y="4"/>
                  </a:cubicBezTo>
                  <a:cubicBezTo>
                    <a:pt x="1" y="4"/>
                    <a:pt x="0" y="3"/>
                    <a:pt x="0" y="2"/>
                  </a:cubicBezTo>
                  <a:cubicBezTo>
                    <a:pt x="0" y="1"/>
                    <a:pt x="1" y="0"/>
                    <a:pt x="2" y="0"/>
                  </a:cubicBezTo>
                  <a:cubicBezTo>
                    <a:pt x="74" y="0"/>
                    <a:pt x="74" y="0"/>
                    <a:pt x="74" y="0"/>
                  </a:cubicBezTo>
                  <a:cubicBezTo>
                    <a:pt x="75" y="0"/>
                    <a:pt x="75" y="0"/>
                    <a:pt x="76" y="1"/>
                  </a:cubicBezTo>
                  <a:cubicBezTo>
                    <a:pt x="76" y="1"/>
                    <a:pt x="76" y="2"/>
                    <a:pt x="76" y="3"/>
                  </a:cubicBezTo>
                  <a:cubicBezTo>
                    <a:pt x="64" y="39"/>
                    <a:pt x="64" y="39"/>
                    <a:pt x="64" y="39"/>
                  </a:cubicBezTo>
                  <a:cubicBezTo>
                    <a:pt x="64" y="39"/>
                    <a:pt x="63" y="40"/>
                    <a:pt x="6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9" name="TextBox 138">
            <a:extLst>
              <a:ext uri="{FF2B5EF4-FFF2-40B4-BE49-F238E27FC236}">
                <a16:creationId xmlns:a16="http://schemas.microsoft.com/office/drawing/2014/main" id="{083204C6-C156-4EF9-AC5B-D7CCCD069663}"/>
              </a:ext>
            </a:extLst>
          </p:cNvPr>
          <p:cNvSpPr txBox="1"/>
          <p:nvPr/>
        </p:nvSpPr>
        <p:spPr>
          <a:xfrm flipH="1">
            <a:off x="3502404" y="1882880"/>
            <a:ext cx="1076533" cy="369332"/>
          </a:xfrm>
          <a:prstGeom prst="rect">
            <a:avLst/>
          </a:prstGeom>
          <a:noFill/>
        </p:spPr>
        <p:txBody>
          <a:bodyPr wrap="square" lIns="0" tIns="0" rIns="0" bIns="0" rtlCol="0">
            <a:spAutoFit/>
          </a:bodyPr>
          <a:lstStyle/>
          <a:p>
            <a:r>
              <a:rPr lang="en-US" sz="1200" b="1">
                <a:solidFill>
                  <a:srgbClr val="8F093E"/>
                </a:solidFill>
                <a:latin typeface="Segoe UI" panose="020B0502040204020203" pitchFamily="34" charset="0"/>
                <a:cs typeface="Segoe UI" panose="020B0502040204020203" pitchFamily="34" charset="0"/>
              </a:rPr>
              <a:t>Custom, Crafts &amp; Zodiac</a:t>
            </a:r>
          </a:p>
        </p:txBody>
      </p:sp>
      <p:sp>
        <p:nvSpPr>
          <p:cNvPr id="152" name="TextBox 151">
            <a:extLst>
              <a:ext uri="{FF2B5EF4-FFF2-40B4-BE49-F238E27FC236}">
                <a16:creationId xmlns:a16="http://schemas.microsoft.com/office/drawing/2014/main" id="{CBCBCB3C-3C8D-43CE-BD72-FA42EF16C887}"/>
              </a:ext>
            </a:extLst>
          </p:cNvPr>
          <p:cNvSpPr txBox="1"/>
          <p:nvPr/>
        </p:nvSpPr>
        <p:spPr>
          <a:xfrm flipH="1">
            <a:off x="5603368" y="1882880"/>
            <a:ext cx="1076533" cy="184666"/>
          </a:xfrm>
          <a:prstGeom prst="rect">
            <a:avLst/>
          </a:prstGeom>
          <a:noFill/>
        </p:spPr>
        <p:txBody>
          <a:bodyPr wrap="square" lIns="0" tIns="0" rIns="0" bIns="0" rtlCol="0">
            <a:spAutoFit/>
          </a:bodyPr>
          <a:lstStyle/>
          <a:p>
            <a:r>
              <a:rPr lang="en-US" sz="1200" b="1" dirty="0">
                <a:solidFill>
                  <a:srgbClr val="C70037"/>
                </a:solidFill>
                <a:latin typeface="Segoe UI" panose="020B0502040204020203" pitchFamily="34" charset="0"/>
                <a:cs typeface="Segoe UI" panose="020B0502040204020203" pitchFamily="34" charset="0"/>
              </a:rPr>
              <a:t>Rental Service</a:t>
            </a:r>
          </a:p>
        </p:txBody>
      </p:sp>
      <p:grpSp>
        <p:nvGrpSpPr>
          <p:cNvPr id="7" name="Group 6">
            <a:extLst>
              <a:ext uri="{FF2B5EF4-FFF2-40B4-BE49-F238E27FC236}">
                <a16:creationId xmlns:a16="http://schemas.microsoft.com/office/drawing/2014/main" id="{1135EBF9-27CD-47FC-91F5-E310EED0773A}"/>
              </a:ext>
            </a:extLst>
          </p:cNvPr>
          <p:cNvGrpSpPr/>
          <p:nvPr/>
        </p:nvGrpSpPr>
        <p:grpSpPr>
          <a:xfrm>
            <a:off x="997436" y="2459808"/>
            <a:ext cx="1509240" cy="2160060"/>
            <a:chOff x="1801814" y="2459808"/>
            <a:chExt cx="1509240" cy="2160060"/>
          </a:xfrm>
        </p:grpSpPr>
        <p:grpSp>
          <p:nvGrpSpPr>
            <p:cNvPr id="6" name="Group 5">
              <a:extLst>
                <a:ext uri="{FF2B5EF4-FFF2-40B4-BE49-F238E27FC236}">
                  <a16:creationId xmlns:a16="http://schemas.microsoft.com/office/drawing/2014/main" id="{57A36F26-7902-49A1-B6BE-31FA198C86FE}"/>
                </a:ext>
              </a:extLst>
            </p:cNvPr>
            <p:cNvGrpSpPr/>
            <p:nvPr/>
          </p:nvGrpSpPr>
          <p:grpSpPr>
            <a:xfrm>
              <a:off x="1801814" y="2459808"/>
              <a:ext cx="1509240" cy="969496"/>
              <a:chOff x="1847160" y="2559227"/>
              <a:chExt cx="1509240" cy="969496"/>
            </a:xfrm>
          </p:grpSpPr>
          <p:sp>
            <p:nvSpPr>
              <p:cNvPr id="105" name="TextBox 104">
                <a:extLst>
                  <a:ext uri="{FF2B5EF4-FFF2-40B4-BE49-F238E27FC236}">
                    <a16:creationId xmlns:a16="http://schemas.microsoft.com/office/drawing/2014/main" id="{7F88D675-459F-4CB4-AE8F-8B24FD468F41}"/>
                  </a:ext>
                </a:extLst>
              </p:cNvPr>
              <p:cNvSpPr txBox="1"/>
              <p:nvPr/>
            </p:nvSpPr>
            <p:spPr>
              <a:xfrm>
                <a:off x="2082885" y="2559227"/>
                <a:ext cx="1273515" cy="969496"/>
              </a:xfrm>
              <a:prstGeom prst="rect">
                <a:avLst/>
              </a:prstGeom>
              <a:noFill/>
            </p:spPr>
            <p:txBody>
              <a:bodyPr wrap="square" lIns="0" tIns="0" rIns="0" bIns="0" rtlCol="0">
                <a:spAutoFit/>
              </a:bodyPr>
              <a:lstStyle/>
              <a:p>
                <a:r>
                  <a:rPr lang="en-CA" sz="1050">
                    <a:solidFill>
                      <a:schemeClr val="bg1"/>
                    </a:solidFill>
                  </a:rPr>
                  <a:t>Access a curated selection of sophisticated jewelry pieces, exuding glamour and style, through this option.</a:t>
                </a:r>
              </a:p>
            </p:txBody>
          </p:sp>
          <p:grpSp>
            <p:nvGrpSpPr>
              <p:cNvPr id="164" name="Group 163">
                <a:extLst>
                  <a:ext uri="{FF2B5EF4-FFF2-40B4-BE49-F238E27FC236}">
                    <a16:creationId xmlns:a16="http://schemas.microsoft.com/office/drawing/2014/main" id="{DA822C31-A9F0-45E4-8889-338B8DC7CF99}"/>
                  </a:ext>
                </a:extLst>
              </p:cNvPr>
              <p:cNvGrpSpPr/>
              <p:nvPr/>
            </p:nvGrpSpPr>
            <p:grpSpPr>
              <a:xfrm>
                <a:off x="1847160" y="2577129"/>
                <a:ext cx="137276" cy="138535"/>
                <a:chOff x="7021513" y="2890838"/>
                <a:chExt cx="346076" cy="349250"/>
              </a:xfrm>
            </p:grpSpPr>
            <p:sp>
              <p:nvSpPr>
                <p:cNvPr id="165" name="Freeform 12">
                  <a:extLst>
                    <a:ext uri="{FF2B5EF4-FFF2-40B4-BE49-F238E27FC236}">
                      <a16:creationId xmlns:a16="http://schemas.microsoft.com/office/drawing/2014/main" id="{6D0E95C7-A66A-44F9-8CC0-2A26D8811F8A}"/>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6" name="Freeform 13">
                  <a:extLst>
                    <a:ext uri="{FF2B5EF4-FFF2-40B4-BE49-F238E27FC236}">
                      <a16:creationId xmlns:a16="http://schemas.microsoft.com/office/drawing/2014/main" id="{D742D0B0-3347-45EB-820A-257811C8E739}"/>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67" name="Group 166">
              <a:extLst>
                <a:ext uri="{FF2B5EF4-FFF2-40B4-BE49-F238E27FC236}">
                  <a16:creationId xmlns:a16="http://schemas.microsoft.com/office/drawing/2014/main" id="{DE933C39-1D6B-4E8F-A559-F179F4A67FCF}"/>
                </a:ext>
              </a:extLst>
            </p:cNvPr>
            <p:cNvGrpSpPr/>
            <p:nvPr/>
          </p:nvGrpSpPr>
          <p:grpSpPr>
            <a:xfrm>
              <a:off x="1801814" y="3542650"/>
              <a:ext cx="1509240" cy="1077218"/>
              <a:chOff x="1847160" y="2559227"/>
              <a:chExt cx="1509240" cy="1077218"/>
            </a:xfrm>
          </p:grpSpPr>
          <p:sp>
            <p:nvSpPr>
              <p:cNvPr id="168" name="TextBox 167">
                <a:extLst>
                  <a:ext uri="{FF2B5EF4-FFF2-40B4-BE49-F238E27FC236}">
                    <a16:creationId xmlns:a16="http://schemas.microsoft.com/office/drawing/2014/main" id="{23C95916-AB42-4EE5-9704-084356C4DE0D}"/>
                  </a:ext>
                </a:extLst>
              </p:cNvPr>
              <p:cNvSpPr txBox="1"/>
              <p:nvPr/>
            </p:nvSpPr>
            <p:spPr>
              <a:xfrm>
                <a:off x="2082885" y="2559227"/>
                <a:ext cx="1273515" cy="1077218"/>
              </a:xfrm>
              <a:prstGeom prst="rect">
                <a:avLst/>
              </a:prstGeom>
              <a:noFill/>
            </p:spPr>
            <p:txBody>
              <a:bodyPr wrap="square" lIns="0" tIns="0" rIns="0" bIns="0" rtlCol="0">
                <a:spAutoFit/>
              </a:bodyPr>
              <a:lstStyle/>
              <a:p>
                <a:r>
                  <a:rPr lang="en-CA" sz="1000">
                    <a:solidFill>
                      <a:schemeClr val="bg1"/>
                    </a:solidFill>
                  </a:rPr>
                  <a:t>Explore a diverse range of elegant designs, including classic, modern, and      contemporary styles, tailored to various tastes and preferences.</a:t>
                </a:r>
              </a:p>
            </p:txBody>
          </p:sp>
          <p:grpSp>
            <p:nvGrpSpPr>
              <p:cNvPr id="169" name="Group 168">
                <a:extLst>
                  <a:ext uri="{FF2B5EF4-FFF2-40B4-BE49-F238E27FC236}">
                    <a16:creationId xmlns:a16="http://schemas.microsoft.com/office/drawing/2014/main" id="{DC78307D-B982-41C4-AD1E-B69E0A626F25}"/>
                  </a:ext>
                </a:extLst>
              </p:cNvPr>
              <p:cNvGrpSpPr/>
              <p:nvPr/>
            </p:nvGrpSpPr>
            <p:grpSpPr>
              <a:xfrm>
                <a:off x="1847160" y="2577129"/>
                <a:ext cx="137276" cy="138535"/>
                <a:chOff x="7021513" y="2890838"/>
                <a:chExt cx="346076" cy="349250"/>
              </a:xfrm>
            </p:grpSpPr>
            <p:sp>
              <p:nvSpPr>
                <p:cNvPr id="170" name="Freeform 12">
                  <a:extLst>
                    <a:ext uri="{FF2B5EF4-FFF2-40B4-BE49-F238E27FC236}">
                      <a16:creationId xmlns:a16="http://schemas.microsoft.com/office/drawing/2014/main" id="{B7236280-D1A7-4878-A581-7FD574D7A37A}"/>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13">
                  <a:extLst>
                    <a:ext uri="{FF2B5EF4-FFF2-40B4-BE49-F238E27FC236}">
                      <a16:creationId xmlns:a16="http://schemas.microsoft.com/office/drawing/2014/main" id="{CE5A1C35-FEAC-4FAB-AD50-E4731B97E686}"/>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grpSp>
        <p:nvGrpSpPr>
          <p:cNvPr id="191" name="Group 190">
            <a:extLst>
              <a:ext uri="{FF2B5EF4-FFF2-40B4-BE49-F238E27FC236}">
                <a16:creationId xmlns:a16="http://schemas.microsoft.com/office/drawing/2014/main" id="{390A8E48-F6C3-459E-AC4B-E927A85E6C22}"/>
              </a:ext>
            </a:extLst>
          </p:cNvPr>
          <p:cNvGrpSpPr/>
          <p:nvPr/>
        </p:nvGrpSpPr>
        <p:grpSpPr>
          <a:xfrm>
            <a:off x="5199365" y="2459808"/>
            <a:ext cx="1509240" cy="369332"/>
            <a:chOff x="1847160" y="2559227"/>
            <a:chExt cx="1509240" cy="369332"/>
          </a:xfrm>
        </p:grpSpPr>
        <p:sp>
          <p:nvSpPr>
            <p:cNvPr id="215" name="TextBox 214">
              <a:extLst>
                <a:ext uri="{FF2B5EF4-FFF2-40B4-BE49-F238E27FC236}">
                  <a16:creationId xmlns:a16="http://schemas.microsoft.com/office/drawing/2014/main" id="{15734F41-FCEF-4334-BED5-079123CAD566}"/>
                </a:ext>
              </a:extLst>
            </p:cNvPr>
            <p:cNvSpPr txBox="1"/>
            <p:nvPr/>
          </p:nvSpPr>
          <p:spPr>
            <a:xfrm>
              <a:off x="2082885" y="2559227"/>
              <a:ext cx="1273515" cy="369332"/>
            </a:xfrm>
            <a:prstGeom prst="rect">
              <a:avLst/>
            </a:prstGeom>
            <a:noFill/>
          </p:spPr>
          <p:txBody>
            <a:bodyPr wrap="square" lIns="0" tIns="0" rIns="0" bIns="0" rtlCol="0">
              <a:spAutoFit/>
            </a:bodyPr>
            <a:lstStyle/>
            <a:p>
              <a:r>
                <a:rPr lang="en-US" sz="1200" dirty="0">
                  <a:solidFill>
                    <a:schemeClr val="bg1"/>
                  </a:solidFill>
                </a:rPr>
                <a:t>Rental </a:t>
              </a:r>
            </a:p>
            <a:p>
              <a:endParaRPr lang="en-US" sz="1200" dirty="0">
                <a:solidFill>
                  <a:schemeClr val="bg1"/>
                </a:solidFill>
              </a:endParaRPr>
            </a:p>
          </p:txBody>
        </p:sp>
        <p:grpSp>
          <p:nvGrpSpPr>
            <p:cNvPr id="216" name="Group 215">
              <a:extLst>
                <a:ext uri="{FF2B5EF4-FFF2-40B4-BE49-F238E27FC236}">
                  <a16:creationId xmlns:a16="http://schemas.microsoft.com/office/drawing/2014/main" id="{CFEE3D8C-604D-4E03-9A93-5F46CB4E6BF5}"/>
                </a:ext>
              </a:extLst>
            </p:cNvPr>
            <p:cNvGrpSpPr/>
            <p:nvPr/>
          </p:nvGrpSpPr>
          <p:grpSpPr>
            <a:xfrm>
              <a:off x="1847160" y="2577129"/>
              <a:ext cx="137276" cy="138535"/>
              <a:chOff x="7021513" y="2890838"/>
              <a:chExt cx="346076" cy="349250"/>
            </a:xfrm>
          </p:grpSpPr>
          <p:sp>
            <p:nvSpPr>
              <p:cNvPr id="217" name="Freeform 12">
                <a:extLst>
                  <a:ext uri="{FF2B5EF4-FFF2-40B4-BE49-F238E27FC236}">
                    <a16:creationId xmlns:a16="http://schemas.microsoft.com/office/drawing/2014/main" id="{AEF7AB4C-9720-4348-B9E6-59F8CBD0CBE8}"/>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sp>
            <p:nvSpPr>
              <p:cNvPr id="218" name="Freeform 13">
                <a:extLst>
                  <a:ext uri="{FF2B5EF4-FFF2-40B4-BE49-F238E27FC236}">
                    <a16:creationId xmlns:a16="http://schemas.microsoft.com/office/drawing/2014/main" id="{0E5987DD-B59B-4740-BB50-1D00C49B7F4D}"/>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grpSp>
      </p:grpSp>
      <p:grpSp>
        <p:nvGrpSpPr>
          <p:cNvPr id="219" name="Group 218">
            <a:extLst>
              <a:ext uri="{FF2B5EF4-FFF2-40B4-BE49-F238E27FC236}">
                <a16:creationId xmlns:a16="http://schemas.microsoft.com/office/drawing/2014/main" id="{FD2337C3-0B56-4CF2-921B-28C61E90D596}"/>
              </a:ext>
            </a:extLst>
          </p:cNvPr>
          <p:cNvGrpSpPr/>
          <p:nvPr/>
        </p:nvGrpSpPr>
        <p:grpSpPr>
          <a:xfrm>
            <a:off x="5152614" y="3328826"/>
            <a:ext cx="1509240" cy="369332"/>
            <a:chOff x="1847160" y="2559227"/>
            <a:chExt cx="1509240" cy="369332"/>
          </a:xfrm>
        </p:grpSpPr>
        <p:sp>
          <p:nvSpPr>
            <p:cNvPr id="220" name="TextBox 219">
              <a:extLst>
                <a:ext uri="{FF2B5EF4-FFF2-40B4-BE49-F238E27FC236}">
                  <a16:creationId xmlns:a16="http://schemas.microsoft.com/office/drawing/2014/main" id="{BCF2D99C-8772-465A-A408-3F7CE43BD4AD}"/>
                </a:ext>
              </a:extLst>
            </p:cNvPr>
            <p:cNvSpPr txBox="1"/>
            <p:nvPr/>
          </p:nvSpPr>
          <p:spPr>
            <a:xfrm>
              <a:off x="2082885" y="2559227"/>
              <a:ext cx="1273515" cy="369332"/>
            </a:xfrm>
            <a:prstGeom prst="rect">
              <a:avLst/>
            </a:prstGeom>
            <a:noFill/>
          </p:spPr>
          <p:txBody>
            <a:bodyPr wrap="square" lIns="0" tIns="0" rIns="0" bIns="0" rtlCol="0">
              <a:spAutoFit/>
            </a:bodyPr>
            <a:lstStyle/>
            <a:p>
              <a:r>
                <a:rPr lang="en-US" sz="1200">
                  <a:solidFill>
                    <a:schemeClr val="bg1"/>
                  </a:solidFill>
                </a:rPr>
                <a:t>Personalization Options</a:t>
              </a:r>
            </a:p>
          </p:txBody>
        </p:sp>
        <p:grpSp>
          <p:nvGrpSpPr>
            <p:cNvPr id="221" name="Group 220">
              <a:extLst>
                <a:ext uri="{FF2B5EF4-FFF2-40B4-BE49-F238E27FC236}">
                  <a16:creationId xmlns:a16="http://schemas.microsoft.com/office/drawing/2014/main" id="{A532470B-2D03-4E6E-952C-37D720765D09}"/>
                </a:ext>
              </a:extLst>
            </p:cNvPr>
            <p:cNvGrpSpPr/>
            <p:nvPr/>
          </p:nvGrpSpPr>
          <p:grpSpPr>
            <a:xfrm>
              <a:off x="1847160" y="2577129"/>
              <a:ext cx="137276" cy="138535"/>
              <a:chOff x="7021513" y="2890838"/>
              <a:chExt cx="346076" cy="349250"/>
            </a:xfrm>
          </p:grpSpPr>
          <p:sp>
            <p:nvSpPr>
              <p:cNvPr id="222" name="Freeform 12">
                <a:extLst>
                  <a:ext uri="{FF2B5EF4-FFF2-40B4-BE49-F238E27FC236}">
                    <a16:creationId xmlns:a16="http://schemas.microsoft.com/office/drawing/2014/main" id="{3C4064E9-5CA2-4FC4-96CD-5FC256BEA605}"/>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sp>
            <p:nvSpPr>
              <p:cNvPr id="223" name="Freeform 13">
                <a:extLst>
                  <a:ext uri="{FF2B5EF4-FFF2-40B4-BE49-F238E27FC236}">
                    <a16:creationId xmlns:a16="http://schemas.microsoft.com/office/drawing/2014/main" id="{109011D9-9CDE-4F75-967E-FA75B54067B0}"/>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grpSp>
      </p:grpSp>
      <p:grpSp>
        <p:nvGrpSpPr>
          <p:cNvPr id="224" name="Group 223">
            <a:extLst>
              <a:ext uri="{FF2B5EF4-FFF2-40B4-BE49-F238E27FC236}">
                <a16:creationId xmlns:a16="http://schemas.microsoft.com/office/drawing/2014/main" id="{6213BA4B-2AB8-48E5-A2DB-08B888C1C9C9}"/>
              </a:ext>
            </a:extLst>
          </p:cNvPr>
          <p:cNvGrpSpPr/>
          <p:nvPr/>
        </p:nvGrpSpPr>
        <p:grpSpPr>
          <a:xfrm>
            <a:off x="5170661" y="3844195"/>
            <a:ext cx="1509240" cy="369332"/>
            <a:chOff x="1847160" y="2559227"/>
            <a:chExt cx="1509240" cy="369332"/>
          </a:xfrm>
        </p:grpSpPr>
        <p:sp>
          <p:nvSpPr>
            <p:cNvPr id="225" name="TextBox 224">
              <a:extLst>
                <a:ext uri="{FF2B5EF4-FFF2-40B4-BE49-F238E27FC236}">
                  <a16:creationId xmlns:a16="http://schemas.microsoft.com/office/drawing/2014/main" id="{F3DC8B94-5A24-4539-ACD3-7025944AC58D}"/>
                </a:ext>
              </a:extLst>
            </p:cNvPr>
            <p:cNvSpPr txBox="1"/>
            <p:nvPr/>
          </p:nvSpPr>
          <p:spPr>
            <a:xfrm>
              <a:off x="2082885" y="2559227"/>
              <a:ext cx="1273515" cy="369332"/>
            </a:xfrm>
            <a:prstGeom prst="rect">
              <a:avLst/>
            </a:prstGeom>
            <a:noFill/>
          </p:spPr>
          <p:txBody>
            <a:bodyPr wrap="square" lIns="0" tIns="0" rIns="0" bIns="0" rtlCol="0">
              <a:spAutoFit/>
            </a:bodyPr>
            <a:lstStyle/>
            <a:p>
              <a:r>
                <a:rPr lang="en-US" sz="1200" dirty="0">
                  <a:solidFill>
                    <a:schemeClr val="bg1"/>
                  </a:solidFill>
                </a:rPr>
                <a:t>Passport </a:t>
              </a:r>
              <a:r>
                <a:rPr lang="en-US" sz="1200" dirty="0" err="1">
                  <a:solidFill>
                    <a:schemeClr val="bg1"/>
                  </a:solidFill>
                </a:rPr>
                <a:t>Requeriment</a:t>
              </a:r>
              <a:endParaRPr lang="en-US" sz="1200" dirty="0">
                <a:solidFill>
                  <a:schemeClr val="bg1"/>
                </a:solidFill>
              </a:endParaRPr>
            </a:p>
          </p:txBody>
        </p:sp>
        <p:grpSp>
          <p:nvGrpSpPr>
            <p:cNvPr id="226" name="Group 225">
              <a:extLst>
                <a:ext uri="{FF2B5EF4-FFF2-40B4-BE49-F238E27FC236}">
                  <a16:creationId xmlns:a16="http://schemas.microsoft.com/office/drawing/2014/main" id="{1A91B1F1-32F0-4535-8429-7F34C1F597D3}"/>
                </a:ext>
              </a:extLst>
            </p:cNvPr>
            <p:cNvGrpSpPr/>
            <p:nvPr/>
          </p:nvGrpSpPr>
          <p:grpSpPr>
            <a:xfrm>
              <a:off x="1847160" y="2577129"/>
              <a:ext cx="137276" cy="138535"/>
              <a:chOff x="7021513" y="2890838"/>
              <a:chExt cx="346076" cy="349250"/>
            </a:xfrm>
          </p:grpSpPr>
          <p:sp>
            <p:nvSpPr>
              <p:cNvPr id="227" name="Freeform 12">
                <a:extLst>
                  <a:ext uri="{FF2B5EF4-FFF2-40B4-BE49-F238E27FC236}">
                    <a16:creationId xmlns:a16="http://schemas.microsoft.com/office/drawing/2014/main" id="{62A89215-AB7B-4D50-8D24-91E3C81D2CF9}"/>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sp>
            <p:nvSpPr>
              <p:cNvPr id="228" name="Freeform 13">
                <a:extLst>
                  <a:ext uri="{FF2B5EF4-FFF2-40B4-BE49-F238E27FC236}">
                    <a16:creationId xmlns:a16="http://schemas.microsoft.com/office/drawing/2014/main" id="{6D0F37AB-9F57-4B06-B03F-43778B0D1CDF}"/>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grpSp>
      </p:grpSp>
      <p:grpSp>
        <p:nvGrpSpPr>
          <p:cNvPr id="229" name="Group 228">
            <a:extLst>
              <a:ext uri="{FF2B5EF4-FFF2-40B4-BE49-F238E27FC236}">
                <a16:creationId xmlns:a16="http://schemas.microsoft.com/office/drawing/2014/main" id="{4E91F68C-382E-4005-A3A5-23D1453E3E5C}"/>
              </a:ext>
            </a:extLst>
          </p:cNvPr>
          <p:cNvGrpSpPr/>
          <p:nvPr/>
        </p:nvGrpSpPr>
        <p:grpSpPr>
          <a:xfrm>
            <a:off x="5192004" y="4262230"/>
            <a:ext cx="1509240" cy="184666"/>
            <a:chOff x="1847160" y="2559227"/>
            <a:chExt cx="1509240" cy="184666"/>
          </a:xfrm>
        </p:grpSpPr>
        <p:sp>
          <p:nvSpPr>
            <p:cNvPr id="230" name="TextBox 229">
              <a:extLst>
                <a:ext uri="{FF2B5EF4-FFF2-40B4-BE49-F238E27FC236}">
                  <a16:creationId xmlns:a16="http://schemas.microsoft.com/office/drawing/2014/main" id="{03EF9FC4-7BD9-4793-B87A-76203EA9EFC8}"/>
                </a:ext>
              </a:extLst>
            </p:cNvPr>
            <p:cNvSpPr txBox="1"/>
            <p:nvPr/>
          </p:nvSpPr>
          <p:spPr>
            <a:xfrm>
              <a:off x="2082885" y="2559227"/>
              <a:ext cx="1273515" cy="184666"/>
            </a:xfrm>
            <a:prstGeom prst="rect">
              <a:avLst/>
            </a:prstGeom>
            <a:noFill/>
          </p:spPr>
          <p:txBody>
            <a:bodyPr wrap="square" lIns="0" tIns="0" rIns="0" bIns="0" rtlCol="0">
              <a:spAutoFit/>
            </a:bodyPr>
            <a:lstStyle/>
            <a:p>
              <a:r>
                <a:rPr lang="en-US" sz="1200">
                  <a:solidFill>
                    <a:schemeClr val="bg1"/>
                  </a:solidFill>
                </a:rPr>
                <a:t>Special Offers</a:t>
              </a:r>
            </a:p>
          </p:txBody>
        </p:sp>
        <p:grpSp>
          <p:nvGrpSpPr>
            <p:cNvPr id="233" name="Group 232">
              <a:extLst>
                <a:ext uri="{FF2B5EF4-FFF2-40B4-BE49-F238E27FC236}">
                  <a16:creationId xmlns:a16="http://schemas.microsoft.com/office/drawing/2014/main" id="{816796DC-E186-4117-ABC9-9DBE34BA609C}"/>
                </a:ext>
              </a:extLst>
            </p:cNvPr>
            <p:cNvGrpSpPr/>
            <p:nvPr/>
          </p:nvGrpSpPr>
          <p:grpSpPr>
            <a:xfrm>
              <a:off x="1847160" y="2577129"/>
              <a:ext cx="137276" cy="138535"/>
              <a:chOff x="7021513" y="2890838"/>
              <a:chExt cx="346076" cy="349250"/>
            </a:xfrm>
          </p:grpSpPr>
          <p:sp>
            <p:nvSpPr>
              <p:cNvPr id="234" name="Freeform 12">
                <a:extLst>
                  <a:ext uri="{FF2B5EF4-FFF2-40B4-BE49-F238E27FC236}">
                    <a16:creationId xmlns:a16="http://schemas.microsoft.com/office/drawing/2014/main" id="{2196F780-C143-4C67-AE7D-24C51BB6A5B2}"/>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sp>
            <p:nvSpPr>
              <p:cNvPr id="244" name="Freeform 13">
                <a:extLst>
                  <a:ext uri="{FF2B5EF4-FFF2-40B4-BE49-F238E27FC236}">
                    <a16:creationId xmlns:a16="http://schemas.microsoft.com/office/drawing/2014/main" id="{F5D7329D-1560-4C18-B665-10978C647F8B}"/>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grpSp>
      </p:grpSp>
      <p:grpSp>
        <p:nvGrpSpPr>
          <p:cNvPr id="29" name="Group 28">
            <a:extLst>
              <a:ext uri="{FF2B5EF4-FFF2-40B4-BE49-F238E27FC236}">
                <a16:creationId xmlns:a16="http://schemas.microsoft.com/office/drawing/2014/main" id="{90F1E669-6917-444E-AC4D-BA08BEFC6755}"/>
              </a:ext>
            </a:extLst>
          </p:cNvPr>
          <p:cNvGrpSpPr/>
          <p:nvPr/>
        </p:nvGrpSpPr>
        <p:grpSpPr>
          <a:xfrm>
            <a:off x="2992454" y="2510724"/>
            <a:ext cx="1709315" cy="907624"/>
            <a:chOff x="3796832" y="2652416"/>
            <a:chExt cx="1709315" cy="907624"/>
          </a:xfrm>
        </p:grpSpPr>
        <p:grpSp>
          <p:nvGrpSpPr>
            <p:cNvPr id="27" name="Group 26">
              <a:extLst>
                <a:ext uri="{FF2B5EF4-FFF2-40B4-BE49-F238E27FC236}">
                  <a16:creationId xmlns:a16="http://schemas.microsoft.com/office/drawing/2014/main" id="{E39449D4-2A8A-4083-A3B4-3538E6717C70}"/>
                </a:ext>
              </a:extLst>
            </p:cNvPr>
            <p:cNvGrpSpPr/>
            <p:nvPr/>
          </p:nvGrpSpPr>
          <p:grpSpPr>
            <a:xfrm>
              <a:off x="3796832" y="2652416"/>
              <a:ext cx="831516" cy="907624"/>
              <a:chOff x="3796832" y="2438564"/>
              <a:chExt cx="831516" cy="907624"/>
            </a:xfrm>
          </p:grpSpPr>
          <p:sp>
            <p:nvSpPr>
              <p:cNvPr id="18" name="Rectangle: Rounded Corners 17">
                <a:extLst>
                  <a:ext uri="{FF2B5EF4-FFF2-40B4-BE49-F238E27FC236}">
                    <a16:creationId xmlns:a16="http://schemas.microsoft.com/office/drawing/2014/main" id="{5BE34D60-2375-4A1B-85D7-90D0CDFE3F83}"/>
                  </a:ext>
                </a:extLst>
              </p:cNvPr>
              <p:cNvSpPr/>
              <p:nvPr/>
            </p:nvSpPr>
            <p:spPr>
              <a:xfrm>
                <a:off x="3796832" y="2438564"/>
                <a:ext cx="831516" cy="907624"/>
              </a:xfrm>
              <a:prstGeom prst="roundRect">
                <a:avLst>
                  <a:gd name="adj" fmla="val 12233"/>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8559D0F-C9F6-4CEC-A972-D6BBA46D40D6}"/>
                  </a:ext>
                </a:extLst>
              </p:cNvPr>
              <p:cNvGrpSpPr/>
              <p:nvPr/>
            </p:nvGrpSpPr>
            <p:grpSpPr>
              <a:xfrm>
                <a:off x="3831233" y="2546442"/>
                <a:ext cx="762714" cy="736318"/>
                <a:chOff x="3757831" y="2497555"/>
                <a:chExt cx="762714" cy="736318"/>
              </a:xfrm>
            </p:grpSpPr>
            <p:grpSp>
              <p:nvGrpSpPr>
                <p:cNvPr id="245" name="Group 244">
                  <a:extLst>
                    <a:ext uri="{FF2B5EF4-FFF2-40B4-BE49-F238E27FC236}">
                      <a16:creationId xmlns:a16="http://schemas.microsoft.com/office/drawing/2014/main" id="{83426B07-4429-4582-8615-D48032D8B57A}"/>
                    </a:ext>
                  </a:extLst>
                </p:cNvPr>
                <p:cNvGrpSpPr/>
                <p:nvPr/>
              </p:nvGrpSpPr>
              <p:grpSpPr>
                <a:xfrm>
                  <a:off x="3959007" y="2497555"/>
                  <a:ext cx="360363" cy="315913"/>
                  <a:chOff x="2670175" y="1112838"/>
                  <a:chExt cx="360363" cy="315913"/>
                </a:xfrm>
                <a:solidFill>
                  <a:schemeClr val="bg1"/>
                </a:solidFill>
              </p:grpSpPr>
              <p:sp>
                <p:nvSpPr>
                  <p:cNvPr id="246" name="Freeform 793">
                    <a:extLst>
                      <a:ext uri="{FF2B5EF4-FFF2-40B4-BE49-F238E27FC236}">
                        <a16:creationId xmlns:a16="http://schemas.microsoft.com/office/drawing/2014/main" id="{78F9975C-FF37-4E1D-B918-DBD94832A192}"/>
                      </a:ext>
                    </a:extLst>
                  </p:cNvPr>
                  <p:cNvSpPr>
                    <a:spLocks/>
                  </p:cNvSpPr>
                  <p:nvPr/>
                </p:nvSpPr>
                <p:spPr bwMode="auto">
                  <a:xfrm>
                    <a:off x="2700338" y="1228725"/>
                    <a:ext cx="300038" cy="200025"/>
                  </a:xfrm>
                  <a:custGeom>
                    <a:avLst/>
                    <a:gdLst>
                      <a:gd name="T0" fmla="*/ 78 w 80"/>
                      <a:gd name="T1" fmla="*/ 53 h 53"/>
                      <a:gd name="T2" fmla="*/ 2 w 80"/>
                      <a:gd name="T3" fmla="*/ 53 h 53"/>
                      <a:gd name="T4" fmla="*/ 0 w 80"/>
                      <a:gd name="T5" fmla="*/ 51 h 53"/>
                      <a:gd name="T6" fmla="*/ 0 w 80"/>
                      <a:gd name="T7" fmla="*/ 2 h 53"/>
                      <a:gd name="T8" fmla="*/ 2 w 80"/>
                      <a:gd name="T9" fmla="*/ 0 h 53"/>
                      <a:gd name="T10" fmla="*/ 4 w 80"/>
                      <a:gd name="T11" fmla="*/ 2 h 53"/>
                      <a:gd name="T12" fmla="*/ 4 w 80"/>
                      <a:gd name="T13" fmla="*/ 49 h 53"/>
                      <a:gd name="T14" fmla="*/ 76 w 80"/>
                      <a:gd name="T15" fmla="*/ 49 h 53"/>
                      <a:gd name="T16" fmla="*/ 76 w 80"/>
                      <a:gd name="T17" fmla="*/ 2 h 53"/>
                      <a:gd name="T18" fmla="*/ 78 w 80"/>
                      <a:gd name="T19" fmla="*/ 0 h 53"/>
                      <a:gd name="T20" fmla="*/ 80 w 80"/>
                      <a:gd name="T21" fmla="*/ 2 h 53"/>
                      <a:gd name="T22" fmla="*/ 80 w 80"/>
                      <a:gd name="T23" fmla="*/ 51 h 53"/>
                      <a:gd name="T24" fmla="*/ 78 w 80"/>
                      <a:gd name="T2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3">
                        <a:moveTo>
                          <a:pt x="78" y="53"/>
                        </a:moveTo>
                        <a:cubicBezTo>
                          <a:pt x="2" y="53"/>
                          <a:pt x="2" y="53"/>
                          <a:pt x="2" y="53"/>
                        </a:cubicBezTo>
                        <a:cubicBezTo>
                          <a:pt x="1" y="53"/>
                          <a:pt x="0" y="52"/>
                          <a:pt x="0" y="51"/>
                        </a:cubicBezTo>
                        <a:cubicBezTo>
                          <a:pt x="0" y="2"/>
                          <a:pt x="0" y="2"/>
                          <a:pt x="0" y="2"/>
                        </a:cubicBezTo>
                        <a:cubicBezTo>
                          <a:pt x="0" y="1"/>
                          <a:pt x="1" y="0"/>
                          <a:pt x="2" y="0"/>
                        </a:cubicBezTo>
                        <a:cubicBezTo>
                          <a:pt x="3" y="0"/>
                          <a:pt x="4" y="1"/>
                          <a:pt x="4" y="2"/>
                        </a:cubicBezTo>
                        <a:cubicBezTo>
                          <a:pt x="4" y="49"/>
                          <a:pt x="4" y="49"/>
                          <a:pt x="4" y="49"/>
                        </a:cubicBezTo>
                        <a:cubicBezTo>
                          <a:pt x="76" y="49"/>
                          <a:pt x="76" y="49"/>
                          <a:pt x="76" y="49"/>
                        </a:cubicBezTo>
                        <a:cubicBezTo>
                          <a:pt x="76" y="2"/>
                          <a:pt x="76" y="2"/>
                          <a:pt x="76" y="2"/>
                        </a:cubicBezTo>
                        <a:cubicBezTo>
                          <a:pt x="76" y="1"/>
                          <a:pt x="77" y="0"/>
                          <a:pt x="78" y="0"/>
                        </a:cubicBezTo>
                        <a:cubicBezTo>
                          <a:pt x="79" y="0"/>
                          <a:pt x="80" y="1"/>
                          <a:pt x="80" y="2"/>
                        </a:cubicBezTo>
                        <a:cubicBezTo>
                          <a:pt x="80" y="51"/>
                          <a:pt x="80" y="51"/>
                          <a:pt x="80" y="51"/>
                        </a:cubicBezTo>
                        <a:cubicBezTo>
                          <a:pt x="80" y="52"/>
                          <a:pt x="79" y="53"/>
                          <a:pt x="7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47" name="Freeform 794">
                    <a:extLst>
                      <a:ext uri="{FF2B5EF4-FFF2-40B4-BE49-F238E27FC236}">
                        <a16:creationId xmlns:a16="http://schemas.microsoft.com/office/drawing/2014/main" id="{4810F159-EB89-4CA1-B731-E638830134D0}"/>
                      </a:ext>
                    </a:extLst>
                  </p:cNvPr>
                  <p:cNvSpPr>
                    <a:spLocks noEditPoints="1"/>
                  </p:cNvSpPr>
                  <p:nvPr/>
                </p:nvSpPr>
                <p:spPr bwMode="auto">
                  <a:xfrm>
                    <a:off x="2730500" y="1277938"/>
                    <a:ext cx="134938" cy="106363"/>
                  </a:xfrm>
                  <a:custGeom>
                    <a:avLst/>
                    <a:gdLst>
                      <a:gd name="T0" fmla="*/ 34 w 36"/>
                      <a:gd name="T1" fmla="*/ 28 h 28"/>
                      <a:gd name="T2" fmla="*/ 2 w 36"/>
                      <a:gd name="T3" fmla="*/ 28 h 28"/>
                      <a:gd name="T4" fmla="*/ 0 w 36"/>
                      <a:gd name="T5" fmla="*/ 26 h 28"/>
                      <a:gd name="T6" fmla="*/ 0 w 36"/>
                      <a:gd name="T7" fmla="*/ 2 h 28"/>
                      <a:gd name="T8" fmla="*/ 2 w 36"/>
                      <a:gd name="T9" fmla="*/ 0 h 28"/>
                      <a:gd name="T10" fmla="*/ 34 w 36"/>
                      <a:gd name="T11" fmla="*/ 0 h 28"/>
                      <a:gd name="T12" fmla="*/ 36 w 36"/>
                      <a:gd name="T13" fmla="*/ 2 h 28"/>
                      <a:gd name="T14" fmla="*/ 36 w 36"/>
                      <a:gd name="T15" fmla="*/ 26 h 28"/>
                      <a:gd name="T16" fmla="*/ 34 w 36"/>
                      <a:gd name="T17" fmla="*/ 28 h 28"/>
                      <a:gd name="T18" fmla="*/ 4 w 36"/>
                      <a:gd name="T19" fmla="*/ 24 h 28"/>
                      <a:gd name="T20" fmla="*/ 32 w 36"/>
                      <a:gd name="T21" fmla="*/ 24 h 28"/>
                      <a:gd name="T22" fmla="*/ 32 w 36"/>
                      <a:gd name="T23" fmla="*/ 4 h 28"/>
                      <a:gd name="T24" fmla="*/ 4 w 36"/>
                      <a:gd name="T25" fmla="*/ 4 h 28"/>
                      <a:gd name="T26" fmla="*/ 4 w 36"/>
                      <a:gd name="T27"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28">
                        <a:moveTo>
                          <a:pt x="34" y="28"/>
                        </a:moveTo>
                        <a:cubicBezTo>
                          <a:pt x="2" y="28"/>
                          <a:pt x="2" y="28"/>
                          <a:pt x="2" y="28"/>
                        </a:cubicBezTo>
                        <a:cubicBezTo>
                          <a:pt x="1" y="28"/>
                          <a:pt x="0" y="27"/>
                          <a:pt x="0" y="26"/>
                        </a:cubicBezTo>
                        <a:cubicBezTo>
                          <a:pt x="0" y="2"/>
                          <a:pt x="0" y="2"/>
                          <a:pt x="0" y="2"/>
                        </a:cubicBezTo>
                        <a:cubicBezTo>
                          <a:pt x="0" y="1"/>
                          <a:pt x="1" y="0"/>
                          <a:pt x="2" y="0"/>
                        </a:cubicBezTo>
                        <a:cubicBezTo>
                          <a:pt x="34" y="0"/>
                          <a:pt x="34" y="0"/>
                          <a:pt x="34" y="0"/>
                        </a:cubicBezTo>
                        <a:cubicBezTo>
                          <a:pt x="35" y="0"/>
                          <a:pt x="36" y="1"/>
                          <a:pt x="36" y="2"/>
                        </a:cubicBezTo>
                        <a:cubicBezTo>
                          <a:pt x="36" y="26"/>
                          <a:pt x="36" y="26"/>
                          <a:pt x="36" y="26"/>
                        </a:cubicBezTo>
                        <a:cubicBezTo>
                          <a:pt x="36" y="27"/>
                          <a:pt x="35" y="28"/>
                          <a:pt x="34" y="28"/>
                        </a:cubicBezTo>
                        <a:close/>
                        <a:moveTo>
                          <a:pt x="4" y="24"/>
                        </a:moveTo>
                        <a:cubicBezTo>
                          <a:pt x="32" y="24"/>
                          <a:pt x="32" y="24"/>
                          <a:pt x="32" y="24"/>
                        </a:cubicBezTo>
                        <a:cubicBezTo>
                          <a:pt x="32" y="4"/>
                          <a:pt x="32" y="4"/>
                          <a:pt x="32" y="4"/>
                        </a:cubicBezTo>
                        <a:cubicBezTo>
                          <a:pt x="4" y="4"/>
                          <a:pt x="4" y="4"/>
                          <a:pt x="4" y="4"/>
                        </a:cubicBez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48" name="Freeform 795">
                    <a:extLst>
                      <a:ext uri="{FF2B5EF4-FFF2-40B4-BE49-F238E27FC236}">
                        <a16:creationId xmlns:a16="http://schemas.microsoft.com/office/drawing/2014/main" id="{CDF67A8D-BD7B-46BF-AAC9-890BA4176E21}"/>
                      </a:ext>
                    </a:extLst>
                  </p:cNvPr>
                  <p:cNvSpPr>
                    <a:spLocks noEditPoints="1"/>
                  </p:cNvSpPr>
                  <p:nvPr/>
                </p:nvSpPr>
                <p:spPr bwMode="auto">
                  <a:xfrm>
                    <a:off x="2881313" y="1277938"/>
                    <a:ext cx="88900" cy="150813"/>
                  </a:xfrm>
                  <a:custGeom>
                    <a:avLst/>
                    <a:gdLst>
                      <a:gd name="T0" fmla="*/ 22 w 24"/>
                      <a:gd name="T1" fmla="*/ 40 h 40"/>
                      <a:gd name="T2" fmla="*/ 2 w 24"/>
                      <a:gd name="T3" fmla="*/ 40 h 40"/>
                      <a:gd name="T4" fmla="*/ 0 w 24"/>
                      <a:gd name="T5" fmla="*/ 38 h 40"/>
                      <a:gd name="T6" fmla="*/ 0 w 24"/>
                      <a:gd name="T7" fmla="*/ 2 h 40"/>
                      <a:gd name="T8" fmla="*/ 2 w 24"/>
                      <a:gd name="T9" fmla="*/ 0 h 40"/>
                      <a:gd name="T10" fmla="*/ 22 w 24"/>
                      <a:gd name="T11" fmla="*/ 0 h 40"/>
                      <a:gd name="T12" fmla="*/ 24 w 24"/>
                      <a:gd name="T13" fmla="*/ 2 h 40"/>
                      <a:gd name="T14" fmla="*/ 24 w 24"/>
                      <a:gd name="T15" fmla="*/ 38 h 40"/>
                      <a:gd name="T16" fmla="*/ 22 w 24"/>
                      <a:gd name="T17" fmla="*/ 40 h 40"/>
                      <a:gd name="T18" fmla="*/ 4 w 24"/>
                      <a:gd name="T19" fmla="*/ 36 h 40"/>
                      <a:gd name="T20" fmla="*/ 20 w 24"/>
                      <a:gd name="T21" fmla="*/ 36 h 40"/>
                      <a:gd name="T22" fmla="*/ 20 w 24"/>
                      <a:gd name="T23" fmla="*/ 4 h 40"/>
                      <a:gd name="T24" fmla="*/ 4 w 24"/>
                      <a:gd name="T25" fmla="*/ 4 h 40"/>
                      <a:gd name="T26" fmla="*/ 4 w 24"/>
                      <a:gd name="T2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0">
                        <a:moveTo>
                          <a:pt x="22" y="40"/>
                        </a:moveTo>
                        <a:cubicBezTo>
                          <a:pt x="2" y="40"/>
                          <a:pt x="2" y="40"/>
                          <a:pt x="2" y="40"/>
                        </a:cubicBezTo>
                        <a:cubicBezTo>
                          <a:pt x="1" y="40"/>
                          <a:pt x="0" y="39"/>
                          <a:pt x="0" y="38"/>
                        </a:cubicBezTo>
                        <a:cubicBezTo>
                          <a:pt x="0" y="2"/>
                          <a:pt x="0" y="2"/>
                          <a:pt x="0" y="2"/>
                        </a:cubicBezTo>
                        <a:cubicBezTo>
                          <a:pt x="0" y="1"/>
                          <a:pt x="1" y="0"/>
                          <a:pt x="2" y="0"/>
                        </a:cubicBezTo>
                        <a:cubicBezTo>
                          <a:pt x="22" y="0"/>
                          <a:pt x="22" y="0"/>
                          <a:pt x="22" y="0"/>
                        </a:cubicBezTo>
                        <a:cubicBezTo>
                          <a:pt x="23" y="0"/>
                          <a:pt x="24" y="1"/>
                          <a:pt x="24" y="2"/>
                        </a:cubicBezTo>
                        <a:cubicBezTo>
                          <a:pt x="24" y="38"/>
                          <a:pt x="24" y="38"/>
                          <a:pt x="24" y="38"/>
                        </a:cubicBezTo>
                        <a:cubicBezTo>
                          <a:pt x="24" y="39"/>
                          <a:pt x="23" y="40"/>
                          <a:pt x="22" y="40"/>
                        </a:cubicBezTo>
                        <a:close/>
                        <a:moveTo>
                          <a:pt x="4" y="36"/>
                        </a:moveTo>
                        <a:cubicBezTo>
                          <a:pt x="20" y="36"/>
                          <a:pt x="20" y="36"/>
                          <a:pt x="20" y="36"/>
                        </a:cubicBezTo>
                        <a:cubicBezTo>
                          <a:pt x="20" y="4"/>
                          <a:pt x="20" y="4"/>
                          <a:pt x="20" y="4"/>
                        </a:cubicBezTo>
                        <a:cubicBezTo>
                          <a:pt x="4" y="4"/>
                          <a:pt x="4" y="4"/>
                          <a:pt x="4" y="4"/>
                        </a:cubicBezTo>
                        <a:lnTo>
                          <a:pt x="4"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49" name="Freeform 796">
                    <a:extLst>
                      <a:ext uri="{FF2B5EF4-FFF2-40B4-BE49-F238E27FC236}">
                        <a16:creationId xmlns:a16="http://schemas.microsoft.com/office/drawing/2014/main" id="{82C03658-355D-4753-8C8E-35F0485D8940}"/>
                      </a:ext>
                    </a:extLst>
                  </p:cNvPr>
                  <p:cNvSpPr>
                    <a:spLocks noEditPoints="1"/>
                  </p:cNvSpPr>
                  <p:nvPr/>
                </p:nvSpPr>
                <p:spPr bwMode="auto">
                  <a:xfrm>
                    <a:off x="2670175" y="1112838"/>
                    <a:ext cx="360363" cy="74613"/>
                  </a:xfrm>
                  <a:custGeom>
                    <a:avLst/>
                    <a:gdLst>
                      <a:gd name="T0" fmla="*/ 94 w 96"/>
                      <a:gd name="T1" fmla="*/ 20 h 20"/>
                      <a:gd name="T2" fmla="*/ 2 w 96"/>
                      <a:gd name="T3" fmla="*/ 20 h 20"/>
                      <a:gd name="T4" fmla="*/ 0 w 96"/>
                      <a:gd name="T5" fmla="*/ 19 h 20"/>
                      <a:gd name="T6" fmla="*/ 0 w 96"/>
                      <a:gd name="T7" fmla="*/ 17 h 20"/>
                      <a:gd name="T8" fmla="*/ 8 w 96"/>
                      <a:gd name="T9" fmla="*/ 1 h 20"/>
                      <a:gd name="T10" fmla="*/ 10 w 96"/>
                      <a:gd name="T11" fmla="*/ 0 h 20"/>
                      <a:gd name="T12" fmla="*/ 86 w 96"/>
                      <a:gd name="T13" fmla="*/ 0 h 20"/>
                      <a:gd name="T14" fmla="*/ 88 w 96"/>
                      <a:gd name="T15" fmla="*/ 1 h 20"/>
                      <a:gd name="T16" fmla="*/ 96 w 96"/>
                      <a:gd name="T17" fmla="*/ 17 h 20"/>
                      <a:gd name="T18" fmla="*/ 96 w 96"/>
                      <a:gd name="T19" fmla="*/ 19 h 20"/>
                      <a:gd name="T20" fmla="*/ 94 w 96"/>
                      <a:gd name="T21" fmla="*/ 20 h 20"/>
                      <a:gd name="T22" fmla="*/ 5 w 96"/>
                      <a:gd name="T23" fmla="*/ 16 h 20"/>
                      <a:gd name="T24" fmla="*/ 91 w 96"/>
                      <a:gd name="T25" fmla="*/ 16 h 20"/>
                      <a:gd name="T26" fmla="*/ 85 w 96"/>
                      <a:gd name="T27" fmla="*/ 4 h 20"/>
                      <a:gd name="T28" fmla="*/ 11 w 96"/>
                      <a:gd name="T29" fmla="*/ 4 h 20"/>
                      <a:gd name="T30" fmla="*/ 5 w 96"/>
                      <a:gd name="T31"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20">
                        <a:moveTo>
                          <a:pt x="94" y="20"/>
                        </a:moveTo>
                        <a:cubicBezTo>
                          <a:pt x="2" y="20"/>
                          <a:pt x="2" y="20"/>
                          <a:pt x="2" y="20"/>
                        </a:cubicBezTo>
                        <a:cubicBezTo>
                          <a:pt x="1" y="20"/>
                          <a:pt x="1" y="20"/>
                          <a:pt x="0" y="19"/>
                        </a:cubicBezTo>
                        <a:cubicBezTo>
                          <a:pt x="0" y="18"/>
                          <a:pt x="0" y="18"/>
                          <a:pt x="0" y="17"/>
                        </a:cubicBezTo>
                        <a:cubicBezTo>
                          <a:pt x="8" y="1"/>
                          <a:pt x="8" y="1"/>
                          <a:pt x="8" y="1"/>
                        </a:cubicBezTo>
                        <a:cubicBezTo>
                          <a:pt x="9" y="0"/>
                          <a:pt x="9" y="0"/>
                          <a:pt x="10" y="0"/>
                        </a:cubicBezTo>
                        <a:cubicBezTo>
                          <a:pt x="86" y="0"/>
                          <a:pt x="86" y="0"/>
                          <a:pt x="86" y="0"/>
                        </a:cubicBezTo>
                        <a:cubicBezTo>
                          <a:pt x="87" y="0"/>
                          <a:pt x="87" y="0"/>
                          <a:pt x="88" y="1"/>
                        </a:cubicBezTo>
                        <a:cubicBezTo>
                          <a:pt x="96" y="17"/>
                          <a:pt x="96" y="17"/>
                          <a:pt x="96" y="17"/>
                        </a:cubicBezTo>
                        <a:cubicBezTo>
                          <a:pt x="96" y="18"/>
                          <a:pt x="96" y="18"/>
                          <a:pt x="96" y="19"/>
                        </a:cubicBezTo>
                        <a:cubicBezTo>
                          <a:pt x="95" y="20"/>
                          <a:pt x="95" y="20"/>
                          <a:pt x="94" y="20"/>
                        </a:cubicBezTo>
                        <a:close/>
                        <a:moveTo>
                          <a:pt x="5" y="16"/>
                        </a:moveTo>
                        <a:cubicBezTo>
                          <a:pt x="91" y="16"/>
                          <a:pt x="91" y="16"/>
                          <a:pt x="91" y="16"/>
                        </a:cubicBezTo>
                        <a:cubicBezTo>
                          <a:pt x="85" y="4"/>
                          <a:pt x="85" y="4"/>
                          <a:pt x="85" y="4"/>
                        </a:cubicBezTo>
                        <a:cubicBezTo>
                          <a:pt x="11" y="4"/>
                          <a:pt x="11" y="4"/>
                          <a:pt x="11" y="4"/>
                        </a:cubicBezTo>
                        <a:lnTo>
                          <a:pt x="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72" name="Freeform 797">
                    <a:extLst>
                      <a:ext uri="{FF2B5EF4-FFF2-40B4-BE49-F238E27FC236}">
                        <a16:creationId xmlns:a16="http://schemas.microsoft.com/office/drawing/2014/main" id="{0E8BB818-85DF-44C6-BA10-B4225D67265D}"/>
                      </a:ext>
                    </a:extLst>
                  </p:cNvPr>
                  <p:cNvSpPr>
                    <a:spLocks noEditPoints="1"/>
                  </p:cNvSpPr>
                  <p:nvPr/>
                </p:nvSpPr>
                <p:spPr bwMode="auto">
                  <a:xfrm>
                    <a:off x="2670175" y="1173163"/>
                    <a:ext cx="360363" cy="90488"/>
                  </a:xfrm>
                  <a:custGeom>
                    <a:avLst/>
                    <a:gdLst>
                      <a:gd name="T0" fmla="*/ 60 w 96"/>
                      <a:gd name="T1" fmla="*/ 24 h 24"/>
                      <a:gd name="T2" fmla="*/ 48 w 96"/>
                      <a:gd name="T3" fmla="*/ 19 h 24"/>
                      <a:gd name="T4" fmla="*/ 36 w 96"/>
                      <a:gd name="T5" fmla="*/ 24 h 24"/>
                      <a:gd name="T6" fmla="*/ 22 w 96"/>
                      <a:gd name="T7" fmla="*/ 17 h 24"/>
                      <a:gd name="T8" fmla="*/ 14 w 96"/>
                      <a:gd name="T9" fmla="*/ 20 h 24"/>
                      <a:gd name="T10" fmla="*/ 0 w 96"/>
                      <a:gd name="T11" fmla="*/ 6 h 24"/>
                      <a:gd name="T12" fmla="*/ 0 w 96"/>
                      <a:gd name="T13" fmla="*/ 2 h 24"/>
                      <a:gd name="T14" fmla="*/ 2 w 96"/>
                      <a:gd name="T15" fmla="*/ 0 h 24"/>
                      <a:gd name="T16" fmla="*/ 94 w 96"/>
                      <a:gd name="T17" fmla="*/ 0 h 24"/>
                      <a:gd name="T18" fmla="*/ 96 w 96"/>
                      <a:gd name="T19" fmla="*/ 2 h 24"/>
                      <a:gd name="T20" fmla="*/ 96 w 96"/>
                      <a:gd name="T21" fmla="*/ 6 h 24"/>
                      <a:gd name="T22" fmla="*/ 82 w 96"/>
                      <a:gd name="T23" fmla="*/ 20 h 24"/>
                      <a:gd name="T24" fmla="*/ 74 w 96"/>
                      <a:gd name="T25" fmla="*/ 17 h 24"/>
                      <a:gd name="T26" fmla="*/ 60 w 96"/>
                      <a:gd name="T27" fmla="*/ 24 h 24"/>
                      <a:gd name="T28" fmla="*/ 48 w 96"/>
                      <a:gd name="T29" fmla="*/ 15 h 24"/>
                      <a:gd name="T30" fmla="*/ 50 w 96"/>
                      <a:gd name="T31" fmla="*/ 15 h 24"/>
                      <a:gd name="T32" fmla="*/ 60 w 96"/>
                      <a:gd name="T33" fmla="*/ 20 h 24"/>
                      <a:gd name="T34" fmla="*/ 72 w 96"/>
                      <a:gd name="T35" fmla="*/ 13 h 24"/>
                      <a:gd name="T36" fmla="*/ 74 w 96"/>
                      <a:gd name="T37" fmla="*/ 12 h 24"/>
                      <a:gd name="T38" fmla="*/ 75 w 96"/>
                      <a:gd name="T39" fmla="*/ 13 h 24"/>
                      <a:gd name="T40" fmla="*/ 82 w 96"/>
                      <a:gd name="T41" fmla="*/ 16 h 24"/>
                      <a:gd name="T42" fmla="*/ 92 w 96"/>
                      <a:gd name="T43" fmla="*/ 6 h 24"/>
                      <a:gd name="T44" fmla="*/ 92 w 96"/>
                      <a:gd name="T45" fmla="*/ 4 h 24"/>
                      <a:gd name="T46" fmla="*/ 4 w 96"/>
                      <a:gd name="T47" fmla="*/ 4 h 24"/>
                      <a:gd name="T48" fmla="*/ 4 w 96"/>
                      <a:gd name="T49" fmla="*/ 6 h 24"/>
                      <a:gd name="T50" fmla="*/ 14 w 96"/>
                      <a:gd name="T51" fmla="*/ 16 h 24"/>
                      <a:gd name="T52" fmla="*/ 21 w 96"/>
                      <a:gd name="T53" fmla="*/ 13 h 24"/>
                      <a:gd name="T54" fmla="*/ 22 w 96"/>
                      <a:gd name="T55" fmla="*/ 12 h 24"/>
                      <a:gd name="T56" fmla="*/ 24 w 96"/>
                      <a:gd name="T57" fmla="*/ 13 h 24"/>
                      <a:gd name="T58" fmla="*/ 36 w 96"/>
                      <a:gd name="T59" fmla="*/ 20 h 24"/>
                      <a:gd name="T60" fmla="*/ 47 w 96"/>
                      <a:gd name="T61" fmla="*/ 15 h 24"/>
                      <a:gd name="T62" fmla="*/ 48 w 96"/>
                      <a:gd name="T63"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24">
                        <a:moveTo>
                          <a:pt x="60" y="24"/>
                        </a:moveTo>
                        <a:cubicBezTo>
                          <a:pt x="56" y="24"/>
                          <a:pt x="51" y="22"/>
                          <a:pt x="48" y="19"/>
                        </a:cubicBezTo>
                        <a:cubicBezTo>
                          <a:pt x="45" y="22"/>
                          <a:pt x="40" y="24"/>
                          <a:pt x="36" y="24"/>
                        </a:cubicBezTo>
                        <a:cubicBezTo>
                          <a:pt x="31" y="24"/>
                          <a:pt x="25" y="21"/>
                          <a:pt x="22" y="17"/>
                        </a:cubicBezTo>
                        <a:cubicBezTo>
                          <a:pt x="20" y="19"/>
                          <a:pt x="17" y="20"/>
                          <a:pt x="14" y="20"/>
                        </a:cubicBezTo>
                        <a:cubicBezTo>
                          <a:pt x="6" y="20"/>
                          <a:pt x="0" y="14"/>
                          <a:pt x="0" y="6"/>
                        </a:cubicBezTo>
                        <a:cubicBezTo>
                          <a:pt x="0" y="2"/>
                          <a:pt x="0" y="2"/>
                          <a:pt x="0" y="2"/>
                        </a:cubicBezTo>
                        <a:cubicBezTo>
                          <a:pt x="0" y="1"/>
                          <a:pt x="1" y="0"/>
                          <a:pt x="2" y="0"/>
                        </a:cubicBezTo>
                        <a:cubicBezTo>
                          <a:pt x="94" y="0"/>
                          <a:pt x="94" y="0"/>
                          <a:pt x="94" y="0"/>
                        </a:cubicBezTo>
                        <a:cubicBezTo>
                          <a:pt x="95" y="0"/>
                          <a:pt x="96" y="1"/>
                          <a:pt x="96" y="2"/>
                        </a:cubicBezTo>
                        <a:cubicBezTo>
                          <a:pt x="96" y="6"/>
                          <a:pt x="96" y="6"/>
                          <a:pt x="96" y="6"/>
                        </a:cubicBezTo>
                        <a:cubicBezTo>
                          <a:pt x="96" y="14"/>
                          <a:pt x="90" y="20"/>
                          <a:pt x="82" y="20"/>
                        </a:cubicBezTo>
                        <a:cubicBezTo>
                          <a:pt x="79" y="20"/>
                          <a:pt x="76" y="19"/>
                          <a:pt x="74" y="17"/>
                        </a:cubicBezTo>
                        <a:cubicBezTo>
                          <a:pt x="71" y="21"/>
                          <a:pt x="65" y="24"/>
                          <a:pt x="60" y="24"/>
                        </a:cubicBezTo>
                        <a:close/>
                        <a:moveTo>
                          <a:pt x="48" y="15"/>
                        </a:moveTo>
                        <a:cubicBezTo>
                          <a:pt x="49" y="15"/>
                          <a:pt x="49" y="15"/>
                          <a:pt x="50" y="15"/>
                        </a:cubicBezTo>
                        <a:cubicBezTo>
                          <a:pt x="52" y="18"/>
                          <a:pt x="56" y="20"/>
                          <a:pt x="60" y="20"/>
                        </a:cubicBezTo>
                        <a:cubicBezTo>
                          <a:pt x="65" y="20"/>
                          <a:pt x="70" y="17"/>
                          <a:pt x="72" y="13"/>
                        </a:cubicBezTo>
                        <a:cubicBezTo>
                          <a:pt x="73" y="12"/>
                          <a:pt x="73" y="12"/>
                          <a:pt x="74" y="12"/>
                        </a:cubicBezTo>
                        <a:cubicBezTo>
                          <a:pt x="74" y="12"/>
                          <a:pt x="75" y="12"/>
                          <a:pt x="75" y="13"/>
                        </a:cubicBezTo>
                        <a:cubicBezTo>
                          <a:pt x="78" y="15"/>
                          <a:pt x="80" y="16"/>
                          <a:pt x="82" y="16"/>
                        </a:cubicBezTo>
                        <a:cubicBezTo>
                          <a:pt x="88" y="16"/>
                          <a:pt x="92" y="12"/>
                          <a:pt x="92" y="6"/>
                        </a:cubicBezTo>
                        <a:cubicBezTo>
                          <a:pt x="92" y="4"/>
                          <a:pt x="92" y="4"/>
                          <a:pt x="92" y="4"/>
                        </a:cubicBezTo>
                        <a:cubicBezTo>
                          <a:pt x="4" y="4"/>
                          <a:pt x="4" y="4"/>
                          <a:pt x="4" y="4"/>
                        </a:cubicBezTo>
                        <a:cubicBezTo>
                          <a:pt x="4" y="6"/>
                          <a:pt x="4" y="6"/>
                          <a:pt x="4" y="6"/>
                        </a:cubicBezTo>
                        <a:cubicBezTo>
                          <a:pt x="4" y="12"/>
                          <a:pt x="8" y="16"/>
                          <a:pt x="14" y="16"/>
                        </a:cubicBezTo>
                        <a:cubicBezTo>
                          <a:pt x="16" y="16"/>
                          <a:pt x="18" y="15"/>
                          <a:pt x="21" y="13"/>
                        </a:cubicBezTo>
                        <a:cubicBezTo>
                          <a:pt x="21" y="12"/>
                          <a:pt x="22" y="12"/>
                          <a:pt x="22" y="12"/>
                        </a:cubicBezTo>
                        <a:cubicBezTo>
                          <a:pt x="23" y="12"/>
                          <a:pt x="23" y="12"/>
                          <a:pt x="24" y="13"/>
                        </a:cubicBezTo>
                        <a:cubicBezTo>
                          <a:pt x="26" y="17"/>
                          <a:pt x="31" y="20"/>
                          <a:pt x="36" y="20"/>
                        </a:cubicBezTo>
                        <a:cubicBezTo>
                          <a:pt x="40" y="20"/>
                          <a:pt x="44" y="18"/>
                          <a:pt x="47" y="15"/>
                        </a:cubicBezTo>
                        <a:cubicBezTo>
                          <a:pt x="47" y="15"/>
                          <a:pt x="47" y="15"/>
                          <a:pt x="4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73" name="Freeform 798">
                    <a:extLst>
                      <a:ext uri="{FF2B5EF4-FFF2-40B4-BE49-F238E27FC236}">
                        <a16:creationId xmlns:a16="http://schemas.microsoft.com/office/drawing/2014/main" id="{4B0C928C-E664-4807-AF43-B6B4BD931A84}"/>
                      </a:ext>
                    </a:extLst>
                  </p:cNvPr>
                  <p:cNvSpPr>
                    <a:spLocks/>
                  </p:cNvSpPr>
                  <p:nvPr/>
                </p:nvSpPr>
                <p:spPr bwMode="auto">
                  <a:xfrm>
                    <a:off x="2744788" y="1112838"/>
                    <a:ext cx="30163" cy="120650"/>
                  </a:xfrm>
                  <a:custGeom>
                    <a:avLst/>
                    <a:gdLst>
                      <a:gd name="T0" fmla="*/ 2 w 8"/>
                      <a:gd name="T1" fmla="*/ 32 h 32"/>
                      <a:gd name="T2" fmla="*/ 0 w 8"/>
                      <a:gd name="T3" fmla="*/ 30 h 32"/>
                      <a:gd name="T4" fmla="*/ 0 w 8"/>
                      <a:gd name="T5" fmla="*/ 18 h 32"/>
                      <a:gd name="T6" fmla="*/ 0 w 8"/>
                      <a:gd name="T7" fmla="*/ 18 h 32"/>
                      <a:gd name="T8" fmla="*/ 4 w 8"/>
                      <a:gd name="T9" fmla="*/ 2 h 32"/>
                      <a:gd name="T10" fmla="*/ 6 w 8"/>
                      <a:gd name="T11" fmla="*/ 0 h 32"/>
                      <a:gd name="T12" fmla="*/ 8 w 8"/>
                      <a:gd name="T13" fmla="*/ 2 h 32"/>
                      <a:gd name="T14" fmla="*/ 4 w 8"/>
                      <a:gd name="T15" fmla="*/ 18 h 32"/>
                      <a:gd name="T16" fmla="*/ 4 w 8"/>
                      <a:gd name="T17" fmla="*/ 30 h 32"/>
                      <a:gd name="T18" fmla="*/ 2 w 8"/>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2">
                        <a:moveTo>
                          <a:pt x="2" y="32"/>
                        </a:moveTo>
                        <a:cubicBezTo>
                          <a:pt x="1" y="32"/>
                          <a:pt x="0" y="31"/>
                          <a:pt x="0" y="30"/>
                        </a:cubicBezTo>
                        <a:cubicBezTo>
                          <a:pt x="0" y="18"/>
                          <a:pt x="0" y="18"/>
                          <a:pt x="0" y="18"/>
                        </a:cubicBezTo>
                        <a:cubicBezTo>
                          <a:pt x="0" y="18"/>
                          <a:pt x="0" y="18"/>
                          <a:pt x="0" y="18"/>
                        </a:cubicBezTo>
                        <a:cubicBezTo>
                          <a:pt x="4" y="2"/>
                          <a:pt x="4" y="2"/>
                          <a:pt x="4" y="2"/>
                        </a:cubicBezTo>
                        <a:cubicBezTo>
                          <a:pt x="4" y="0"/>
                          <a:pt x="5" y="0"/>
                          <a:pt x="6" y="0"/>
                        </a:cubicBezTo>
                        <a:cubicBezTo>
                          <a:pt x="8" y="0"/>
                          <a:pt x="8" y="1"/>
                          <a:pt x="8" y="2"/>
                        </a:cubicBezTo>
                        <a:cubicBezTo>
                          <a:pt x="4" y="18"/>
                          <a:pt x="4" y="18"/>
                          <a:pt x="4" y="18"/>
                        </a:cubicBezTo>
                        <a:cubicBezTo>
                          <a:pt x="4" y="30"/>
                          <a:pt x="4" y="30"/>
                          <a:pt x="4" y="30"/>
                        </a:cubicBezTo>
                        <a:cubicBezTo>
                          <a:pt x="4" y="31"/>
                          <a:pt x="3" y="32"/>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75" name="Freeform 799">
                    <a:extLst>
                      <a:ext uri="{FF2B5EF4-FFF2-40B4-BE49-F238E27FC236}">
                        <a16:creationId xmlns:a16="http://schemas.microsoft.com/office/drawing/2014/main" id="{296A7363-58CB-4FE9-AA62-403E8136349D}"/>
                      </a:ext>
                    </a:extLst>
                  </p:cNvPr>
                  <p:cNvSpPr>
                    <a:spLocks/>
                  </p:cNvSpPr>
                  <p:nvPr/>
                </p:nvSpPr>
                <p:spPr bwMode="auto">
                  <a:xfrm>
                    <a:off x="2843213" y="1112838"/>
                    <a:ext cx="14288" cy="131763"/>
                  </a:xfrm>
                  <a:custGeom>
                    <a:avLst/>
                    <a:gdLst>
                      <a:gd name="T0" fmla="*/ 2 w 4"/>
                      <a:gd name="T1" fmla="*/ 35 h 35"/>
                      <a:gd name="T2" fmla="*/ 0 w 4"/>
                      <a:gd name="T3" fmla="*/ 33 h 35"/>
                      <a:gd name="T4" fmla="*/ 0 w 4"/>
                      <a:gd name="T5" fmla="*/ 2 h 35"/>
                      <a:gd name="T6" fmla="*/ 2 w 4"/>
                      <a:gd name="T7" fmla="*/ 0 h 35"/>
                      <a:gd name="T8" fmla="*/ 4 w 4"/>
                      <a:gd name="T9" fmla="*/ 2 h 35"/>
                      <a:gd name="T10" fmla="*/ 4 w 4"/>
                      <a:gd name="T11" fmla="*/ 33 h 35"/>
                      <a:gd name="T12" fmla="*/ 2 w 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35"/>
                        </a:moveTo>
                        <a:cubicBezTo>
                          <a:pt x="1" y="35"/>
                          <a:pt x="0" y="34"/>
                          <a:pt x="0" y="33"/>
                        </a:cubicBezTo>
                        <a:cubicBezTo>
                          <a:pt x="0" y="2"/>
                          <a:pt x="0" y="2"/>
                          <a:pt x="0" y="2"/>
                        </a:cubicBezTo>
                        <a:cubicBezTo>
                          <a:pt x="0" y="1"/>
                          <a:pt x="1" y="0"/>
                          <a:pt x="2" y="0"/>
                        </a:cubicBezTo>
                        <a:cubicBezTo>
                          <a:pt x="3" y="0"/>
                          <a:pt x="4" y="1"/>
                          <a:pt x="4" y="2"/>
                        </a:cubicBezTo>
                        <a:cubicBezTo>
                          <a:pt x="4" y="33"/>
                          <a:pt x="4" y="33"/>
                          <a:pt x="4" y="33"/>
                        </a:cubicBezTo>
                        <a:cubicBezTo>
                          <a:pt x="4" y="34"/>
                          <a:pt x="3" y="35"/>
                          <a:pt x="2"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76" name="Freeform 800">
                    <a:extLst>
                      <a:ext uri="{FF2B5EF4-FFF2-40B4-BE49-F238E27FC236}">
                        <a16:creationId xmlns:a16="http://schemas.microsoft.com/office/drawing/2014/main" id="{F1C0342D-5BE9-4CE7-AF41-E5B867156A23}"/>
                      </a:ext>
                    </a:extLst>
                  </p:cNvPr>
                  <p:cNvSpPr>
                    <a:spLocks/>
                  </p:cNvSpPr>
                  <p:nvPr/>
                </p:nvSpPr>
                <p:spPr bwMode="auto">
                  <a:xfrm>
                    <a:off x="2925763" y="1112838"/>
                    <a:ext cx="30163" cy="120650"/>
                  </a:xfrm>
                  <a:custGeom>
                    <a:avLst/>
                    <a:gdLst>
                      <a:gd name="T0" fmla="*/ 6 w 8"/>
                      <a:gd name="T1" fmla="*/ 32 h 32"/>
                      <a:gd name="T2" fmla="*/ 4 w 8"/>
                      <a:gd name="T3" fmla="*/ 30 h 32"/>
                      <a:gd name="T4" fmla="*/ 4 w 8"/>
                      <a:gd name="T5" fmla="*/ 18 h 32"/>
                      <a:gd name="T6" fmla="*/ 0 w 8"/>
                      <a:gd name="T7" fmla="*/ 2 h 32"/>
                      <a:gd name="T8" fmla="*/ 2 w 8"/>
                      <a:gd name="T9" fmla="*/ 0 h 32"/>
                      <a:gd name="T10" fmla="*/ 4 w 8"/>
                      <a:gd name="T11" fmla="*/ 2 h 32"/>
                      <a:gd name="T12" fmla="*/ 8 w 8"/>
                      <a:gd name="T13" fmla="*/ 18 h 32"/>
                      <a:gd name="T14" fmla="*/ 8 w 8"/>
                      <a:gd name="T15" fmla="*/ 18 h 32"/>
                      <a:gd name="T16" fmla="*/ 8 w 8"/>
                      <a:gd name="T17" fmla="*/ 30 h 32"/>
                      <a:gd name="T18" fmla="*/ 6 w 8"/>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2">
                        <a:moveTo>
                          <a:pt x="6" y="32"/>
                        </a:moveTo>
                        <a:cubicBezTo>
                          <a:pt x="5" y="32"/>
                          <a:pt x="4" y="31"/>
                          <a:pt x="4" y="30"/>
                        </a:cubicBezTo>
                        <a:cubicBezTo>
                          <a:pt x="4" y="18"/>
                          <a:pt x="4" y="18"/>
                          <a:pt x="4" y="18"/>
                        </a:cubicBezTo>
                        <a:cubicBezTo>
                          <a:pt x="0" y="2"/>
                          <a:pt x="0" y="2"/>
                          <a:pt x="0" y="2"/>
                        </a:cubicBezTo>
                        <a:cubicBezTo>
                          <a:pt x="0" y="1"/>
                          <a:pt x="0" y="0"/>
                          <a:pt x="2" y="0"/>
                        </a:cubicBezTo>
                        <a:cubicBezTo>
                          <a:pt x="3" y="0"/>
                          <a:pt x="4" y="0"/>
                          <a:pt x="4" y="2"/>
                        </a:cubicBezTo>
                        <a:cubicBezTo>
                          <a:pt x="8" y="18"/>
                          <a:pt x="8" y="18"/>
                          <a:pt x="8" y="18"/>
                        </a:cubicBezTo>
                        <a:cubicBezTo>
                          <a:pt x="8" y="18"/>
                          <a:pt x="8" y="18"/>
                          <a:pt x="8" y="18"/>
                        </a:cubicBezTo>
                        <a:cubicBezTo>
                          <a:pt x="8" y="30"/>
                          <a:pt x="8" y="30"/>
                          <a:pt x="8" y="30"/>
                        </a:cubicBezTo>
                        <a:cubicBezTo>
                          <a:pt x="8" y="31"/>
                          <a:pt x="7" y="32"/>
                          <a:pt x="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77" name="Oval 801">
                    <a:extLst>
                      <a:ext uri="{FF2B5EF4-FFF2-40B4-BE49-F238E27FC236}">
                        <a16:creationId xmlns:a16="http://schemas.microsoft.com/office/drawing/2014/main" id="{B311D4E0-076F-48E6-B9F2-01A344CE213B}"/>
                      </a:ext>
                    </a:extLst>
                  </p:cNvPr>
                  <p:cNvSpPr>
                    <a:spLocks noChangeArrowheads="1"/>
                  </p:cNvSpPr>
                  <p:nvPr/>
                </p:nvSpPr>
                <p:spPr bwMode="auto">
                  <a:xfrm>
                    <a:off x="2925763" y="1354138"/>
                    <a:ext cx="14288" cy="14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grpSp>
            <p:sp>
              <p:nvSpPr>
                <p:cNvPr id="324" name="TextBox 323">
                  <a:extLst>
                    <a:ext uri="{FF2B5EF4-FFF2-40B4-BE49-F238E27FC236}">
                      <a16:creationId xmlns:a16="http://schemas.microsoft.com/office/drawing/2014/main" id="{F5BDD308-0C0F-4CFC-A3FD-6147877F79C4}"/>
                    </a:ext>
                  </a:extLst>
                </p:cNvPr>
                <p:cNvSpPr txBox="1"/>
                <p:nvPr/>
              </p:nvSpPr>
              <p:spPr>
                <a:xfrm>
                  <a:off x="3757831" y="2956874"/>
                  <a:ext cx="762714" cy="276999"/>
                </a:xfrm>
                <a:prstGeom prst="rect">
                  <a:avLst/>
                </a:prstGeom>
                <a:noFill/>
              </p:spPr>
              <p:txBody>
                <a:bodyPr wrap="square" lIns="0" tIns="0" rIns="0" bIns="0" rtlCol="0">
                  <a:spAutoFit/>
                </a:bodyPr>
                <a:lstStyle/>
                <a:p>
                  <a:pPr algn="ctr"/>
                  <a:r>
                    <a:rPr lang="en-US" sz="900">
                      <a:solidFill>
                        <a:schemeClr val="bg1"/>
                      </a:solidFill>
                    </a:rPr>
                    <a:t>Elevate your Style</a:t>
                  </a:r>
                </a:p>
              </p:txBody>
            </p:sp>
          </p:grpSp>
        </p:grpSp>
        <p:grpSp>
          <p:nvGrpSpPr>
            <p:cNvPr id="23" name="Group 22">
              <a:extLst>
                <a:ext uri="{FF2B5EF4-FFF2-40B4-BE49-F238E27FC236}">
                  <a16:creationId xmlns:a16="http://schemas.microsoft.com/office/drawing/2014/main" id="{4049C659-07CB-45CD-8893-27C734549BFB}"/>
                </a:ext>
              </a:extLst>
            </p:cNvPr>
            <p:cNvGrpSpPr/>
            <p:nvPr/>
          </p:nvGrpSpPr>
          <p:grpSpPr>
            <a:xfrm>
              <a:off x="4674631" y="2652416"/>
              <a:ext cx="831516" cy="907624"/>
              <a:chOff x="4674631" y="2652416"/>
              <a:chExt cx="831516" cy="907624"/>
            </a:xfrm>
          </p:grpSpPr>
          <p:sp>
            <p:nvSpPr>
              <p:cNvPr id="329" name="Rectangle: Rounded Corners 328">
                <a:extLst>
                  <a:ext uri="{FF2B5EF4-FFF2-40B4-BE49-F238E27FC236}">
                    <a16:creationId xmlns:a16="http://schemas.microsoft.com/office/drawing/2014/main" id="{E4032693-F379-435F-9C7F-CF108C22E1A7}"/>
                  </a:ext>
                </a:extLst>
              </p:cNvPr>
              <p:cNvSpPr/>
              <p:nvPr/>
            </p:nvSpPr>
            <p:spPr>
              <a:xfrm>
                <a:off x="4674631" y="2652416"/>
                <a:ext cx="831516" cy="907624"/>
              </a:xfrm>
              <a:prstGeom prst="roundRect">
                <a:avLst>
                  <a:gd name="adj" fmla="val 12233"/>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30A8BEB-1C2C-4E22-A06A-5E7122907E52}"/>
                  </a:ext>
                </a:extLst>
              </p:cNvPr>
              <p:cNvGrpSpPr/>
              <p:nvPr/>
            </p:nvGrpSpPr>
            <p:grpSpPr>
              <a:xfrm>
                <a:off x="4709032" y="2760294"/>
                <a:ext cx="762714" cy="738034"/>
                <a:chOff x="4571873" y="2497555"/>
                <a:chExt cx="762714" cy="738034"/>
              </a:xfrm>
            </p:grpSpPr>
            <p:grpSp>
              <p:nvGrpSpPr>
                <p:cNvPr id="296" name="Group 295">
                  <a:extLst>
                    <a:ext uri="{FF2B5EF4-FFF2-40B4-BE49-F238E27FC236}">
                      <a16:creationId xmlns:a16="http://schemas.microsoft.com/office/drawing/2014/main" id="{34E25739-CAE1-47A3-89B0-FDFF0994DA00}"/>
                    </a:ext>
                  </a:extLst>
                </p:cNvPr>
                <p:cNvGrpSpPr/>
                <p:nvPr/>
              </p:nvGrpSpPr>
              <p:grpSpPr>
                <a:xfrm>
                  <a:off x="4773049" y="2497555"/>
                  <a:ext cx="360363" cy="315912"/>
                  <a:chOff x="4833938" y="1112838"/>
                  <a:chExt cx="360363" cy="315912"/>
                </a:xfrm>
                <a:solidFill>
                  <a:schemeClr val="bg1"/>
                </a:solidFill>
              </p:grpSpPr>
              <p:sp>
                <p:nvSpPr>
                  <p:cNvPr id="297" name="Freeform 1049">
                    <a:extLst>
                      <a:ext uri="{FF2B5EF4-FFF2-40B4-BE49-F238E27FC236}">
                        <a16:creationId xmlns:a16="http://schemas.microsoft.com/office/drawing/2014/main" id="{07CCB55D-5E1B-43CA-B563-9EB5D9476EA1}"/>
                      </a:ext>
                    </a:extLst>
                  </p:cNvPr>
                  <p:cNvSpPr>
                    <a:spLocks/>
                  </p:cNvSpPr>
                  <p:nvPr/>
                </p:nvSpPr>
                <p:spPr bwMode="auto">
                  <a:xfrm>
                    <a:off x="4864100" y="1228725"/>
                    <a:ext cx="300038" cy="200025"/>
                  </a:xfrm>
                  <a:custGeom>
                    <a:avLst/>
                    <a:gdLst>
                      <a:gd name="T0" fmla="*/ 78 w 80"/>
                      <a:gd name="T1" fmla="*/ 53 h 53"/>
                      <a:gd name="T2" fmla="*/ 2 w 80"/>
                      <a:gd name="T3" fmla="*/ 53 h 53"/>
                      <a:gd name="T4" fmla="*/ 0 w 80"/>
                      <a:gd name="T5" fmla="*/ 51 h 53"/>
                      <a:gd name="T6" fmla="*/ 0 w 80"/>
                      <a:gd name="T7" fmla="*/ 2 h 53"/>
                      <a:gd name="T8" fmla="*/ 2 w 80"/>
                      <a:gd name="T9" fmla="*/ 0 h 53"/>
                      <a:gd name="T10" fmla="*/ 4 w 80"/>
                      <a:gd name="T11" fmla="*/ 2 h 53"/>
                      <a:gd name="T12" fmla="*/ 4 w 80"/>
                      <a:gd name="T13" fmla="*/ 49 h 53"/>
                      <a:gd name="T14" fmla="*/ 76 w 80"/>
                      <a:gd name="T15" fmla="*/ 49 h 53"/>
                      <a:gd name="T16" fmla="*/ 76 w 80"/>
                      <a:gd name="T17" fmla="*/ 2 h 53"/>
                      <a:gd name="T18" fmla="*/ 78 w 80"/>
                      <a:gd name="T19" fmla="*/ 0 h 53"/>
                      <a:gd name="T20" fmla="*/ 80 w 80"/>
                      <a:gd name="T21" fmla="*/ 2 h 53"/>
                      <a:gd name="T22" fmla="*/ 80 w 80"/>
                      <a:gd name="T23" fmla="*/ 51 h 53"/>
                      <a:gd name="T24" fmla="*/ 78 w 80"/>
                      <a:gd name="T2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3">
                        <a:moveTo>
                          <a:pt x="78" y="53"/>
                        </a:moveTo>
                        <a:cubicBezTo>
                          <a:pt x="2" y="53"/>
                          <a:pt x="2" y="53"/>
                          <a:pt x="2" y="53"/>
                        </a:cubicBezTo>
                        <a:cubicBezTo>
                          <a:pt x="1" y="53"/>
                          <a:pt x="0" y="52"/>
                          <a:pt x="0" y="51"/>
                        </a:cubicBezTo>
                        <a:cubicBezTo>
                          <a:pt x="0" y="2"/>
                          <a:pt x="0" y="2"/>
                          <a:pt x="0" y="2"/>
                        </a:cubicBezTo>
                        <a:cubicBezTo>
                          <a:pt x="0" y="1"/>
                          <a:pt x="1" y="0"/>
                          <a:pt x="2" y="0"/>
                        </a:cubicBezTo>
                        <a:cubicBezTo>
                          <a:pt x="3" y="0"/>
                          <a:pt x="4" y="1"/>
                          <a:pt x="4" y="2"/>
                        </a:cubicBezTo>
                        <a:cubicBezTo>
                          <a:pt x="4" y="49"/>
                          <a:pt x="4" y="49"/>
                          <a:pt x="4" y="49"/>
                        </a:cubicBezTo>
                        <a:cubicBezTo>
                          <a:pt x="76" y="49"/>
                          <a:pt x="76" y="49"/>
                          <a:pt x="76" y="49"/>
                        </a:cubicBezTo>
                        <a:cubicBezTo>
                          <a:pt x="76" y="2"/>
                          <a:pt x="76" y="2"/>
                          <a:pt x="76" y="2"/>
                        </a:cubicBezTo>
                        <a:cubicBezTo>
                          <a:pt x="76" y="1"/>
                          <a:pt x="77" y="0"/>
                          <a:pt x="78" y="0"/>
                        </a:cubicBezTo>
                        <a:cubicBezTo>
                          <a:pt x="79" y="0"/>
                          <a:pt x="80" y="1"/>
                          <a:pt x="80" y="2"/>
                        </a:cubicBezTo>
                        <a:cubicBezTo>
                          <a:pt x="80" y="51"/>
                          <a:pt x="80" y="51"/>
                          <a:pt x="80" y="51"/>
                        </a:cubicBezTo>
                        <a:cubicBezTo>
                          <a:pt x="80" y="52"/>
                          <a:pt x="79" y="53"/>
                          <a:pt x="7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298" name="Freeform 1050">
                    <a:extLst>
                      <a:ext uri="{FF2B5EF4-FFF2-40B4-BE49-F238E27FC236}">
                        <a16:creationId xmlns:a16="http://schemas.microsoft.com/office/drawing/2014/main" id="{12D99CA5-3FF0-473A-A27A-700952792181}"/>
                      </a:ext>
                    </a:extLst>
                  </p:cNvPr>
                  <p:cNvSpPr>
                    <a:spLocks noEditPoints="1"/>
                  </p:cNvSpPr>
                  <p:nvPr/>
                </p:nvSpPr>
                <p:spPr bwMode="auto">
                  <a:xfrm>
                    <a:off x="4833938" y="1112838"/>
                    <a:ext cx="360363" cy="74613"/>
                  </a:xfrm>
                  <a:custGeom>
                    <a:avLst/>
                    <a:gdLst>
                      <a:gd name="T0" fmla="*/ 94 w 96"/>
                      <a:gd name="T1" fmla="*/ 20 h 20"/>
                      <a:gd name="T2" fmla="*/ 2 w 96"/>
                      <a:gd name="T3" fmla="*/ 20 h 20"/>
                      <a:gd name="T4" fmla="*/ 0 w 96"/>
                      <a:gd name="T5" fmla="*/ 19 h 20"/>
                      <a:gd name="T6" fmla="*/ 0 w 96"/>
                      <a:gd name="T7" fmla="*/ 17 h 20"/>
                      <a:gd name="T8" fmla="*/ 8 w 96"/>
                      <a:gd name="T9" fmla="*/ 1 h 20"/>
                      <a:gd name="T10" fmla="*/ 10 w 96"/>
                      <a:gd name="T11" fmla="*/ 0 h 20"/>
                      <a:gd name="T12" fmla="*/ 86 w 96"/>
                      <a:gd name="T13" fmla="*/ 0 h 20"/>
                      <a:gd name="T14" fmla="*/ 88 w 96"/>
                      <a:gd name="T15" fmla="*/ 1 h 20"/>
                      <a:gd name="T16" fmla="*/ 96 w 96"/>
                      <a:gd name="T17" fmla="*/ 17 h 20"/>
                      <a:gd name="T18" fmla="*/ 96 w 96"/>
                      <a:gd name="T19" fmla="*/ 19 h 20"/>
                      <a:gd name="T20" fmla="*/ 94 w 96"/>
                      <a:gd name="T21" fmla="*/ 20 h 20"/>
                      <a:gd name="T22" fmla="*/ 5 w 96"/>
                      <a:gd name="T23" fmla="*/ 16 h 20"/>
                      <a:gd name="T24" fmla="*/ 91 w 96"/>
                      <a:gd name="T25" fmla="*/ 16 h 20"/>
                      <a:gd name="T26" fmla="*/ 85 w 96"/>
                      <a:gd name="T27" fmla="*/ 4 h 20"/>
                      <a:gd name="T28" fmla="*/ 11 w 96"/>
                      <a:gd name="T29" fmla="*/ 4 h 20"/>
                      <a:gd name="T30" fmla="*/ 5 w 96"/>
                      <a:gd name="T31"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20">
                        <a:moveTo>
                          <a:pt x="94" y="20"/>
                        </a:moveTo>
                        <a:cubicBezTo>
                          <a:pt x="2" y="20"/>
                          <a:pt x="2" y="20"/>
                          <a:pt x="2" y="20"/>
                        </a:cubicBezTo>
                        <a:cubicBezTo>
                          <a:pt x="1" y="20"/>
                          <a:pt x="1" y="20"/>
                          <a:pt x="0" y="19"/>
                        </a:cubicBezTo>
                        <a:cubicBezTo>
                          <a:pt x="0" y="18"/>
                          <a:pt x="0" y="18"/>
                          <a:pt x="0" y="17"/>
                        </a:cubicBezTo>
                        <a:cubicBezTo>
                          <a:pt x="8" y="1"/>
                          <a:pt x="8" y="1"/>
                          <a:pt x="8" y="1"/>
                        </a:cubicBezTo>
                        <a:cubicBezTo>
                          <a:pt x="9" y="0"/>
                          <a:pt x="9" y="0"/>
                          <a:pt x="10" y="0"/>
                        </a:cubicBezTo>
                        <a:cubicBezTo>
                          <a:pt x="86" y="0"/>
                          <a:pt x="86" y="0"/>
                          <a:pt x="86" y="0"/>
                        </a:cubicBezTo>
                        <a:cubicBezTo>
                          <a:pt x="87" y="0"/>
                          <a:pt x="87" y="0"/>
                          <a:pt x="88" y="1"/>
                        </a:cubicBezTo>
                        <a:cubicBezTo>
                          <a:pt x="96" y="17"/>
                          <a:pt x="96" y="17"/>
                          <a:pt x="96" y="17"/>
                        </a:cubicBezTo>
                        <a:cubicBezTo>
                          <a:pt x="96" y="18"/>
                          <a:pt x="96" y="18"/>
                          <a:pt x="96" y="19"/>
                        </a:cubicBezTo>
                        <a:cubicBezTo>
                          <a:pt x="95" y="20"/>
                          <a:pt x="95" y="20"/>
                          <a:pt x="94" y="20"/>
                        </a:cubicBezTo>
                        <a:close/>
                        <a:moveTo>
                          <a:pt x="5" y="16"/>
                        </a:moveTo>
                        <a:cubicBezTo>
                          <a:pt x="91" y="16"/>
                          <a:pt x="91" y="16"/>
                          <a:pt x="91" y="16"/>
                        </a:cubicBezTo>
                        <a:cubicBezTo>
                          <a:pt x="85" y="4"/>
                          <a:pt x="85" y="4"/>
                          <a:pt x="85" y="4"/>
                        </a:cubicBezTo>
                        <a:cubicBezTo>
                          <a:pt x="11" y="4"/>
                          <a:pt x="11" y="4"/>
                          <a:pt x="11" y="4"/>
                        </a:cubicBezTo>
                        <a:lnTo>
                          <a:pt x="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299" name="Freeform 1051">
                    <a:extLst>
                      <a:ext uri="{FF2B5EF4-FFF2-40B4-BE49-F238E27FC236}">
                        <a16:creationId xmlns:a16="http://schemas.microsoft.com/office/drawing/2014/main" id="{B2DC063D-C0F8-40C9-A6A3-A725CD209BB4}"/>
                      </a:ext>
                    </a:extLst>
                  </p:cNvPr>
                  <p:cNvSpPr>
                    <a:spLocks noEditPoints="1"/>
                  </p:cNvSpPr>
                  <p:nvPr/>
                </p:nvSpPr>
                <p:spPr bwMode="auto">
                  <a:xfrm>
                    <a:off x="4833938" y="1173163"/>
                    <a:ext cx="360363" cy="90488"/>
                  </a:xfrm>
                  <a:custGeom>
                    <a:avLst/>
                    <a:gdLst>
                      <a:gd name="T0" fmla="*/ 60 w 96"/>
                      <a:gd name="T1" fmla="*/ 24 h 24"/>
                      <a:gd name="T2" fmla="*/ 48 w 96"/>
                      <a:gd name="T3" fmla="*/ 19 h 24"/>
                      <a:gd name="T4" fmla="*/ 36 w 96"/>
                      <a:gd name="T5" fmla="*/ 24 h 24"/>
                      <a:gd name="T6" fmla="*/ 22 w 96"/>
                      <a:gd name="T7" fmla="*/ 17 h 24"/>
                      <a:gd name="T8" fmla="*/ 14 w 96"/>
                      <a:gd name="T9" fmla="*/ 20 h 24"/>
                      <a:gd name="T10" fmla="*/ 0 w 96"/>
                      <a:gd name="T11" fmla="*/ 6 h 24"/>
                      <a:gd name="T12" fmla="*/ 0 w 96"/>
                      <a:gd name="T13" fmla="*/ 2 h 24"/>
                      <a:gd name="T14" fmla="*/ 2 w 96"/>
                      <a:gd name="T15" fmla="*/ 0 h 24"/>
                      <a:gd name="T16" fmla="*/ 94 w 96"/>
                      <a:gd name="T17" fmla="*/ 0 h 24"/>
                      <a:gd name="T18" fmla="*/ 96 w 96"/>
                      <a:gd name="T19" fmla="*/ 2 h 24"/>
                      <a:gd name="T20" fmla="*/ 96 w 96"/>
                      <a:gd name="T21" fmla="*/ 6 h 24"/>
                      <a:gd name="T22" fmla="*/ 82 w 96"/>
                      <a:gd name="T23" fmla="*/ 20 h 24"/>
                      <a:gd name="T24" fmla="*/ 74 w 96"/>
                      <a:gd name="T25" fmla="*/ 17 h 24"/>
                      <a:gd name="T26" fmla="*/ 60 w 96"/>
                      <a:gd name="T27" fmla="*/ 24 h 24"/>
                      <a:gd name="T28" fmla="*/ 48 w 96"/>
                      <a:gd name="T29" fmla="*/ 15 h 24"/>
                      <a:gd name="T30" fmla="*/ 50 w 96"/>
                      <a:gd name="T31" fmla="*/ 15 h 24"/>
                      <a:gd name="T32" fmla="*/ 60 w 96"/>
                      <a:gd name="T33" fmla="*/ 20 h 24"/>
                      <a:gd name="T34" fmla="*/ 72 w 96"/>
                      <a:gd name="T35" fmla="*/ 13 h 24"/>
                      <a:gd name="T36" fmla="*/ 74 w 96"/>
                      <a:gd name="T37" fmla="*/ 12 h 24"/>
                      <a:gd name="T38" fmla="*/ 75 w 96"/>
                      <a:gd name="T39" fmla="*/ 13 h 24"/>
                      <a:gd name="T40" fmla="*/ 82 w 96"/>
                      <a:gd name="T41" fmla="*/ 16 h 24"/>
                      <a:gd name="T42" fmla="*/ 92 w 96"/>
                      <a:gd name="T43" fmla="*/ 6 h 24"/>
                      <a:gd name="T44" fmla="*/ 92 w 96"/>
                      <a:gd name="T45" fmla="*/ 4 h 24"/>
                      <a:gd name="T46" fmla="*/ 4 w 96"/>
                      <a:gd name="T47" fmla="*/ 4 h 24"/>
                      <a:gd name="T48" fmla="*/ 4 w 96"/>
                      <a:gd name="T49" fmla="*/ 6 h 24"/>
                      <a:gd name="T50" fmla="*/ 14 w 96"/>
                      <a:gd name="T51" fmla="*/ 16 h 24"/>
                      <a:gd name="T52" fmla="*/ 21 w 96"/>
                      <a:gd name="T53" fmla="*/ 13 h 24"/>
                      <a:gd name="T54" fmla="*/ 22 w 96"/>
                      <a:gd name="T55" fmla="*/ 12 h 24"/>
                      <a:gd name="T56" fmla="*/ 24 w 96"/>
                      <a:gd name="T57" fmla="*/ 13 h 24"/>
                      <a:gd name="T58" fmla="*/ 36 w 96"/>
                      <a:gd name="T59" fmla="*/ 20 h 24"/>
                      <a:gd name="T60" fmla="*/ 47 w 96"/>
                      <a:gd name="T61" fmla="*/ 15 h 24"/>
                      <a:gd name="T62" fmla="*/ 48 w 96"/>
                      <a:gd name="T63"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24">
                        <a:moveTo>
                          <a:pt x="60" y="24"/>
                        </a:moveTo>
                        <a:cubicBezTo>
                          <a:pt x="56" y="24"/>
                          <a:pt x="51" y="22"/>
                          <a:pt x="48" y="19"/>
                        </a:cubicBezTo>
                        <a:cubicBezTo>
                          <a:pt x="45" y="22"/>
                          <a:pt x="40" y="24"/>
                          <a:pt x="36" y="24"/>
                        </a:cubicBezTo>
                        <a:cubicBezTo>
                          <a:pt x="31" y="24"/>
                          <a:pt x="25" y="21"/>
                          <a:pt x="22" y="17"/>
                        </a:cubicBezTo>
                        <a:cubicBezTo>
                          <a:pt x="20" y="19"/>
                          <a:pt x="17" y="20"/>
                          <a:pt x="14" y="20"/>
                        </a:cubicBezTo>
                        <a:cubicBezTo>
                          <a:pt x="6" y="20"/>
                          <a:pt x="0" y="14"/>
                          <a:pt x="0" y="6"/>
                        </a:cubicBezTo>
                        <a:cubicBezTo>
                          <a:pt x="0" y="2"/>
                          <a:pt x="0" y="2"/>
                          <a:pt x="0" y="2"/>
                        </a:cubicBezTo>
                        <a:cubicBezTo>
                          <a:pt x="0" y="1"/>
                          <a:pt x="1" y="0"/>
                          <a:pt x="2" y="0"/>
                        </a:cubicBezTo>
                        <a:cubicBezTo>
                          <a:pt x="94" y="0"/>
                          <a:pt x="94" y="0"/>
                          <a:pt x="94" y="0"/>
                        </a:cubicBezTo>
                        <a:cubicBezTo>
                          <a:pt x="95" y="0"/>
                          <a:pt x="96" y="1"/>
                          <a:pt x="96" y="2"/>
                        </a:cubicBezTo>
                        <a:cubicBezTo>
                          <a:pt x="96" y="6"/>
                          <a:pt x="96" y="6"/>
                          <a:pt x="96" y="6"/>
                        </a:cubicBezTo>
                        <a:cubicBezTo>
                          <a:pt x="96" y="14"/>
                          <a:pt x="90" y="20"/>
                          <a:pt x="82" y="20"/>
                        </a:cubicBezTo>
                        <a:cubicBezTo>
                          <a:pt x="79" y="20"/>
                          <a:pt x="76" y="19"/>
                          <a:pt x="74" y="17"/>
                        </a:cubicBezTo>
                        <a:cubicBezTo>
                          <a:pt x="71" y="21"/>
                          <a:pt x="65" y="24"/>
                          <a:pt x="60" y="24"/>
                        </a:cubicBezTo>
                        <a:close/>
                        <a:moveTo>
                          <a:pt x="48" y="15"/>
                        </a:moveTo>
                        <a:cubicBezTo>
                          <a:pt x="49" y="15"/>
                          <a:pt x="49" y="15"/>
                          <a:pt x="50" y="15"/>
                        </a:cubicBezTo>
                        <a:cubicBezTo>
                          <a:pt x="52" y="18"/>
                          <a:pt x="56" y="20"/>
                          <a:pt x="60" y="20"/>
                        </a:cubicBezTo>
                        <a:cubicBezTo>
                          <a:pt x="65" y="20"/>
                          <a:pt x="70" y="17"/>
                          <a:pt x="72" y="13"/>
                        </a:cubicBezTo>
                        <a:cubicBezTo>
                          <a:pt x="73" y="12"/>
                          <a:pt x="73" y="12"/>
                          <a:pt x="74" y="12"/>
                        </a:cubicBezTo>
                        <a:cubicBezTo>
                          <a:pt x="74" y="12"/>
                          <a:pt x="75" y="12"/>
                          <a:pt x="75" y="13"/>
                        </a:cubicBezTo>
                        <a:cubicBezTo>
                          <a:pt x="78" y="15"/>
                          <a:pt x="80" y="16"/>
                          <a:pt x="82" y="16"/>
                        </a:cubicBezTo>
                        <a:cubicBezTo>
                          <a:pt x="88" y="16"/>
                          <a:pt x="92" y="12"/>
                          <a:pt x="92" y="6"/>
                        </a:cubicBezTo>
                        <a:cubicBezTo>
                          <a:pt x="92" y="4"/>
                          <a:pt x="92" y="4"/>
                          <a:pt x="92" y="4"/>
                        </a:cubicBezTo>
                        <a:cubicBezTo>
                          <a:pt x="4" y="4"/>
                          <a:pt x="4" y="4"/>
                          <a:pt x="4" y="4"/>
                        </a:cubicBezTo>
                        <a:cubicBezTo>
                          <a:pt x="4" y="6"/>
                          <a:pt x="4" y="6"/>
                          <a:pt x="4" y="6"/>
                        </a:cubicBezTo>
                        <a:cubicBezTo>
                          <a:pt x="4" y="12"/>
                          <a:pt x="9" y="16"/>
                          <a:pt x="14" y="16"/>
                        </a:cubicBezTo>
                        <a:cubicBezTo>
                          <a:pt x="16" y="16"/>
                          <a:pt x="18" y="15"/>
                          <a:pt x="21" y="13"/>
                        </a:cubicBezTo>
                        <a:cubicBezTo>
                          <a:pt x="21" y="12"/>
                          <a:pt x="22" y="12"/>
                          <a:pt x="22" y="12"/>
                        </a:cubicBezTo>
                        <a:cubicBezTo>
                          <a:pt x="23" y="12"/>
                          <a:pt x="23" y="12"/>
                          <a:pt x="24" y="13"/>
                        </a:cubicBezTo>
                        <a:cubicBezTo>
                          <a:pt x="26" y="17"/>
                          <a:pt x="31" y="20"/>
                          <a:pt x="36" y="20"/>
                        </a:cubicBezTo>
                        <a:cubicBezTo>
                          <a:pt x="40" y="20"/>
                          <a:pt x="44" y="18"/>
                          <a:pt x="47" y="15"/>
                        </a:cubicBezTo>
                        <a:cubicBezTo>
                          <a:pt x="47" y="15"/>
                          <a:pt x="47" y="15"/>
                          <a:pt x="4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0" name="Freeform 1052">
                    <a:extLst>
                      <a:ext uri="{FF2B5EF4-FFF2-40B4-BE49-F238E27FC236}">
                        <a16:creationId xmlns:a16="http://schemas.microsoft.com/office/drawing/2014/main" id="{F34158BD-4069-45A9-A91A-3F57265D8F59}"/>
                      </a:ext>
                    </a:extLst>
                  </p:cNvPr>
                  <p:cNvSpPr>
                    <a:spLocks/>
                  </p:cNvSpPr>
                  <p:nvPr/>
                </p:nvSpPr>
                <p:spPr bwMode="auto">
                  <a:xfrm>
                    <a:off x="4908550" y="1112838"/>
                    <a:ext cx="30163" cy="120650"/>
                  </a:xfrm>
                  <a:custGeom>
                    <a:avLst/>
                    <a:gdLst>
                      <a:gd name="T0" fmla="*/ 2 w 8"/>
                      <a:gd name="T1" fmla="*/ 32 h 32"/>
                      <a:gd name="T2" fmla="*/ 0 w 8"/>
                      <a:gd name="T3" fmla="*/ 30 h 32"/>
                      <a:gd name="T4" fmla="*/ 0 w 8"/>
                      <a:gd name="T5" fmla="*/ 18 h 32"/>
                      <a:gd name="T6" fmla="*/ 0 w 8"/>
                      <a:gd name="T7" fmla="*/ 18 h 32"/>
                      <a:gd name="T8" fmla="*/ 4 w 8"/>
                      <a:gd name="T9" fmla="*/ 2 h 32"/>
                      <a:gd name="T10" fmla="*/ 7 w 8"/>
                      <a:gd name="T11" fmla="*/ 0 h 32"/>
                      <a:gd name="T12" fmla="*/ 8 w 8"/>
                      <a:gd name="T13" fmla="*/ 2 h 32"/>
                      <a:gd name="T14" fmla="*/ 4 w 8"/>
                      <a:gd name="T15" fmla="*/ 18 h 32"/>
                      <a:gd name="T16" fmla="*/ 4 w 8"/>
                      <a:gd name="T17" fmla="*/ 30 h 32"/>
                      <a:gd name="T18" fmla="*/ 2 w 8"/>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2">
                        <a:moveTo>
                          <a:pt x="2" y="32"/>
                        </a:moveTo>
                        <a:cubicBezTo>
                          <a:pt x="1" y="32"/>
                          <a:pt x="0" y="31"/>
                          <a:pt x="0" y="30"/>
                        </a:cubicBezTo>
                        <a:cubicBezTo>
                          <a:pt x="0" y="18"/>
                          <a:pt x="0" y="18"/>
                          <a:pt x="0" y="18"/>
                        </a:cubicBezTo>
                        <a:cubicBezTo>
                          <a:pt x="0" y="18"/>
                          <a:pt x="0" y="18"/>
                          <a:pt x="0" y="18"/>
                        </a:cubicBezTo>
                        <a:cubicBezTo>
                          <a:pt x="4" y="2"/>
                          <a:pt x="4" y="2"/>
                          <a:pt x="4" y="2"/>
                        </a:cubicBezTo>
                        <a:cubicBezTo>
                          <a:pt x="4" y="0"/>
                          <a:pt x="5" y="0"/>
                          <a:pt x="7" y="0"/>
                        </a:cubicBezTo>
                        <a:cubicBezTo>
                          <a:pt x="8" y="0"/>
                          <a:pt x="8" y="1"/>
                          <a:pt x="8" y="2"/>
                        </a:cubicBezTo>
                        <a:cubicBezTo>
                          <a:pt x="4" y="18"/>
                          <a:pt x="4" y="18"/>
                          <a:pt x="4" y="18"/>
                        </a:cubicBezTo>
                        <a:cubicBezTo>
                          <a:pt x="4" y="30"/>
                          <a:pt x="4" y="30"/>
                          <a:pt x="4" y="30"/>
                        </a:cubicBezTo>
                        <a:cubicBezTo>
                          <a:pt x="4" y="31"/>
                          <a:pt x="3" y="32"/>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1" name="Freeform 1053">
                    <a:extLst>
                      <a:ext uri="{FF2B5EF4-FFF2-40B4-BE49-F238E27FC236}">
                        <a16:creationId xmlns:a16="http://schemas.microsoft.com/office/drawing/2014/main" id="{3CF8BB8B-1A39-44A7-8CF7-26E51968B65F}"/>
                      </a:ext>
                    </a:extLst>
                  </p:cNvPr>
                  <p:cNvSpPr>
                    <a:spLocks/>
                  </p:cNvSpPr>
                  <p:nvPr/>
                </p:nvSpPr>
                <p:spPr bwMode="auto">
                  <a:xfrm>
                    <a:off x="5006975" y="1112838"/>
                    <a:ext cx="14288" cy="131763"/>
                  </a:xfrm>
                  <a:custGeom>
                    <a:avLst/>
                    <a:gdLst>
                      <a:gd name="T0" fmla="*/ 2 w 4"/>
                      <a:gd name="T1" fmla="*/ 35 h 35"/>
                      <a:gd name="T2" fmla="*/ 0 w 4"/>
                      <a:gd name="T3" fmla="*/ 33 h 35"/>
                      <a:gd name="T4" fmla="*/ 0 w 4"/>
                      <a:gd name="T5" fmla="*/ 2 h 35"/>
                      <a:gd name="T6" fmla="*/ 2 w 4"/>
                      <a:gd name="T7" fmla="*/ 0 h 35"/>
                      <a:gd name="T8" fmla="*/ 4 w 4"/>
                      <a:gd name="T9" fmla="*/ 2 h 35"/>
                      <a:gd name="T10" fmla="*/ 4 w 4"/>
                      <a:gd name="T11" fmla="*/ 33 h 35"/>
                      <a:gd name="T12" fmla="*/ 2 w 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35"/>
                        </a:moveTo>
                        <a:cubicBezTo>
                          <a:pt x="1" y="35"/>
                          <a:pt x="0" y="34"/>
                          <a:pt x="0" y="33"/>
                        </a:cubicBezTo>
                        <a:cubicBezTo>
                          <a:pt x="0" y="2"/>
                          <a:pt x="0" y="2"/>
                          <a:pt x="0" y="2"/>
                        </a:cubicBezTo>
                        <a:cubicBezTo>
                          <a:pt x="0" y="1"/>
                          <a:pt x="1" y="0"/>
                          <a:pt x="2" y="0"/>
                        </a:cubicBezTo>
                        <a:cubicBezTo>
                          <a:pt x="3" y="0"/>
                          <a:pt x="4" y="1"/>
                          <a:pt x="4" y="2"/>
                        </a:cubicBezTo>
                        <a:cubicBezTo>
                          <a:pt x="4" y="33"/>
                          <a:pt x="4" y="33"/>
                          <a:pt x="4" y="33"/>
                        </a:cubicBezTo>
                        <a:cubicBezTo>
                          <a:pt x="4" y="34"/>
                          <a:pt x="3" y="35"/>
                          <a:pt x="2"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2" name="Freeform 1054">
                    <a:extLst>
                      <a:ext uri="{FF2B5EF4-FFF2-40B4-BE49-F238E27FC236}">
                        <a16:creationId xmlns:a16="http://schemas.microsoft.com/office/drawing/2014/main" id="{44063B6C-7420-497A-8324-20139B0DC8FF}"/>
                      </a:ext>
                    </a:extLst>
                  </p:cNvPr>
                  <p:cNvSpPr>
                    <a:spLocks/>
                  </p:cNvSpPr>
                  <p:nvPr/>
                </p:nvSpPr>
                <p:spPr bwMode="auto">
                  <a:xfrm>
                    <a:off x="5089525" y="1112838"/>
                    <a:ext cx="30163" cy="120650"/>
                  </a:xfrm>
                  <a:custGeom>
                    <a:avLst/>
                    <a:gdLst>
                      <a:gd name="T0" fmla="*/ 6 w 8"/>
                      <a:gd name="T1" fmla="*/ 32 h 32"/>
                      <a:gd name="T2" fmla="*/ 4 w 8"/>
                      <a:gd name="T3" fmla="*/ 30 h 32"/>
                      <a:gd name="T4" fmla="*/ 4 w 8"/>
                      <a:gd name="T5" fmla="*/ 18 h 32"/>
                      <a:gd name="T6" fmla="*/ 0 w 8"/>
                      <a:gd name="T7" fmla="*/ 2 h 32"/>
                      <a:gd name="T8" fmla="*/ 2 w 8"/>
                      <a:gd name="T9" fmla="*/ 0 h 32"/>
                      <a:gd name="T10" fmla="*/ 4 w 8"/>
                      <a:gd name="T11" fmla="*/ 2 h 32"/>
                      <a:gd name="T12" fmla="*/ 8 w 8"/>
                      <a:gd name="T13" fmla="*/ 18 h 32"/>
                      <a:gd name="T14" fmla="*/ 8 w 8"/>
                      <a:gd name="T15" fmla="*/ 18 h 32"/>
                      <a:gd name="T16" fmla="*/ 8 w 8"/>
                      <a:gd name="T17" fmla="*/ 30 h 32"/>
                      <a:gd name="T18" fmla="*/ 6 w 8"/>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2">
                        <a:moveTo>
                          <a:pt x="6" y="32"/>
                        </a:moveTo>
                        <a:cubicBezTo>
                          <a:pt x="5" y="32"/>
                          <a:pt x="4" y="31"/>
                          <a:pt x="4" y="30"/>
                        </a:cubicBezTo>
                        <a:cubicBezTo>
                          <a:pt x="4" y="18"/>
                          <a:pt x="4" y="18"/>
                          <a:pt x="4" y="18"/>
                        </a:cubicBezTo>
                        <a:cubicBezTo>
                          <a:pt x="0" y="2"/>
                          <a:pt x="0" y="2"/>
                          <a:pt x="0" y="2"/>
                        </a:cubicBezTo>
                        <a:cubicBezTo>
                          <a:pt x="0" y="1"/>
                          <a:pt x="0" y="0"/>
                          <a:pt x="2" y="0"/>
                        </a:cubicBezTo>
                        <a:cubicBezTo>
                          <a:pt x="3" y="0"/>
                          <a:pt x="4" y="0"/>
                          <a:pt x="4" y="2"/>
                        </a:cubicBezTo>
                        <a:cubicBezTo>
                          <a:pt x="8" y="18"/>
                          <a:pt x="8" y="18"/>
                          <a:pt x="8" y="18"/>
                        </a:cubicBezTo>
                        <a:cubicBezTo>
                          <a:pt x="8" y="18"/>
                          <a:pt x="8" y="18"/>
                          <a:pt x="8" y="18"/>
                        </a:cubicBezTo>
                        <a:cubicBezTo>
                          <a:pt x="8" y="30"/>
                          <a:pt x="8" y="30"/>
                          <a:pt x="8" y="30"/>
                        </a:cubicBezTo>
                        <a:cubicBezTo>
                          <a:pt x="8" y="31"/>
                          <a:pt x="7" y="32"/>
                          <a:pt x="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3" name="Freeform 1055">
                    <a:extLst>
                      <a:ext uri="{FF2B5EF4-FFF2-40B4-BE49-F238E27FC236}">
                        <a16:creationId xmlns:a16="http://schemas.microsoft.com/office/drawing/2014/main" id="{9E59ED71-B302-47C6-B034-73369C7795AD}"/>
                      </a:ext>
                    </a:extLst>
                  </p:cNvPr>
                  <p:cNvSpPr>
                    <a:spLocks/>
                  </p:cNvSpPr>
                  <p:nvPr/>
                </p:nvSpPr>
                <p:spPr bwMode="auto">
                  <a:xfrm>
                    <a:off x="5081588" y="1300163"/>
                    <a:ext cx="46038" cy="84138"/>
                  </a:xfrm>
                  <a:custGeom>
                    <a:avLst/>
                    <a:gdLst>
                      <a:gd name="T0" fmla="*/ 10 w 12"/>
                      <a:gd name="T1" fmla="*/ 22 h 22"/>
                      <a:gd name="T2" fmla="*/ 2 w 12"/>
                      <a:gd name="T3" fmla="*/ 22 h 22"/>
                      <a:gd name="T4" fmla="*/ 0 w 12"/>
                      <a:gd name="T5" fmla="*/ 20 h 22"/>
                      <a:gd name="T6" fmla="*/ 0 w 12"/>
                      <a:gd name="T7" fmla="*/ 2 h 22"/>
                      <a:gd name="T8" fmla="*/ 2 w 12"/>
                      <a:gd name="T9" fmla="*/ 0 h 22"/>
                      <a:gd name="T10" fmla="*/ 10 w 12"/>
                      <a:gd name="T11" fmla="*/ 0 h 22"/>
                      <a:gd name="T12" fmla="*/ 12 w 12"/>
                      <a:gd name="T13" fmla="*/ 2 h 22"/>
                      <a:gd name="T14" fmla="*/ 10 w 12"/>
                      <a:gd name="T15" fmla="*/ 4 h 22"/>
                      <a:gd name="T16" fmla="*/ 4 w 12"/>
                      <a:gd name="T17" fmla="*/ 4 h 22"/>
                      <a:gd name="T18" fmla="*/ 4 w 12"/>
                      <a:gd name="T19" fmla="*/ 18 h 22"/>
                      <a:gd name="T20" fmla="*/ 10 w 12"/>
                      <a:gd name="T21" fmla="*/ 18 h 22"/>
                      <a:gd name="T22" fmla="*/ 12 w 12"/>
                      <a:gd name="T23" fmla="*/ 20 h 22"/>
                      <a:gd name="T24" fmla="*/ 10 w 12"/>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2">
                        <a:moveTo>
                          <a:pt x="10" y="22"/>
                        </a:moveTo>
                        <a:cubicBezTo>
                          <a:pt x="2" y="22"/>
                          <a:pt x="2" y="22"/>
                          <a:pt x="2" y="22"/>
                        </a:cubicBezTo>
                        <a:cubicBezTo>
                          <a:pt x="1" y="22"/>
                          <a:pt x="0" y="21"/>
                          <a:pt x="0" y="20"/>
                        </a:cubicBezTo>
                        <a:cubicBezTo>
                          <a:pt x="0" y="2"/>
                          <a:pt x="0" y="2"/>
                          <a:pt x="0" y="2"/>
                        </a:cubicBezTo>
                        <a:cubicBezTo>
                          <a:pt x="0" y="1"/>
                          <a:pt x="1" y="0"/>
                          <a:pt x="2" y="0"/>
                        </a:cubicBezTo>
                        <a:cubicBezTo>
                          <a:pt x="10" y="0"/>
                          <a:pt x="10" y="0"/>
                          <a:pt x="10" y="0"/>
                        </a:cubicBezTo>
                        <a:cubicBezTo>
                          <a:pt x="11" y="0"/>
                          <a:pt x="12" y="1"/>
                          <a:pt x="12" y="2"/>
                        </a:cubicBezTo>
                        <a:cubicBezTo>
                          <a:pt x="12" y="3"/>
                          <a:pt x="11" y="4"/>
                          <a:pt x="10" y="4"/>
                        </a:cubicBezTo>
                        <a:cubicBezTo>
                          <a:pt x="4" y="4"/>
                          <a:pt x="4" y="4"/>
                          <a:pt x="4" y="4"/>
                        </a:cubicBezTo>
                        <a:cubicBezTo>
                          <a:pt x="4" y="18"/>
                          <a:pt x="4" y="18"/>
                          <a:pt x="4" y="18"/>
                        </a:cubicBezTo>
                        <a:cubicBezTo>
                          <a:pt x="10" y="18"/>
                          <a:pt x="10" y="18"/>
                          <a:pt x="10" y="18"/>
                        </a:cubicBezTo>
                        <a:cubicBezTo>
                          <a:pt x="11" y="18"/>
                          <a:pt x="12" y="18"/>
                          <a:pt x="12" y="20"/>
                        </a:cubicBezTo>
                        <a:cubicBezTo>
                          <a:pt x="12" y="21"/>
                          <a:pt x="11" y="22"/>
                          <a:pt x="1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4" name="Freeform 1056">
                    <a:extLst>
                      <a:ext uri="{FF2B5EF4-FFF2-40B4-BE49-F238E27FC236}">
                        <a16:creationId xmlns:a16="http://schemas.microsoft.com/office/drawing/2014/main" id="{D84935A9-803D-400F-B8A3-E87FC4B4DBE5}"/>
                      </a:ext>
                    </a:extLst>
                  </p:cNvPr>
                  <p:cNvSpPr>
                    <a:spLocks/>
                  </p:cNvSpPr>
                  <p:nvPr/>
                </p:nvSpPr>
                <p:spPr bwMode="auto">
                  <a:xfrm>
                    <a:off x="5081588" y="1335088"/>
                    <a:ext cx="38100" cy="14288"/>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9" y="0"/>
                          <a:pt x="10" y="1"/>
                          <a:pt x="10" y="2"/>
                        </a:cubicBezTo>
                        <a:cubicBezTo>
                          <a:pt x="10" y="3"/>
                          <a:pt x="9"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5" name="Freeform 1058">
                    <a:extLst>
                      <a:ext uri="{FF2B5EF4-FFF2-40B4-BE49-F238E27FC236}">
                        <a16:creationId xmlns:a16="http://schemas.microsoft.com/office/drawing/2014/main" id="{E0E1E024-9F62-40B2-BC53-E97BF5DC1875}"/>
                      </a:ext>
                    </a:extLst>
                  </p:cNvPr>
                  <p:cNvSpPr>
                    <a:spLocks/>
                  </p:cNvSpPr>
                  <p:nvPr/>
                </p:nvSpPr>
                <p:spPr bwMode="auto">
                  <a:xfrm>
                    <a:off x="4960938" y="1300163"/>
                    <a:ext cx="53975" cy="84138"/>
                  </a:xfrm>
                  <a:custGeom>
                    <a:avLst/>
                    <a:gdLst>
                      <a:gd name="T0" fmla="*/ 2 w 14"/>
                      <a:gd name="T1" fmla="*/ 22 h 22"/>
                      <a:gd name="T2" fmla="*/ 1 w 14"/>
                      <a:gd name="T3" fmla="*/ 21 h 22"/>
                      <a:gd name="T4" fmla="*/ 0 w 14"/>
                      <a:gd name="T5" fmla="*/ 19 h 22"/>
                      <a:gd name="T6" fmla="*/ 5 w 14"/>
                      <a:gd name="T7" fmla="*/ 1 h 22"/>
                      <a:gd name="T8" fmla="*/ 7 w 14"/>
                      <a:gd name="T9" fmla="*/ 0 h 22"/>
                      <a:gd name="T10" fmla="*/ 7 w 14"/>
                      <a:gd name="T11" fmla="*/ 0 h 22"/>
                      <a:gd name="T12" fmla="*/ 9 w 14"/>
                      <a:gd name="T13" fmla="*/ 1 h 22"/>
                      <a:gd name="T14" fmla="*/ 14 w 14"/>
                      <a:gd name="T15" fmla="*/ 19 h 22"/>
                      <a:gd name="T16" fmla="*/ 12 w 14"/>
                      <a:gd name="T17" fmla="*/ 21 h 22"/>
                      <a:gd name="T18" fmla="*/ 10 w 14"/>
                      <a:gd name="T19" fmla="*/ 20 h 22"/>
                      <a:gd name="T20" fmla="*/ 7 w 14"/>
                      <a:gd name="T21" fmla="*/ 9 h 22"/>
                      <a:gd name="T22" fmla="*/ 4 w 14"/>
                      <a:gd name="T23" fmla="*/ 20 h 22"/>
                      <a:gd name="T24" fmla="*/ 2 w 14"/>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2">
                        <a:moveTo>
                          <a:pt x="2" y="22"/>
                        </a:moveTo>
                        <a:cubicBezTo>
                          <a:pt x="2" y="22"/>
                          <a:pt x="1" y="21"/>
                          <a:pt x="1" y="21"/>
                        </a:cubicBezTo>
                        <a:cubicBezTo>
                          <a:pt x="0" y="21"/>
                          <a:pt x="0" y="20"/>
                          <a:pt x="0" y="19"/>
                        </a:cubicBezTo>
                        <a:cubicBezTo>
                          <a:pt x="5" y="1"/>
                          <a:pt x="5" y="1"/>
                          <a:pt x="5" y="1"/>
                        </a:cubicBezTo>
                        <a:cubicBezTo>
                          <a:pt x="5" y="1"/>
                          <a:pt x="6" y="0"/>
                          <a:pt x="7" y="0"/>
                        </a:cubicBezTo>
                        <a:cubicBezTo>
                          <a:pt x="7" y="0"/>
                          <a:pt x="7" y="0"/>
                          <a:pt x="7" y="0"/>
                        </a:cubicBezTo>
                        <a:cubicBezTo>
                          <a:pt x="8" y="0"/>
                          <a:pt x="8" y="1"/>
                          <a:pt x="9" y="1"/>
                        </a:cubicBezTo>
                        <a:cubicBezTo>
                          <a:pt x="14" y="19"/>
                          <a:pt x="14" y="19"/>
                          <a:pt x="14" y="19"/>
                        </a:cubicBezTo>
                        <a:cubicBezTo>
                          <a:pt x="14" y="20"/>
                          <a:pt x="13" y="21"/>
                          <a:pt x="12" y="21"/>
                        </a:cubicBezTo>
                        <a:cubicBezTo>
                          <a:pt x="11" y="22"/>
                          <a:pt x="10" y="21"/>
                          <a:pt x="10" y="20"/>
                        </a:cubicBezTo>
                        <a:cubicBezTo>
                          <a:pt x="7" y="9"/>
                          <a:pt x="7" y="9"/>
                          <a:pt x="7" y="9"/>
                        </a:cubicBezTo>
                        <a:cubicBezTo>
                          <a:pt x="4" y="20"/>
                          <a:pt x="4" y="20"/>
                          <a:pt x="4" y="20"/>
                        </a:cubicBezTo>
                        <a:cubicBezTo>
                          <a:pt x="3" y="21"/>
                          <a:pt x="3" y="22"/>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6" name="Freeform 1059">
                    <a:extLst>
                      <a:ext uri="{FF2B5EF4-FFF2-40B4-BE49-F238E27FC236}">
                        <a16:creationId xmlns:a16="http://schemas.microsoft.com/office/drawing/2014/main" id="{D2633D46-4720-4737-A469-98B0D23DC246}"/>
                      </a:ext>
                    </a:extLst>
                  </p:cNvPr>
                  <p:cNvSpPr>
                    <a:spLocks/>
                  </p:cNvSpPr>
                  <p:nvPr/>
                </p:nvSpPr>
                <p:spPr bwMode="auto">
                  <a:xfrm>
                    <a:off x="4965700" y="1354138"/>
                    <a:ext cx="44450" cy="14288"/>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0"/>
                          <a:pt x="1" y="0"/>
                          <a:pt x="2" y="0"/>
                        </a:cubicBezTo>
                        <a:cubicBezTo>
                          <a:pt x="10" y="0"/>
                          <a:pt x="10" y="0"/>
                          <a:pt x="10" y="0"/>
                        </a:cubicBezTo>
                        <a:cubicBezTo>
                          <a:pt x="11" y="0"/>
                          <a:pt x="12" y="0"/>
                          <a:pt x="12" y="2"/>
                        </a:cubicBezTo>
                        <a:cubicBezTo>
                          <a:pt x="12" y="3"/>
                          <a:pt x="11"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7" name="Freeform 1060">
                    <a:extLst>
                      <a:ext uri="{FF2B5EF4-FFF2-40B4-BE49-F238E27FC236}">
                        <a16:creationId xmlns:a16="http://schemas.microsoft.com/office/drawing/2014/main" id="{82DA16CA-DC45-4E65-AEAA-597AD26647C0}"/>
                      </a:ext>
                    </a:extLst>
                  </p:cNvPr>
                  <p:cNvSpPr>
                    <a:spLocks/>
                  </p:cNvSpPr>
                  <p:nvPr/>
                </p:nvSpPr>
                <p:spPr bwMode="auto">
                  <a:xfrm>
                    <a:off x="5026025" y="1300163"/>
                    <a:ext cx="47625" cy="84138"/>
                  </a:xfrm>
                  <a:custGeom>
                    <a:avLst/>
                    <a:gdLst>
                      <a:gd name="T0" fmla="*/ 11 w 13"/>
                      <a:gd name="T1" fmla="*/ 22 h 22"/>
                      <a:gd name="T2" fmla="*/ 2 w 13"/>
                      <a:gd name="T3" fmla="*/ 22 h 22"/>
                      <a:gd name="T4" fmla="*/ 0 w 13"/>
                      <a:gd name="T5" fmla="*/ 20 h 22"/>
                      <a:gd name="T6" fmla="*/ 0 w 13"/>
                      <a:gd name="T7" fmla="*/ 2 h 22"/>
                      <a:gd name="T8" fmla="*/ 2 w 13"/>
                      <a:gd name="T9" fmla="*/ 0 h 22"/>
                      <a:gd name="T10" fmla="*/ 4 w 13"/>
                      <a:gd name="T11" fmla="*/ 2 h 22"/>
                      <a:gd name="T12" fmla="*/ 4 w 13"/>
                      <a:gd name="T13" fmla="*/ 18 h 22"/>
                      <a:gd name="T14" fmla="*/ 11 w 13"/>
                      <a:gd name="T15" fmla="*/ 18 h 22"/>
                      <a:gd name="T16" fmla="*/ 13 w 13"/>
                      <a:gd name="T17" fmla="*/ 20 h 22"/>
                      <a:gd name="T18" fmla="*/ 11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11" y="22"/>
                        </a:moveTo>
                        <a:cubicBezTo>
                          <a:pt x="2" y="22"/>
                          <a:pt x="2" y="22"/>
                          <a:pt x="2" y="22"/>
                        </a:cubicBezTo>
                        <a:cubicBezTo>
                          <a:pt x="1" y="22"/>
                          <a:pt x="0" y="21"/>
                          <a:pt x="0" y="20"/>
                        </a:cubicBezTo>
                        <a:cubicBezTo>
                          <a:pt x="0" y="2"/>
                          <a:pt x="0" y="2"/>
                          <a:pt x="0" y="2"/>
                        </a:cubicBezTo>
                        <a:cubicBezTo>
                          <a:pt x="0" y="1"/>
                          <a:pt x="1" y="0"/>
                          <a:pt x="2" y="0"/>
                        </a:cubicBezTo>
                        <a:cubicBezTo>
                          <a:pt x="3" y="0"/>
                          <a:pt x="4" y="1"/>
                          <a:pt x="4" y="2"/>
                        </a:cubicBezTo>
                        <a:cubicBezTo>
                          <a:pt x="4" y="18"/>
                          <a:pt x="4" y="18"/>
                          <a:pt x="4" y="18"/>
                        </a:cubicBezTo>
                        <a:cubicBezTo>
                          <a:pt x="11" y="18"/>
                          <a:pt x="11" y="18"/>
                          <a:pt x="11" y="18"/>
                        </a:cubicBezTo>
                        <a:cubicBezTo>
                          <a:pt x="12" y="18"/>
                          <a:pt x="13" y="19"/>
                          <a:pt x="13" y="20"/>
                        </a:cubicBezTo>
                        <a:cubicBezTo>
                          <a:pt x="13" y="21"/>
                          <a:pt x="12" y="22"/>
                          <a:pt x="1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308" name="Freeform 1061">
                    <a:extLst>
                      <a:ext uri="{FF2B5EF4-FFF2-40B4-BE49-F238E27FC236}">
                        <a16:creationId xmlns:a16="http://schemas.microsoft.com/office/drawing/2014/main" id="{E86663B0-C2EF-46AA-9670-DC6AED2BDE28}"/>
                      </a:ext>
                    </a:extLst>
                  </p:cNvPr>
                  <p:cNvSpPr>
                    <a:spLocks/>
                  </p:cNvSpPr>
                  <p:nvPr/>
                </p:nvSpPr>
                <p:spPr bwMode="auto">
                  <a:xfrm>
                    <a:off x="4902200" y="1300163"/>
                    <a:ext cx="44450" cy="84138"/>
                  </a:xfrm>
                  <a:custGeom>
                    <a:avLst/>
                    <a:gdLst>
                      <a:gd name="T0" fmla="*/ 6 w 12"/>
                      <a:gd name="T1" fmla="*/ 22 h 22"/>
                      <a:gd name="T2" fmla="*/ 0 w 12"/>
                      <a:gd name="T3" fmla="*/ 16 h 22"/>
                      <a:gd name="T4" fmla="*/ 2 w 12"/>
                      <a:gd name="T5" fmla="*/ 14 h 22"/>
                      <a:gd name="T6" fmla="*/ 4 w 12"/>
                      <a:gd name="T7" fmla="*/ 16 h 22"/>
                      <a:gd name="T8" fmla="*/ 6 w 12"/>
                      <a:gd name="T9" fmla="*/ 18 h 22"/>
                      <a:gd name="T10" fmla="*/ 8 w 12"/>
                      <a:gd name="T11" fmla="*/ 15 h 22"/>
                      <a:gd name="T12" fmla="*/ 6 w 12"/>
                      <a:gd name="T13" fmla="*/ 13 h 22"/>
                      <a:gd name="T14" fmla="*/ 0 w 12"/>
                      <a:gd name="T15" fmla="*/ 6 h 22"/>
                      <a:gd name="T16" fmla="*/ 6 w 12"/>
                      <a:gd name="T17" fmla="*/ 0 h 22"/>
                      <a:gd name="T18" fmla="*/ 12 w 12"/>
                      <a:gd name="T19" fmla="*/ 6 h 22"/>
                      <a:gd name="T20" fmla="*/ 11 w 12"/>
                      <a:gd name="T21" fmla="*/ 8 h 22"/>
                      <a:gd name="T22" fmla="*/ 8 w 12"/>
                      <a:gd name="T23" fmla="*/ 6 h 22"/>
                      <a:gd name="T24" fmla="*/ 6 w 12"/>
                      <a:gd name="T25" fmla="*/ 4 h 22"/>
                      <a:gd name="T26" fmla="*/ 4 w 12"/>
                      <a:gd name="T27" fmla="*/ 6 h 22"/>
                      <a:gd name="T28" fmla="*/ 7 w 12"/>
                      <a:gd name="T29" fmla="*/ 9 h 22"/>
                      <a:gd name="T30" fmla="*/ 7 w 12"/>
                      <a:gd name="T31" fmla="*/ 9 h 22"/>
                      <a:gd name="T32" fmla="*/ 12 w 12"/>
                      <a:gd name="T33" fmla="*/ 15 h 22"/>
                      <a:gd name="T34" fmla="*/ 6 w 12"/>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22">
                        <a:moveTo>
                          <a:pt x="6" y="22"/>
                        </a:moveTo>
                        <a:cubicBezTo>
                          <a:pt x="3" y="22"/>
                          <a:pt x="0" y="19"/>
                          <a:pt x="0" y="16"/>
                        </a:cubicBezTo>
                        <a:cubicBezTo>
                          <a:pt x="0" y="15"/>
                          <a:pt x="1" y="14"/>
                          <a:pt x="2" y="14"/>
                        </a:cubicBezTo>
                        <a:cubicBezTo>
                          <a:pt x="3" y="14"/>
                          <a:pt x="4" y="14"/>
                          <a:pt x="4" y="16"/>
                        </a:cubicBezTo>
                        <a:cubicBezTo>
                          <a:pt x="4" y="17"/>
                          <a:pt x="5" y="18"/>
                          <a:pt x="6" y="18"/>
                        </a:cubicBezTo>
                        <a:cubicBezTo>
                          <a:pt x="7" y="18"/>
                          <a:pt x="8" y="17"/>
                          <a:pt x="8" y="15"/>
                        </a:cubicBezTo>
                        <a:cubicBezTo>
                          <a:pt x="8" y="14"/>
                          <a:pt x="8" y="13"/>
                          <a:pt x="6" y="13"/>
                        </a:cubicBezTo>
                        <a:cubicBezTo>
                          <a:pt x="1" y="12"/>
                          <a:pt x="0" y="9"/>
                          <a:pt x="0" y="6"/>
                        </a:cubicBezTo>
                        <a:cubicBezTo>
                          <a:pt x="0" y="3"/>
                          <a:pt x="3" y="0"/>
                          <a:pt x="6" y="0"/>
                        </a:cubicBezTo>
                        <a:cubicBezTo>
                          <a:pt x="10" y="0"/>
                          <a:pt x="12" y="3"/>
                          <a:pt x="12" y="6"/>
                        </a:cubicBezTo>
                        <a:cubicBezTo>
                          <a:pt x="12" y="7"/>
                          <a:pt x="12" y="8"/>
                          <a:pt x="11" y="8"/>
                        </a:cubicBezTo>
                        <a:cubicBezTo>
                          <a:pt x="9" y="8"/>
                          <a:pt x="8" y="7"/>
                          <a:pt x="8" y="6"/>
                        </a:cubicBezTo>
                        <a:cubicBezTo>
                          <a:pt x="8" y="5"/>
                          <a:pt x="7" y="4"/>
                          <a:pt x="6" y="4"/>
                        </a:cubicBezTo>
                        <a:cubicBezTo>
                          <a:pt x="5" y="4"/>
                          <a:pt x="4" y="5"/>
                          <a:pt x="4" y="6"/>
                        </a:cubicBezTo>
                        <a:cubicBezTo>
                          <a:pt x="4" y="8"/>
                          <a:pt x="5" y="8"/>
                          <a:pt x="7" y="9"/>
                        </a:cubicBezTo>
                        <a:cubicBezTo>
                          <a:pt x="7" y="9"/>
                          <a:pt x="7" y="9"/>
                          <a:pt x="7" y="9"/>
                        </a:cubicBezTo>
                        <a:cubicBezTo>
                          <a:pt x="11" y="10"/>
                          <a:pt x="12" y="13"/>
                          <a:pt x="12" y="15"/>
                        </a:cubicBezTo>
                        <a:cubicBezTo>
                          <a:pt x="12" y="19"/>
                          <a:pt x="10"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grpSp>
            <p:sp>
              <p:nvSpPr>
                <p:cNvPr id="325" name="TextBox 324">
                  <a:extLst>
                    <a:ext uri="{FF2B5EF4-FFF2-40B4-BE49-F238E27FC236}">
                      <a16:creationId xmlns:a16="http://schemas.microsoft.com/office/drawing/2014/main" id="{7F1E17E8-DBC8-4A58-A72A-175DC04363C3}"/>
                    </a:ext>
                  </a:extLst>
                </p:cNvPr>
                <p:cNvSpPr txBox="1"/>
                <p:nvPr/>
              </p:nvSpPr>
              <p:spPr>
                <a:xfrm>
                  <a:off x="4571873" y="2912424"/>
                  <a:ext cx="762714" cy="323165"/>
                </a:xfrm>
                <a:prstGeom prst="rect">
                  <a:avLst/>
                </a:prstGeom>
                <a:noFill/>
              </p:spPr>
              <p:txBody>
                <a:bodyPr wrap="square" lIns="0" tIns="0" rIns="0" bIns="0" rtlCol="0">
                  <a:spAutoFit/>
                </a:bodyPr>
                <a:lstStyle/>
                <a:p>
                  <a:pPr algn="ctr"/>
                  <a:r>
                    <a:rPr lang="en-US" sz="700">
                      <a:solidFill>
                        <a:schemeClr val="bg1"/>
                      </a:solidFill>
                    </a:rPr>
                    <a:t>Enjoy a seamless and luxurious experience</a:t>
                  </a:r>
                </a:p>
              </p:txBody>
            </p:sp>
          </p:grpSp>
        </p:grpSp>
      </p:grpSp>
      <p:sp>
        <p:nvSpPr>
          <p:cNvPr id="332" name="TextBox 331">
            <a:extLst>
              <a:ext uri="{FF2B5EF4-FFF2-40B4-BE49-F238E27FC236}">
                <a16:creationId xmlns:a16="http://schemas.microsoft.com/office/drawing/2014/main" id="{543CC27F-F46E-4EAB-AC4D-912E39DA5AD9}"/>
              </a:ext>
            </a:extLst>
          </p:cNvPr>
          <p:cNvSpPr txBox="1"/>
          <p:nvPr/>
        </p:nvSpPr>
        <p:spPr>
          <a:xfrm flipH="1">
            <a:off x="8123777" y="1487161"/>
            <a:ext cx="2293610" cy="1292662"/>
          </a:xfrm>
          <a:prstGeom prst="rect">
            <a:avLst/>
          </a:prstGeom>
          <a:noFill/>
        </p:spPr>
        <p:txBody>
          <a:bodyPr wrap="square" lIns="0" tIns="0" rIns="0" bIns="0" rtlCol="0">
            <a:spAutoFit/>
          </a:bodyPr>
          <a:lstStyle/>
          <a:p>
            <a:pPr algn="ctr"/>
            <a:r>
              <a:rPr lang="en-CA" sz="2800" dirty="0">
                <a:solidFill>
                  <a:schemeClr val="bg1"/>
                </a:solidFill>
                <a:latin typeface="Vivaldi" panose="03020602050506090804" pitchFamily="66" charset="0"/>
                <a:cs typeface="Segoe UI" panose="020B0502040204020203" pitchFamily="34" charset="0"/>
              </a:rPr>
              <a:t>Our slogan is: Your dream is your jewel..</a:t>
            </a:r>
            <a:endParaRPr lang="en-US" sz="2800" dirty="0">
              <a:solidFill>
                <a:schemeClr val="bg1"/>
              </a:solidFill>
              <a:latin typeface="Vivaldi" panose="03020602050506090804" pitchFamily="66" charset="0"/>
              <a:cs typeface="Segoe UI" panose="020B0502040204020203" pitchFamily="34" charset="0"/>
            </a:endParaRPr>
          </a:p>
        </p:txBody>
      </p:sp>
      <p:grpSp>
        <p:nvGrpSpPr>
          <p:cNvPr id="333" name="Group 332">
            <a:extLst>
              <a:ext uri="{FF2B5EF4-FFF2-40B4-BE49-F238E27FC236}">
                <a16:creationId xmlns:a16="http://schemas.microsoft.com/office/drawing/2014/main" id="{0035426F-3288-4AE7-9E4B-1D321A68D5A5}"/>
              </a:ext>
            </a:extLst>
          </p:cNvPr>
          <p:cNvGrpSpPr/>
          <p:nvPr/>
        </p:nvGrpSpPr>
        <p:grpSpPr>
          <a:xfrm>
            <a:off x="8100647" y="3253840"/>
            <a:ext cx="3719878" cy="646331"/>
            <a:chOff x="714897" y="2585277"/>
            <a:chExt cx="3719878" cy="646331"/>
          </a:xfrm>
        </p:grpSpPr>
        <p:grpSp>
          <p:nvGrpSpPr>
            <p:cNvPr id="334" name="Group 333">
              <a:extLst>
                <a:ext uri="{FF2B5EF4-FFF2-40B4-BE49-F238E27FC236}">
                  <a16:creationId xmlns:a16="http://schemas.microsoft.com/office/drawing/2014/main" id="{CB394188-5F96-4C1D-98ED-FF3AF72931C9}"/>
                </a:ext>
              </a:extLst>
            </p:cNvPr>
            <p:cNvGrpSpPr/>
            <p:nvPr/>
          </p:nvGrpSpPr>
          <p:grpSpPr>
            <a:xfrm>
              <a:off x="714897" y="2658430"/>
              <a:ext cx="137276" cy="138535"/>
              <a:chOff x="7021513" y="2890838"/>
              <a:chExt cx="346076" cy="349250"/>
            </a:xfrm>
          </p:grpSpPr>
          <p:sp>
            <p:nvSpPr>
              <p:cNvPr id="336" name="Freeform 12">
                <a:extLst>
                  <a:ext uri="{FF2B5EF4-FFF2-40B4-BE49-F238E27FC236}">
                    <a16:creationId xmlns:a16="http://schemas.microsoft.com/office/drawing/2014/main" id="{BA1BEF93-F4C7-417B-BDEB-05243D667DE3}"/>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rgbClr val="56174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7" name="Freeform 13">
                <a:extLst>
                  <a:ext uri="{FF2B5EF4-FFF2-40B4-BE49-F238E27FC236}">
                    <a16:creationId xmlns:a16="http://schemas.microsoft.com/office/drawing/2014/main" id="{FCB1F0F5-DF1A-424F-895E-E5D571BAD0AD}"/>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rgbClr val="56174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35" name="TextBox 334">
              <a:extLst>
                <a:ext uri="{FF2B5EF4-FFF2-40B4-BE49-F238E27FC236}">
                  <a16:creationId xmlns:a16="http://schemas.microsoft.com/office/drawing/2014/main" id="{606A27ED-3532-47E8-985A-62DF8EBED4B2}"/>
                </a:ext>
              </a:extLst>
            </p:cNvPr>
            <p:cNvSpPr txBox="1"/>
            <p:nvPr/>
          </p:nvSpPr>
          <p:spPr>
            <a:xfrm>
              <a:off x="872953" y="2585277"/>
              <a:ext cx="3561822" cy="646331"/>
            </a:xfrm>
            <a:prstGeom prst="rect">
              <a:avLst/>
            </a:prstGeom>
            <a:noFill/>
          </p:spPr>
          <p:txBody>
            <a:bodyPr wrap="square" rtlCol="0">
              <a:spAutoFit/>
            </a:bodyPr>
            <a:lstStyle/>
            <a:p>
              <a:r>
                <a:rPr lang="en-US" sz="1200" b="0" i="0">
                  <a:solidFill>
                    <a:schemeClr val="tx1"/>
                  </a:solidFill>
                  <a:effectLst/>
                </a:rPr>
                <a:t>Learn about the distinctive qualities, cultural symbolism, and historical significance of each material.</a:t>
              </a:r>
            </a:p>
          </p:txBody>
        </p:sp>
      </p:grpSp>
      <p:cxnSp>
        <p:nvCxnSpPr>
          <p:cNvPr id="338" name="Straight Connector 337">
            <a:extLst>
              <a:ext uri="{FF2B5EF4-FFF2-40B4-BE49-F238E27FC236}">
                <a16:creationId xmlns:a16="http://schemas.microsoft.com/office/drawing/2014/main" id="{3D465ECD-35BC-415A-958D-C7C16C051EB7}"/>
              </a:ext>
            </a:extLst>
          </p:cNvPr>
          <p:cNvCxnSpPr>
            <a:cxnSpLocks/>
          </p:cNvCxnSpPr>
          <p:nvPr/>
        </p:nvCxnSpPr>
        <p:spPr>
          <a:xfrm>
            <a:off x="8324660" y="3827525"/>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39" name="Group 338">
            <a:extLst>
              <a:ext uri="{FF2B5EF4-FFF2-40B4-BE49-F238E27FC236}">
                <a16:creationId xmlns:a16="http://schemas.microsoft.com/office/drawing/2014/main" id="{D4378168-7C56-4484-B8DD-4217E8681C47}"/>
              </a:ext>
            </a:extLst>
          </p:cNvPr>
          <p:cNvGrpSpPr/>
          <p:nvPr/>
        </p:nvGrpSpPr>
        <p:grpSpPr>
          <a:xfrm>
            <a:off x="8100647" y="3939545"/>
            <a:ext cx="3719878" cy="461665"/>
            <a:chOff x="714897" y="2585277"/>
            <a:chExt cx="3719878" cy="461665"/>
          </a:xfrm>
        </p:grpSpPr>
        <p:grpSp>
          <p:nvGrpSpPr>
            <p:cNvPr id="340" name="Group 339">
              <a:extLst>
                <a:ext uri="{FF2B5EF4-FFF2-40B4-BE49-F238E27FC236}">
                  <a16:creationId xmlns:a16="http://schemas.microsoft.com/office/drawing/2014/main" id="{FB053BC7-623D-44FB-88F2-F7CC9AEE05A6}"/>
                </a:ext>
              </a:extLst>
            </p:cNvPr>
            <p:cNvGrpSpPr/>
            <p:nvPr/>
          </p:nvGrpSpPr>
          <p:grpSpPr>
            <a:xfrm>
              <a:off x="714897" y="2658430"/>
              <a:ext cx="137276" cy="138535"/>
              <a:chOff x="7021513" y="2890838"/>
              <a:chExt cx="346076" cy="349250"/>
            </a:xfrm>
          </p:grpSpPr>
          <p:sp>
            <p:nvSpPr>
              <p:cNvPr id="342" name="Freeform 12">
                <a:extLst>
                  <a:ext uri="{FF2B5EF4-FFF2-40B4-BE49-F238E27FC236}">
                    <a16:creationId xmlns:a16="http://schemas.microsoft.com/office/drawing/2014/main" id="{18AB456B-EBC2-4F72-86BB-FC28AF91B049}"/>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rgbClr val="56174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3" name="Freeform 13">
                <a:extLst>
                  <a:ext uri="{FF2B5EF4-FFF2-40B4-BE49-F238E27FC236}">
                    <a16:creationId xmlns:a16="http://schemas.microsoft.com/office/drawing/2014/main" id="{C89B015A-E94F-408E-A366-EC496C040A5D}"/>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rgbClr val="56174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41" name="TextBox 340">
              <a:extLst>
                <a:ext uri="{FF2B5EF4-FFF2-40B4-BE49-F238E27FC236}">
                  <a16:creationId xmlns:a16="http://schemas.microsoft.com/office/drawing/2014/main" id="{2B4D1020-F92D-43AB-96EC-7B48D6E1DC67}"/>
                </a:ext>
              </a:extLst>
            </p:cNvPr>
            <p:cNvSpPr txBox="1"/>
            <p:nvPr/>
          </p:nvSpPr>
          <p:spPr>
            <a:xfrm>
              <a:off x="872953" y="2585277"/>
              <a:ext cx="3561822" cy="461665"/>
            </a:xfrm>
            <a:prstGeom prst="rect">
              <a:avLst/>
            </a:prstGeom>
            <a:noFill/>
          </p:spPr>
          <p:txBody>
            <a:bodyPr wrap="square" rtlCol="0">
              <a:spAutoFit/>
            </a:bodyPr>
            <a:lstStyle/>
            <a:p>
              <a:r>
                <a:rPr lang="en-US" sz="1200" b="0" i="0">
                  <a:solidFill>
                    <a:schemeClr val="tx1"/>
                  </a:solidFill>
                  <a:effectLst/>
                </a:rPr>
                <a:t>Make informed decisions when selecting materials for personalized jewelry pieces.</a:t>
              </a:r>
            </a:p>
          </p:txBody>
        </p:sp>
      </p:grpSp>
      <p:grpSp>
        <p:nvGrpSpPr>
          <p:cNvPr id="344" name="Group 343">
            <a:extLst>
              <a:ext uri="{FF2B5EF4-FFF2-40B4-BE49-F238E27FC236}">
                <a16:creationId xmlns:a16="http://schemas.microsoft.com/office/drawing/2014/main" id="{E4EB7EBA-77EB-4E5E-80B5-51585D87C809}"/>
              </a:ext>
            </a:extLst>
          </p:cNvPr>
          <p:cNvGrpSpPr/>
          <p:nvPr/>
        </p:nvGrpSpPr>
        <p:grpSpPr>
          <a:xfrm>
            <a:off x="8100647" y="4625250"/>
            <a:ext cx="3719878" cy="461665"/>
            <a:chOff x="714897" y="2585277"/>
            <a:chExt cx="3719878" cy="461665"/>
          </a:xfrm>
        </p:grpSpPr>
        <p:grpSp>
          <p:nvGrpSpPr>
            <p:cNvPr id="345" name="Group 344">
              <a:extLst>
                <a:ext uri="{FF2B5EF4-FFF2-40B4-BE49-F238E27FC236}">
                  <a16:creationId xmlns:a16="http://schemas.microsoft.com/office/drawing/2014/main" id="{6B96D385-A7F1-4720-85E1-9CC66BF4EF1C}"/>
                </a:ext>
              </a:extLst>
            </p:cNvPr>
            <p:cNvGrpSpPr/>
            <p:nvPr/>
          </p:nvGrpSpPr>
          <p:grpSpPr>
            <a:xfrm>
              <a:off x="714897" y="2658430"/>
              <a:ext cx="137276" cy="138535"/>
              <a:chOff x="7021513" y="2890838"/>
              <a:chExt cx="346076" cy="349250"/>
            </a:xfrm>
          </p:grpSpPr>
          <p:sp>
            <p:nvSpPr>
              <p:cNvPr id="347" name="Freeform 12">
                <a:extLst>
                  <a:ext uri="{FF2B5EF4-FFF2-40B4-BE49-F238E27FC236}">
                    <a16:creationId xmlns:a16="http://schemas.microsoft.com/office/drawing/2014/main" id="{51FDA4B2-5FE3-41F4-B1F0-2D2471581A51}"/>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rgbClr val="56174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8" name="Freeform 13">
                <a:extLst>
                  <a:ext uri="{FF2B5EF4-FFF2-40B4-BE49-F238E27FC236}">
                    <a16:creationId xmlns:a16="http://schemas.microsoft.com/office/drawing/2014/main" id="{B328E67D-A84C-4294-B9CA-E9970D830BC0}"/>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rgbClr val="56174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46" name="TextBox 345">
              <a:extLst>
                <a:ext uri="{FF2B5EF4-FFF2-40B4-BE49-F238E27FC236}">
                  <a16:creationId xmlns:a16="http://schemas.microsoft.com/office/drawing/2014/main" id="{D4017211-5659-406D-8DFF-4C128D9A6F5F}"/>
                </a:ext>
              </a:extLst>
            </p:cNvPr>
            <p:cNvSpPr txBox="1"/>
            <p:nvPr/>
          </p:nvSpPr>
          <p:spPr>
            <a:xfrm>
              <a:off x="872953" y="2585277"/>
              <a:ext cx="3561822" cy="461665"/>
            </a:xfrm>
            <a:prstGeom prst="rect">
              <a:avLst/>
            </a:prstGeom>
            <a:noFill/>
          </p:spPr>
          <p:txBody>
            <a:bodyPr wrap="square" rtlCol="0">
              <a:spAutoFit/>
            </a:bodyPr>
            <a:lstStyle/>
            <a:p>
              <a:r>
                <a:rPr lang="en-US" sz="1200" b="0" i="0">
                  <a:solidFill>
                    <a:schemeClr val="tx1"/>
                  </a:solidFill>
                  <a:effectLst/>
                </a:rPr>
                <a:t>Ensure that each creation reflects individual tastes and style preferences.</a:t>
              </a:r>
              <a:endParaRPr lang="en-US" sz="1200">
                <a:solidFill>
                  <a:schemeClr val="tx1"/>
                </a:solidFill>
              </a:endParaRPr>
            </a:p>
          </p:txBody>
        </p:sp>
      </p:grpSp>
      <p:grpSp>
        <p:nvGrpSpPr>
          <p:cNvPr id="349" name="Group 348">
            <a:extLst>
              <a:ext uri="{FF2B5EF4-FFF2-40B4-BE49-F238E27FC236}">
                <a16:creationId xmlns:a16="http://schemas.microsoft.com/office/drawing/2014/main" id="{E230535F-FDD5-4049-B275-D94DD837ACDC}"/>
              </a:ext>
            </a:extLst>
          </p:cNvPr>
          <p:cNvGrpSpPr/>
          <p:nvPr/>
        </p:nvGrpSpPr>
        <p:grpSpPr>
          <a:xfrm>
            <a:off x="8100647" y="5301428"/>
            <a:ext cx="3719878" cy="646331"/>
            <a:chOff x="714897" y="2575752"/>
            <a:chExt cx="3719878" cy="646331"/>
          </a:xfrm>
        </p:grpSpPr>
        <p:grpSp>
          <p:nvGrpSpPr>
            <p:cNvPr id="350" name="Group 349">
              <a:extLst>
                <a:ext uri="{FF2B5EF4-FFF2-40B4-BE49-F238E27FC236}">
                  <a16:creationId xmlns:a16="http://schemas.microsoft.com/office/drawing/2014/main" id="{74FC6A23-4B27-420D-8F0E-AFC936386679}"/>
                </a:ext>
              </a:extLst>
            </p:cNvPr>
            <p:cNvGrpSpPr/>
            <p:nvPr/>
          </p:nvGrpSpPr>
          <p:grpSpPr>
            <a:xfrm>
              <a:off x="714897" y="2658430"/>
              <a:ext cx="137276" cy="138535"/>
              <a:chOff x="7021513" y="2890838"/>
              <a:chExt cx="346076" cy="349250"/>
            </a:xfrm>
          </p:grpSpPr>
          <p:sp>
            <p:nvSpPr>
              <p:cNvPr id="352" name="Freeform 12">
                <a:extLst>
                  <a:ext uri="{FF2B5EF4-FFF2-40B4-BE49-F238E27FC236}">
                    <a16:creationId xmlns:a16="http://schemas.microsoft.com/office/drawing/2014/main" id="{FC2E9470-BD44-4812-96FF-CF08B243736E}"/>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rgbClr val="56174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3" name="Freeform 13">
                <a:extLst>
                  <a:ext uri="{FF2B5EF4-FFF2-40B4-BE49-F238E27FC236}">
                    <a16:creationId xmlns:a16="http://schemas.microsoft.com/office/drawing/2014/main" id="{D2A57509-07ED-40A5-AEB1-8BB39B0828BA}"/>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rgbClr val="56174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51" name="TextBox 350">
              <a:extLst>
                <a:ext uri="{FF2B5EF4-FFF2-40B4-BE49-F238E27FC236}">
                  <a16:creationId xmlns:a16="http://schemas.microsoft.com/office/drawing/2014/main" id="{C2AF01EE-657A-440A-9AF1-672BF9946391}"/>
                </a:ext>
              </a:extLst>
            </p:cNvPr>
            <p:cNvSpPr txBox="1"/>
            <p:nvPr/>
          </p:nvSpPr>
          <p:spPr>
            <a:xfrm>
              <a:off x="872953" y="2575752"/>
              <a:ext cx="3561822" cy="646331"/>
            </a:xfrm>
            <a:prstGeom prst="rect">
              <a:avLst/>
            </a:prstGeom>
            <a:noFill/>
          </p:spPr>
          <p:txBody>
            <a:bodyPr wrap="square" rtlCol="0">
              <a:spAutoFit/>
            </a:bodyPr>
            <a:lstStyle/>
            <a:p>
              <a:r>
                <a:rPr lang="en-CA" sz="1200" b="0" i="0">
                  <a:solidFill>
                    <a:srgbClr val="27251F"/>
                  </a:solidFill>
                  <a:effectLst/>
                  <a:latin typeface="Pandora Display"/>
                </a:rPr>
                <a:t> Our charms are worn with love on bracelets and necklaces; created especially to be worn in ways unique to those who wear them.</a:t>
              </a:r>
              <a:endParaRPr lang="en-US" sz="1200"/>
            </a:p>
          </p:txBody>
        </p:sp>
      </p:grpSp>
      <p:cxnSp>
        <p:nvCxnSpPr>
          <p:cNvPr id="360" name="Straight Connector 359">
            <a:extLst>
              <a:ext uri="{FF2B5EF4-FFF2-40B4-BE49-F238E27FC236}">
                <a16:creationId xmlns:a16="http://schemas.microsoft.com/office/drawing/2014/main" id="{460A7796-B36F-4A4B-A2A4-10C18E1A5764}"/>
              </a:ext>
            </a:extLst>
          </p:cNvPr>
          <p:cNvCxnSpPr>
            <a:cxnSpLocks/>
          </p:cNvCxnSpPr>
          <p:nvPr/>
        </p:nvCxnSpPr>
        <p:spPr>
          <a:xfrm>
            <a:off x="8324660" y="4513230"/>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35A9B9-FD21-4E2F-8221-0A3452276DF3}"/>
              </a:ext>
            </a:extLst>
          </p:cNvPr>
          <p:cNvCxnSpPr>
            <a:cxnSpLocks/>
          </p:cNvCxnSpPr>
          <p:nvPr/>
        </p:nvCxnSpPr>
        <p:spPr>
          <a:xfrm>
            <a:off x="8324660" y="5198935"/>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4" name="Group 173">
            <a:extLst>
              <a:ext uri="{FF2B5EF4-FFF2-40B4-BE49-F238E27FC236}">
                <a16:creationId xmlns:a16="http://schemas.microsoft.com/office/drawing/2014/main" id="{E8DEF55B-6210-4907-9A74-7B958426C6FA}"/>
              </a:ext>
            </a:extLst>
          </p:cNvPr>
          <p:cNvGrpSpPr/>
          <p:nvPr/>
        </p:nvGrpSpPr>
        <p:grpSpPr>
          <a:xfrm>
            <a:off x="10504624" y="1798865"/>
            <a:ext cx="722627" cy="732999"/>
            <a:chOff x="4119563" y="3630613"/>
            <a:chExt cx="331788" cy="336550"/>
          </a:xfrm>
        </p:grpSpPr>
        <p:sp>
          <p:nvSpPr>
            <p:cNvPr id="175" name="Rectangle 174">
              <a:extLst>
                <a:ext uri="{FF2B5EF4-FFF2-40B4-BE49-F238E27FC236}">
                  <a16:creationId xmlns:a16="http://schemas.microsoft.com/office/drawing/2014/main" id="{4D8265F4-B434-4152-B73A-4825F9A7B34D}"/>
                </a:ext>
              </a:extLst>
            </p:cNvPr>
            <p:cNvSpPr>
              <a:spLocks noChangeArrowheads="1"/>
            </p:cNvSpPr>
            <p:nvPr/>
          </p:nvSpPr>
          <p:spPr bwMode="auto">
            <a:xfrm>
              <a:off x="4119563" y="3860800"/>
              <a:ext cx="60325" cy="106363"/>
            </a:xfrm>
            <a:prstGeom prst="rect">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6" name="Freeform 69">
              <a:extLst>
                <a:ext uri="{FF2B5EF4-FFF2-40B4-BE49-F238E27FC236}">
                  <a16:creationId xmlns:a16="http://schemas.microsoft.com/office/drawing/2014/main" id="{0927EB4B-1392-4DC6-9DCF-BEEA9487BA68}"/>
                </a:ext>
              </a:extLst>
            </p:cNvPr>
            <p:cNvSpPr>
              <a:spLocks/>
            </p:cNvSpPr>
            <p:nvPr/>
          </p:nvSpPr>
          <p:spPr bwMode="auto">
            <a:xfrm>
              <a:off x="4179888" y="3906838"/>
              <a:ext cx="255588" cy="46038"/>
            </a:xfrm>
            <a:custGeom>
              <a:avLst/>
              <a:gdLst>
                <a:gd name="T0" fmla="*/ 0 w 68"/>
                <a:gd name="T1" fmla="*/ 12 h 12"/>
                <a:gd name="T2" fmla="*/ 68 w 68"/>
                <a:gd name="T3" fmla="*/ 12 h 12"/>
                <a:gd name="T4" fmla="*/ 38 w 68"/>
                <a:gd name="T5" fmla="*/ 0 h 12"/>
                <a:gd name="T6" fmla="*/ 10 w 68"/>
                <a:gd name="T7" fmla="*/ 0 h 12"/>
              </a:gdLst>
              <a:ahLst/>
              <a:cxnLst>
                <a:cxn ang="0">
                  <a:pos x="T0" y="T1"/>
                </a:cxn>
                <a:cxn ang="0">
                  <a:pos x="T2" y="T3"/>
                </a:cxn>
                <a:cxn ang="0">
                  <a:pos x="T4" y="T5"/>
                </a:cxn>
                <a:cxn ang="0">
                  <a:pos x="T6" y="T7"/>
                </a:cxn>
              </a:cxnLst>
              <a:rect l="0" t="0" r="r" b="b"/>
              <a:pathLst>
                <a:path w="68" h="12">
                  <a:moveTo>
                    <a:pt x="0" y="12"/>
                  </a:moveTo>
                  <a:cubicBezTo>
                    <a:pt x="68" y="12"/>
                    <a:pt x="68" y="12"/>
                    <a:pt x="68" y="12"/>
                  </a:cubicBezTo>
                  <a:cubicBezTo>
                    <a:pt x="68" y="6"/>
                    <a:pt x="54" y="0"/>
                    <a:pt x="38" y="0"/>
                  </a:cubicBezTo>
                  <a:cubicBezTo>
                    <a:pt x="10" y="0"/>
                    <a:pt x="10" y="0"/>
                    <a:pt x="10" y="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7" name="Freeform 70">
              <a:extLst>
                <a:ext uri="{FF2B5EF4-FFF2-40B4-BE49-F238E27FC236}">
                  <a16:creationId xmlns:a16="http://schemas.microsoft.com/office/drawing/2014/main" id="{8B1812F5-2E27-47E4-8ED1-DDEE353C6062}"/>
                </a:ext>
              </a:extLst>
            </p:cNvPr>
            <p:cNvSpPr>
              <a:spLocks/>
            </p:cNvSpPr>
            <p:nvPr/>
          </p:nvSpPr>
          <p:spPr bwMode="auto">
            <a:xfrm>
              <a:off x="4179888" y="3876675"/>
              <a:ext cx="112713" cy="30163"/>
            </a:xfrm>
            <a:custGeom>
              <a:avLst/>
              <a:gdLst>
                <a:gd name="T0" fmla="*/ 0 w 30"/>
                <a:gd name="T1" fmla="*/ 0 h 8"/>
                <a:gd name="T2" fmla="*/ 14 w 30"/>
                <a:gd name="T3" fmla="*/ 0 h 8"/>
                <a:gd name="T4" fmla="*/ 30 w 30"/>
                <a:gd name="T5" fmla="*/ 8 h 8"/>
              </a:gdLst>
              <a:ahLst/>
              <a:cxnLst>
                <a:cxn ang="0">
                  <a:pos x="T0" y="T1"/>
                </a:cxn>
                <a:cxn ang="0">
                  <a:pos x="T2" y="T3"/>
                </a:cxn>
                <a:cxn ang="0">
                  <a:pos x="T4" y="T5"/>
                </a:cxn>
              </a:cxnLst>
              <a:rect l="0" t="0" r="r" b="b"/>
              <a:pathLst>
                <a:path w="30" h="8">
                  <a:moveTo>
                    <a:pt x="0" y="0"/>
                  </a:moveTo>
                  <a:cubicBezTo>
                    <a:pt x="14" y="0"/>
                    <a:pt x="14" y="0"/>
                    <a:pt x="14" y="0"/>
                  </a:cubicBezTo>
                  <a:cubicBezTo>
                    <a:pt x="23" y="0"/>
                    <a:pt x="28" y="6"/>
                    <a:pt x="30" y="8"/>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8" name="Freeform 71">
              <a:extLst>
                <a:ext uri="{FF2B5EF4-FFF2-40B4-BE49-F238E27FC236}">
                  <a16:creationId xmlns:a16="http://schemas.microsoft.com/office/drawing/2014/main" id="{A7833596-5506-4A00-BE51-A22CDA30358C}"/>
                </a:ext>
              </a:extLst>
            </p:cNvPr>
            <p:cNvSpPr>
              <a:spLocks/>
            </p:cNvSpPr>
            <p:nvPr/>
          </p:nvSpPr>
          <p:spPr bwMode="auto">
            <a:xfrm>
              <a:off x="4195763" y="3630613"/>
              <a:ext cx="255588" cy="261938"/>
            </a:xfrm>
            <a:custGeom>
              <a:avLst/>
              <a:gdLst>
                <a:gd name="T0" fmla="*/ 38 w 161"/>
                <a:gd name="T1" fmla="*/ 131 h 165"/>
                <a:gd name="T2" fmla="*/ 49 w 161"/>
                <a:gd name="T3" fmla="*/ 100 h 165"/>
                <a:gd name="T4" fmla="*/ 0 w 161"/>
                <a:gd name="T5" fmla="*/ 59 h 165"/>
                <a:gd name="T6" fmla="*/ 59 w 161"/>
                <a:gd name="T7" fmla="*/ 59 h 165"/>
                <a:gd name="T8" fmla="*/ 80 w 161"/>
                <a:gd name="T9" fmla="*/ 0 h 165"/>
                <a:gd name="T10" fmla="*/ 102 w 161"/>
                <a:gd name="T11" fmla="*/ 59 h 165"/>
                <a:gd name="T12" fmla="*/ 161 w 161"/>
                <a:gd name="T13" fmla="*/ 59 h 165"/>
                <a:gd name="T14" fmla="*/ 111 w 161"/>
                <a:gd name="T15" fmla="*/ 100 h 165"/>
                <a:gd name="T16" fmla="*/ 132 w 161"/>
                <a:gd name="T17" fmla="*/ 165 h 165"/>
                <a:gd name="T18" fmla="*/ 80 w 161"/>
                <a:gd name="T19" fmla="*/ 126 h 165"/>
                <a:gd name="T20" fmla="*/ 61 w 161"/>
                <a:gd name="T21" fmla="*/ 14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5">
                  <a:moveTo>
                    <a:pt x="38" y="131"/>
                  </a:moveTo>
                  <a:lnTo>
                    <a:pt x="49" y="100"/>
                  </a:lnTo>
                  <a:lnTo>
                    <a:pt x="0" y="59"/>
                  </a:lnTo>
                  <a:lnTo>
                    <a:pt x="59" y="59"/>
                  </a:lnTo>
                  <a:lnTo>
                    <a:pt x="80" y="0"/>
                  </a:lnTo>
                  <a:lnTo>
                    <a:pt x="102" y="59"/>
                  </a:lnTo>
                  <a:lnTo>
                    <a:pt x="161" y="59"/>
                  </a:lnTo>
                  <a:lnTo>
                    <a:pt x="111" y="100"/>
                  </a:lnTo>
                  <a:lnTo>
                    <a:pt x="132" y="165"/>
                  </a:lnTo>
                  <a:lnTo>
                    <a:pt x="80" y="126"/>
                  </a:lnTo>
                  <a:lnTo>
                    <a:pt x="61" y="141"/>
                  </a:ln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 name="Title 1">
            <a:extLst>
              <a:ext uri="{FF2B5EF4-FFF2-40B4-BE49-F238E27FC236}">
                <a16:creationId xmlns:a16="http://schemas.microsoft.com/office/drawing/2014/main" id="{B9D07853-43F3-E5F5-964D-ECE8402F4D59}"/>
              </a:ext>
            </a:extLst>
          </p:cNvPr>
          <p:cNvSpPr>
            <a:spLocks noGrp="1"/>
          </p:cNvSpPr>
          <p:nvPr>
            <p:ph type="title"/>
          </p:nvPr>
        </p:nvSpPr>
        <p:spPr>
          <a:xfrm>
            <a:off x="1323125" y="213172"/>
            <a:ext cx="10465172" cy="692919"/>
          </a:xfrm>
        </p:spPr>
        <p:txBody>
          <a:bodyPr lIns="0" tIns="0" rIns="0" bIns="0">
            <a:noAutofit/>
          </a:bodyPr>
          <a:lstStyle/>
          <a:p>
            <a:pPr>
              <a:lnSpc>
                <a:spcPct val="100000"/>
              </a:lnSpc>
            </a:pPr>
            <a:r>
              <a:rPr lang="en-ID" b="1">
                <a:latin typeface="Segoe UI" panose="020B0502040204020203" pitchFamily="34" charset="0"/>
                <a:cs typeface="Segoe UI" panose="020B0502040204020203" pitchFamily="34" charset="0"/>
              </a:rPr>
              <a:t>List of features</a:t>
            </a:r>
          </a:p>
        </p:txBody>
      </p:sp>
      <p:pic>
        <p:nvPicPr>
          <p:cNvPr id="8" name="Picture 7">
            <a:extLst>
              <a:ext uri="{FF2B5EF4-FFF2-40B4-BE49-F238E27FC236}">
                <a16:creationId xmlns:a16="http://schemas.microsoft.com/office/drawing/2014/main" id="{8E0C6B23-30FB-D130-D466-BFDE8E03BBE6}"/>
              </a:ext>
            </a:extLst>
          </p:cNvPr>
          <p:cNvPicPr>
            <a:picLocks noChangeAspect="1"/>
          </p:cNvPicPr>
          <p:nvPr/>
        </p:nvPicPr>
        <p:blipFill>
          <a:blip r:embed="rId4"/>
          <a:stretch>
            <a:fillRect/>
          </a:stretch>
        </p:blipFill>
        <p:spPr>
          <a:xfrm>
            <a:off x="3158938" y="2581828"/>
            <a:ext cx="509135" cy="451643"/>
          </a:xfrm>
          <a:prstGeom prst="rect">
            <a:avLst/>
          </a:prstGeom>
        </p:spPr>
      </p:pic>
      <p:pic>
        <p:nvPicPr>
          <p:cNvPr id="12" name="Picture 11">
            <a:extLst>
              <a:ext uri="{FF2B5EF4-FFF2-40B4-BE49-F238E27FC236}">
                <a16:creationId xmlns:a16="http://schemas.microsoft.com/office/drawing/2014/main" id="{02DB6D63-5243-76A5-8CB6-AA1F693B8AE3}"/>
              </a:ext>
            </a:extLst>
          </p:cNvPr>
          <p:cNvPicPr>
            <a:picLocks noChangeAspect="1"/>
          </p:cNvPicPr>
          <p:nvPr/>
        </p:nvPicPr>
        <p:blipFill>
          <a:blip r:embed="rId5"/>
          <a:stretch>
            <a:fillRect/>
          </a:stretch>
        </p:blipFill>
        <p:spPr>
          <a:xfrm>
            <a:off x="4074079" y="2582882"/>
            <a:ext cx="382438" cy="434714"/>
          </a:xfrm>
          <a:prstGeom prst="rect">
            <a:avLst/>
          </a:prstGeom>
        </p:spPr>
      </p:pic>
      <p:pic>
        <p:nvPicPr>
          <p:cNvPr id="20" name="Picture 19">
            <a:extLst>
              <a:ext uri="{FF2B5EF4-FFF2-40B4-BE49-F238E27FC236}">
                <a16:creationId xmlns:a16="http://schemas.microsoft.com/office/drawing/2014/main" id="{C6919B31-7965-48CF-FB88-34B3AAB5DDAB}"/>
              </a:ext>
            </a:extLst>
          </p:cNvPr>
          <p:cNvPicPr>
            <a:picLocks noChangeAspect="1"/>
          </p:cNvPicPr>
          <p:nvPr/>
        </p:nvPicPr>
        <p:blipFill>
          <a:blip r:embed="rId6"/>
          <a:stretch>
            <a:fillRect/>
          </a:stretch>
        </p:blipFill>
        <p:spPr>
          <a:xfrm>
            <a:off x="3114777" y="4901157"/>
            <a:ext cx="1510952" cy="371515"/>
          </a:xfrm>
          <a:prstGeom prst="rect">
            <a:avLst/>
          </a:prstGeom>
        </p:spPr>
      </p:pic>
      <p:sp>
        <p:nvSpPr>
          <p:cNvPr id="22" name="TextBox 21">
            <a:extLst>
              <a:ext uri="{FF2B5EF4-FFF2-40B4-BE49-F238E27FC236}">
                <a16:creationId xmlns:a16="http://schemas.microsoft.com/office/drawing/2014/main" id="{F08C7B1C-3B5C-2F4B-8850-72C4A2334E88}"/>
              </a:ext>
            </a:extLst>
          </p:cNvPr>
          <p:cNvSpPr txBox="1"/>
          <p:nvPr/>
        </p:nvSpPr>
        <p:spPr>
          <a:xfrm>
            <a:off x="2946347" y="3504883"/>
            <a:ext cx="1864116" cy="1184940"/>
          </a:xfrm>
          <a:prstGeom prst="rect">
            <a:avLst/>
          </a:prstGeom>
          <a:noFill/>
        </p:spPr>
        <p:txBody>
          <a:bodyPr wrap="square">
            <a:spAutoFit/>
          </a:bodyPr>
          <a:lstStyle/>
          <a:p>
            <a:pPr algn="just"/>
            <a:r>
              <a:rPr lang="en-US" sz="700" b="0" i="0">
                <a:solidFill>
                  <a:schemeClr val="bg1"/>
                </a:solidFill>
                <a:effectLst/>
              </a:rPr>
              <a:t>Personalized Creations: Users can design custom jewelry</a:t>
            </a:r>
            <a:r>
              <a:rPr lang="en-US" sz="800" b="0" i="0">
                <a:solidFill>
                  <a:schemeClr val="bg1"/>
                </a:solidFill>
                <a:effectLst/>
              </a:rPr>
              <a:t>.</a:t>
            </a:r>
          </a:p>
          <a:p>
            <a:pPr algn="just"/>
            <a:r>
              <a:rPr lang="en-US" sz="700" b="0" i="0">
                <a:solidFill>
                  <a:schemeClr val="bg1"/>
                </a:solidFill>
                <a:effectLst/>
              </a:rPr>
              <a:t>Crafted to Perfection: Each customized item is meticulously handcrafted by skilled artisans to ensure the highest quality and attention to detail.</a:t>
            </a:r>
          </a:p>
          <a:p>
            <a:pPr algn="just"/>
            <a:r>
              <a:rPr lang="en-US" sz="700" b="0" i="0">
                <a:solidFill>
                  <a:schemeClr val="bg1"/>
                </a:solidFill>
                <a:effectLst/>
              </a:rPr>
              <a:t>Zodiac Inspired Designs: Explore a range of jewelry designs inspired by zodiac signs, allowing users to celebrate their astrological identity.</a:t>
            </a:r>
          </a:p>
        </p:txBody>
      </p:sp>
      <p:grpSp>
        <p:nvGrpSpPr>
          <p:cNvPr id="37" name="Group 36">
            <a:extLst>
              <a:ext uri="{FF2B5EF4-FFF2-40B4-BE49-F238E27FC236}">
                <a16:creationId xmlns:a16="http://schemas.microsoft.com/office/drawing/2014/main" id="{DE350977-BD9E-9898-35E9-3530FC792A7A}"/>
              </a:ext>
            </a:extLst>
          </p:cNvPr>
          <p:cNvGrpSpPr/>
          <p:nvPr/>
        </p:nvGrpSpPr>
        <p:grpSpPr>
          <a:xfrm>
            <a:off x="5177364" y="2912390"/>
            <a:ext cx="1509240" cy="369332"/>
            <a:chOff x="1847160" y="2559227"/>
            <a:chExt cx="1509240" cy="369332"/>
          </a:xfrm>
        </p:grpSpPr>
        <p:sp>
          <p:nvSpPr>
            <p:cNvPr id="38" name="TextBox 37">
              <a:extLst>
                <a:ext uri="{FF2B5EF4-FFF2-40B4-BE49-F238E27FC236}">
                  <a16:creationId xmlns:a16="http://schemas.microsoft.com/office/drawing/2014/main" id="{1DA17B0E-24F4-945B-7E53-1BDCFAFB3D9E}"/>
                </a:ext>
              </a:extLst>
            </p:cNvPr>
            <p:cNvSpPr txBox="1"/>
            <p:nvPr/>
          </p:nvSpPr>
          <p:spPr>
            <a:xfrm>
              <a:off x="2082885" y="2559227"/>
              <a:ext cx="1273515" cy="369332"/>
            </a:xfrm>
            <a:prstGeom prst="rect">
              <a:avLst/>
            </a:prstGeom>
            <a:noFill/>
          </p:spPr>
          <p:txBody>
            <a:bodyPr wrap="square" lIns="0" tIns="0" rIns="0" bIns="0" rtlCol="0">
              <a:spAutoFit/>
            </a:bodyPr>
            <a:lstStyle/>
            <a:p>
              <a:r>
                <a:rPr lang="en-US" sz="1200">
                  <a:solidFill>
                    <a:schemeClr val="bg1"/>
                  </a:solidFill>
                </a:rPr>
                <a:t>Occasion Filters</a:t>
              </a:r>
            </a:p>
            <a:p>
              <a:endParaRPr lang="en-US" sz="1200">
                <a:solidFill>
                  <a:schemeClr val="bg1"/>
                </a:solidFill>
              </a:endParaRPr>
            </a:p>
          </p:txBody>
        </p:sp>
        <p:grpSp>
          <p:nvGrpSpPr>
            <p:cNvPr id="39" name="Group 38">
              <a:extLst>
                <a:ext uri="{FF2B5EF4-FFF2-40B4-BE49-F238E27FC236}">
                  <a16:creationId xmlns:a16="http://schemas.microsoft.com/office/drawing/2014/main" id="{0D860C36-B885-8B10-2AD5-7977D9661E51}"/>
                </a:ext>
              </a:extLst>
            </p:cNvPr>
            <p:cNvGrpSpPr/>
            <p:nvPr/>
          </p:nvGrpSpPr>
          <p:grpSpPr>
            <a:xfrm>
              <a:off x="1847160" y="2577129"/>
              <a:ext cx="137276" cy="138535"/>
              <a:chOff x="7021513" y="2890838"/>
              <a:chExt cx="346076" cy="349250"/>
            </a:xfrm>
          </p:grpSpPr>
          <p:sp>
            <p:nvSpPr>
              <p:cNvPr id="40" name="Freeform 12">
                <a:extLst>
                  <a:ext uri="{FF2B5EF4-FFF2-40B4-BE49-F238E27FC236}">
                    <a16:creationId xmlns:a16="http://schemas.microsoft.com/office/drawing/2014/main" id="{323AD6AF-4C74-03D7-567F-C84A4075E76B}"/>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sp>
            <p:nvSpPr>
              <p:cNvPr id="41" name="Freeform 13">
                <a:extLst>
                  <a:ext uri="{FF2B5EF4-FFF2-40B4-BE49-F238E27FC236}">
                    <a16:creationId xmlns:a16="http://schemas.microsoft.com/office/drawing/2014/main" id="{C3A8BEFF-CB2F-ACA1-DC84-B3A5CE77C969}"/>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000"/>
              </a:p>
            </p:txBody>
          </p:sp>
        </p:grpSp>
      </p:grpSp>
      <p:pic>
        <p:nvPicPr>
          <p:cNvPr id="2" name="Picture 1">
            <a:extLst>
              <a:ext uri="{FF2B5EF4-FFF2-40B4-BE49-F238E27FC236}">
                <a16:creationId xmlns:a16="http://schemas.microsoft.com/office/drawing/2014/main" id="{AE3CA022-D131-6376-5074-3CC17B0A4F74}"/>
              </a:ext>
            </a:extLst>
          </p:cNvPr>
          <p:cNvPicPr>
            <a:picLocks noChangeAspect="1"/>
          </p:cNvPicPr>
          <p:nvPr/>
        </p:nvPicPr>
        <p:blipFill>
          <a:blip r:embed="rId7"/>
          <a:stretch>
            <a:fillRect/>
          </a:stretch>
        </p:blipFill>
        <p:spPr>
          <a:xfrm>
            <a:off x="401779" y="0"/>
            <a:ext cx="715202" cy="1082508"/>
          </a:xfrm>
          <a:prstGeom prst="rect">
            <a:avLst/>
          </a:prstGeom>
        </p:spPr>
      </p:pic>
    </p:spTree>
    <p:extLst>
      <p:ext uri="{BB962C8B-B14F-4D97-AF65-F5344CB8AC3E}">
        <p14:creationId xmlns:p14="http://schemas.microsoft.com/office/powerpoint/2010/main" val="322038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6624B1F-DC60-4966-8FB7-986A31AF1CD4}"/>
              </a:ext>
            </a:extLst>
          </p:cNvPr>
          <p:cNvSpPr>
            <a:spLocks noGrp="1"/>
          </p:cNvSpPr>
          <p:nvPr>
            <p:ph type="sldNum" sz="quarter" idx="12"/>
          </p:nvPr>
        </p:nvSpPr>
        <p:spPr>
          <a:xfrm>
            <a:off x="9077325" y="6356350"/>
            <a:ext cx="2743200" cy="365125"/>
          </a:xfrm>
        </p:spPr>
        <p:txBody>
          <a:bodyPr/>
          <a:lstStyle/>
          <a:p>
            <a:fld id="{48CDA4C5-FE92-47E7-B123-CF46462CBD5E}" type="slidenum">
              <a:rPr lang="en-ID" smtClean="0">
                <a:solidFill>
                  <a:srgbClr val="8F093E"/>
                </a:solidFill>
              </a:rPr>
              <a:t>5</a:t>
            </a:fld>
            <a:endParaRPr lang="en-ID">
              <a:solidFill>
                <a:srgbClr val="8F093E"/>
              </a:solidFill>
            </a:endParaRPr>
          </a:p>
        </p:txBody>
      </p:sp>
      <p:pic>
        <p:nvPicPr>
          <p:cNvPr id="48" name="Picture 47" descr="A picture containing text, computer, computer, monitor&#10;&#10;Description automatically generated">
            <a:extLst>
              <a:ext uri="{FF2B5EF4-FFF2-40B4-BE49-F238E27FC236}">
                <a16:creationId xmlns:a16="http://schemas.microsoft.com/office/drawing/2014/main" id="{7967D5C7-4097-4181-87EC-EAB4353A986A}"/>
              </a:ext>
            </a:extLst>
          </p:cNvPr>
          <p:cNvPicPr>
            <a:picLocks noChangeAspect="1"/>
          </p:cNvPicPr>
          <p:nvPr/>
        </p:nvPicPr>
        <p:blipFill rotWithShape="1">
          <a:blip r:embed="rId3">
            <a:extLst>
              <a:ext uri="{28A0092B-C50C-407E-A947-70E740481C1C}">
                <a14:useLocalDpi xmlns:a14="http://schemas.microsoft.com/office/drawing/2010/main" val="0"/>
              </a:ext>
            </a:extLst>
          </a:blip>
          <a:srcRect l="7027"/>
          <a:stretch/>
        </p:blipFill>
        <p:spPr>
          <a:xfrm>
            <a:off x="0" y="1034549"/>
            <a:ext cx="8324660" cy="5372325"/>
          </a:xfrm>
          <a:prstGeom prst="rect">
            <a:avLst/>
          </a:prstGeom>
        </p:spPr>
      </p:pic>
      <p:sp>
        <p:nvSpPr>
          <p:cNvPr id="92" name="Rectangle: Rounded Corners 91">
            <a:extLst>
              <a:ext uri="{FF2B5EF4-FFF2-40B4-BE49-F238E27FC236}">
                <a16:creationId xmlns:a16="http://schemas.microsoft.com/office/drawing/2014/main" id="{AA76B41F-5EC9-479F-9A8C-DDB42A734A94}"/>
              </a:ext>
            </a:extLst>
          </p:cNvPr>
          <p:cNvSpPr/>
          <p:nvPr/>
        </p:nvSpPr>
        <p:spPr>
          <a:xfrm>
            <a:off x="612844" y="1637910"/>
            <a:ext cx="6348514" cy="3755053"/>
          </a:xfrm>
          <a:prstGeom prst="roundRect">
            <a:avLst>
              <a:gd name="adj" fmla="val 6878"/>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endParaRPr lang="en-US" sz="1100">
              <a:effectLst/>
              <a:latin typeface="Calibri" panose="020F0502020204030204" pitchFamily="34" charset="0"/>
            </a:endParaRPr>
          </a:p>
          <a:p>
            <a:pPr marL="0" marR="0">
              <a:spcBef>
                <a:spcPts val="0"/>
              </a:spcBef>
              <a:spcAft>
                <a:spcPts val="0"/>
              </a:spcAft>
            </a:pPr>
            <a:endParaRPr lang="en-US" sz="1100">
              <a:latin typeface="Calibri" panose="020F0502020204030204" pitchFamily="34" charset="0"/>
            </a:endParaRPr>
          </a:p>
          <a:p>
            <a:pPr marL="0" marR="0">
              <a:spcBef>
                <a:spcPts val="0"/>
              </a:spcBef>
              <a:spcAft>
                <a:spcPts val="0"/>
              </a:spcAft>
            </a:pPr>
            <a:endParaRPr lang="en-US" sz="1100">
              <a:effectLst/>
              <a:latin typeface="Calibri" panose="020F0502020204030204" pitchFamily="34" charset="0"/>
            </a:endParaRPr>
          </a:p>
          <a:p>
            <a:pPr marL="0" marR="0">
              <a:spcBef>
                <a:spcPts val="0"/>
              </a:spcBef>
              <a:spcAft>
                <a:spcPts val="0"/>
              </a:spcAft>
            </a:pPr>
            <a:r>
              <a:rPr lang="en-US" sz="1100">
                <a:effectLst/>
                <a:latin typeface="Calibri" panose="020F0502020204030204" pitchFamily="34" charset="0"/>
              </a:rPr>
              <a:t>1. As a Client, I want to easily navigate through the website to discover different categories of jewelry (rings, bracelets, necklaces, etc.) to find the product that best suits my tastes and needs.</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2. As a customer, I want to be able to customize jewelry by selecting different materials, gemstones, and engravings to create a unique and meaningful piece.</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3. As a Client, I want to view detailed images and complete descriptions of each product to assess its quality and design before making a purchase.</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4. As a Client, I want to track the status of my order, including processing, shipping, and delivery, to stay informed about the estimated arrival date of my jewelry.</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5. As a customer, I want to leave feedback and ratings on the products I have purchased to help other customers in their decision-making process.</a:t>
            </a:r>
          </a:p>
        </p:txBody>
      </p:sp>
      <p:sp>
        <p:nvSpPr>
          <p:cNvPr id="94" name="Rectangle: Top Corners Rounded 93">
            <a:extLst>
              <a:ext uri="{FF2B5EF4-FFF2-40B4-BE49-F238E27FC236}">
                <a16:creationId xmlns:a16="http://schemas.microsoft.com/office/drawing/2014/main" id="{DFF361C4-ADBD-48C4-87AF-10247CBEA9F2}"/>
              </a:ext>
            </a:extLst>
          </p:cNvPr>
          <p:cNvSpPr/>
          <p:nvPr/>
        </p:nvSpPr>
        <p:spPr>
          <a:xfrm flipV="1">
            <a:off x="903959" y="1637910"/>
            <a:ext cx="1648063" cy="675341"/>
          </a:xfrm>
          <a:prstGeom prst="round2SameRect">
            <a:avLst>
              <a:gd name="adj1" fmla="val 23483"/>
              <a:gd name="adj2" fmla="val 0"/>
            </a:avLst>
          </a:prstGeom>
          <a:solidFill>
            <a:schemeClr val="bg1">
              <a:lumMod val="95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01" name="Rectangle: Top Corners Rounded 100">
            <a:extLst>
              <a:ext uri="{FF2B5EF4-FFF2-40B4-BE49-F238E27FC236}">
                <a16:creationId xmlns:a16="http://schemas.microsoft.com/office/drawing/2014/main" id="{EBC6C80D-2151-4C9F-B816-3634424ABCE3}"/>
              </a:ext>
            </a:extLst>
          </p:cNvPr>
          <p:cNvSpPr/>
          <p:nvPr/>
        </p:nvSpPr>
        <p:spPr>
          <a:xfrm flipV="1">
            <a:off x="3028990" y="1637910"/>
            <a:ext cx="1648063" cy="675341"/>
          </a:xfrm>
          <a:prstGeom prst="round2SameRect">
            <a:avLst>
              <a:gd name="adj1" fmla="val 23483"/>
              <a:gd name="adj2" fmla="val 0"/>
            </a:avLst>
          </a:prstGeom>
          <a:solidFill>
            <a:schemeClr val="bg1">
              <a:lumMod val="95000"/>
              <a:alpha val="30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02" name="Rectangle: Top Corners Rounded 101">
            <a:extLst>
              <a:ext uri="{FF2B5EF4-FFF2-40B4-BE49-F238E27FC236}">
                <a16:creationId xmlns:a16="http://schemas.microsoft.com/office/drawing/2014/main" id="{F15FB22A-1DB0-491C-BBBD-005D54C7569A}"/>
              </a:ext>
            </a:extLst>
          </p:cNvPr>
          <p:cNvSpPr/>
          <p:nvPr/>
        </p:nvSpPr>
        <p:spPr>
          <a:xfrm flipV="1">
            <a:off x="5129954" y="1637910"/>
            <a:ext cx="1648063" cy="675341"/>
          </a:xfrm>
          <a:prstGeom prst="round2SameRect">
            <a:avLst>
              <a:gd name="adj1" fmla="val 23483"/>
              <a:gd name="adj2" fmla="val 0"/>
            </a:avLst>
          </a:prstGeom>
          <a:solidFill>
            <a:schemeClr val="bg1">
              <a:lumMod val="95000"/>
              <a:alpha val="30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7BB627F1-ABE8-4929-94B2-99479D9E53A5}"/>
              </a:ext>
            </a:extLst>
          </p:cNvPr>
          <p:cNvGrpSpPr/>
          <p:nvPr/>
        </p:nvGrpSpPr>
        <p:grpSpPr>
          <a:xfrm>
            <a:off x="1002074" y="1845704"/>
            <a:ext cx="1451832" cy="259752"/>
            <a:chOff x="1817999" y="1846071"/>
            <a:chExt cx="1451832" cy="259752"/>
          </a:xfrm>
        </p:grpSpPr>
        <p:sp>
          <p:nvSpPr>
            <p:cNvPr id="111" name="TextBox 110">
              <a:extLst>
                <a:ext uri="{FF2B5EF4-FFF2-40B4-BE49-F238E27FC236}">
                  <a16:creationId xmlns:a16="http://schemas.microsoft.com/office/drawing/2014/main" id="{2A974559-2220-43AE-9154-7064377173E9}"/>
                </a:ext>
              </a:extLst>
            </p:cNvPr>
            <p:cNvSpPr txBox="1"/>
            <p:nvPr/>
          </p:nvSpPr>
          <p:spPr>
            <a:xfrm flipH="1">
              <a:off x="2193298" y="1883247"/>
              <a:ext cx="1076533" cy="184666"/>
            </a:xfrm>
            <a:prstGeom prst="rect">
              <a:avLst/>
            </a:prstGeom>
            <a:noFill/>
          </p:spPr>
          <p:txBody>
            <a:bodyPr wrap="square" lIns="0" tIns="0" rIns="0" bIns="0" rtlCol="0">
              <a:spAutoFit/>
            </a:bodyPr>
            <a:lstStyle/>
            <a:p>
              <a:r>
                <a:rPr lang="en-US" sz="1200" b="1">
                  <a:solidFill>
                    <a:srgbClr val="561744"/>
                  </a:solidFill>
                  <a:latin typeface="Segoe UI" panose="020B0502040204020203" pitchFamily="34" charset="0"/>
                  <a:cs typeface="Segoe UI" panose="020B0502040204020203" pitchFamily="34" charset="0"/>
                </a:rPr>
                <a:t>As a Client</a:t>
              </a:r>
            </a:p>
          </p:txBody>
        </p:sp>
        <p:grpSp>
          <p:nvGrpSpPr>
            <p:cNvPr id="112" name="Group 111">
              <a:extLst>
                <a:ext uri="{FF2B5EF4-FFF2-40B4-BE49-F238E27FC236}">
                  <a16:creationId xmlns:a16="http://schemas.microsoft.com/office/drawing/2014/main" id="{58973F2E-B15A-4F48-BEE7-9AE520F6D94B}"/>
                </a:ext>
              </a:extLst>
            </p:cNvPr>
            <p:cNvGrpSpPr/>
            <p:nvPr/>
          </p:nvGrpSpPr>
          <p:grpSpPr>
            <a:xfrm>
              <a:off x="1817999" y="1846071"/>
              <a:ext cx="276433" cy="259752"/>
              <a:chOff x="5548313" y="2541588"/>
              <a:chExt cx="368300" cy="346075"/>
            </a:xfrm>
            <a:solidFill>
              <a:srgbClr val="561744"/>
            </a:solidFill>
          </p:grpSpPr>
          <p:sp>
            <p:nvSpPr>
              <p:cNvPr id="113" name="Rectangle 839">
                <a:extLst>
                  <a:ext uri="{FF2B5EF4-FFF2-40B4-BE49-F238E27FC236}">
                    <a16:creationId xmlns:a16="http://schemas.microsoft.com/office/drawing/2014/main" id="{5C31E0D1-62B4-424B-8FA9-FC9C695E2F5E}"/>
                  </a:ext>
                </a:extLst>
              </p:cNvPr>
              <p:cNvSpPr>
                <a:spLocks noChangeArrowheads="1"/>
              </p:cNvSpPr>
              <p:nvPr/>
            </p:nvSpPr>
            <p:spPr bwMode="auto">
              <a:xfrm>
                <a:off x="5675313" y="2782888"/>
                <a:ext cx="1127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Rectangle 840">
                <a:extLst>
                  <a:ext uri="{FF2B5EF4-FFF2-40B4-BE49-F238E27FC236}">
                    <a16:creationId xmlns:a16="http://schemas.microsoft.com/office/drawing/2014/main" id="{875DDC48-A582-4A8D-8460-E7BFBA3E2AC1}"/>
                  </a:ext>
                </a:extLst>
              </p:cNvPr>
              <p:cNvSpPr>
                <a:spLocks noChangeArrowheads="1"/>
              </p:cNvSpPr>
              <p:nvPr/>
            </p:nvSpPr>
            <p:spPr bwMode="auto">
              <a:xfrm>
                <a:off x="5768975" y="2843213"/>
                <a:ext cx="635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841">
                <a:extLst>
                  <a:ext uri="{FF2B5EF4-FFF2-40B4-BE49-F238E27FC236}">
                    <a16:creationId xmlns:a16="http://schemas.microsoft.com/office/drawing/2014/main" id="{C69DF37E-C88E-48F3-9E32-597FD0F2BFBD}"/>
                  </a:ext>
                </a:extLst>
              </p:cNvPr>
              <p:cNvSpPr>
                <a:spLocks/>
              </p:cNvSpPr>
              <p:nvPr/>
            </p:nvSpPr>
            <p:spPr bwMode="auto">
              <a:xfrm>
                <a:off x="5727700" y="2601913"/>
                <a:ext cx="46038" cy="14288"/>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1"/>
                      <a:pt x="1" y="0"/>
                      <a:pt x="2" y="0"/>
                    </a:cubicBezTo>
                    <a:cubicBezTo>
                      <a:pt x="10" y="0"/>
                      <a:pt x="10" y="0"/>
                      <a:pt x="10" y="0"/>
                    </a:cubicBezTo>
                    <a:cubicBezTo>
                      <a:pt x="11" y="0"/>
                      <a:pt x="12" y="1"/>
                      <a:pt x="12" y="2"/>
                    </a:cubicBezTo>
                    <a:cubicBezTo>
                      <a:pt x="12" y="3"/>
                      <a:pt x="11"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842">
                <a:extLst>
                  <a:ext uri="{FF2B5EF4-FFF2-40B4-BE49-F238E27FC236}">
                    <a16:creationId xmlns:a16="http://schemas.microsoft.com/office/drawing/2014/main" id="{B2C6108F-A664-4916-B74C-C3CF70B6F65E}"/>
                  </a:ext>
                </a:extLst>
              </p:cNvPr>
              <p:cNvSpPr>
                <a:spLocks/>
              </p:cNvSpPr>
              <p:nvPr/>
            </p:nvSpPr>
            <p:spPr bwMode="auto">
              <a:xfrm>
                <a:off x="5743575" y="2632075"/>
                <a:ext cx="96838" cy="14288"/>
              </a:xfrm>
              <a:custGeom>
                <a:avLst/>
                <a:gdLst>
                  <a:gd name="T0" fmla="*/ 24 w 26"/>
                  <a:gd name="T1" fmla="*/ 4 h 4"/>
                  <a:gd name="T2" fmla="*/ 2 w 26"/>
                  <a:gd name="T3" fmla="*/ 4 h 4"/>
                  <a:gd name="T4" fmla="*/ 0 w 26"/>
                  <a:gd name="T5" fmla="*/ 2 h 4"/>
                  <a:gd name="T6" fmla="*/ 2 w 26"/>
                  <a:gd name="T7" fmla="*/ 0 h 4"/>
                  <a:gd name="T8" fmla="*/ 24 w 26"/>
                  <a:gd name="T9" fmla="*/ 0 h 4"/>
                  <a:gd name="T10" fmla="*/ 26 w 26"/>
                  <a:gd name="T11" fmla="*/ 2 h 4"/>
                  <a:gd name="T12" fmla="*/ 24 w 2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4" y="4"/>
                    </a:move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cubicBezTo>
                      <a:pt x="26" y="3"/>
                      <a:pt x="25"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843">
                <a:extLst>
                  <a:ext uri="{FF2B5EF4-FFF2-40B4-BE49-F238E27FC236}">
                    <a16:creationId xmlns:a16="http://schemas.microsoft.com/office/drawing/2014/main" id="{0F6A4B8E-1754-4246-BB9A-2296535073B2}"/>
                  </a:ext>
                </a:extLst>
              </p:cNvPr>
              <p:cNvSpPr>
                <a:spLocks/>
              </p:cNvSpPr>
              <p:nvPr/>
            </p:nvSpPr>
            <p:spPr bwMode="auto">
              <a:xfrm>
                <a:off x="5719763" y="2662238"/>
                <a:ext cx="112713" cy="14288"/>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844">
                <a:extLst>
                  <a:ext uri="{FF2B5EF4-FFF2-40B4-BE49-F238E27FC236}">
                    <a16:creationId xmlns:a16="http://schemas.microsoft.com/office/drawing/2014/main" id="{C6D6CEF3-7DC0-4BB5-8A1F-F6A522856F45}"/>
                  </a:ext>
                </a:extLst>
              </p:cNvPr>
              <p:cNvSpPr>
                <a:spLocks/>
              </p:cNvSpPr>
              <p:nvPr/>
            </p:nvSpPr>
            <p:spPr bwMode="auto">
              <a:xfrm>
                <a:off x="5719763" y="2692400"/>
                <a:ext cx="120650" cy="14288"/>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845">
                <a:extLst>
                  <a:ext uri="{FF2B5EF4-FFF2-40B4-BE49-F238E27FC236}">
                    <a16:creationId xmlns:a16="http://schemas.microsoft.com/office/drawing/2014/main" id="{CC571659-9883-48C8-ADB6-92C900378254}"/>
                  </a:ext>
                </a:extLst>
              </p:cNvPr>
              <p:cNvSpPr>
                <a:spLocks/>
              </p:cNvSpPr>
              <p:nvPr/>
            </p:nvSpPr>
            <p:spPr bwMode="auto">
              <a:xfrm>
                <a:off x="5719763" y="2722563"/>
                <a:ext cx="106363" cy="14288"/>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846">
                <a:extLst>
                  <a:ext uri="{FF2B5EF4-FFF2-40B4-BE49-F238E27FC236}">
                    <a16:creationId xmlns:a16="http://schemas.microsoft.com/office/drawing/2014/main" id="{043E2C24-0C07-4BDC-848C-536892A3D81B}"/>
                  </a:ext>
                </a:extLst>
              </p:cNvPr>
              <p:cNvSpPr>
                <a:spLocks/>
              </p:cNvSpPr>
              <p:nvPr/>
            </p:nvSpPr>
            <p:spPr bwMode="auto">
              <a:xfrm>
                <a:off x="5713413" y="2752725"/>
                <a:ext cx="119063" cy="14288"/>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Rectangle 847">
                <a:extLst>
                  <a:ext uri="{FF2B5EF4-FFF2-40B4-BE49-F238E27FC236}">
                    <a16:creationId xmlns:a16="http://schemas.microsoft.com/office/drawing/2014/main" id="{73984F86-E47D-488C-BD04-499710DA2E10}"/>
                  </a:ext>
                </a:extLst>
              </p:cNvPr>
              <p:cNvSpPr>
                <a:spLocks noChangeArrowheads="1"/>
              </p:cNvSpPr>
              <p:nvPr/>
            </p:nvSpPr>
            <p:spPr bwMode="auto">
              <a:xfrm>
                <a:off x="5705475" y="2541588"/>
                <a:ext cx="18732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848">
                <a:extLst>
                  <a:ext uri="{FF2B5EF4-FFF2-40B4-BE49-F238E27FC236}">
                    <a16:creationId xmlns:a16="http://schemas.microsoft.com/office/drawing/2014/main" id="{78A22193-C918-466A-9122-6B1E6A87A185}"/>
                  </a:ext>
                </a:extLst>
              </p:cNvPr>
              <p:cNvSpPr>
                <a:spLocks noEditPoints="1"/>
              </p:cNvSpPr>
              <p:nvPr/>
            </p:nvSpPr>
            <p:spPr bwMode="auto">
              <a:xfrm>
                <a:off x="5548313" y="2541588"/>
                <a:ext cx="368300" cy="346075"/>
              </a:xfrm>
              <a:custGeom>
                <a:avLst/>
                <a:gdLst>
                  <a:gd name="T0" fmla="*/ 52 w 98"/>
                  <a:gd name="T1" fmla="*/ 92 h 92"/>
                  <a:gd name="T2" fmla="*/ 2 w 98"/>
                  <a:gd name="T3" fmla="*/ 92 h 92"/>
                  <a:gd name="T4" fmla="*/ 0 w 98"/>
                  <a:gd name="T5" fmla="*/ 90 h 92"/>
                  <a:gd name="T6" fmla="*/ 2 w 98"/>
                  <a:gd name="T7" fmla="*/ 88 h 92"/>
                  <a:gd name="T8" fmla="*/ 6 w 98"/>
                  <a:gd name="T9" fmla="*/ 87 h 92"/>
                  <a:gd name="T10" fmla="*/ 7 w 98"/>
                  <a:gd name="T11" fmla="*/ 77 h 92"/>
                  <a:gd name="T12" fmla="*/ 10 w 98"/>
                  <a:gd name="T13" fmla="*/ 66 h 92"/>
                  <a:gd name="T14" fmla="*/ 14 w 98"/>
                  <a:gd name="T15" fmla="*/ 64 h 92"/>
                  <a:gd name="T16" fmla="*/ 32 w 98"/>
                  <a:gd name="T17" fmla="*/ 64 h 92"/>
                  <a:gd name="T18" fmla="*/ 36 w 98"/>
                  <a:gd name="T19" fmla="*/ 8 h 92"/>
                  <a:gd name="T20" fmla="*/ 42 w 98"/>
                  <a:gd name="T21" fmla="*/ 0 h 92"/>
                  <a:gd name="T22" fmla="*/ 42 w 98"/>
                  <a:gd name="T23" fmla="*/ 4 h 92"/>
                  <a:gd name="T24" fmla="*/ 40 w 98"/>
                  <a:gd name="T25" fmla="*/ 8 h 92"/>
                  <a:gd name="T26" fmla="*/ 36 w 98"/>
                  <a:gd name="T27" fmla="*/ 66 h 92"/>
                  <a:gd name="T28" fmla="*/ 34 w 98"/>
                  <a:gd name="T29" fmla="*/ 68 h 92"/>
                  <a:gd name="T30" fmla="*/ 14 w 98"/>
                  <a:gd name="T31" fmla="*/ 68 h 92"/>
                  <a:gd name="T32" fmla="*/ 13 w 98"/>
                  <a:gd name="T33" fmla="*/ 68 h 92"/>
                  <a:gd name="T34" fmla="*/ 11 w 98"/>
                  <a:gd name="T35" fmla="*/ 76 h 92"/>
                  <a:gd name="T36" fmla="*/ 10 w 98"/>
                  <a:gd name="T37" fmla="*/ 88 h 92"/>
                  <a:gd name="T38" fmla="*/ 52 w 98"/>
                  <a:gd name="T39" fmla="*/ 88 h 92"/>
                  <a:gd name="T40" fmla="*/ 56 w 98"/>
                  <a:gd name="T41" fmla="*/ 87 h 92"/>
                  <a:gd name="T42" fmla="*/ 57 w 98"/>
                  <a:gd name="T43" fmla="*/ 77 h 92"/>
                  <a:gd name="T44" fmla="*/ 60 w 98"/>
                  <a:gd name="T45" fmla="*/ 66 h 92"/>
                  <a:gd name="T46" fmla="*/ 64 w 98"/>
                  <a:gd name="T47" fmla="*/ 64 h 92"/>
                  <a:gd name="T48" fmla="*/ 69 w 98"/>
                  <a:gd name="T49" fmla="*/ 66 h 92"/>
                  <a:gd name="T50" fmla="*/ 70 w 98"/>
                  <a:gd name="T51" fmla="*/ 73 h 92"/>
                  <a:gd name="T52" fmla="*/ 72 w 98"/>
                  <a:gd name="T53" fmla="*/ 79 h 92"/>
                  <a:gd name="T54" fmla="*/ 76 w 98"/>
                  <a:gd name="T55" fmla="*/ 80 h 92"/>
                  <a:gd name="T56" fmla="*/ 78 w 98"/>
                  <a:gd name="T57" fmla="*/ 79 h 92"/>
                  <a:gd name="T58" fmla="*/ 86 w 98"/>
                  <a:gd name="T59" fmla="*/ 8 h 92"/>
                  <a:gd name="T60" fmla="*/ 92 w 98"/>
                  <a:gd name="T61" fmla="*/ 0 h 92"/>
                  <a:gd name="T62" fmla="*/ 98 w 98"/>
                  <a:gd name="T63" fmla="*/ 14 h 92"/>
                  <a:gd name="T64" fmla="*/ 96 w 98"/>
                  <a:gd name="T65" fmla="*/ 16 h 92"/>
                  <a:gd name="T66" fmla="*/ 90 w 98"/>
                  <a:gd name="T67" fmla="*/ 16 h 92"/>
                  <a:gd name="T68" fmla="*/ 81 w 98"/>
                  <a:gd name="T69" fmla="*/ 82 h 92"/>
                  <a:gd name="T70" fmla="*/ 76 w 98"/>
                  <a:gd name="T71" fmla="*/ 84 h 92"/>
                  <a:gd name="T72" fmla="*/ 69 w 98"/>
                  <a:gd name="T73" fmla="*/ 82 h 92"/>
                  <a:gd name="T74" fmla="*/ 66 w 98"/>
                  <a:gd name="T75" fmla="*/ 73 h 92"/>
                  <a:gd name="T76" fmla="*/ 66 w 98"/>
                  <a:gd name="T77" fmla="*/ 68 h 92"/>
                  <a:gd name="T78" fmla="*/ 64 w 98"/>
                  <a:gd name="T79" fmla="*/ 68 h 92"/>
                  <a:gd name="T80" fmla="*/ 62 w 98"/>
                  <a:gd name="T81" fmla="*/ 68 h 92"/>
                  <a:gd name="T82" fmla="*/ 61 w 98"/>
                  <a:gd name="T83" fmla="*/ 76 h 92"/>
                  <a:gd name="T84" fmla="*/ 58 w 98"/>
                  <a:gd name="T85" fmla="*/ 90 h 92"/>
                  <a:gd name="T86" fmla="*/ 52 w 98"/>
                  <a:gd name="T87" fmla="*/ 92 h 92"/>
                  <a:gd name="T88" fmla="*/ 90 w 98"/>
                  <a:gd name="T89" fmla="*/ 12 h 92"/>
                  <a:gd name="T90" fmla="*/ 94 w 98"/>
                  <a:gd name="T91" fmla="*/ 12 h 92"/>
                  <a:gd name="T92" fmla="*/ 92 w 98"/>
                  <a:gd name="T93" fmla="*/ 4 h 92"/>
                  <a:gd name="T94" fmla="*/ 90 w 98"/>
                  <a:gd name="T95" fmla="*/ 8 h 92"/>
                  <a:gd name="T96" fmla="*/ 90 w 98"/>
                  <a:gd name="T9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2">
                    <a:moveTo>
                      <a:pt x="52" y="92"/>
                    </a:moveTo>
                    <a:cubicBezTo>
                      <a:pt x="2" y="92"/>
                      <a:pt x="2" y="92"/>
                      <a:pt x="2" y="92"/>
                    </a:cubicBezTo>
                    <a:cubicBezTo>
                      <a:pt x="1" y="92"/>
                      <a:pt x="0" y="91"/>
                      <a:pt x="0" y="90"/>
                    </a:cubicBezTo>
                    <a:cubicBezTo>
                      <a:pt x="0" y="89"/>
                      <a:pt x="1" y="88"/>
                      <a:pt x="2" y="88"/>
                    </a:cubicBezTo>
                    <a:cubicBezTo>
                      <a:pt x="4" y="88"/>
                      <a:pt x="5" y="88"/>
                      <a:pt x="6" y="87"/>
                    </a:cubicBezTo>
                    <a:cubicBezTo>
                      <a:pt x="8" y="85"/>
                      <a:pt x="8" y="80"/>
                      <a:pt x="7" y="77"/>
                    </a:cubicBezTo>
                    <a:cubicBezTo>
                      <a:pt x="7" y="72"/>
                      <a:pt x="7" y="68"/>
                      <a:pt x="10" y="66"/>
                    </a:cubicBezTo>
                    <a:cubicBezTo>
                      <a:pt x="11" y="65"/>
                      <a:pt x="12" y="64"/>
                      <a:pt x="14" y="64"/>
                    </a:cubicBezTo>
                    <a:cubicBezTo>
                      <a:pt x="32" y="64"/>
                      <a:pt x="32" y="64"/>
                      <a:pt x="32" y="64"/>
                    </a:cubicBezTo>
                    <a:cubicBezTo>
                      <a:pt x="36" y="42"/>
                      <a:pt x="36" y="8"/>
                      <a:pt x="36" y="8"/>
                    </a:cubicBezTo>
                    <a:cubicBezTo>
                      <a:pt x="36" y="5"/>
                      <a:pt x="37" y="0"/>
                      <a:pt x="42" y="0"/>
                    </a:cubicBezTo>
                    <a:cubicBezTo>
                      <a:pt x="42" y="4"/>
                      <a:pt x="42" y="4"/>
                      <a:pt x="42" y="4"/>
                    </a:cubicBezTo>
                    <a:cubicBezTo>
                      <a:pt x="40" y="4"/>
                      <a:pt x="40" y="8"/>
                      <a:pt x="40" y="8"/>
                    </a:cubicBezTo>
                    <a:cubicBezTo>
                      <a:pt x="40" y="9"/>
                      <a:pt x="40" y="44"/>
                      <a:pt x="36" y="66"/>
                    </a:cubicBezTo>
                    <a:cubicBezTo>
                      <a:pt x="36" y="67"/>
                      <a:pt x="35" y="68"/>
                      <a:pt x="34" y="68"/>
                    </a:cubicBezTo>
                    <a:cubicBezTo>
                      <a:pt x="14" y="68"/>
                      <a:pt x="14" y="68"/>
                      <a:pt x="14" y="68"/>
                    </a:cubicBezTo>
                    <a:cubicBezTo>
                      <a:pt x="13" y="68"/>
                      <a:pt x="13" y="68"/>
                      <a:pt x="13" y="68"/>
                    </a:cubicBezTo>
                    <a:cubicBezTo>
                      <a:pt x="11" y="70"/>
                      <a:pt x="11" y="73"/>
                      <a:pt x="11" y="76"/>
                    </a:cubicBezTo>
                    <a:cubicBezTo>
                      <a:pt x="12" y="80"/>
                      <a:pt x="12" y="85"/>
                      <a:pt x="10" y="88"/>
                    </a:cubicBezTo>
                    <a:cubicBezTo>
                      <a:pt x="52" y="88"/>
                      <a:pt x="52" y="88"/>
                      <a:pt x="52" y="88"/>
                    </a:cubicBezTo>
                    <a:cubicBezTo>
                      <a:pt x="54" y="88"/>
                      <a:pt x="55" y="88"/>
                      <a:pt x="56" y="87"/>
                    </a:cubicBezTo>
                    <a:cubicBezTo>
                      <a:pt x="57" y="85"/>
                      <a:pt x="57" y="80"/>
                      <a:pt x="57" y="77"/>
                    </a:cubicBezTo>
                    <a:cubicBezTo>
                      <a:pt x="57" y="72"/>
                      <a:pt x="57" y="68"/>
                      <a:pt x="60" y="66"/>
                    </a:cubicBezTo>
                    <a:cubicBezTo>
                      <a:pt x="61" y="65"/>
                      <a:pt x="62" y="64"/>
                      <a:pt x="64" y="64"/>
                    </a:cubicBezTo>
                    <a:cubicBezTo>
                      <a:pt x="66" y="64"/>
                      <a:pt x="68" y="65"/>
                      <a:pt x="69" y="66"/>
                    </a:cubicBezTo>
                    <a:cubicBezTo>
                      <a:pt x="70" y="68"/>
                      <a:pt x="70" y="70"/>
                      <a:pt x="70" y="73"/>
                    </a:cubicBezTo>
                    <a:cubicBezTo>
                      <a:pt x="70" y="75"/>
                      <a:pt x="70" y="78"/>
                      <a:pt x="72" y="79"/>
                    </a:cubicBezTo>
                    <a:cubicBezTo>
                      <a:pt x="72" y="80"/>
                      <a:pt x="74" y="80"/>
                      <a:pt x="76" y="80"/>
                    </a:cubicBezTo>
                    <a:cubicBezTo>
                      <a:pt x="76" y="80"/>
                      <a:pt x="77" y="80"/>
                      <a:pt x="78" y="79"/>
                    </a:cubicBezTo>
                    <a:cubicBezTo>
                      <a:pt x="86" y="71"/>
                      <a:pt x="86" y="25"/>
                      <a:pt x="86" y="8"/>
                    </a:cubicBezTo>
                    <a:cubicBezTo>
                      <a:pt x="86" y="5"/>
                      <a:pt x="87" y="0"/>
                      <a:pt x="92" y="0"/>
                    </a:cubicBezTo>
                    <a:cubicBezTo>
                      <a:pt x="97" y="0"/>
                      <a:pt x="98" y="10"/>
                      <a:pt x="98" y="14"/>
                    </a:cubicBezTo>
                    <a:cubicBezTo>
                      <a:pt x="98" y="15"/>
                      <a:pt x="97" y="16"/>
                      <a:pt x="96" y="16"/>
                    </a:cubicBezTo>
                    <a:cubicBezTo>
                      <a:pt x="90" y="16"/>
                      <a:pt x="90" y="16"/>
                      <a:pt x="90" y="16"/>
                    </a:cubicBezTo>
                    <a:cubicBezTo>
                      <a:pt x="90" y="34"/>
                      <a:pt x="89" y="73"/>
                      <a:pt x="81" y="82"/>
                    </a:cubicBezTo>
                    <a:cubicBezTo>
                      <a:pt x="79" y="83"/>
                      <a:pt x="78" y="84"/>
                      <a:pt x="76" y="84"/>
                    </a:cubicBezTo>
                    <a:cubicBezTo>
                      <a:pt x="73" y="84"/>
                      <a:pt x="70" y="83"/>
                      <a:pt x="69" y="82"/>
                    </a:cubicBezTo>
                    <a:cubicBezTo>
                      <a:pt x="66" y="79"/>
                      <a:pt x="66" y="76"/>
                      <a:pt x="66" y="73"/>
                    </a:cubicBezTo>
                    <a:cubicBezTo>
                      <a:pt x="66" y="71"/>
                      <a:pt x="66" y="69"/>
                      <a:pt x="66" y="68"/>
                    </a:cubicBezTo>
                    <a:cubicBezTo>
                      <a:pt x="65" y="68"/>
                      <a:pt x="65" y="68"/>
                      <a:pt x="64" y="68"/>
                    </a:cubicBezTo>
                    <a:cubicBezTo>
                      <a:pt x="63" y="68"/>
                      <a:pt x="63" y="68"/>
                      <a:pt x="62" y="68"/>
                    </a:cubicBezTo>
                    <a:cubicBezTo>
                      <a:pt x="61" y="70"/>
                      <a:pt x="61" y="73"/>
                      <a:pt x="61" y="76"/>
                    </a:cubicBezTo>
                    <a:cubicBezTo>
                      <a:pt x="61" y="81"/>
                      <a:pt x="61" y="87"/>
                      <a:pt x="58" y="90"/>
                    </a:cubicBezTo>
                    <a:cubicBezTo>
                      <a:pt x="57" y="91"/>
                      <a:pt x="55" y="92"/>
                      <a:pt x="52" y="92"/>
                    </a:cubicBezTo>
                    <a:close/>
                    <a:moveTo>
                      <a:pt x="90" y="12"/>
                    </a:moveTo>
                    <a:cubicBezTo>
                      <a:pt x="94" y="12"/>
                      <a:pt x="94" y="12"/>
                      <a:pt x="94" y="12"/>
                    </a:cubicBezTo>
                    <a:cubicBezTo>
                      <a:pt x="94" y="8"/>
                      <a:pt x="93" y="4"/>
                      <a:pt x="92" y="4"/>
                    </a:cubicBezTo>
                    <a:cubicBezTo>
                      <a:pt x="90" y="4"/>
                      <a:pt x="90" y="8"/>
                      <a:pt x="90" y="8"/>
                    </a:cubicBezTo>
                    <a:cubicBezTo>
                      <a:pt x="90" y="9"/>
                      <a:pt x="90" y="10"/>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23" name="Group 122">
            <a:extLst>
              <a:ext uri="{FF2B5EF4-FFF2-40B4-BE49-F238E27FC236}">
                <a16:creationId xmlns:a16="http://schemas.microsoft.com/office/drawing/2014/main" id="{411ABAF6-E093-4ADB-BCA7-52EFFA373707}"/>
              </a:ext>
            </a:extLst>
          </p:cNvPr>
          <p:cNvGrpSpPr/>
          <p:nvPr/>
        </p:nvGrpSpPr>
        <p:grpSpPr>
          <a:xfrm>
            <a:off x="3130083" y="1852853"/>
            <a:ext cx="270476" cy="245454"/>
            <a:chOff x="7718425" y="3252788"/>
            <a:chExt cx="360363" cy="327025"/>
          </a:xfrm>
          <a:solidFill>
            <a:srgbClr val="8F093E"/>
          </a:solidFill>
        </p:grpSpPr>
        <p:sp>
          <p:nvSpPr>
            <p:cNvPr id="124" name="Freeform 786">
              <a:extLst>
                <a:ext uri="{FF2B5EF4-FFF2-40B4-BE49-F238E27FC236}">
                  <a16:creationId xmlns:a16="http://schemas.microsoft.com/office/drawing/2014/main" id="{86C00192-CEED-4ED1-B224-7D3B243C3417}"/>
                </a:ext>
              </a:extLst>
            </p:cNvPr>
            <p:cNvSpPr>
              <a:spLocks noEditPoints="1"/>
            </p:cNvSpPr>
            <p:nvPr/>
          </p:nvSpPr>
          <p:spPr bwMode="auto">
            <a:xfrm>
              <a:off x="7770813" y="35194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787">
              <a:extLst>
                <a:ext uri="{FF2B5EF4-FFF2-40B4-BE49-F238E27FC236}">
                  <a16:creationId xmlns:a16="http://schemas.microsoft.com/office/drawing/2014/main" id="{7B01C651-6B32-4B11-8D3D-4097D870571C}"/>
                </a:ext>
              </a:extLst>
            </p:cNvPr>
            <p:cNvSpPr>
              <a:spLocks noEditPoints="1"/>
            </p:cNvSpPr>
            <p:nvPr/>
          </p:nvSpPr>
          <p:spPr bwMode="auto">
            <a:xfrm>
              <a:off x="7937500" y="3519488"/>
              <a:ext cx="58738"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788">
              <a:extLst>
                <a:ext uri="{FF2B5EF4-FFF2-40B4-BE49-F238E27FC236}">
                  <a16:creationId xmlns:a16="http://schemas.microsoft.com/office/drawing/2014/main" id="{FF896560-CE89-40A5-8513-50D3CF720362}"/>
                </a:ext>
              </a:extLst>
            </p:cNvPr>
            <p:cNvSpPr>
              <a:spLocks/>
            </p:cNvSpPr>
            <p:nvPr/>
          </p:nvSpPr>
          <p:spPr bwMode="auto">
            <a:xfrm>
              <a:off x="7794625" y="3263900"/>
              <a:ext cx="284163" cy="269875"/>
            </a:xfrm>
            <a:custGeom>
              <a:avLst/>
              <a:gdLst>
                <a:gd name="T0" fmla="*/ 46 w 76"/>
                <a:gd name="T1" fmla="*/ 72 h 72"/>
                <a:gd name="T2" fmla="*/ 2 w 76"/>
                <a:gd name="T3" fmla="*/ 72 h 72"/>
                <a:gd name="T4" fmla="*/ 0 w 76"/>
                <a:gd name="T5" fmla="*/ 70 h 72"/>
                <a:gd name="T6" fmla="*/ 2 w 76"/>
                <a:gd name="T7" fmla="*/ 68 h 72"/>
                <a:gd name="T8" fmla="*/ 44 w 76"/>
                <a:gd name="T9" fmla="*/ 68 h 72"/>
                <a:gd name="T10" fmla="*/ 60 w 76"/>
                <a:gd name="T11" fmla="*/ 2 h 72"/>
                <a:gd name="T12" fmla="*/ 62 w 76"/>
                <a:gd name="T13" fmla="*/ 0 h 72"/>
                <a:gd name="T14" fmla="*/ 74 w 76"/>
                <a:gd name="T15" fmla="*/ 0 h 72"/>
                <a:gd name="T16" fmla="*/ 76 w 76"/>
                <a:gd name="T17" fmla="*/ 2 h 72"/>
                <a:gd name="T18" fmla="*/ 74 w 76"/>
                <a:gd name="T19" fmla="*/ 4 h 72"/>
                <a:gd name="T20" fmla="*/ 64 w 76"/>
                <a:gd name="T21" fmla="*/ 4 h 72"/>
                <a:gd name="T22" fmla="*/ 48 w 76"/>
                <a:gd name="T23" fmla="*/ 70 h 72"/>
                <a:gd name="T24" fmla="*/ 46 w 76"/>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2">
                  <a:moveTo>
                    <a:pt x="46" y="72"/>
                  </a:moveTo>
                  <a:cubicBezTo>
                    <a:pt x="2" y="72"/>
                    <a:pt x="2" y="72"/>
                    <a:pt x="2" y="72"/>
                  </a:cubicBezTo>
                  <a:cubicBezTo>
                    <a:pt x="1" y="72"/>
                    <a:pt x="0" y="71"/>
                    <a:pt x="0" y="70"/>
                  </a:cubicBezTo>
                  <a:cubicBezTo>
                    <a:pt x="0" y="69"/>
                    <a:pt x="1" y="68"/>
                    <a:pt x="2" y="68"/>
                  </a:cubicBezTo>
                  <a:cubicBezTo>
                    <a:pt x="44" y="68"/>
                    <a:pt x="44" y="68"/>
                    <a:pt x="44" y="68"/>
                  </a:cubicBezTo>
                  <a:cubicBezTo>
                    <a:pt x="60" y="2"/>
                    <a:pt x="60" y="2"/>
                    <a:pt x="60" y="2"/>
                  </a:cubicBezTo>
                  <a:cubicBezTo>
                    <a:pt x="60" y="1"/>
                    <a:pt x="61" y="0"/>
                    <a:pt x="62" y="0"/>
                  </a:cubicBezTo>
                  <a:cubicBezTo>
                    <a:pt x="74" y="0"/>
                    <a:pt x="74" y="0"/>
                    <a:pt x="74" y="0"/>
                  </a:cubicBezTo>
                  <a:cubicBezTo>
                    <a:pt x="75" y="0"/>
                    <a:pt x="76" y="1"/>
                    <a:pt x="76" y="2"/>
                  </a:cubicBezTo>
                  <a:cubicBezTo>
                    <a:pt x="76" y="3"/>
                    <a:pt x="75" y="4"/>
                    <a:pt x="74" y="4"/>
                  </a:cubicBezTo>
                  <a:cubicBezTo>
                    <a:pt x="64" y="4"/>
                    <a:pt x="64" y="4"/>
                    <a:pt x="64" y="4"/>
                  </a:cubicBezTo>
                  <a:cubicBezTo>
                    <a:pt x="48" y="70"/>
                    <a:pt x="48" y="70"/>
                    <a:pt x="48" y="70"/>
                  </a:cubicBezTo>
                  <a:cubicBezTo>
                    <a:pt x="48" y="71"/>
                    <a:pt x="47" y="72"/>
                    <a:pt x="4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789">
              <a:extLst>
                <a:ext uri="{FF2B5EF4-FFF2-40B4-BE49-F238E27FC236}">
                  <a16:creationId xmlns:a16="http://schemas.microsoft.com/office/drawing/2014/main" id="{746E4F97-278B-4D0F-BE96-F5DCB85FF5F1}"/>
                </a:ext>
              </a:extLst>
            </p:cNvPr>
            <p:cNvSpPr>
              <a:spLocks/>
            </p:cNvSpPr>
            <p:nvPr/>
          </p:nvSpPr>
          <p:spPr bwMode="auto">
            <a:xfrm>
              <a:off x="7726363" y="3354388"/>
              <a:ext cx="285750" cy="149225"/>
            </a:xfrm>
            <a:custGeom>
              <a:avLst/>
              <a:gdLst>
                <a:gd name="T0" fmla="*/ 66 w 76"/>
                <a:gd name="T1" fmla="*/ 40 h 40"/>
                <a:gd name="T2" fmla="*/ 14 w 76"/>
                <a:gd name="T3" fmla="*/ 40 h 40"/>
                <a:gd name="T4" fmla="*/ 12 w 76"/>
                <a:gd name="T5" fmla="*/ 39 h 40"/>
                <a:gd name="T6" fmla="*/ 0 w 76"/>
                <a:gd name="T7" fmla="*/ 3 h 40"/>
                <a:gd name="T8" fmla="*/ 0 w 76"/>
                <a:gd name="T9" fmla="*/ 1 h 40"/>
                <a:gd name="T10" fmla="*/ 2 w 76"/>
                <a:gd name="T11" fmla="*/ 0 h 40"/>
                <a:gd name="T12" fmla="*/ 74 w 76"/>
                <a:gd name="T13" fmla="*/ 0 h 40"/>
                <a:gd name="T14" fmla="*/ 76 w 76"/>
                <a:gd name="T15" fmla="*/ 2 h 40"/>
                <a:gd name="T16" fmla="*/ 74 w 76"/>
                <a:gd name="T17" fmla="*/ 4 h 40"/>
                <a:gd name="T18" fmla="*/ 5 w 76"/>
                <a:gd name="T19" fmla="*/ 4 h 40"/>
                <a:gd name="T20" fmla="*/ 15 w 76"/>
                <a:gd name="T21" fmla="*/ 36 h 40"/>
                <a:gd name="T22" fmla="*/ 66 w 76"/>
                <a:gd name="T23" fmla="*/ 36 h 40"/>
                <a:gd name="T24" fmla="*/ 68 w 76"/>
                <a:gd name="T25" fmla="*/ 38 h 40"/>
                <a:gd name="T26" fmla="*/ 66 w 7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0">
                  <a:moveTo>
                    <a:pt x="66" y="40"/>
                  </a:moveTo>
                  <a:cubicBezTo>
                    <a:pt x="14" y="40"/>
                    <a:pt x="14" y="40"/>
                    <a:pt x="14" y="40"/>
                  </a:cubicBezTo>
                  <a:cubicBezTo>
                    <a:pt x="13" y="40"/>
                    <a:pt x="12" y="39"/>
                    <a:pt x="12" y="39"/>
                  </a:cubicBezTo>
                  <a:cubicBezTo>
                    <a:pt x="0" y="3"/>
                    <a:pt x="0" y="3"/>
                    <a:pt x="0" y="3"/>
                  </a:cubicBezTo>
                  <a:cubicBezTo>
                    <a:pt x="0" y="2"/>
                    <a:pt x="0" y="1"/>
                    <a:pt x="0" y="1"/>
                  </a:cubicBezTo>
                  <a:cubicBezTo>
                    <a:pt x="1" y="0"/>
                    <a:pt x="1" y="0"/>
                    <a:pt x="2" y="0"/>
                  </a:cubicBezTo>
                  <a:cubicBezTo>
                    <a:pt x="74" y="0"/>
                    <a:pt x="74" y="0"/>
                    <a:pt x="74" y="0"/>
                  </a:cubicBezTo>
                  <a:cubicBezTo>
                    <a:pt x="75" y="0"/>
                    <a:pt x="76" y="1"/>
                    <a:pt x="76" y="2"/>
                  </a:cubicBezTo>
                  <a:cubicBezTo>
                    <a:pt x="76" y="3"/>
                    <a:pt x="75" y="4"/>
                    <a:pt x="74" y="4"/>
                  </a:cubicBezTo>
                  <a:cubicBezTo>
                    <a:pt x="5" y="4"/>
                    <a:pt x="5" y="4"/>
                    <a:pt x="5" y="4"/>
                  </a:cubicBezTo>
                  <a:cubicBezTo>
                    <a:pt x="15" y="36"/>
                    <a:pt x="15" y="36"/>
                    <a:pt x="15" y="36"/>
                  </a:cubicBezTo>
                  <a:cubicBezTo>
                    <a:pt x="66" y="36"/>
                    <a:pt x="66" y="36"/>
                    <a:pt x="66" y="36"/>
                  </a:cubicBezTo>
                  <a:cubicBezTo>
                    <a:pt x="67" y="36"/>
                    <a:pt x="68" y="37"/>
                    <a:pt x="68" y="38"/>
                  </a:cubicBezTo>
                  <a:cubicBezTo>
                    <a:pt x="68" y="39"/>
                    <a:pt x="67" y="40"/>
                    <a:pt x="6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790">
              <a:extLst>
                <a:ext uri="{FF2B5EF4-FFF2-40B4-BE49-F238E27FC236}">
                  <a16:creationId xmlns:a16="http://schemas.microsoft.com/office/drawing/2014/main" id="{9E6F03CF-ECAF-4C9A-BB34-AD758D1B6D3A}"/>
                </a:ext>
              </a:extLst>
            </p:cNvPr>
            <p:cNvSpPr>
              <a:spLocks/>
            </p:cNvSpPr>
            <p:nvPr/>
          </p:nvSpPr>
          <p:spPr bwMode="auto">
            <a:xfrm>
              <a:off x="7877175" y="3294063"/>
              <a:ext cx="138113" cy="74613"/>
            </a:xfrm>
            <a:custGeom>
              <a:avLst/>
              <a:gdLst>
                <a:gd name="T0" fmla="*/ 2 w 37"/>
                <a:gd name="T1" fmla="*/ 20 h 20"/>
                <a:gd name="T2" fmla="*/ 1 w 37"/>
                <a:gd name="T3" fmla="*/ 19 h 20"/>
                <a:gd name="T4" fmla="*/ 1 w 37"/>
                <a:gd name="T5" fmla="*/ 17 h 20"/>
                <a:gd name="T6" fmla="*/ 17 w 37"/>
                <a:gd name="T7" fmla="*/ 1 h 20"/>
                <a:gd name="T8" fmla="*/ 19 w 37"/>
                <a:gd name="T9" fmla="*/ 1 h 20"/>
                <a:gd name="T10" fmla="*/ 36 w 37"/>
                <a:gd name="T11" fmla="*/ 17 h 20"/>
                <a:gd name="T12" fmla="*/ 36 w 37"/>
                <a:gd name="T13" fmla="*/ 19 h 20"/>
                <a:gd name="T14" fmla="*/ 33 w 37"/>
                <a:gd name="T15" fmla="*/ 19 h 20"/>
                <a:gd name="T16" fmla="*/ 18 w 37"/>
                <a:gd name="T17" fmla="*/ 5 h 20"/>
                <a:gd name="T18" fmla="*/ 3 w 37"/>
                <a:gd name="T19" fmla="*/ 19 h 20"/>
                <a:gd name="T20" fmla="*/ 2 w 37"/>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20">
                  <a:moveTo>
                    <a:pt x="2" y="20"/>
                  </a:moveTo>
                  <a:cubicBezTo>
                    <a:pt x="1" y="20"/>
                    <a:pt x="1" y="20"/>
                    <a:pt x="1" y="19"/>
                  </a:cubicBezTo>
                  <a:cubicBezTo>
                    <a:pt x="0" y="19"/>
                    <a:pt x="0" y="17"/>
                    <a:pt x="1" y="17"/>
                  </a:cubicBezTo>
                  <a:cubicBezTo>
                    <a:pt x="17" y="1"/>
                    <a:pt x="17" y="1"/>
                    <a:pt x="17" y="1"/>
                  </a:cubicBezTo>
                  <a:cubicBezTo>
                    <a:pt x="17" y="0"/>
                    <a:pt x="19" y="0"/>
                    <a:pt x="19" y="1"/>
                  </a:cubicBezTo>
                  <a:cubicBezTo>
                    <a:pt x="36" y="17"/>
                    <a:pt x="36" y="17"/>
                    <a:pt x="36" y="17"/>
                  </a:cubicBezTo>
                  <a:cubicBezTo>
                    <a:pt x="36" y="17"/>
                    <a:pt x="37" y="19"/>
                    <a:pt x="36" y="19"/>
                  </a:cubicBezTo>
                  <a:cubicBezTo>
                    <a:pt x="35" y="20"/>
                    <a:pt x="34" y="20"/>
                    <a:pt x="33" y="19"/>
                  </a:cubicBezTo>
                  <a:cubicBezTo>
                    <a:pt x="18" y="5"/>
                    <a:pt x="18" y="5"/>
                    <a:pt x="18" y="5"/>
                  </a:cubicBezTo>
                  <a:cubicBezTo>
                    <a:pt x="3" y="19"/>
                    <a:pt x="3" y="19"/>
                    <a:pt x="3" y="19"/>
                  </a:cubicBezTo>
                  <a:cubicBezTo>
                    <a:pt x="3" y="20"/>
                    <a:pt x="3" y="20"/>
                    <a:pt x="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791">
              <a:extLst>
                <a:ext uri="{FF2B5EF4-FFF2-40B4-BE49-F238E27FC236}">
                  <a16:creationId xmlns:a16="http://schemas.microsoft.com/office/drawing/2014/main" id="{2654B4B9-38F0-4370-AAE4-B15C1E3FDF98}"/>
                </a:ext>
              </a:extLst>
            </p:cNvPr>
            <p:cNvSpPr>
              <a:spLocks/>
            </p:cNvSpPr>
            <p:nvPr/>
          </p:nvSpPr>
          <p:spPr bwMode="auto">
            <a:xfrm>
              <a:off x="7718425" y="3252788"/>
              <a:ext cx="98425" cy="115888"/>
            </a:xfrm>
            <a:custGeom>
              <a:avLst/>
              <a:gdLst>
                <a:gd name="T0" fmla="*/ 24 w 26"/>
                <a:gd name="T1" fmla="*/ 31 h 31"/>
                <a:gd name="T2" fmla="*/ 22 w 26"/>
                <a:gd name="T3" fmla="*/ 30 h 31"/>
                <a:gd name="T4" fmla="*/ 11 w 26"/>
                <a:gd name="T5" fmla="*/ 5 h 31"/>
                <a:gd name="T6" fmla="*/ 5 w 26"/>
                <a:gd name="T7" fmla="*/ 8 h 31"/>
                <a:gd name="T8" fmla="*/ 14 w 26"/>
                <a:gd name="T9" fmla="*/ 28 h 31"/>
                <a:gd name="T10" fmla="*/ 13 w 26"/>
                <a:gd name="T11" fmla="*/ 31 h 31"/>
                <a:gd name="T12" fmla="*/ 10 w 26"/>
                <a:gd name="T13" fmla="*/ 30 h 31"/>
                <a:gd name="T14" fmla="*/ 0 w 26"/>
                <a:gd name="T15" fmla="*/ 8 h 31"/>
                <a:gd name="T16" fmla="*/ 1 w 26"/>
                <a:gd name="T17" fmla="*/ 5 h 31"/>
                <a:gd name="T18" fmla="*/ 11 w 26"/>
                <a:gd name="T19" fmla="*/ 0 h 31"/>
                <a:gd name="T20" fmla="*/ 13 w 26"/>
                <a:gd name="T21" fmla="*/ 0 h 31"/>
                <a:gd name="T22" fmla="*/ 14 w 26"/>
                <a:gd name="T23" fmla="*/ 1 h 31"/>
                <a:gd name="T24" fmla="*/ 26 w 26"/>
                <a:gd name="T25" fmla="*/ 28 h 31"/>
                <a:gd name="T26" fmla="*/ 25 w 26"/>
                <a:gd name="T27" fmla="*/ 31 h 31"/>
                <a:gd name="T28" fmla="*/ 24 w 26"/>
                <a:gd name="T2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1">
                  <a:moveTo>
                    <a:pt x="24" y="31"/>
                  </a:moveTo>
                  <a:cubicBezTo>
                    <a:pt x="23" y="31"/>
                    <a:pt x="23" y="31"/>
                    <a:pt x="22" y="30"/>
                  </a:cubicBezTo>
                  <a:cubicBezTo>
                    <a:pt x="11" y="5"/>
                    <a:pt x="11" y="5"/>
                    <a:pt x="11" y="5"/>
                  </a:cubicBezTo>
                  <a:cubicBezTo>
                    <a:pt x="5" y="8"/>
                    <a:pt x="5" y="8"/>
                    <a:pt x="5" y="8"/>
                  </a:cubicBezTo>
                  <a:cubicBezTo>
                    <a:pt x="14" y="28"/>
                    <a:pt x="14" y="28"/>
                    <a:pt x="14" y="28"/>
                  </a:cubicBezTo>
                  <a:cubicBezTo>
                    <a:pt x="14" y="29"/>
                    <a:pt x="14" y="30"/>
                    <a:pt x="13" y="31"/>
                  </a:cubicBezTo>
                  <a:cubicBezTo>
                    <a:pt x="12" y="31"/>
                    <a:pt x="11" y="31"/>
                    <a:pt x="10" y="30"/>
                  </a:cubicBezTo>
                  <a:cubicBezTo>
                    <a:pt x="0" y="8"/>
                    <a:pt x="0" y="8"/>
                    <a:pt x="0" y="8"/>
                  </a:cubicBezTo>
                  <a:cubicBezTo>
                    <a:pt x="0" y="7"/>
                    <a:pt x="0" y="6"/>
                    <a:pt x="1" y="5"/>
                  </a:cubicBezTo>
                  <a:cubicBezTo>
                    <a:pt x="11" y="0"/>
                    <a:pt x="11" y="0"/>
                    <a:pt x="11" y="0"/>
                  </a:cubicBezTo>
                  <a:cubicBezTo>
                    <a:pt x="12" y="0"/>
                    <a:pt x="12" y="0"/>
                    <a:pt x="13" y="0"/>
                  </a:cubicBezTo>
                  <a:cubicBezTo>
                    <a:pt x="13" y="1"/>
                    <a:pt x="14" y="1"/>
                    <a:pt x="14" y="1"/>
                  </a:cubicBezTo>
                  <a:cubicBezTo>
                    <a:pt x="26" y="28"/>
                    <a:pt x="26" y="28"/>
                    <a:pt x="26" y="28"/>
                  </a:cubicBezTo>
                  <a:cubicBezTo>
                    <a:pt x="26" y="29"/>
                    <a:pt x="26" y="30"/>
                    <a:pt x="25" y="31"/>
                  </a:cubicBezTo>
                  <a:cubicBezTo>
                    <a:pt x="25" y="31"/>
                    <a:pt x="24" y="31"/>
                    <a:pt x="2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792">
              <a:extLst>
                <a:ext uri="{FF2B5EF4-FFF2-40B4-BE49-F238E27FC236}">
                  <a16:creationId xmlns:a16="http://schemas.microsoft.com/office/drawing/2014/main" id="{B1C43CD3-BD65-4156-A7F7-5035AB985A4C}"/>
                </a:ext>
              </a:extLst>
            </p:cNvPr>
            <p:cNvSpPr>
              <a:spLocks/>
            </p:cNvSpPr>
            <p:nvPr/>
          </p:nvSpPr>
          <p:spPr bwMode="auto">
            <a:xfrm>
              <a:off x="7847013" y="3308350"/>
              <a:ext cx="90488" cy="60325"/>
            </a:xfrm>
            <a:custGeom>
              <a:avLst/>
              <a:gdLst>
                <a:gd name="T0" fmla="*/ 2 w 24"/>
                <a:gd name="T1" fmla="*/ 16 h 16"/>
                <a:gd name="T2" fmla="*/ 0 w 24"/>
                <a:gd name="T3" fmla="*/ 14 h 16"/>
                <a:gd name="T4" fmla="*/ 0 w 24"/>
                <a:gd name="T5" fmla="*/ 2 h 16"/>
                <a:gd name="T6" fmla="*/ 2 w 24"/>
                <a:gd name="T7" fmla="*/ 0 h 16"/>
                <a:gd name="T8" fmla="*/ 22 w 24"/>
                <a:gd name="T9" fmla="*/ 0 h 16"/>
                <a:gd name="T10" fmla="*/ 24 w 24"/>
                <a:gd name="T11" fmla="*/ 2 h 16"/>
                <a:gd name="T12" fmla="*/ 22 w 24"/>
                <a:gd name="T13" fmla="*/ 4 h 16"/>
                <a:gd name="T14" fmla="*/ 4 w 24"/>
                <a:gd name="T15" fmla="*/ 4 h 16"/>
                <a:gd name="T16" fmla="*/ 4 w 24"/>
                <a:gd name="T17" fmla="*/ 14 h 16"/>
                <a:gd name="T18" fmla="*/ 2 w 2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2" y="16"/>
                  </a:moveTo>
                  <a:cubicBezTo>
                    <a:pt x="1" y="16"/>
                    <a:pt x="0" y="15"/>
                    <a:pt x="0" y="14"/>
                  </a:cubicBezTo>
                  <a:cubicBezTo>
                    <a:pt x="0" y="2"/>
                    <a:pt x="0" y="2"/>
                    <a:pt x="0" y="2"/>
                  </a:cubicBezTo>
                  <a:cubicBezTo>
                    <a:pt x="0" y="1"/>
                    <a:pt x="1" y="0"/>
                    <a:pt x="2" y="0"/>
                  </a:cubicBezTo>
                  <a:cubicBezTo>
                    <a:pt x="22" y="0"/>
                    <a:pt x="22" y="0"/>
                    <a:pt x="22" y="0"/>
                  </a:cubicBezTo>
                  <a:cubicBezTo>
                    <a:pt x="23" y="0"/>
                    <a:pt x="24" y="1"/>
                    <a:pt x="24" y="2"/>
                  </a:cubicBezTo>
                  <a:cubicBezTo>
                    <a:pt x="24" y="3"/>
                    <a:pt x="23" y="4"/>
                    <a:pt x="22" y="4"/>
                  </a:cubicBezTo>
                  <a:cubicBezTo>
                    <a:pt x="4" y="4"/>
                    <a:pt x="4" y="4"/>
                    <a:pt x="4" y="4"/>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31" name="Group 130">
            <a:extLst>
              <a:ext uri="{FF2B5EF4-FFF2-40B4-BE49-F238E27FC236}">
                <a16:creationId xmlns:a16="http://schemas.microsoft.com/office/drawing/2014/main" id="{8F29B226-0784-42BA-AC68-55E9CDC5C460}"/>
              </a:ext>
            </a:extLst>
          </p:cNvPr>
          <p:cNvGrpSpPr/>
          <p:nvPr/>
        </p:nvGrpSpPr>
        <p:grpSpPr>
          <a:xfrm>
            <a:off x="5234026" y="1834980"/>
            <a:ext cx="270476" cy="270476"/>
            <a:chOff x="6997700" y="4692650"/>
            <a:chExt cx="360363" cy="360363"/>
          </a:xfrm>
          <a:solidFill>
            <a:srgbClr val="C70037"/>
          </a:solidFill>
        </p:grpSpPr>
        <p:sp>
          <p:nvSpPr>
            <p:cNvPr id="132" name="Freeform 823">
              <a:extLst>
                <a:ext uri="{FF2B5EF4-FFF2-40B4-BE49-F238E27FC236}">
                  <a16:creationId xmlns:a16="http://schemas.microsoft.com/office/drawing/2014/main" id="{8C0C34E5-0FDA-4B3F-A278-07F9A493B055}"/>
                </a:ext>
              </a:extLst>
            </p:cNvPr>
            <p:cNvSpPr>
              <a:spLocks noEditPoints="1"/>
            </p:cNvSpPr>
            <p:nvPr/>
          </p:nvSpPr>
          <p:spPr bwMode="auto">
            <a:xfrm>
              <a:off x="7253288" y="49926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824">
              <a:extLst>
                <a:ext uri="{FF2B5EF4-FFF2-40B4-BE49-F238E27FC236}">
                  <a16:creationId xmlns:a16="http://schemas.microsoft.com/office/drawing/2014/main" id="{BBB5C6B7-861A-4F33-A0AE-B89CFF00CAB7}"/>
                </a:ext>
              </a:extLst>
            </p:cNvPr>
            <p:cNvSpPr>
              <a:spLocks noEditPoints="1"/>
            </p:cNvSpPr>
            <p:nvPr/>
          </p:nvSpPr>
          <p:spPr bwMode="auto">
            <a:xfrm>
              <a:off x="7088188" y="49926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Freeform 825">
              <a:extLst>
                <a:ext uri="{FF2B5EF4-FFF2-40B4-BE49-F238E27FC236}">
                  <a16:creationId xmlns:a16="http://schemas.microsoft.com/office/drawing/2014/main" id="{4D1C07AB-1F7D-4DB4-865A-5C8D98E21B50}"/>
                </a:ext>
              </a:extLst>
            </p:cNvPr>
            <p:cNvSpPr>
              <a:spLocks/>
            </p:cNvSpPr>
            <p:nvPr/>
          </p:nvSpPr>
          <p:spPr bwMode="auto">
            <a:xfrm>
              <a:off x="7192963" y="4692650"/>
              <a:ext cx="14288" cy="120650"/>
            </a:xfrm>
            <a:custGeom>
              <a:avLst/>
              <a:gdLst>
                <a:gd name="T0" fmla="*/ 2 w 4"/>
                <a:gd name="T1" fmla="*/ 32 h 32"/>
                <a:gd name="T2" fmla="*/ 0 w 4"/>
                <a:gd name="T3" fmla="*/ 30 h 32"/>
                <a:gd name="T4" fmla="*/ 0 w 4"/>
                <a:gd name="T5" fmla="*/ 2 h 32"/>
                <a:gd name="T6" fmla="*/ 2 w 4"/>
                <a:gd name="T7" fmla="*/ 0 h 32"/>
                <a:gd name="T8" fmla="*/ 4 w 4"/>
                <a:gd name="T9" fmla="*/ 2 h 32"/>
                <a:gd name="T10" fmla="*/ 4 w 4"/>
                <a:gd name="T11" fmla="*/ 30 h 32"/>
                <a:gd name="T12" fmla="*/ 2 w 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 h="32">
                  <a:moveTo>
                    <a:pt x="2" y="32"/>
                  </a:moveTo>
                  <a:cubicBezTo>
                    <a:pt x="1" y="32"/>
                    <a:pt x="0" y="31"/>
                    <a:pt x="0" y="30"/>
                  </a:cubicBezTo>
                  <a:cubicBezTo>
                    <a:pt x="0" y="2"/>
                    <a:pt x="0" y="2"/>
                    <a:pt x="0" y="2"/>
                  </a:cubicBezTo>
                  <a:cubicBezTo>
                    <a:pt x="0" y="1"/>
                    <a:pt x="1" y="0"/>
                    <a:pt x="2" y="0"/>
                  </a:cubicBezTo>
                  <a:cubicBezTo>
                    <a:pt x="3" y="0"/>
                    <a:pt x="4" y="1"/>
                    <a:pt x="4" y="2"/>
                  </a:cubicBezTo>
                  <a:cubicBezTo>
                    <a:pt x="4" y="30"/>
                    <a:pt x="4" y="30"/>
                    <a:pt x="4" y="30"/>
                  </a:cubicBezTo>
                  <a:cubicBezTo>
                    <a:pt x="4" y="31"/>
                    <a:pt x="3" y="32"/>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826">
              <a:extLst>
                <a:ext uri="{FF2B5EF4-FFF2-40B4-BE49-F238E27FC236}">
                  <a16:creationId xmlns:a16="http://schemas.microsoft.com/office/drawing/2014/main" id="{D238B8B5-930A-40B5-AB54-C075F27DEE14}"/>
                </a:ext>
              </a:extLst>
            </p:cNvPr>
            <p:cNvSpPr>
              <a:spLocks/>
            </p:cNvSpPr>
            <p:nvPr/>
          </p:nvSpPr>
          <p:spPr bwMode="auto">
            <a:xfrm>
              <a:off x="7148513" y="4692650"/>
              <a:ext cx="104775" cy="60325"/>
            </a:xfrm>
            <a:custGeom>
              <a:avLst/>
              <a:gdLst>
                <a:gd name="T0" fmla="*/ 26 w 28"/>
                <a:gd name="T1" fmla="*/ 16 h 16"/>
                <a:gd name="T2" fmla="*/ 25 w 28"/>
                <a:gd name="T3" fmla="*/ 15 h 16"/>
                <a:gd name="T4" fmla="*/ 14 w 28"/>
                <a:gd name="T5" fmla="*/ 5 h 16"/>
                <a:gd name="T6" fmla="*/ 3 w 28"/>
                <a:gd name="T7" fmla="*/ 15 h 16"/>
                <a:gd name="T8" fmla="*/ 1 w 28"/>
                <a:gd name="T9" fmla="*/ 15 h 16"/>
                <a:gd name="T10" fmla="*/ 1 w 28"/>
                <a:gd name="T11" fmla="*/ 13 h 16"/>
                <a:gd name="T12" fmla="*/ 13 w 28"/>
                <a:gd name="T13" fmla="*/ 1 h 16"/>
                <a:gd name="T14" fmla="*/ 15 w 28"/>
                <a:gd name="T15" fmla="*/ 1 h 16"/>
                <a:gd name="T16" fmla="*/ 27 w 28"/>
                <a:gd name="T17" fmla="*/ 13 h 16"/>
                <a:gd name="T18" fmla="*/ 27 w 28"/>
                <a:gd name="T19" fmla="*/ 15 h 16"/>
                <a:gd name="T20" fmla="*/ 26 w 2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16"/>
                  </a:moveTo>
                  <a:cubicBezTo>
                    <a:pt x="25" y="16"/>
                    <a:pt x="25" y="16"/>
                    <a:pt x="25" y="15"/>
                  </a:cubicBezTo>
                  <a:cubicBezTo>
                    <a:pt x="14" y="5"/>
                    <a:pt x="14" y="5"/>
                    <a:pt x="14" y="5"/>
                  </a:cubicBezTo>
                  <a:cubicBezTo>
                    <a:pt x="3" y="15"/>
                    <a:pt x="3" y="15"/>
                    <a:pt x="3" y="15"/>
                  </a:cubicBezTo>
                  <a:cubicBezTo>
                    <a:pt x="3" y="16"/>
                    <a:pt x="1" y="16"/>
                    <a:pt x="1" y="15"/>
                  </a:cubicBezTo>
                  <a:cubicBezTo>
                    <a:pt x="0" y="15"/>
                    <a:pt x="0" y="13"/>
                    <a:pt x="1" y="13"/>
                  </a:cubicBezTo>
                  <a:cubicBezTo>
                    <a:pt x="13" y="1"/>
                    <a:pt x="13" y="1"/>
                    <a:pt x="13" y="1"/>
                  </a:cubicBezTo>
                  <a:cubicBezTo>
                    <a:pt x="13" y="0"/>
                    <a:pt x="15" y="0"/>
                    <a:pt x="15" y="1"/>
                  </a:cubicBezTo>
                  <a:cubicBezTo>
                    <a:pt x="27" y="13"/>
                    <a:pt x="27" y="13"/>
                    <a:pt x="27" y="13"/>
                  </a:cubicBezTo>
                  <a:cubicBezTo>
                    <a:pt x="28" y="13"/>
                    <a:pt x="28" y="15"/>
                    <a:pt x="27" y="15"/>
                  </a:cubicBezTo>
                  <a:cubicBezTo>
                    <a:pt x="27" y="16"/>
                    <a:pt x="27" y="16"/>
                    <a:pt x="2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827">
              <a:extLst>
                <a:ext uri="{FF2B5EF4-FFF2-40B4-BE49-F238E27FC236}">
                  <a16:creationId xmlns:a16="http://schemas.microsoft.com/office/drawing/2014/main" id="{5B05D9FE-C4BE-4B00-A146-9EE75A681F6A}"/>
                </a:ext>
              </a:extLst>
            </p:cNvPr>
            <p:cNvSpPr>
              <a:spLocks/>
            </p:cNvSpPr>
            <p:nvPr/>
          </p:nvSpPr>
          <p:spPr bwMode="auto">
            <a:xfrm>
              <a:off x="6997700" y="4737100"/>
              <a:ext cx="293688" cy="271463"/>
            </a:xfrm>
            <a:custGeom>
              <a:avLst/>
              <a:gdLst>
                <a:gd name="T0" fmla="*/ 76 w 78"/>
                <a:gd name="T1" fmla="*/ 72 h 72"/>
                <a:gd name="T2" fmla="*/ 32 w 78"/>
                <a:gd name="T3" fmla="*/ 72 h 72"/>
                <a:gd name="T4" fmla="*/ 30 w 78"/>
                <a:gd name="T5" fmla="*/ 70 h 72"/>
                <a:gd name="T6" fmla="*/ 14 w 78"/>
                <a:gd name="T7" fmla="*/ 4 h 72"/>
                <a:gd name="T8" fmla="*/ 2 w 78"/>
                <a:gd name="T9" fmla="*/ 4 h 72"/>
                <a:gd name="T10" fmla="*/ 0 w 78"/>
                <a:gd name="T11" fmla="*/ 2 h 72"/>
                <a:gd name="T12" fmla="*/ 2 w 78"/>
                <a:gd name="T13" fmla="*/ 0 h 72"/>
                <a:gd name="T14" fmla="*/ 16 w 78"/>
                <a:gd name="T15" fmla="*/ 0 h 72"/>
                <a:gd name="T16" fmla="*/ 18 w 78"/>
                <a:gd name="T17" fmla="*/ 2 h 72"/>
                <a:gd name="T18" fmla="*/ 34 w 78"/>
                <a:gd name="T19" fmla="*/ 68 h 72"/>
                <a:gd name="T20" fmla="*/ 76 w 78"/>
                <a:gd name="T21" fmla="*/ 68 h 72"/>
                <a:gd name="T22" fmla="*/ 78 w 78"/>
                <a:gd name="T23" fmla="*/ 70 h 72"/>
                <a:gd name="T24" fmla="*/ 76 w 78"/>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2">
                  <a:moveTo>
                    <a:pt x="76" y="72"/>
                  </a:moveTo>
                  <a:cubicBezTo>
                    <a:pt x="32" y="72"/>
                    <a:pt x="32" y="72"/>
                    <a:pt x="32" y="72"/>
                  </a:cubicBezTo>
                  <a:cubicBezTo>
                    <a:pt x="31" y="72"/>
                    <a:pt x="30" y="71"/>
                    <a:pt x="30" y="70"/>
                  </a:cubicBezTo>
                  <a:cubicBezTo>
                    <a:pt x="14" y="4"/>
                    <a:pt x="14" y="4"/>
                    <a:pt x="14" y="4"/>
                  </a:cubicBezTo>
                  <a:cubicBezTo>
                    <a:pt x="2" y="4"/>
                    <a:pt x="2" y="4"/>
                    <a:pt x="2" y="4"/>
                  </a:cubicBezTo>
                  <a:cubicBezTo>
                    <a:pt x="1" y="4"/>
                    <a:pt x="0" y="3"/>
                    <a:pt x="0" y="2"/>
                  </a:cubicBezTo>
                  <a:cubicBezTo>
                    <a:pt x="0" y="1"/>
                    <a:pt x="1" y="0"/>
                    <a:pt x="2" y="0"/>
                  </a:cubicBezTo>
                  <a:cubicBezTo>
                    <a:pt x="16" y="0"/>
                    <a:pt x="16" y="0"/>
                    <a:pt x="16" y="0"/>
                  </a:cubicBezTo>
                  <a:cubicBezTo>
                    <a:pt x="17" y="0"/>
                    <a:pt x="18" y="1"/>
                    <a:pt x="18" y="2"/>
                  </a:cubicBezTo>
                  <a:cubicBezTo>
                    <a:pt x="34" y="68"/>
                    <a:pt x="34" y="68"/>
                    <a:pt x="34" y="68"/>
                  </a:cubicBezTo>
                  <a:cubicBezTo>
                    <a:pt x="76" y="68"/>
                    <a:pt x="76" y="68"/>
                    <a:pt x="76" y="68"/>
                  </a:cubicBezTo>
                  <a:cubicBezTo>
                    <a:pt x="77" y="68"/>
                    <a:pt x="78" y="69"/>
                    <a:pt x="78" y="70"/>
                  </a:cubicBezTo>
                  <a:cubicBezTo>
                    <a:pt x="78" y="71"/>
                    <a:pt x="77" y="72"/>
                    <a:pt x="7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828">
              <a:extLst>
                <a:ext uri="{FF2B5EF4-FFF2-40B4-BE49-F238E27FC236}">
                  <a16:creationId xmlns:a16="http://schemas.microsoft.com/office/drawing/2014/main" id="{8C94D984-34EC-4E36-84CB-2FC166A20286}"/>
                </a:ext>
              </a:extLst>
            </p:cNvPr>
            <p:cNvSpPr>
              <a:spLocks/>
            </p:cNvSpPr>
            <p:nvPr/>
          </p:nvSpPr>
          <p:spPr bwMode="auto">
            <a:xfrm>
              <a:off x="7072313" y="4827588"/>
              <a:ext cx="285750" cy="150813"/>
            </a:xfrm>
            <a:custGeom>
              <a:avLst/>
              <a:gdLst>
                <a:gd name="T0" fmla="*/ 62 w 76"/>
                <a:gd name="T1" fmla="*/ 40 h 40"/>
                <a:gd name="T2" fmla="*/ 10 w 76"/>
                <a:gd name="T3" fmla="*/ 40 h 40"/>
                <a:gd name="T4" fmla="*/ 8 w 76"/>
                <a:gd name="T5" fmla="*/ 38 h 40"/>
                <a:gd name="T6" fmla="*/ 10 w 76"/>
                <a:gd name="T7" fmla="*/ 36 h 40"/>
                <a:gd name="T8" fmla="*/ 61 w 76"/>
                <a:gd name="T9" fmla="*/ 36 h 40"/>
                <a:gd name="T10" fmla="*/ 71 w 76"/>
                <a:gd name="T11" fmla="*/ 4 h 40"/>
                <a:gd name="T12" fmla="*/ 2 w 76"/>
                <a:gd name="T13" fmla="*/ 4 h 40"/>
                <a:gd name="T14" fmla="*/ 0 w 76"/>
                <a:gd name="T15" fmla="*/ 2 h 40"/>
                <a:gd name="T16" fmla="*/ 2 w 76"/>
                <a:gd name="T17" fmla="*/ 0 h 40"/>
                <a:gd name="T18" fmla="*/ 74 w 76"/>
                <a:gd name="T19" fmla="*/ 0 h 40"/>
                <a:gd name="T20" fmla="*/ 76 w 76"/>
                <a:gd name="T21" fmla="*/ 1 h 40"/>
                <a:gd name="T22" fmla="*/ 76 w 76"/>
                <a:gd name="T23" fmla="*/ 3 h 40"/>
                <a:gd name="T24" fmla="*/ 64 w 76"/>
                <a:gd name="T25" fmla="*/ 39 h 40"/>
                <a:gd name="T26" fmla="*/ 62 w 7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0">
                  <a:moveTo>
                    <a:pt x="62" y="40"/>
                  </a:moveTo>
                  <a:cubicBezTo>
                    <a:pt x="10" y="40"/>
                    <a:pt x="10" y="40"/>
                    <a:pt x="10" y="40"/>
                  </a:cubicBezTo>
                  <a:cubicBezTo>
                    <a:pt x="9" y="40"/>
                    <a:pt x="8" y="39"/>
                    <a:pt x="8" y="38"/>
                  </a:cubicBezTo>
                  <a:cubicBezTo>
                    <a:pt x="8" y="37"/>
                    <a:pt x="9" y="36"/>
                    <a:pt x="10" y="36"/>
                  </a:cubicBezTo>
                  <a:cubicBezTo>
                    <a:pt x="61" y="36"/>
                    <a:pt x="61" y="36"/>
                    <a:pt x="61" y="36"/>
                  </a:cubicBezTo>
                  <a:cubicBezTo>
                    <a:pt x="71" y="4"/>
                    <a:pt x="71" y="4"/>
                    <a:pt x="71" y="4"/>
                  </a:cubicBezTo>
                  <a:cubicBezTo>
                    <a:pt x="2" y="4"/>
                    <a:pt x="2" y="4"/>
                    <a:pt x="2" y="4"/>
                  </a:cubicBezTo>
                  <a:cubicBezTo>
                    <a:pt x="1" y="4"/>
                    <a:pt x="0" y="3"/>
                    <a:pt x="0" y="2"/>
                  </a:cubicBezTo>
                  <a:cubicBezTo>
                    <a:pt x="0" y="1"/>
                    <a:pt x="1" y="0"/>
                    <a:pt x="2" y="0"/>
                  </a:cubicBezTo>
                  <a:cubicBezTo>
                    <a:pt x="74" y="0"/>
                    <a:pt x="74" y="0"/>
                    <a:pt x="74" y="0"/>
                  </a:cubicBezTo>
                  <a:cubicBezTo>
                    <a:pt x="75" y="0"/>
                    <a:pt x="75" y="0"/>
                    <a:pt x="76" y="1"/>
                  </a:cubicBezTo>
                  <a:cubicBezTo>
                    <a:pt x="76" y="1"/>
                    <a:pt x="76" y="2"/>
                    <a:pt x="76" y="3"/>
                  </a:cubicBezTo>
                  <a:cubicBezTo>
                    <a:pt x="64" y="39"/>
                    <a:pt x="64" y="39"/>
                    <a:pt x="64" y="39"/>
                  </a:cubicBezTo>
                  <a:cubicBezTo>
                    <a:pt x="64" y="39"/>
                    <a:pt x="63" y="40"/>
                    <a:pt x="6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9" name="TextBox 138">
            <a:extLst>
              <a:ext uri="{FF2B5EF4-FFF2-40B4-BE49-F238E27FC236}">
                <a16:creationId xmlns:a16="http://schemas.microsoft.com/office/drawing/2014/main" id="{083204C6-C156-4EF9-AC5B-D7CCCD069663}"/>
              </a:ext>
            </a:extLst>
          </p:cNvPr>
          <p:cNvSpPr txBox="1"/>
          <p:nvPr/>
        </p:nvSpPr>
        <p:spPr>
          <a:xfrm flipH="1">
            <a:off x="3502404" y="1832080"/>
            <a:ext cx="1076533" cy="184666"/>
          </a:xfrm>
          <a:prstGeom prst="rect">
            <a:avLst/>
          </a:prstGeom>
          <a:noFill/>
        </p:spPr>
        <p:txBody>
          <a:bodyPr wrap="square" lIns="0" tIns="0" rIns="0" bIns="0" rtlCol="0">
            <a:spAutoFit/>
          </a:bodyPr>
          <a:lstStyle/>
          <a:p>
            <a:r>
              <a:rPr lang="en-US" sz="1200" b="1">
                <a:solidFill>
                  <a:srgbClr val="8F093E"/>
                </a:solidFill>
                <a:latin typeface="Segoe UI" panose="020B0502040204020203" pitchFamily="34" charset="0"/>
                <a:cs typeface="Segoe UI" panose="020B0502040204020203" pitchFamily="34" charset="0"/>
              </a:rPr>
              <a:t>As a Manager</a:t>
            </a:r>
          </a:p>
        </p:txBody>
      </p:sp>
      <p:sp>
        <p:nvSpPr>
          <p:cNvPr id="152" name="TextBox 151">
            <a:extLst>
              <a:ext uri="{FF2B5EF4-FFF2-40B4-BE49-F238E27FC236}">
                <a16:creationId xmlns:a16="http://schemas.microsoft.com/office/drawing/2014/main" id="{CBCBCB3C-3C8D-43CE-BD72-FA42EF16C887}"/>
              </a:ext>
            </a:extLst>
          </p:cNvPr>
          <p:cNvSpPr txBox="1"/>
          <p:nvPr/>
        </p:nvSpPr>
        <p:spPr>
          <a:xfrm flipH="1">
            <a:off x="5603368" y="1882880"/>
            <a:ext cx="1076533" cy="184666"/>
          </a:xfrm>
          <a:prstGeom prst="rect">
            <a:avLst/>
          </a:prstGeom>
          <a:noFill/>
        </p:spPr>
        <p:txBody>
          <a:bodyPr wrap="square" lIns="0" tIns="0" rIns="0" bIns="0" rtlCol="0">
            <a:spAutoFit/>
          </a:bodyPr>
          <a:lstStyle/>
          <a:p>
            <a:r>
              <a:rPr lang="en-US" sz="1200" b="1">
                <a:solidFill>
                  <a:srgbClr val="C70037"/>
                </a:solidFill>
                <a:latin typeface="Segoe UI" panose="020B0502040204020203" pitchFamily="34" charset="0"/>
                <a:cs typeface="Segoe UI" panose="020B0502040204020203" pitchFamily="34" charset="0"/>
              </a:rPr>
              <a:t>As a Seller</a:t>
            </a:r>
          </a:p>
        </p:txBody>
      </p:sp>
      <p:cxnSp>
        <p:nvCxnSpPr>
          <p:cNvPr id="338" name="Straight Connector 337">
            <a:extLst>
              <a:ext uri="{FF2B5EF4-FFF2-40B4-BE49-F238E27FC236}">
                <a16:creationId xmlns:a16="http://schemas.microsoft.com/office/drawing/2014/main" id="{3D465ECD-35BC-415A-958D-C7C16C051EB7}"/>
              </a:ext>
            </a:extLst>
          </p:cNvPr>
          <p:cNvCxnSpPr>
            <a:cxnSpLocks/>
          </p:cNvCxnSpPr>
          <p:nvPr/>
        </p:nvCxnSpPr>
        <p:spPr>
          <a:xfrm>
            <a:off x="8324660" y="3827525"/>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460A7796-B36F-4A4B-A2A4-10C18E1A5764}"/>
              </a:ext>
            </a:extLst>
          </p:cNvPr>
          <p:cNvCxnSpPr>
            <a:cxnSpLocks/>
          </p:cNvCxnSpPr>
          <p:nvPr/>
        </p:nvCxnSpPr>
        <p:spPr>
          <a:xfrm>
            <a:off x="8324660" y="4513230"/>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35A9B9-FD21-4E2F-8221-0A3452276DF3}"/>
              </a:ext>
            </a:extLst>
          </p:cNvPr>
          <p:cNvCxnSpPr>
            <a:cxnSpLocks/>
          </p:cNvCxnSpPr>
          <p:nvPr/>
        </p:nvCxnSpPr>
        <p:spPr>
          <a:xfrm>
            <a:off x="8324660" y="5198935"/>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B9D07853-43F3-E5F5-964D-ECE8402F4D59}"/>
              </a:ext>
            </a:extLst>
          </p:cNvPr>
          <p:cNvSpPr>
            <a:spLocks noGrp="1"/>
          </p:cNvSpPr>
          <p:nvPr>
            <p:ph type="title"/>
          </p:nvPr>
        </p:nvSpPr>
        <p:spPr>
          <a:xfrm>
            <a:off x="1323125" y="213172"/>
            <a:ext cx="10465172" cy="692919"/>
          </a:xfrm>
        </p:spPr>
        <p:txBody>
          <a:bodyPr lIns="0" tIns="0" rIns="0" bIns="0">
            <a:noAutofit/>
          </a:bodyPr>
          <a:lstStyle/>
          <a:p>
            <a:pPr>
              <a:lnSpc>
                <a:spcPct val="100000"/>
              </a:lnSpc>
            </a:pPr>
            <a:r>
              <a:rPr lang="en-ID" b="1">
                <a:latin typeface="Segoe UI" panose="020B0502040204020203" pitchFamily="34" charset="0"/>
                <a:cs typeface="Segoe UI" panose="020B0502040204020203" pitchFamily="34" charset="0"/>
              </a:rPr>
              <a:t>List of prioritized User Stories</a:t>
            </a:r>
          </a:p>
        </p:txBody>
      </p:sp>
      <p:pic>
        <p:nvPicPr>
          <p:cNvPr id="9" name="Picture 8">
            <a:extLst>
              <a:ext uri="{FF2B5EF4-FFF2-40B4-BE49-F238E27FC236}">
                <a16:creationId xmlns:a16="http://schemas.microsoft.com/office/drawing/2014/main" id="{CE768C74-38BF-A6D7-AB2B-916758720E82}"/>
              </a:ext>
            </a:extLst>
          </p:cNvPr>
          <p:cNvPicPr>
            <a:picLocks noChangeAspect="1"/>
          </p:cNvPicPr>
          <p:nvPr/>
        </p:nvPicPr>
        <p:blipFill>
          <a:blip r:embed="rId4"/>
          <a:stretch>
            <a:fillRect/>
          </a:stretch>
        </p:blipFill>
        <p:spPr>
          <a:xfrm>
            <a:off x="7645117" y="985738"/>
            <a:ext cx="4537102" cy="5683574"/>
          </a:xfrm>
          <a:prstGeom prst="rect">
            <a:avLst/>
          </a:prstGeom>
        </p:spPr>
      </p:pic>
      <p:pic>
        <p:nvPicPr>
          <p:cNvPr id="2" name="Picture 1">
            <a:extLst>
              <a:ext uri="{FF2B5EF4-FFF2-40B4-BE49-F238E27FC236}">
                <a16:creationId xmlns:a16="http://schemas.microsoft.com/office/drawing/2014/main" id="{3A10D9A0-EFA6-9AAF-8FB1-B80A2F4B01B3}"/>
              </a:ext>
            </a:extLst>
          </p:cNvPr>
          <p:cNvPicPr>
            <a:picLocks noChangeAspect="1"/>
          </p:cNvPicPr>
          <p:nvPr/>
        </p:nvPicPr>
        <p:blipFill>
          <a:blip r:embed="rId5"/>
          <a:stretch>
            <a:fillRect/>
          </a:stretch>
        </p:blipFill>
        <p:spPr>
          <a:xfrm>
            <a:off x="366582" y="0"/>
            <a:ext cx="750399" cy="1135781"/>
          </a:xfrm>
          <a:prstGeom prst="rect">
            <a:avLst/>
          </a:prstGeom>
        </p:spPr>
      </p:pic>
    </p:spTree>
    <p:extLst>
      <p:ext uri="{BB962C8B-B14F-4D97-AF65-F5344CB8AC3E}">
        <p14:creationId xmlns:p14="http://schemas.microsoft.com/office/powerpoint/2010/main" val="5337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6624B1F-DC60-4966-8FB7-986A31AF1CD4}"/>
              </a:ext>
            </a:extLst>
          </p:cNvPr>
          <p:cNvSpPr>
            <a:spLocks noGrp="1"/>
          </p:cNvSpPr>
          <p:nvPr>
            <p:ph type="sldNum" sz="quarter" idx="12"/>
          </p:nvPr>
        </p:nvSpPr>
        <p:spPr>
          <a:xfrm>
            <a:off x="9077325" y="6356350"/>
            <a:ext cx="2743200" cy="365125"/>
          </a:xfrm>
        </p:spPr>
        <p:txBody>
          <a:bodyPr/>
          <a:lstStyle/>
          <a:p>
            <a:fld id="{48CDA4C5-FE92-47E7-B123-CF46462CBD5E}" type="slidenum">
              <a:rPr lang="en-ID" smtClean="0">
                <a:solidFill>
                  <a:srgbClr val="8F093E"/>
                </a:solidFill>
              </a:rPr>
              <a:t>6</a:t>
            </a:fld>
            <a:endParaRPr lang="en-ID">
              <a:solidFill>
                <a:srgbClr val="8F093E"/>
              </a:solidFill>
            </a:endParaRPr>
          </a:p>
        </p:txBody>
      </p:sp>
      <p:pic>
        <p:nvPicPr>
          <p:cNvPr id="48" name="Picture 47" descr="A picture containing text, computer, computer, monitor&#10;&#10;Description automatically generated">
            <a:extLst>
              <a:ext uri="{FF2B5EF4-FFF2-40B4-BE49-F238E27FC236}">
                <a16:creationId xmlns:a16="http://schemas.microsoft.com/office/drawing/2014/main" id="{7967D5C7-4097-4181-87EC-EAB4353A986A}"/>
              </a:ext>
            </a:extLst>
          </p:cNvPr>
          <p:cNvPicPr>
            <a:picLocks noChangeAspect="1"/>
          </p:cNvPicPr>
          <p:nvPr/>
        </p:nvPicPr>
        <p:blipFill rotWithShape="1">
          <a:blip r:embed="rId3">
            <a:extLst>
              <a:ext uri="{28A0092B-C50C-407E-A947-70E740481C1C}">
                <a14:useLocalDpi xmlns:a14="http://schemas.microsoft.com/office/drawing/2010/main" val="0"/>
              </a:ext>
            </a:extLst>
          </a:blip>
          <a:srcRect l="7027"/>
          <a:stretch/>
        </p:blipFill>
        <p:spPr>
          <a:xfrm>
            <a:off x="0" y="1034549"/>
            <a:ext cx="8324660" cy="5372325"/>
          </a:xfrm>
          <a:prstGeom prst="rect">
            <a:avLst/>
          </a:prstGeom>
        </p:spPr>
      </p:pic>
      <p:sp>
        <p:nvSpPr>
          <p:cNvPr id="92" name="Rectangle: Rounded Corners 91">
            <a:extLst>
              <a:ext uri="{FF2B5EF4-FFF2-40B4-BE49-F238E27FC236}">
                <a16:creationId xmlns:a16="http://schemas.microsoft.com/office/drawing/2014/main" id="{AA76B41F-5EC9-479F-9A8C-DDB42A734A94}"/>
              </a:ext>
            </a:extLst>
          </p:cNvPr>
          <p:cNvSpPr/>
          <p:nvPr/>
        </p:nvSpPr>
        <p:spPr>
          <a:xfrm>
            <a:off x="612844" y="1635966"/>
            <a:ext cx="6348514" cy="3755053"/>
          </a:xfrm>
          <a:prstGeom prst="roundRect">
            <a:avLst>
              <a:gd name="adj" fmla="val 6878"/>
            </a:avLst>
          </a:prstGeom>
          <a:solidFill>
            <a:srgbClr val="8F0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endParaRPr lang="en-US" sz="800">
              <a:effectLst/>
              <a:latin typeface="Calibri" panose="020F0502020204030204" pitchFamily="34" charset="0"/>
            </a:endParaRPr>
          </a:p>
          <a:p>
            <a:pPr marL="0" marR="0">
              <a:spcBef>
                <a:spcPts val="0"/>
              </a:spcBef>
              <a:spcAft>
                <a:spcPts val="0"/>
              </a:spcAft>
            </a:pPr>
            <a:endParaRPr lang="en-US" sz="800">
              <a:latin typeface="Calibri" panose="020F0502020204030204" pitchFamily="34" charset="0"/>
            </a:endParaRPr>
          </a:p>
          <a:p>
            <a:pPr marL="0" marR="0">
              <a:spcBef>
                <a:spcPts val="0"/>
              </a:spcBef>
              <a:spcAft>
                <a:spcPts val="0"/>
              </a:spcAft>
            </a:pPr>
            <a:endParaRPr lang="en-US" sz="800">
              <a:effectLst/>
              <a:latin typeface="Calibri" panose="020F0502020204030204" pitchFamily="34" charset="0"/>
            </a:endParaRPr>
          </a:p>
          <a:p>
            <a:pPr marL="0" marR="0">
              <a:spcBef>
                <a:spcPts val="0"/>
              </a:spcBef>
              <a:spcAft>
                <a:spcPts val="0"/>
              </a:spcAft>
            </a:pPr>
            <a:r>
              <a:rPr lang="en-US" sz="1100">
                <a:effectLst/>
                <a:latin typeface="Calibri" panose="020F0502020204030204" pitchFamily="34" charset="0"/>
              </a:rPr>
              <a:t>1. As a manager, I want to easily manage the inventory of products, including adding new products, updating stock levels, and removing sold-out products.</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2. As a manager, I want to access sales reports and data analysis to understand market trends and make informed decisions about marketing strategies and stock.</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3. As a manager, I want to manage customer orders, including tracking order status and handling returns and refunds if necessary.</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4. As a manager, I want to set up and manage promotions and discounts in the online store to attract new customers and retain existing ones.</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5. As a manager, I want to manage user profiles and system access permissions to ensure the security and privacy of customer data.</a:t>
            </a:r>
          </a:p>
        </p:txBody>
      </p:sp>
      <p:sp>
        <p:nvSpPr>
          <p:cNvPr id="94" name="Rectangle: Top Corners Rounded 93">
            <a:extLst>
              <a:ext uri="{FF2B5EF4-FFF2-40B4-BE49-F238E27FC236}">
                <a16:creationId xmlns:a16="http://schemas.microsoft.com/office/drawing/2014/main" id="{DFF361C4-ADBD-48C4-87AF-10247CBEA9F2}"/>
              </a:ext>
            </a:extLst>
          </p:cNvPr>
          <p:cNvSpPr/>
          <p:nvPr/>
        </p:nvSpPr>
        <p:spPr>
          <a:xfrm flipV="1">
            <a:off x="903959" y="1637910"/>
            <a:ext cx="1648063" cy="675341"/>
          </a:xfrm>
          <a:prstGeom prst="round2SameRect">
            <a:avLst>
              <a:gd name="adj1" fmla="val 23483"/>
              <a:gd name="adj2" fmla="val 0"/>
            </a:avLst>
          </a:prstGeom>
          <a:solidFill>
            <a:schemeClr val="bg1">
              <a:lumMod val="95000"/>
              <a:alpha val="30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01" name="Rectangle: Top Corners Rounded 100">
            <a:extLst>
              <a:ext uri="{FF2B5EF4-FFF2-40B4-BE49-F238E27FC236}">
                <a16:creationId xmlns:a16="http://schemas.microsoft.com/office/drawing/2014/main" id="{EBC6C80D-2151-4C9F-B816-3634424ABCE3}"/>
              </a:ext>
            </a:extLst>
          </p:cNvPr>
          <p:cNvSpPr/>
          <p:nvPr/>
        </p:nvSpPr>
        <p:spPr>
          <a:xfrm flipV="1">
            <a:off x="3028990" y="1637910"/>
            <a:ext cx="1648063" cy="675341"/>
          </a:xfrm>
          <a:prstGeom prst="round2SameRect">
            <a:avLst>
              <a:gd name="adj1" fmla="val 23483"/>
              <a:gd name="adj2" fmla="val 0"/>
            </a:avLst>
          </a:prstGeom>
          <a:solidFill>
            <a:schemeClr val="bg1">
              <a:lumMod val="95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02" name="Rectangle: Top Corners Rounded 101">
            <a:extLst>
              <a:ext uri="{FF2B5EF4-FFF2-40B4-BE49-F238E27FC236}">
                <a16:creationId xmlns:a16="http://schemas.microsoft.com/office/drawing/2014/main" id="{F15FB22A-1DB0-491C-BBBD-005D54C7569A}"/>
              </a:ext>
            </a:extLst>
          </p:cNvPr>
          <p:cNvSpPr/>
          <p:nvPr/>
        </p:nvSpPr>
        <p:spPr>
          <a:xfrm flipV="1">
            <a:off x="5129954" y="1637910"/>
            <a:ext cx="1648063" cy="675341"/>
          </a:xfrm>
          <a:prstGeom prst="round2SameRect">
            <a:avLst>
              <a:gd name="adj1" fmla="val 23483"/>
              <a:gd name="adj2" fmla="val 0"/>
            </a:avLst>
          </a:prstGeom>
          <a:solidFill>
            <a:schemeClr val="bg1">
              <a:lumMod val="95000"/>
              <a:alpha val="30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7BB627F1-ABE8-4929-94B2-99479D9E53A5}"/>
              </a:ext>
            </a:extLst>
          </p:cNvPr>
          <p:cNvGrpSpPr/>
          <p:nvPr/>
        </p:nvGrpSpPr>
        <p:grpSpPr>
          <a:xfrm>
            <a:off x="1002074" y="1845704"/>
            <a:ext cx="1451832" cy="259752"/>
            <a:chOff x="1817999" y="1846071"/>
            <a:chExt cx="1451832" cy="259752"/>
          </a:xfrm>
        </p:grpSpPr>
        <p:sp>
          <p:nvSpPr>
            <p:cNvPr id="111" name="TextBox 110">
              <a:extLst>
                <a:ext uri="{FF2B5EF4-FFF2-40B4-BE49-F238E27FC236}">
                  <a16:creationId xmlns:a16="http://schemas.microsoft.com/office/drawing/2014/main" id="{2A974559-2220-43AE-9154-7064377173E9}"/>
                </a:ext>
              </a:extLst>
            </p:cNvPr>
            <p:cNvSpPr txBox="1"/>
            <p:nvPr/>
          </p:nvSpPr>
          <p:spPr>
            <a:xfrm flipH="1">
              <a:off x="2193298" y="1883247"/>
              <a:ext cx="1076533" cy="184666"/>
            </a:xfrm>
            <a:prstGeom prst="rect">
              <a:avLst/>
            </a:prstGeom>
            <a:noFill/>
          </p:spPr>
          <p:txBody>
            <a:bodyPr wrap="square" lIns="0" tIns="0" rIns="0" bIns="0" rtlCol="0">
              <a:spAutoFit/>
            </a:bodyPr>
            <a:lstStyle/>
            <a:p>
              <a:r>
                <a:rPr lang="en-US" sz="1200" b="1">
                  <a:solidFill>
                    <a:srgbClr val="561744"/>
                  </a:solidFill>
                  <a:latin typeface="Segoe UI" panose="020B0502040204020203" pitchFamily="34" charset="0"/>
                  <a:cs typeface="Segoe UI" panose="020B0502040204020203" pitchFamily="34" charset="0"/>
                </a:rPr>
                <a:t>As a Client</a:t>
              </a:r>
            </a:p>
          </p:txBody>
        </p:sp>
        <p:grpSp>
          <p:nvGrpSpPr>
            <p:cNvPr id="112" name="Group 111">
              <a:extLst>
                <a:ext uri="{FF2B5EF4-FFF2-40B4-BE49-F238E27FC236}">
                  <a16:creationId xmlns:a16="http://schemas.microsoft.com/office/drawing/2014/main" id="{58973F2E-B15A-4F48-BEE7-9AE520F6D94B}"/>
                </a:ext>
              </a:extLst>
            </p:cNvPr>
            <p:cNvGrpSpPr/>
            <p:nvPr/>
          </p:nvGrpSpPr>
          <p:grpSpPr>
            <a:xfrm>
              <a:off x="1817999" y="1846071"/>
              <a:ext cx="276433" cy="259752"/>
              <a:chOff x="5548313" y="2541588"/>
              <a:chExt cx="368300" cy="346075"/>
            </a:xfrm>
            <a:solidFill>
              <a:srgbClr val="561744"/>
            </a:solidFill>
          </p:grpSpPr>
          <p:sp>
            <p:nvSpPr>
              <p:cNvPr id="113" name="Rectangle 839">
                <a:extLst>
                  <a:ext uri="{FF2B5EF4-FFF2-40B4-BE49-F238E27FC236}">
                    <a16:creationId xmlns:a16="http://schemas.microsoft.com/office/drawing/2014/main" id="{5C31E0D1-62B4-424B-8FA9-FC9C695E2F5E}"/>
                  </a:ext>
                </a:extLst>
              </p:cNvPr>
              <p:cNvSpPr>
                <a:spLocks noChangeArrowheads="1"/>
              </p:cNvSpPr>
              <p:nvPr/>
            </p:nvSpPr>
            <p:spPr bwMode="auto">
              <a:xfrm>
                <a:off x="5675313" y="2782888"/>
                <a:ext cx="1127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Rectangle 840">
                <a:extLst>
                  <a:ext uri="{FF2B5EF4-FFF2-40B4-BE49-F238E27FC236}">
                    <a16:creationId xmlns:a16="http://schemas.microsoft.com/office/drawing/2014/main" id="{875DDC48-A582-4A8D-8460-E7BFBA3E2AC1}"/>
                  </a:ext>
                </a:extLst>
              </p:cNvPr>
              <p:cNvSpPr>
                <a:spLocks noChangeArrowheads="1"/>
              </p:cNvSpPr>
              <p:nvPr/>
            </p:nvSpPr>
            <p:spPr bwMode="auto">
              <a:xfrm>
                <a:off x="5768975" y="2843213"/>
                <a:ext cx="635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841">
                <a:extLst>
                  <a:ext uri="{FF2B5EF4-FFF2-40B4-BE49-F238E27FC236}">
                    <a16:creationId xmlns:a16="http://schemas.microsoft.com/office/drawing/2014/main" id="{C69DF37E-C88E-48F3-9E32-597FD0F2BFBD}"/>
                  </a:ext>
                </a:extLst>
              </p:cNvPr>
              <p:cNvSpPr>
                <a:spLocks/>
              </p:cNvSpPr>
              <p:nvPr/>
            </p:nvSpPr>
            <p:spPr bwMode="auto">
              <a:xfrm>
                <a:off x="5727700" y="2601913"/>
                <a:ext cx="46038" cy="14288"/>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1"/>
                      <a:pt x="1" y="0"/>
                      <a:pt x="2" y="0"/>
                    </a:cubicBezTo>
                    <a:cubicBezTo>
                      <a:pt x="10" y="0"/>
                      <a:pt x="10" y="0"/>
                      <a:pt x="10" y="0"/>
                    </a:cubicBezTo>
                    <a:cubicBezTo>
                      <a:pt x="11" y="0"/>
                      <a:pt x="12" y="1"/>
                      <a:pt x="12" y="2"/>
                    </a:cubicBezTo>
                    <a:cubicBezTo>
                      <a:pt x="12" y="3"/>
                      <a:pt x="11"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842">
                <a:extLst>
                  <a:ext uri="{FF2B5EF4-FFF2-40B4-BE49-F238E27FC236}">
                    <a16:creationId xmlns:a16="http://schemas.microsoft.com/office/drawing/2014/main" id="{B2C6108F-A664-4916-B74C-C3CF70B6F65E}"/>
                  </a:ext>
                </a:extLst>
              </p:cNvPr>
              <p:cNvSpPr>
                <a:spLocks/>
              </p:cNvSpPr>
              <p:nvPr/>
            </p:nvSpPr>
            <p:spPr bwMode="auto">
              <a:xfrm>
                <a:off x="5743575" y="2632075"/>
                <a:ext cx="96838" cy="14288"/>
              </a:xfrm>
              <a:custGeom>
                <a:avLst/>
                <a:gdLst>
                  <a:gd name="T0" fmla="*/ 24 w 26"/>
                  <a:gd name="T1" fmla="*/ 4 h 4"/>
                  <a:gd name="T2" fmla="*/ 2 w 26"/>
                  <a:gd name="T3" fmla="*/ 4 h 4"/>
                  <a:gd name="T4" fmla="*/ 0 w 26"/>
                  <a:gd name="T5" fmla="*/ 2 h 4"/>
                  <a:gd name="T6" fmla="*/ 2 w 26"/>
                  <a:gd name="T7" fmla="*/ 0 h 4"/>
                  <a:gd name="T8" fmla="*/ 24 w 26"/>
                  <a:gd name="T9" fmla="*/ 0 h 4"/>
                  <a:gd name="T10" fmla="*/ 26 w 26"/>
                  <a:gd name="T11" fmla="*/ 2 h 4"/>
                  <a:gd name="T12" fmla="*/ 24 w 2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4" y="4"/>
                    </a:move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cubicBezTo>
                      <a:pt x="26" y="3"/>
                      <a:pt x="25"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843">
                <a:extLst>
                  <a:ext uri="{FF2B5EF4-FFF2-40B4-BE49-F238E27FC236}">
                    <a16:creationId xmlns:a16="http://schemas.microsoft.com/office/drawing/2014/main" id="{0F6A4B8E-1754-4246-BB9A-2296535073B2}"/>
                  </a:ext>
                </a:extLst>
              </p:cNvPr>
              <p:cNvSpPr>
                <a:spLocks/>
              </p:cNvSpPr>
              <p:nvPr/>
            </p:nvSpPr>
            <p:spPr bwMode="auto">
              <a:xfrm>
                <a:off x="5719763" y="2662238"/>
                <a:ext cx="112713" cy="14288"/>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844">
                <a:extLst>
                  <a:ext uri="{FF2B5EF4-FFF2-40B4-BE49-F238E27FC236}">
                    <a16:creationId xmlns:a16="http://schemas.microsoft.com/office/drawing/2014/main" id="{C6D6CEF3-7DC0-4BB5-8A1F-F6A522856F45}"/>
                  </a:ext>
                </a:extLst>
              </p:cNvPr>
              <p:cNvSpPr>
                <a:spLocks/>
              </p:cNvSpPr>
              <p:nvPr/>
            </p:nvSpPr>
            <p:spPr bwMode="auto">
              <a:xfrm>
                <a:off x="5719763" y="2692400"/>
                <a:ext cx="120650" cy="14288"/>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845">
                <a:extLst>
                  <a:ext uri="{FF2B5EF4-FFF2-40B4-BE49-F238E27FC236}">
                    <a16:creationId xmlns:a16="http://schemas.microsoft.com/office/drawing/2014/main" id="{CC571659-9883-48C8-ADB6-92C900378254}"/>
                  </a:ext>
                </a:extLst>
              </p:cNvPr>
              <p:cNvSpPr>
                <a:spLocks/>
              </p:cNvSpPr>
              <p:nvPr/>
            </p:nvSpPr>
            <p:spPr bwMode="auto">
              <a:xfrm>
                <a:off x="5719763" y="2722563"/>
                <a:ext cx="106363" cy="14288"/>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846">
                <a:extLst>
                  <a:ext uri="{FF2B5EF4-FFF2-40B4-BE49-F238E27FC236}">
                    <a16:creationId xmlns:a16="http://schemas.microsoft.com/office/drawing/2014/main" id="{043E2C24-0C07-4BDC-848C-536892A3D81B}"/>
                  </a:ext>
                </a:extLst>
              </p:cNvPr>
              <p:cNvSpPr>
                <a:spLocks/>
              </p:cNvSpPr>
              <p:nvPr/>
            </p:nvSpPr>
            <p:spPr bwMode="auto">
              <a:xfrm>
                <a:off x="5713413" y="2752725"/>
                <a:ext cx="119063" cy="14288"/>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Rectangle 847">
                <a:extLst>
                  <a:ext uri="{FF2B5EF4-FFF2-40B4-BE49-F238E27FC236}">
                    <a16:creationId xmlns:a16="http://schemas.microsoft.com/office/drawing/2014/main" id="{73984F86-E47D-488C-BD04-499710DA2E10}"/>
                  </a:ext>
                </a:extLst>
              </p:cNvPr>
              <p:cNvSpPr>
                <a:spLocks noChangeArrowheads="1"/>
              </p:cNvSpPr>
              <p:nvPr/>
            </p:nvSpPr>
            <p:spPr bwMode="auto">
              <a:xfrm>
                <a:off x="5705475" y="2541588"/>
                <a:ext cx="18732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848">
                <a:extLst>
                  <a:ext uri="{FF2B5EF4-FFF2-40B4-BE49-F238E27FC236}">
                    <a16:creationId xmlns:a16="http://schemas.microsoft.com/office/drawing/2014/main" id="{78A22193-C918-466A-9122-6B1E6A87A185}"/>
                  </a:ext>
                </a:extLst>
              </p:cNvPr>
              <p:cNvSpPr>
                <a:spLocks noEditPoints="1"/>
              </p:cNvSpPr>
              <p:nvPr/>
            </p:nvSpPr>
            <p:spPr bwMode="auto">
              <a:xfrm>
                <a:off x="5548313" y="2541588"/>
                <a:ext cx="368300" cy="346075"/>
              </a:xfrm>
              <a:custGeom>
                <a:avLst/>
                <a:gdLst>
                  <a:gd name="T0" fmla="*/ 52 w 98"/>
                  <a:gd name="T1" fmla="*/ 92 h 92"/>
                  <a:gd name="T2" fmla="*/ 2 w 98"/>
                  <a:gd name="T3" fmla="*/ 92 h 92"/>
                  <a:gd name="T4" fmla="*/ 0 w 98"/>
                  <a:gd name="T5" fmla="*/ 90 h 92"/>
                  <a:gd name="T6" fmla="*/ 2 w 98"/>
                  <a:gd name="T7" fmla="*/ 88 h 92"/>
                  <a:gd name="T8" fmla="*/ 6 w 98"/>
                  <a:gd name="T9" fmla="*/ 87 h 92"/>
                  <a:gd name="T10" fmla="*/ 7 w 98"/>
                  <a:gd name="T11" fmla="*/ 77 h 92"/>
                  <a:gd name="T12" fmla="*/ 10 w 98"/>
                  <a:gd name="T13" fmla="*/ 66 h 92"/>
                  <a:gd name="T14" fmla="*/ 14 w 98"/>
                  <a:gd name="T15" fmla="*/ 64 h 92"/>
                  <a:gd name="T16" fmla="*/ 32 w 98"/>
                  <a:gd name="T17" fmla="*/ 64 h 92"/>
                  <a:gd name="T18" fmla="*/ 36 w 98"/>
                  <a:gd name="T19" fmla="*/ 8 h 92"/>
                  <a:gd name="T20" fmla="*/ 42 w 98"/>
                  <a:gd name="T21" fmla="*/ 0 h 92"/>
                  <a:gd name="T22" fmla="*/ 42 w 98"/>
                  <a:gd name="T23" fmla="*/ 4 h 92"/>
                  <a:gd name="T24" fmla="*/ 40 w 98"/>
                  <a:gd name="T25" fmla="*/ 8 h 92"/>
                  <a:gd name="T26" fmla="*/ 36 w 98"/>
                  <a:gd name="T27" fmla="*/ 66 h 92"/>
                  <a:gd name="T28" fmla="*/ 34 w 98"/>
                  <a:gd name="T29" fmla="*/ 68 h 92"/>
                  <a:gd name="T30" fmla="*/ 14 w 98"/>
                  <a:gd name="T31" fmla="*/ 68 h 92"/>
                  <a:gd name="T32" fmla="*/ 13 w 98"/>
                  <a:gd name="T33" fmla="*/ 68 h 92"/>
                  <a:gd name="T34" fmla="*/ 11 w 98"/>
                  <a:gd name="T35" fmla="*/ 76 h 92"/>
                  <a:gd name="T36" fmla="*/ 10 w 98"/>
                  <a:gd name="T37" fmla="*/ 88 h 92"/>
                  <a:gd name="T38" fmla="*/ 52 w 98"/>
                  <a:gd name="T39" fmla="*/ 88 h 92"/>
                  <a:gd name="T40" fmla="*/ 56 w 98"/>
                  <a:gd name="T41" fmla="*/ 87 h 92"/>
                  <a:gd name="T42" fmla="*/ 57 w 98"/>
                  <a:gd name="T43" fmla="*/ 77 h 92"/>
                  <a:gd name="T44" fmla="*/ 60 w 98"/>
                  <a:gd name="T45" fmla="*/ 66 h 92"/>
                  <a:gd name="T46" fmla="*/ 64 w 98"/>
                  <a:gd name="T47" fmla="*/ 64 h 92"/>
                  <a:gd name="T48" fmla="*/ 69 w 98"/>
                  <a:gd name="T49" fmla="*/ 66 h 92"/>
                  <a:gd name="T50" fmla="*/ 70 w 98"/>
                  <a:gd name="T51" fmla="*/ 73 h 92"/>
                  <a:gd name="T52" fmla="*/ 72 w 98"/>
                  <a:gd name="T53" fmla="*/ 79 h 92"/>
                  <a:gd name="T54" fmla="*/ 76 w 98"/>
                  <a:gd name="T55" fmla="*/ 80 h 92"/>
                  <a:gd name="T56" fmla="*/ 78 w 98"/>
                  <a:gd name="T57" fmla="*/ 79 h 92"/>
                  <a:gd name="T58" fmla="*/ 86 w 98"/>
                  <a:gd name="T59" fmla="*/ 8 h 92"/>
                  <a:gd name="T60" fmla="*/ 92 w 98"/>
                  <a:gd name="T61" fmla="*/ 0 h 92"/>
                  <a:gd name="T62" fmla="*/ 98 w 98"/>
                  <a:gd name="T63" fmla="*/ 14 h 92"/>
                  <a:gd name="T64" fmla="*/ 96 w 98"/>
                  <a:gd name="T65" fmla="*/ 16 h 92"/>
                  <a:gd name="T66" fmla="*/ 90 w 98"/>
                  <a:gd name="T67" fmla="*/ 16 h 92"/>
                  <a:gd name="T68" fmla="*/ 81 w 98"/>
                  <a:gd name="T69" fmla="*/ 82 h 92"/>
                  <a:gd name="T70" fmla="*/ 76 w 98"/>
                  <a:gd name="T71" fmla="*/ 84 h 92"/>
                  <a:gd name="T72" fmla="*/ 69 w 98"/>
                  <a:gd name="T73" fmla="*/ 82 h 92"/>
                  <a:gd name="T74" fmla="*/ 66 w 98"/>
                  <a:gd name="T75" fmla="*/ 73 h 92"/>
                  <a:gd name="T76" fmla="*/ 66 w 98"/>
                  <a:gd name="T77" fmla="*/ 68 h 92"/>
                  <a:gd name="T78" fmla="*/ 64 w 98"/>
                  <a:gd name="T79" fmla="*/ 68 h 92"/>
                  <a:gd name="T80" fmla="*/ 62 w 98"/>
                  <a:gd name="T81" fmla="*/ 68 h 92"/>
                  <a:gd name="T82" fmla="*/ 61 w 98"/>
                  <a:gd name="T83" fmla="*/ 76 h 92"/>
                  <a:gd name="T84" fmla="*/ 58 w 98"/>
                  <a:gd name="T85" fmla="*/ 90 h 92"/>
                  <a:gd name="T86" fmla="*/ 52 w 98"/>
                  <a:gd name="T87" fmla="*/ 92 h 92"/>
                  <a:gd name="T88" fmla="*/ 90 w 98"/>
                  <a:gd name="T89" fmla="*/ 12 h 92"/>
                  <a:gd name="T90" fmla="*/ 94 w 98"/>
                  <a:gd name="T91" fmla="*/ 12 h 92"/>
                  <a:gd name="T92" fmla="*/ 92 w 98"/>
                  <a:gd name="T93" fmla="*/ 4 h 92"/>
                  <a:gd name="T94" fmla="*/ 90 w 98"/>
                  <a:gd name="T95" fmla="*/ 8 h 92"/>
                  <a:gd name="T96" fmla="*/ 90 w 98"/>
                  <a:gd name="T9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2">
                    <a:moveTo>
                      <a:pt x="52" y="92"/>
                    </a:moveTo>
                    <a:cubicBezTo>
                      <a:pt x="2" y="92"/>
                      <a:pt x="2" y="92"/>
                      <a:pt x="2" y="92"/>
                    </a:cubicBezTo>
                    <a:cubicBezTo>
                      <a:pt x="1" y="92"/>
                      <a:pt x="0" y="91"/>
                      <a:pt x="0" y="90"/>
                    </a:cubicBezTo>
                    <a:cubicBezTo>
                      <a:pt x="0" y="89"/>
                      <a:pt x="1" y="88"/>
                      <a:pt x="2" y="88"/>
                    </a:cubicBezTo>
                    <a:cubicBezTo>
                      <a:pt x="4" y="88"/>
                      <a:pt x="5" y="88"/>
                      <a:pt x="6" y="87"/>
                    </a:cubicBezTo>
                    <a:cubicBezTo>
                      <a:pt x="8" y="85"/>
                      <a:pt x="8" y="80"/>
                      <a:pt x="7" y="77"/>
                    </a:cubicBezTo>
                    <a:cubicBezTo>
                      <a:pt x="7" y="72"/>
                      <a:pt x="7" y="68"/>
                      <a:pt x="10" y="66"/>
                    </a:cubicBezTo>
                    <a:cubicBezTo>
                      <a:pt x="11" y="65"/>
                      <a:pt x="12" y="64"/>
                      <a:pt x="14" y="64"/>
                    </a:cubicBezTo>
                    <a:cubicBezTo>
                      <a:pt x="32" y="64"/>
                      <a:pt x="32" y="64"/>
                      <a:pt x="32" y="64"/>
                    </a:cubicBezTo>
                    <a:cubicBezTo>
                      <a:pt x="36" y="42"/>
                      <a:pt x="36" y="8"/>
                      <a:pt x="36" y="8"/>
                    </a:cubicBezTo>
                    <a:cubicBezTo>
                      <a:pt x="36" y="5"/>
                      <a:pt x="37" y="0"/>
                      <a:pt x="42" y="0"/>
                    </a:cubicBezTo>
                    <a:cubicBezTo>
                      <a:pt x="42" y="4"/>
                      <a:pt x="42" y="4"/>
                      <a:pt x="42" y="4"/>
                    </a:cubicBezTo>
                    <a:cubicBezTo>
                      <a:pt x="40" y="4"/>
                      <a:pt x="40" y="8"/>
                      <a:pt x="40" y="8"/>
                    </a:cubicBezTo>
                    <a:cubicBezTo>
                      <a:pt x="40" y="9"/>
                      <a:pt x="40" y="44"/>
                      <a:pt x="36" y="66"/>
                    </a:cubicBezTo>
                    <a:cubicBezTo>
                      <a:pt x="36" y="67"/>
                      <a:pt x="35" y="68"/>
                      <a:pt x="34" y="68"/>
                    </a:cubicBezTo>
                    <a:cubicBezTo>
                      <a:pt x="14" y="68"/>
                      <a:pt x="14" y="68"/>
                      <a:pt x="14" y="68"/>
                    </a:cubicBezTo>
                    <a:cubicBezTo>
                      <a:pt x="13" y="68"/>
                      <a:pt x="13" y="68"/>
                      <a:pt x="13" y="68"/>
                    </a:cubicBezTo>
                    <a:cubicBezTo>
                      <a:pt x="11" y="70"/>
                      <a:pt x="11" y="73"/>
                      <a:pt x="11" y="76"/>
                    </a:cubicBezTo>
                    <a:cubicBezTo>
                      <a:pt x="12" y="80"/>
                      <a:pt x="12" y="85"/>
                      <a:pt x="10" y="88"/>
                    </a:cubicBezTo>
                    <a:cubicBezTo>
                      <a:pt x="52" y="88"/>
                      <a:pt x="52" y="88"/>
                      <a:pt x="52" y="88"/>
                    </a:cubicBezTo>
                    <a:cubicBezTo>
                      <a:pt x="54" y="88"/>
                      <a:pt x="55" y="88"/>
                      <a:pt x="56" y="87"/>
                    </a:cubicBezTo>
                    <a:cubicBezTo>
                      <a:pt x="57" y="85"/>
                      <a:pt x="57" y="80"/>
                      <a:pt x="57" y="77"/>
                    </a:cubicBezTo>
                    <a:cubicBezTo>
                      <a:pt x="57" y="72"/>
                      <a:pt x="57" y="68"/>
                      <a:pt x="60" y="66"/>
                    </a:cubicBezTo>
                    <a:cubicBezTo>
                      <a:pt x="61" y="65"/>
                      <a:pt x="62" y="64"/>
                      <a:pt x="64" y="64"/>
                    </a:cubicBezTo>
                    <a:cubicBezTo>
                      <a:pt x="66" y="64"/>
                      <a:pt x="68" y="65"/>
                      <a:pt x="69" y="66"/>
                    </a:cubicBezTo>
                    <a:cubicBezTo>
                      <a:pt x="70" y="68"/>
                      <a:pt x="70" y="70"/>
                      <a:pt x="70" y="73"/>
                    </a:cubicBezTo>
                    <a:cubicBezTo>
                      <a:pt x="70" y="75"/>
                      <a:pt x="70" y="78"/>
                      <a:pt x="72" y="79"/>
                    </a:cubicBezTo>
                    <a:cubicBezTo>
                      <a:pt x="72" y="80"/>
                      <a:pt x="74" y="80"/>
                      <a:pt x="76" y="80"/>
                    </a:cubicBezTo>
                    <a:cubicBezTo>
                      <a:pt x="76" y="80"/>
                      <a:pt x="77" y="80"/>
                      <a:pt x="78" y="79"/>
                    </a:cubicBezTo>
                    <a:cubicBezTo>
                      <a:pt x="86" y="71"/>
                      <a:pt x="86" y="25"/>
                      <a:pt x="86" y="8"/>
                    </a:cubicBezTo>
                    <a:cubicBezTo>
                      <a:pt x="86" y="5"/>
                      <a:pt x="87" y="0"/>
                      <a:pt x="92" y="0"/>
                    </a:cubicBezTo>
                    <a:cubicBezTo>
                      <a:pt x="97" y="0"/>
                      <a:pt x="98" y="10"/>
                      <a:pt x="98" y="14"/>
                    </a:cubicBezTo>
                    <a:cubicBezTo>
                      <a:pt x="98" y="15"/>
                      <a:pt x="97" y="16"/>
                      <a:pt x="96" y="16"/>
                    </a:cubicBezTo>
                    <a:cubicBezTo>
                      <a:pt x="90" y="16"/>
                      <a:pt x="90" y="16"/>
                      <a:pt x="90" y="16"/>
                    </a:cubicBezTo>
                    <a:cubicBezTo>
                      <a:pt x="90" y="34"/>
                      <a:pt x="89" y="73"/>
                      <a:pt x="81" y="82"/>
                    </a:cubicBezTo>
                    <a:cubicBezTo>
                      <a:pt x="79" y="83"/>
                      <a:pt x="78" y="84"/>
                      <a:pt x="76" y="84"/>
                    </a:cubicBezTo>
                    <a:cubicBezTo>
                      <a:pt x="73" y="84"/>
                      <a:pt x="70" y="83"/>
                      <a:pt x="69" y="82"/>
                    </a:cubicBezTo>
                    <a:cubicBezTo>
                      <a:pt x="66" y="79"/>
                      <a:pt x="66" y="76"/>
                      <a:pt x="66" y="73"/>
                    </a:cubicBezTo>
                    <a:cubicBezTo>
                      <a:pt x="66" y="71"/>
                      <a:pt x="66" y="69"/>
                      <a:pt x="66" y="68"/>
                    </a:cubicBezTo>
                    <a:cubicBezTo>
                      <a:pt x="65" y="68"/>
                      <a:pt x="65" y="68"/>
                      <a:pt x="64" y="68"/>
                    </a:cubicBezTo>
                    <a:cubicBezTo>
                      <a:pt x="63" y="68"/>
                      <a:pt x="63" y="68"/>
                      <a:pt x="62" y="68"/>
                    </a:cubicBezTo>
                    <a:cubicBezTo>
                      <a:pt x="61" y="70"/>
                      <a:pt x="61" y="73"/>
                      <a:pt x="61" y="76"/>
                    </a:cubicBezTo>
                    <a:cubicBezTo>
                      <a:pt x="61" y="81"/>
                      <a:pt x="61" y="87"/>
                      <a:pt x="58" y="90"/>
                    </a:cubicBezTo>
                    <a:cubicBezTo>
                      <a:pt x="57" y="91"/>
                      <a:pt x="55" y="92"/>
                      <a:pt x="52" y="92"/>
                    </a:cubicBezTo>
                    <a:close/>
                    <a:moveTo>
                      <a:pt x="90" y="12"/>
                    </a:moveTo>
                    <a:cubicBezTo>
                      <a:pt x="94" y="12"/>
                      <a:pt x="94" y="12"/>
                      <a:pt x="94" y="12"/>
                    </a:cubicBezTo>
                    <a:cubicBezTo>
                      <a:pt x="94" y="8"/>
                      <a:pt x="93" y="4"/>
                      <a:pt x="92" y="4"/>
                    </a:cubicBezTo>
                    <a:cubicBezTo>
                      <a:pt x="90" y="4"/>
                      <a:pt x="90" y="8"/>
                      <a:pt x="90" y="8"/>
                    </a:cubicBezTo>
                    <a:cubicBezTo>
                      <a:pt x="90" y="9"/>
                      <a:pt x="90" y="10"/>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23" name="Group 122">
            <a:extLst>
              <a:ext uri="{FF2B5EF4-FFF2-40B4-BE49-F238E27FC236}">
                <a16:creationId xmlns:a16="http://schemas.microsoft.com/office/drawing/2014/main" id="{411ABAF6-E093-4ADB-BCA7-52EFFA373707}"/>
              </a:ext>
            </a:extLst>
          </p:cNvPr>
          <p:cNvGrpSpPr/>
          <p:nvPr/>
        </p:nvGrpSpPr>
        <p:grpSpPr>
          <a:xfrm>
            <a:off x="3130083" y="1852853"/>
            <a:ext cx="270476" cy="245454"/>
            <a:chOff x="7718425" y="3252788"/>
            <a:chExt cx="360363" cy="327025"/>
          </a:xfrm>
          <a:solidFill>
            <a:srgbClr val="8F093E"/>
          </a:solidFill>
        </p:grpSpPr>
        <p:sp>
          <p:nvSpPr>
            <p:cNvPr id="124" name="Freeform 786">
              <a:extLst>
                <a:ext uri="{FF2B5EF4-FFF2-40B4-BE49-F238E27FC236}">
                  <a16:creationId xmlns:a16="http://schemas.microsoft.com/office/drawing/2014/main" id="{86C00192-CEED-4ED1-B224-7D3B243C3417}"/>
                </a:ext>
              </a:extLst>
            </p:cNvPr>
            <p:cNvSpPr>
              <a:spLocks noEditPoints="1"/>
            </p:cNvSpPr>
            <p:nvPr/>
          </p:nvSpPr>
          <p:spPr bwMode="auto">
            <a:xfrm>
              <a:off x="7770813" y="35194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787">
              <a:extLst>
                <a:ext uri="{FF2B5EF4-FFF2-40B4-BE49-F238E27FC236}">
                  <a16:creationId xmlns:a16="http://schemas.microsoft.com/office/drawing/2014/main" id="{7B01C651-6B32-4B11-8D3D-4097D870571C}"/>
                </a:ext>
              </a:extLst>
            </p:cNvPr>
            <p:cNvSpPr>
              <a:spLocks noEditPoints="1"/>
            </p:cNvSpPr>
            <p:nvPr/>
          </p:nvSpPr>
          <p:spPr bwMode="auto">
            <a:xfrm>
              <a:off x="7937500" y="3519488"/>
              <a:ext cx="58738"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788">
              <a:extLst>
                <a:ext uri="{FF2B5EF4-FFF2-40B4-BE49-F238E27FC236}">
                  <a16:creationId xmlns:a16="http://schemas.microsoft.com/office/drawing/2014/main" id="{FF896560-CE89-40A5-8513-50D3CF720362}"/>
                </a:ext>
              </a:extLst>
            </p:cNvPr>
            <p:cNvSpPr>
              <a:spLocks/>
            </p:cNvSpPr>
            <p:nvPr/>
          </p:nvSpPr>
          <p:spPr bwMode="auto">
            <a:xfrm>
              <a:off x="7794625" y="3263900"/>
              <a:ext cx="284163" cy="269875"/>
            </a:xfrm>
            <a:custGeom>
              <a:avLst/>
              <a:gdLst>
                <a:gd name="T0" fmla="*/ 46 w 76"/>
                <a:gd name="T1" fmla="*/ 72 h 72"/>
                <a:gd name="T2" fmla="*/ 2 w 76"/>
                <a:gd name="T3" fmla="*/ 72 h 72"/>
                <a:gd name="T4" fmla="*/ 0 w 76"/>
                <a:gd name="T5" fmla="*/ 70 h 72"/>
                <a:gd name="T6" fmla="*/ 2 w 76"/>
                <a:gd name="T7" fmla="*/ 68 h 72"/>
                <a:gd name="T8" fmla="*/ 44 w 76"/>
                <a:gd name="T9" fmla="*/ 68 h 72"/>
                <a:gd name="T10" fmla="*/ 60 w 76"/>
                <a:gd name="T11" fmla="*/ 2 h 72"/>
                <a:gd name="T12" fmla="*/ 62 w 76"/>
                <a:gd name="T13" fmla="*/ 0 h 72"/>
                <a:gd name="T14" fmla="*/ 74 w 76"/>
                <a:gd name="T15" fmla="*/ 0 h 72"/>
                <a:gd name="T16" fmla="*/ 76 w 76"/>
                <a:gd name="T17" fmla="*/ 2 h 72"/>
                <a:gd name="T18" fmla="*/ 74 w 76"/>
                <a:gd name="T19" fmla="*/ 4 h 72"/>
                <a:gd name="T20" fmla="*/ 64 w 76"/>
                <a:gd name="T21" fmla="*/ 4 h 72"/>
                <a:gd name="T22" fmla="*/ 48 w 76"/>
                <a:gd name="T23" fmla="*/ 70 h 72"/>
                <a:gd name="T24" fmla="*/ 46 w 76"/>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2">
                  <a:moveTo>
                    <a:pt x="46" y="72"/>
                  </a:moveTo>
                  <a:cubicBezTo>
                    <a:pt x="2" y="72"/>
                    <a:pt x="2" y="72"/>
                    <a:pt x="2" y="72"/>
                  </a:cubicBezTo>
                  <a:cubicBezTo>
                    <a:pt x="1" y="72"/>
                    <a:pt x="0" y="71"/>
                    <a:pt x="0" y="70"/>
                  </a:cubicBezTo>
                  <a:cubicBezTo>
                    <a:pt x="0" y="69"/>
                    <a:pt x="1" y="68"/>
                    <a:pt x="2" y="68"/>
                  </a:cubicBezTo>
                  <a:cubicBezTo>
                    <a:pt x="44" y="68"/>
                    <a:pt x="44" y="68"/>
                    <a:pt x="44" y="68"/>
                  </a:cubicBezTo>
                  <a:cubicBezTo>
                    <a:pt x="60" y="2"/>
                    <a:pt x="60" y="2"/>
                    <a:pt x="60" y="2"/>
                  </a:cubicBezTo>
                  <a:cubicBezTo>
                    <a:pt x="60" y="1"/>
                    <a:pt x="61" y="0"/>
                    <a:pt x="62" y="0"/>
                  </a:cubicBezTo>
                  <a:cubicBezTo>
                    <a:pt x="74" y="0"/>
                    <a:pt x="74" y="0"/>
                    <a:pt x="74" y="0"/>
                  </a:cubicBezTo>
                  <a:cubicBezTo>
                    <a:pt x="75" y="0"/>
                    <a:pt x="76" y="1"/>
                    <a:pt x="76" y="2"/>
                  </a:cubicBezTo>
                  <a:cubicBezTo>
                    <a:pt x="76" y="3"/>
                    <a:pt x="75" y="4"/>
                    <a:pt x="74" y="4"/>
                  </a:cubicBezTo>
                  <a:cubicBezTo>
                    <a:pt x="64" y="4"/>
                    <a:pt x="64" y="4"/>
                    <a:pt x="64" y="4"/>
                  </a:cubicBezTo>
                  <a:cubicBezTo>
                    <a:pt x="48" y="70"/>
                    <a:pt x="48" y="70"/>
                    <a:pt x="48" y="70"/>
                  </a:cubicBezTo>
                  <a:cubicBezTo>
                    <a:pt x="48" y="71"/>
                    <a:pt x="47" y="72"/>
                    <a:pt x="4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789">
              <a:extLst>
                <a:ext uri="{FF2B5EF4-FFF2-40B4-BE49-F238E27FC236}">
                  <a16:creationId xmlns:a16="http://schemas.microsoft.com/office/drawing/2014/main" id="{746E4F97-278B-4D0F-BE96-F5DCB85FF5F1}"/>
                </a:ext>
              </a:extLst>
            </p:cNvPr>
            <p:cNvSpPr>
              <a:spLocks/>
            </p:cNvSpPr>
            <p:nvPr/>
          </p:nvSpPr>
          <p:spPr bwMode="auto">
            <a:xfrm>
              <a:off x="7726363" y="3354388"/>
              <a:ext cx="285750" cy="149225"/>
            </a:xfrm>
            <a:custGeom>
              <a:avLst/>
              <a:gdLst>
                <a:gd name="T0" fmla="*/ 66 w 76"/>
                <a:gd name="T1" fmla="*/ 40 h 40"/>
                <a:gd name="T2" fmla="*/ 14 w 76"/>
                <a:gd name="T3" fmla="*/ 40 h 40"/>
                <a:gd name="T4" fmla="*/ 12 w 76"/>
                <a:gd name="T5" fmla="*/ 39 h 40"/>
                <a:gd name="T6" fmla="*/ 0 w 76"/>
                <a:gd name="T7" fmla="*/ 3 h 40"/>
                <a:gd name="T8" fmla="*/ 0 w 76"/>
                <a:gd name="T9" fmla="*/ 1 h 40"/>
                <a:gd name="T10" fmla="*/ 2 w 76"/>
                <a:gd name="T11" fmla="*/ 0 h 40"/>
                <a:gd name="T12" fmla="*/ 74 w 76"/>
                <a:gd name="T13" fmla="*/ 0 h 40"/>
                <a:gd name="T14" fmla="*/ 76 w 76"/>
                <a:gd name="T15" fmla="*/ 2 h 40"/>
                <a:gd name="T16" fmla="*/ 74 w 76"/>
                <a:gd name="T17" fmla="*/ 4 h 40"/>
                <a:gd name="T18" fmla="*/ 5 w 76"/>
                <a:gd name="T19" fmla="*/ 4 h 40"/>
                <a:gd name="T20" fmla="*/ 15 w 76"/>
                <a:gd name="T21" fmla="*/ 36 h 40"/>
                <a:gd name="T22" fmla="*/ 66 w 76"/>
                <a:gd name="T23" fmla="*/ 36 h 40"/>
                <a:gd name="T24" fmla="*/ 68 w 76"/>
                <a:gd name="T25" fmla="*/ 38 h 40"/>
                <a:gd name="T26" fmla="*/ 66 w 7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0">
                  <a:moveTo>
                    <a:pt x="66" y="40"/>
                  </a:moveTo>
                  <a:cubicBezTo>
                    <a:pt x="14" y="40"/>
                    <a:pt x="14" y="40"/>
                    <a:pt x="14" y="40"/>
                  </a:cubicBezTo>
                  <a:cubicBezTo>
                    <a:pt x="13" y="40"/>
                    <a:pt x="12" y="39"/>
                    <a:pt x="12" y="39"/>
                  </a:cubicBezTo>
                  <a:cubicBezTo>
                    <a:pt x="0" y="3"/>
                    <a:pt x="0" y="3"/>
                    <a:pt x="0" y="3"/>
                  </a:cubicBezTo>
                  <a:cubicBezTo>
                    <a:pt x="0" y="2"/>
                    <a:pt x="0" y="1"/>
                    <a:pt x="0" y="1"/>
                  </a:cubicBezTo>
                  <a:cubicBezTo>
                    <a:pt x="1" y="0"/>
                    <a:pt x="1" y="0"/>
                    <a:pt x="2" y="0"/>
                  </a:cubicBezTo>
                  <a:cubicBezTo>
                    <a:pt x="74" y="0"/>
                    <a:pt x="74" y="0"/>
                    <a:pt x="74" y="0"/>
                  </a:cubicBezTo>
                  <a:cubicBezTo>
                    <a:pt x="75" y="0"/>
                    <a:pt x="76" y="1"/>
                    <a:pt x="76" y="2"/>
                  </a:cubicBezTo>
                  <a:cubicBezTo>
                    <a:pt x="76" y="3"/>
                    <a:pt x="75" y="4"/>
                    <a:pt x="74" y="4"/>
                  </a:cubicBezTo>
                  <a:cubicBezTo>
                    <a:pt x="5" y="4"/>
                    <a:pt x="5" y="4"/>
                    <a:pt x="5" y="4"/>
                  </a:cubicBezTo>
                  <a:cubicBezTo>
                    <a:pt x="15" y="36"/>
                    <a:pt x="15" y="36"/>
                    <a:pt x="15" y="36"/>
                  </a:cubicBezTo>
                  <a:cubicBezTo>
                    <a:pt x="66" y="36"/>
                    <a:pt x="66" y="36"/>
                    <a:pt x="66" y="36"/>
                  </a:cubicBezTo>
                  <a:cubicBezTo>
                    <a:pt x="67" y="36"/>
                    <a:pt x="68" y="37"/>
                    <a:pt x="68" y="38"/>
                  </a:cubicBezTo>
                  <a:cubicBezTo>
                    <a:pt x="68" y="39"/>
                    <a:pt x="67" y="40"/>
                    <a:pt x="6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790">
              <a:extLst>
                <a:ext uri="{FF2B5EF4-FFF2-40B4-BE49-F238E27FC236}">
                  <a16:creationId xmlns:a16="http://schemas.microsoft.com/office/drawing/2014/main" id="{9E6F03CF-ECAF-4C9A-BB34-AD758D1B6D3A}"/>
                </a:ext>
              </a:extLst>
            </p:cNvPr>
            <p:cNvSpPr>
              <a:spLocks/>
            </p:cNvSpPr>
            <p:nvPr/>
          </p:nvSpPr>
          <p:spPr bwMode="auto">
            <a:xfrm>
              <a:off x="7877175" y="3294063"/>
              <a:ext cx="138113" cy="74613"/>
            </a:xfrm>
            <a:custGeom>
              <a:avLst/>
              <a:gdLst>
                <a:gd name="T0" fmla="*/ 2 w 37"/>
                <a:gd name="T1" fmla="*/ 20 h 20"/>
                <a:gd name="T2" fmla="*/ 1 w 37"/>
                <a:gd name="T3" fmla="*/ 19 h 20"/>
                <a:gd name="T4" fmla="*/ 1 w 37"/>
                <a:gd name="T5" fmla="*/ 17 h 20"/>
                <a:gd name="T6" fmla="*/ 17 w 37"/>
                <a:gd name="T7" fmla="*/ 1 h 20"/>
                <a:gd name="T8" fmla="*/ 19 w 37"/>
                <a:gd name="T9" fmla="*/ 1 h 20"/>
                <a:gd name="T10" fmla="*/ 36 w 37"/>
                <a:gd name="T11" fmla="*/ 17 h 20"/>
                <a:gd name="T12" fmla="*/ 36 w 37"/>
                <a:gd name="T13" fmla="*/ 19 h 20"/>
                <a:gd name="T14" fmla="*/ 33 w 37"/>
                <a:gd name="T15" fmla="*/ 19 h 20"/>
                <a:gd name="T16" fmla="*/ 18 w 37"/>
                <a:gd name="T17" fmla="*/ 5 h 20"/>
                <a:gd name="T18" fmla="*/ 3 w 37"/>
                <a:gd name="T19" fmla="*/ 19 h 20"/>
                <a:gd name="T20" fmla="*/ 2 w 37"/>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20">
                  <a:moveTo>
                    <a:pt x="2" y="20"/>
                  </a:moveTo>
                  <a:cubicBezTo>
                    <a:pt x="1" y="20"/>
                    <a:pt x="1" y="20"/>
                    <a:pt x="1" y="19"/>
                  </a:cubicBezTo>
                  <a:cubicBezTo>
                    <a:pt x="0" y="19"/>
                    <a:pt x="0" y="17"/>
                    <a:pt x="1" y="17"/>
                  </a:cubicBezTo>
                  <a:cubicBezTo>
                    <a:pt x="17" y="1"/>
                    <a:pt x="17" y="1"/>
                    <a:pt x="17" y="1"/>
                  </a:cubicBezTo>
                  <a:cubicBezTo>
                    <a:pt x="17" y="0"/>
                    <a:pt x="19" y="0"/>
                    <a:pt x="19" y="1"/>
                  </a:cubicBezTo>
                  <a:cubicBezTo>
                    <a:pt x="36" y="17"/>
                    <a:pt x="36" y="17"/>
                    <a:pt x="36" y="17"/>
                  </a:cubicBezTo>
                  <a:cubicBezTo>
                    <a:pt x="36" y="17"/>
                    <a:pt x="37" y="19"/>
                    <a:pt x="36" y="19"/>
                  </a:cubicBezTo>
                  <a:cubicBezTo>
                    <a:pt x="35" y="20"/>
                    <a:pt x="34" y="20"/>
                    <a:pt x="33" y="19"/>
                  </a:cubicBezTo>
                  <a:cubicBezTo>
                    <a:pt x="18" y="5"/>
                    <a:pt x="18" y="5"/>
                    <a:pt x="18" y="5"/>
                  </a:cubicBezTo>
                  <a:cubicBezTo>
                    <a:pt x="3" y="19"/>
                    <a:pt x="3" y="19"/>
                    <a:pt x="3" y="19"/>
                  </a:cubicBezTo>
                  <a:cubicBezTo>
                    <a:pt x="3" y="20"/>
                    <a:pt x="3" y="20"/>
                    <a:pt x="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791">
              <a:extLst>
                <a:ext uri="{FF2B5EF4-FFF2-40B4-BE49-F238E27FC236}">
                  <a16:creationId xmlns:a16="http://schemas.microsoft.com/office/drawing/2014/main" id="{2654B4B9-38F0-4370-AAE4-B15C1E3FDF98}"/>
                </a:ext>
              </a:extLst>
            </p:cNvPr>
            <p:cNvSpPr>
              <a:spLocks/>
            </p:cNvSpPr>
            <p:nvPr/>
          </p:nvSpPr>
          <p:spPr bwMode="auto">
            <a:xfrm>
              <a:off x="7718425" y="3252788"/>
              <a:ext cx="98425" cy="115888"/>
            </a:xfrm>
            <a:custGeom>
              <a:avLst/>
              <a:gdLst>
                <a:gd name="T0" fmla="*/ 24 w 26"/>
                <a:gd name="T1" fmla="*/ 31 h 31"/>
                <a:gd name="T2" fmla="*/ 22 w 26"/>
                <a:gd name="T3" fmla="*/ 30 h 31"/>
                <a:gd name="T4" fmla="*/ 11 w 26"/>
                <a:gd name="T5" fmla="*/ 5 h 31"/>
                <a:gd name="T6" fmla="*/ 5 w 26"/>
                <a:gd name="T7" fmla="*/ 8 h 31"/>
                <a:gd name="T8" fmla="*/ 14 w 26"/>
                <a:gd name="T9" fmla="*/ 28 h 31"/>
                <a:gd name="T10" fmla="*/ 13 w 26"/>
                <a:gd name="T11" fmla="*/ 31 h 31"/>
                <a:gd name="T12" fmla="*/ 10 w 26"/>
                <a:gd name="T13" fmla="*/ 30 h 31"/>
                <a:gd name="T14" fmla="*/ 0 w 26"/>
                <a:gd name="T15" fmla="*/ 8 h 31"/>
                <a:gd name="T16" fmla="*/ 1 w 26"/>
                <a:gd name="T17" fmla="*/ 5 h 31"/>
                <a:gd name="T18" fmla="*/ 11 w 26"/>
                <a:gd name="T19" fmla="*/ 0 h 31"/>
                <a:gd name="T20" fmla="*/ 13 w 26"/>
                <a:gd name="T21" fmla="*/ 0 h 31"/>
                <a:gd name="T22" fmla="*/ 14 w 26"/>
                <a:gd name="T23" fmla="*/ 1 h 31"/>
                <a:gd name="T24" fmla="*/ 26 w 26"/>
                <a:gd name="T25" fmla="*/ 28 h 31"/>
                <a:gd name="T26" fmla="*/ 25 w 26"/>
                <a:gd name="T27" fmla="*/ 31 h 31"/>
                <a:gd name="T28" fmla="*/ 24 w 26"/>
                <a:gd name="T2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1">
                  <a:moveTo>
                    <a:pt x="24" y="31"/>
                  </a:moveTo>
                  <a:cubicBezTo>
                    <a:pt x="23" y="31"/>
                    <a:pt x="23" y="31"/>
                    <a:pt x="22" y="30"/>
                  </a:cubicBezTo>
                  <a:cubicBezTo>
                    <a:pt x="11" y="5"/>
                    <a:pt x="11" y="5"/>
                    <a:pt x="11" y="5"/>
                  </a:cubicBezTo>
                  <a:cubicBezTo>
                    <a:pt x="5" y="8"/>
                    <a:pt x="5" y="8"/>
                    <a:pt x="5" y="8"/>
                  </a:cubicBezTo>
                  <a:cubicBezTo>
                    <a:pt x="14" y="28"/>
                    <a:pt x="14" y="28"/>
                    <a:pt x="14" y="28"/>
                  </a:cubicBezTo>
                  <a:cubicBezTo>
                    <a:pt x="14" y="29"/>
                    <a:pt x="14" y="30"/>
                    <a:pt x="13" y="31"/>
                  </a:cubicBezTo>
                  <a:cubicBezTo>
                    <a:pt x="12" y="31"/>
                    <a:pt x="11" y="31"/>
                    <a:pt x="10" y="30"/>
                  </a:cubicBezTo>
                  <a:cubicBezTo>
                    <a:pt x="0" y="8"/>
                    <a:pt x="0" y="8"/>
                    <a:pt x="0" y="8"/>
                  </a:cubicBezTo>
                  <a:cubicBezTo>
                    <a:pt x="0" y="7"/>
                    <a:pt x="0" y="6"/>
                    <a:pt x="1" y="5"/>
                  </a:cubicBezTo>
                  <a:cubicBezTo>
                    <a:pt x="11" y="0"/>
                    <a:pt x="11" y="0"/>
                    <a:pt x="11" y="0"/>
                  </a:cubicBezTo>
                  <a:cubicBezTo>
                    <a:pt x="12" y="0"/>
                    <a:pt x="12" y="0"/>
                    <a:pt x="13" y="0"/>
                  </a:cubicBezTo>
                  <a:cubicBezTo>
                    <a:pt x="13" y="1"/>
                    <a:pt x="14" y="1"/>
                    <a:pt x="14" y="1"/>
                  </a:cubicBezTo>
                  <a:cubicBezTo>
                    <a:pt x="26" y="28"/>
                    <a:pt x="26" y="28"/>
                    <a:pt x="26" y="28"/>
                  </a:cubicBezTo>
                  <a:cubicBezTo>
                    <a:pt x="26" y="29"/>
                    <a:pt x="26" y="30"/>
                    <a:pt x="25" y="31"/>
                  </a:cubicBezTo>
                  <a:cubicBezTo>
                    <a:pt x="25" y="31"/>
                    <a:pt x="24" y="31"/>
                    <a:pt x="2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792">
              <a:extLst>
                <a:ext uri="{FF2B5EF4-FFF2-40B4-BE49-F238E27FC236}">
                  <a16:creationId xmlns:a16="http://schemas.microsoft.com/office/drawing/2014/main" id="{B1C43CD3-BD65-4156-A7F7-5035AB985A4C}"/>
                </a:ext>
              </a:extLst>
            </p:cNvPr>
            <p:cNvSpPr>
              <a:spLocks/>
            </p:cNvSpPr>
            <p:nvPr/>
          </p:nvSpPr>
          <p:spPr bwMode="auto">
            <a:xfrm>
              <a:off x="7847013" y="3308350"/>
              <a:ext cx="90488" cy="60325"/>
            </a:xfrm>
            <a:custGeom>
              <a:avLst/>
              <a:gdLst>
                <a:gd name="T0" fmla="*/ 2 w 24"/>
                <a:gd name="T1" fmla="*/ 16 h 16"/>
                <a:gd name="T2" fmla="*/ 0 w 24"/>
                <a:gd name="T3" fmla="*/ 14 h 16"/>
                <a:gd name="T4" fmla="*/ 0 w 24"/>
                <a:gd name="T5" fmla="*/ 2 h 16"/>
                <a:gd name="T6" fmla="*/ 2 w 24"/>
                <a:gd name="T7" fmla="*/ 0 h 16"/>
                <a:gd name="T8" fmla="*/ 22 w 24"/>
                <a:gd name="T9" fmla="*/ 0 h 16"/>
                <a:gd name="T10" fmla="*/ 24 w 24"/>
                <a:gd name="T11" fmla="*/ 2 h 16"/>
                <a:gd name="T12" fmla="*/ 22 w 24"/>
                <a:gd name="T13" fmla="*/ 4 h 16"/>
                <a:gd name="T14" fmla="*/ 4 w 24"/>
                <a:gd name="T15" fmla="*/ 4 h 16"/>
                <a:gd name="T16" fmla="*/ 4 w 24"/>
                <a:gd name="T17" fmla="*/ 14 h 16"/>
                <a:gd name="T18" fmla="*/ 2 w 2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2" y="16"/>
                  </a:moveTo>
                  <a:cubicBezTo>
                    <a:pt x="1" y="16"/>
                    <a:pt x="0" y="15"/>
                    <a:pt x="0" y="14"/>
                  </a:cubicBezTo>
                  <a:cubicBezTo>
                    <a:pt x="0" y="2"/>
                    <a:pt x="0" y="2"/>
                    <a:pt x="0" y="2"/>
                  </a:cubicBezTo>
                  <a:cubicBezTo>
                    <a:pt x="0" y="1"/>
                    <a:pt x="1" y="0"/>
                    <a:pt x="2" y="0"/>
                  </a:cubicBezTo>
                  <a:cubicBezTo>
                    <a:pt x="22" y="0"/>
                    <a:pt x="22" y="0"/>
                    <a:pt x="22" y="0"/>
                  </a:cubicBezTo>
                  <a:cubicBezTo>
                    <a:pt x="23" y="0"/>
                    <a:pt x="24" y="1"/>
                    <a:pt x="24" y="2"/>
                  </a:cubicBezTo>
                  <a:cubicBezTo>
                    <a:pt x="24" y="3"/>
                    <a:pt x="23" y="4"/>
                    <a:pt x="22" y="4"/>
                  </a:cubicBezTo>
                  <a:cubicBezTo>
                    <a:pt x="4" y="4"/>
                    <a:pt x="4" y="4"/>
                    <a:pt x="4" y="4"/>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31" name="Group 130">
            <a:extLst>
              <a:ext uri="{FF2B5EF4-FFF2-40B4-BE49-F238E27FC236}">
                <a16:creationId xmlns:a16="http://schemas.microsoft.com/office/drawing/2014/main" id="{8F29B226-0784-42BA-AC68-55E9CDC5C460}"/>
              </a:ext>
            </a:extLst>
          </p:cNvPr>
          <p:cNvGrpSpPr/>
          <p:nvPr/>
        </p:nvGrpSpPr>
        <p:grpSpPr>
          <a:xfrm>
            <a:off x="5234026" y="1834980"/>
            <a:ext cx="270476" cy="270476"/>
            <a:chOff x="6997700" y="4692650"/>
            <a:chExt cx="360363" cy="360363"/>
          </a:xfrm>
          <a:solidFill>
            <a:srgbClr val="C70037"/>
          </a:solidFill>
        </p:grpSpPr>
        <p:sp>
          <p:nvSpPr>
            <p:cNvPr id="132" name="Freeform 823">
              <a:extLst>
                <a:ext uri="{FF2B5EF4-FFF2-40B4-BE49-F238E27FC236}">
                  <a16:creationId xmlns:a16="http://schemas.microsoft.com/office/drawing/2014/main" id="{8C0C34E5-0FDA-4B3F-A278-07F9A493B055}"/>
                </a:ext>
              </a:extLst>
            </p:cNvPr>
            <p:cNvSpPr>
              <a:spLocks noEditPoints="1"/>
            </p:cNvSpPr>
            <p:nvPr/>
          </p:nvSpPr>
          <p:spPr bwMode="auto">
            <a:xfrm>
              <a:off x="7253288" y="49926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824">
              <a:extLst>
                <a:ext uri="{FF2B5EF4-FFF2-40B4-BE49-F238E27FC236}">
                  <a16:creationId xmlns:a16="http://schemas.microsoft.com/office/drawing/2014/main" id="{BBB5C6B7-861A-4F33-A0AE-B89CFF00CAB7}"/>
                </a:ext>
              </a:extLst>
            </p:cNvPr>
            <p:cNvSpPr>
              <a:spLocks noEditPoints="1"/>
            </p:cNvSpPr>
            <p:nvPr/>
          </p:nvSpPr>
          <p:spPr bwMode="auto">
            <a:xfrm>
              <a:off x="7088188" y="49926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Freeform 825">
              <a:extLst>
                <a:ext uri="{FF2B5EF4-FFF2-40B4-BE49-F238E27FC236}">
                  <a16:creationId xmlns:a16="http://schemas.microsoft.com/office/drawing/2014/main" id="{4D1C07AB-1F7D-4DB4-865A-5C8D98E21B50}"/>
                </a:ext>
              </a:extLst>
            </p:cNvPr>
            <p:cNvSpPr>
              <a:spLocks/>
            </p:cNvSpPr>
            <p:nvPr/>
          </p:nvSpPr>
          <p:spPr bwMode="auto">
            <a:xfrm>
              <a:off x="7192963" y="4692650"/>
              <a:ext cx="14288" cy="120650"/>
            </a:xfrm>
            <a:custGeom>
              <a:avLst/>
              <a:gdLst>
                <a:gd name="T0" fmla="*/ 2 w 4"/>
                <a:gd name="T1" fmla="*/ 32 h 32"/>
                <a:gd name="T2" fmla="*/ 0 w 4"/>
                <a:gd name="T3" fmla="*/ 30 h 32"/>
                <a:gd name="T4" fmla="*/ 0 w 4"/>
                <a:gd name="T5" fmla="*/ 2 h 32"/>
                <a:gd name="T6" fmla="*/ 2 w 4"/>
                <a:gd name="T7" fmla="*/ 0 h 32"/>
                <a:gd name="T8" fmla="*/ 4 w 4"/>
                <a:gd name="T9" fmla="*/ 2 h 32"/>
                <a:gd name="T10" fmla="*/ 4 w 4"/>
                <a:gd name="T11" fmla="*/ 30 h 32"/>
                <a:gd name="T12" fmla="*/ 2 w 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 h="32">
                  <a:moveTo>
                    <a:pt x="2" y="32"/>
                  </a:moveTo>
                  <a:cubicBezTo>
                    <a:pt x="1" y="32"/>
                    <a:pt x="0" y="31"/>
                    <a:pt x="0" y="30"/>
                  </a:cubicBezTo>
                  <a:cubicBezTo>
                    <a:pt x="0" y="2"/>
                    <a:pt x="0" y="2"/>
                    <a:pt x="0" y="2"/>
                  </a:cubicBezTo>
                  <a:cubicBezTo>
                    <a:pt x="0" y="1"/>
                    <a:pt x="1" y="0"/>
                    <a:pt x="2" y="0"/>
                  </a:cubicBezTo>
                  <a:cubicBezTo>
                    <a:pt x="3" y="0"/>
                    <a:pt x="4" y="1"/>
                    <a:pt x="4" y="2"/>
                  </a:cubicBezTo>
                  <a:cubicBezTo>
                    <a:pt x="4" y="30"/>
                    <a:pt x="4" y="30"/>
                    <a:pt x="4" y="30"/>
                  </a:cubicBezTo>
                  <a:cubicBezTo>
                    <a:pt x="4" y="31"/>
                    <a:pt x="3" y="32"/>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826">
              <a:extLst>
                <a:ext uri="{FF2B5EF4-FFF2-40B4-BE49-F238E27FC236}">
                  <a16:creationId xmlns:a16="http://schemas.microsoft.com/office/drawing/2014/main" id="{D238B8B5-930A-40B5-AB54-C075F27DEE14}"/>
                </a:ext>
              </a:extLst>
            </p:cNvPr>
            <p:cNvSpPr>
              <a:spLocks/>
            </p:cNvSpPr>
            <p:nvPr/>
          </p:nvSpPr>
          <p:spPr bwMode="auto">
            <a:xfrm>
              <a:off x="7148513" y="4692650"/>
              <a:ext cx="104775" cy="60325"/>
            </a:xfrm>
            <a:custGeom>
              <a:avLst/>
              <a:gdLst>
                <a:gd name="T0" fmla="*/ 26 w 28"/>
                <a:gd name="T1" fmla="*/ 16 h 16"/>
                <a:gd name="T2" fmla="*/ 25 w 28"/>
                <a:gd name="T3" fmla="*/ 15 h 16"/>
                <a:gd name="T4" fmla="*/ 14 w 28"/>
                <a:gd name="T5" fmla="*/ 5 h 16"/>
                <a:gd name="T6" fmla="*/ 3 w 28"/>
                <a:gd name="T7" fmla="*/ 15 h 16"/>
                <a:gd name="T8" fmla="*/ 1 w 28"/>
                <a:gd name="T9" fmla="*/ 15 h 16"/>
                <a:gd name="T10" fmla="*/ 1 w 28"/>
                <a:gd name="T11" fmla="*/ 13 h 16"/>
                <a:gd name="T12" fmla="*/ 13 w 28"/>
                <a:gd name="T13" fmla="*/ 1 h 16"/>
                <a:gd name="T14" fmla="*/ 15 w 28"/>
                <a:gd name="T15" fmla="*/ 1 h 16"/>
                <a:gd name="T16" fmla="*/ 27 w 28"/>
                <a:gd name="T17" fmla="*/ 13 h 16"/>
                <a:gd name="T18" fmla="*/ 27 w 28"/>
                <a:gd name="T19" fmla="*/ 15 h 16"/>
                <a:gd name="T20" fmla="*/ 26 w 2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16"/>
                  </a:moveTo>
                  <a:cubicBezTo>
                    <a:pt x="25" y="16"/>
                    <a:pt x="25" y="16"/>
                    <a:pt x="25" y="15"/>
                  </a:cubicBezTo>
                  <a:cubicBezTo>
                    <a:pt x="14" y="5"/>
                    <a:pt x="14" y="5"/>
                    <a:pt x="14" y="5"/>
                  </a:cubicBezTo>
                  <a:cubicBezTo>
                    <a:pt x="3" y="15"/>
                    <a:pt x="3" y="15"/>
                    <a:pt x="3" y="15"/>
                  </a:cubicBezTo>
                  <a:cubicBezTo>
                    <a:pt x="3" y="16"/>
                    <a:pt x="1" y="16"/>
                    <a:pt x="1" y="15"/>
                  </a:cubicBezTo>
                  <a:cubicBezTo>
                    <a:pt x="0" y="15"/>
                    <a:pt x="0" y="13"/>
                    <a:pt x="1" y="13"/>
                  </a:cubicBezTo>
                  <a:cubicBezTo>
                    <a:pt x="13" y="1"/>
                    <a:pt x="13" y="1"/>
                    <a:pt x="13" y="1"/>
                  </a:cubicBezTo>
                  <a:cubicBezTo>
                    <a:pt x="13" y="0"/>
                    <a:pt x="15" y="0"/>
                    <a:pt x="15" y="1"/>
                  </a:cubicBezTo>
                  <a:cubicBezTo>
                    <a:pt x="27" y="13"/>
                    <a:pt x="27" y="13"/>
                    <a:pt x="27" y="13"/>
                  </a:cubicBezTo>
                  <a:cubicBezTo>
                    <a:pt x="28" y="13"/>
                    <a:pt x="28" y="15"/>
                    <a:pt x="27" y="15"/>
                  </a:cubicBezTo>
                  <a:cubicBezTo>
                    <a:pt x="27" y="16"/>
                    <a:pt x="27" y="16"/>
                    <a:pt x="2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827">
              <a:extLst>
                <a:ext uri="{FF2B5EF4-FFF2-40B4-BE49-F238E27FC236}">
                  <a16:creationId xmlns:a16="http://schemas.microsoft.com/office/drawing/2014/main" id="{5B05D9FE-C4BE-4B00-A146-9EE75A681F6A}"/>
                </a:ext>
              </a:extLst>
            </p:cNvPr>
            <p:cNvSpPr>
              <a:spLocks/>
            </p:cNvSpPr>
            <p:nvPr/>
          </p:nvSpPr>
          <p:spPr bwMode="auto">
            <a:xfrm>
              <a:off x="6997700" y="4737100"/>
              <a:ext cx="293688" cy="271463"/>
            </a:xfrm>
            <a:custGeom>
              <a:avLst/>
              <a:gdLst>
                <a:gd name="T0" fmla="*/ 76 w 78"/>
                <a:gd name="T1" fmla="*/ 72 h 72"/>
                <a:gd name="T2" fmla="*/ 32 w 78"/>
                <a:gd name="T3" fmla="*/ 72 h 72"/>
                <a:gd name="T4" fmla="*/ 30 w 78"/>
                <a:gd name="T5" fmla="*/ 70 h 72"/>
                <a:gd name="T6" fmla="*/ 14 w 78"/>
                <a:gd name="T7" fmla="*/ 4 h 72"/>
                <a:gd name="T8" fmla="*/ 2 w 78"/>
                <a:gd name="T9" fmla="*/ 4 h 72"/>
                <a:gd name="T10" fmla="*/ 0 w 78"/>
                <a:gd name="T11" fmla="*/ 2 h 72"/>
                <a:gd name="T12" fmla="*/ 2 w 78"/>
                <a:gd name="T13" fmla="*/ 0 h 72"/>
                <a:gd name="T14" fmla="*/ 16 w 78"/>
                <a:gd name="T15" fmla="*/ 0 h 72"/>
                <a:gd name="T16" fmla="*/ 18 w 78"/>
                <a:gd name="T17" fmla="*/ 2 h 72"/>
                <a:gd name="T18" fmla="*/ 34 w 78"/>
                <a:gd name="T19" fmla="*/ 68 h 72"/>
                <a:gd name="T20" fmla="*/ 76 w 78"/>
                <a:gd name="T21" fmla="*/ 68 h 72"/>
                <a:gd name="T22" fmla="*/ 78 w 78"/>
                <a:gd name="T23" fmla="*/ 70 h 72"/>
                <a:gd name="T24" fmla="*/ 76 w 78"/>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2">
                  <a:moveTo>
                    <a:pt x="76" y="72"/>
                  </a:moveTo>
                  <a:cubicBezTo>
                    <a:pt x="32" y="72"/>
                    <a:pt x="32" y="72"/>
                    <a:pt x="32" y="72"/>
                  </a:cubicBezTo>
                  <a:cubicBezTo>
                    <a:pt x="31" y="72"/>
                    <a:pt x="30" y="71"/>
                    <a:pt x="30" y="70"/>
                  </a:cubicBezTo>
                  <a:cubicBezTo>
                    <a:pt x="14" y="4"/>
                    <a:pt x="14" y="4"/>
                    <a:pt x="14" y="4"/>
                  </a:cubicBezTo>
                  <a:cubicBezTo>
                    <a:pt x="2" y="4"/>
                    <a:pt x="2" y="4"/>
                    <a:pt x="2" y="4"/>
                  </a:cubicBezTo>
                  <a:cubicBezTo>
                    <a:pt x="1" y="4"/>
                    <a:pt x="0" y="3"/>
                    <a:pt x="0" y="2"/>
                  </a:cubicBezTo>
                  <a:cubicBezTo>
                    <a:pt x="0" y="1"/>
                    <a:pt x="1" y="0"/>
                    <a:pt x="2" y="0"/>
                  </a:cubicBezTo>
                  <a:cubicBezTo>
                    <a:pt x="16" y="0"/>
                    <a:pt x="16" y="0"/>
                    <a:pt x="16" y="0"/>
                  </a:cubicBezTo>
                  <a:cubicBezTo>
                    <a:pt x="17" y="0"/>
                    <a:pt x="18" y="1"/>
                    <a:pt x="18" y="2"/>
                  </a:cubicBezTo>
                  <a:cubicBezTo>
                    <a:pt x="34" y="68"/>
                    <a:pt x="34" y="68"/>
                    <a:pt x="34" y="68"/>
                  </a:cubicBezTo>
                  <a:cubicBezTo>
                    <a:pt x="76" y="68"/>
                    <a:pt x="76" y="68"/>
                    <a:pt x="76" y="68"/>
                  </a:cubicBezTo>
                  <a:cubicBezTo>
                    <a:pt x="77" y="68"/>
                    <a:pt x="78" y="69"/>
                    <a:pt x="78" y="70"/>
                  </a:cubicBezTo>
                  <a:cubicBezTo>
                    <a:pt x="78" y="71"/>
                    <a:pt x="77" y="72"/>
                    <a:pt x="7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828">
              <a:extLst>
                <a:ext uri="{FF2B5EF4-FFF2-40B4-BE49-F238E27FC236}">
                  <a16:creationId xmlns:a16="http://schemas.microsoft.com/office/drawing/2014/main" id="{8C94D984-34EC-4E36-84CB-2FC166A20286}"/>
                </a:ext>
              </a:extLst>
            </p:cNvPr>
            <p:cNvSpPr>
              <a:spLocks/>
            </p:cNvSpPr>
            <p:nvPr/>
          </p:nvSpPr>
          <p:spPr bwMode="auto">
            <a:xfrm>
              <a:off x="7072313" y="4827588"/>
              <a:ext cx="285750" cy="150813"/>
            </a:xfrm>
            <a:custGeom>
              <a:avLst/>
              <a:gdLst>
                <a:gd name="T0" fmla="*/ 62 w 76"/>
                <a:gd name="T1" fmla="*/ 40 h 40"/>
                <a:gd name="T2" fmla="*/ 10 w 76"/>
                <a:gd name="T3" fmla="*/ 40 h 40"/>
                <a:gd name="T4" fmla="*/ 8 w 76"/>
                <a:gd name="T5" fmla="*/ 38 h 40"/>
                <a:gd name="T6" fmla="*/ 10 w 76"/>
                <a:gd name="T7" fmla="*/ 36 h 40"/>
                <a:gd name="T8" fmla="*/ 61 w 76"/>
                <a:gd name="T9" fmla="*/ 36 h 40"/>
                <a:gd name="T10" fmla="*/ 71 w 76"/>
                <a:gd name="T11" fmla="*/ 4 h 40"/>
                <a:gd name="T12" fmla="*/ 2 w 76"/>
                <a:gd name="T13" fmla="*/ 4 h 40"/>
                <a:gd name="T14" fmla="*/ 0 w 76"/>
                <a:gd name="T15" fmla="*/ 2 h 40"/>
                <a:gd name="T16" fmla="*/ 2 w 76"/>
                <a:gd name="T17" fmla="*/ 0 h 40"/>
                <a:gd name="T18" fmla="*/ 74 w 76"/>
                <a:gd name="T19" fmla="*/ 0 h 40"/>
                <a:gd name="T20" fmla="*/ 76 w 76"/>
                <a:gd name="T21" fmla="*/ 1 h 40"/>
                <a:gd name="T22" fmla="*/ 76 w 76"/>
                <a:gd name="T23" fmla="*/ 3 h 40"/>
                <a:gd name="T24" fmla="*/ 64 w 76"/>
                <a:gd name="T25" fmla="*/ 39 h 40"/>
                <a:gd name="T26" fmla="*/ 62 w 7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0">
                  <a:moveTo>
                    <a:pt x="62" y="40"/>
                  </a:moveTo>
                  <a:cubicBezTo>
                    <a:pt x="10" y="40"/>
                    <a:pt x="10" y="40"/>
                    <a:pt x="10" y="40"/>
                  </a:cubicBezTo>
                  <a:cubicBezTo>
                    <a:pt x="9" y="40"/>
                    <a:pt x="8" y="39"/>
                    <a:pt x="8" y="38"/>
                  </a:cubicBezTo>
                  <a:cubicBezTo>
                    <a:pt x="8" y="37"/>
                    <a:pt x="9" y="36"/>
                    <a:pt x="10" y="36"/>
                  </a:cubicBezTo>
                  <a:cubicBezTo>
                    <a:pt x="61" y="36"/>
                    <a:pt x="61" y="36"/>
                    <a:pt x="61" y="36"/>
                  </a:cubicBezTo>
                  <a:cubicBezTo>
                    <a:pt x="71" y="4"/>
                    <a:pt x="71" y="4"/>
                    <a:pt x="71" y="4"/>
                  </a:cubicBezTo>
                  <a:cubicBezTo>
                    <a:pt x="2" y="4"/>
                    <a:pt x="2" y="4"/>
                    <a:pt x="2" y="4"/>
                  </a:cubicBezTo>
                  <a:cubicBezTo>
                    <a:pt x="1" y="4"/>
                    <a:pt x="0" y="3"/>
                    <a:pt x="0" y="2"/>
                  </a:cubicBezTo>
                  <a:cubicBezTo>
                    <a:pt x="0" y="1"/>
                    <a:pt x="1" y="0"/>
                    <a:pt x="2" y="0"/>
                  </a:cubicBezTo>
                  <a:cubicBezTo>
                    <a:pt x="74" y="0"/>
                    <a:pt x="74" y="0"/>
                    <a:pt x="74" y="0"/>
                  </a:cubicBezTo>
                  <a:cubicBezTo>
                    <a:pt x="75" y="0"/>
                    <a:pt x="75" y="0"/>
                    <a:pt x="76" y="1"/>
                  </a:cubicBezTo>
                  <a:cubicBezTo>
                    <a:pt x="76" y="1"/>
                    <a:pt x="76" y="2"/>
                    <a:pt x="76" y="3"/>
                  </a:cubicBezTo>
                  <a:cubicBezTo>
                    <a:pt x="64" y="39"/>
                    <a:pt x="64" y="39"/>
                    <a:pt x="64" y="39"/>
                  </a:cubicBezTo>
                  <a:cubicBezTo>
                    <a:pt x="64" y="39"/>
                    <a:pt x="63" y="40"/>
                    <a:pt x="6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9" name="TextBox 138">
            <a:extLst>
              <a:ext uri="{FF2B5EF4-FFF2-40B4-BE49-F238E27FC236}">
                <a16:creationId xmlns:a16="http://schemas.microsoft.com/office/drawing/2014/main" id="{083204C6-C156-4EF9-AC5B-D7CCCD069663}"/>
              </a:ext>
            </a:extLst>
          </p:cNvPr>
          <p:cNvSpPr txBox="1"/>
          <p:nvPr/>
        </p:nvSpPr>
        <p:spPr>
          <a:xfrm flipH="1">
            <a:off x="3502404" y="1832080"/>
            <a:ext cx="1076533" cy="184666"/>
          </a:xfrm>
          <a:prstGeom prst="rect">
            <a:avLst/>
          </a:prstGeom>
          <a:noFill/>
        </p:spPr>
        <p:txBody>
          <a:bodyPr wrap="square" lIns="0" tIns="0" rIns="0" bIns="0" rtlCol="0">
            <a:spAutoFit/>
          </a:bodyPr>
          <a:lstStyle/>
          <a:p>
            <a:r>
              <a:rPr lang="en-US" sz="1200" b="1">
                <a:solidFill>
                  <a:srgbClr val="8F093E"/>
                </a:solidFill>
                <a:latin typeface="Segoe UI" panose="020B0502040204020203" pitchFamily="34" charset="0"/>
                <a:cs typeface="Segoe UI" panose="020B0502040204020203" pitchFamily="34" charset="0"/>
              </a:rPr>
              <a:t>As a Manager</a:t>
            </a:r>
          </a:p>
        </p:txBody>
      </p:sp>
      <p:sp>
        <p:nvSpPr>
          <p:cNvPr id="152" name="TextBox 151">
            <a:extLst>
              <a:ext uri="{FF2B5EF4-FFF2-40B4-BE49-F238E27FC236}">
                <a16:creationId xmlns:a16="http://schemas.microsoft.com/office/drawing/2014/main" id="{CBCBCB3C-3C8D-43CE-BD72-FA42EF16C887}"/>
              </a:ext>
            </a:extLst>
          </p:cNvPr>
          <p:cNvSpPr txBox="1"/>
          <p:nvPr/>
        </p:nvSpPr>
        <p:spPr>
          <a:xfrm flipH="1">
            <a:off x="5603368" y="1882880"/>
            <a:ext cx="1076533" cy="184666"/>
          </a:xfrm>
          <a:prstGeom prst="rect">
            <a:avLst/>
          </a:prstGeom>
          <a:noFill/>
        </p:spPr>
        <p:txBody>
          <a:bodyPr wrap="square" lIns="0" tIns="0" rIns="0" bIns="0" rtlCol="0">
            <a:spAutoFit/>
          </a:bodyPr>
          <a:lstStyle/>
          <a:p>
            <a:r>
              <a:rPr lang="en-US" sz="1200" b="1">
                <a:solidFill>
                  <a:srgbClr val="C70037"/>
                </a:solidFill>
                <a:latin typeface="Segoe UI" panose="020B0502040204020203" pitchFamily="34" charset="0"/>
                <a:cs typeface="Segoe UI" panose="020B0502040204020203" pitchFamily="34" charset="0"/>
              </a:rPr>
              <a:t>As a Seller</a:t>
            </a:r>
          </a:p>
        </p:txBody>
      </p:sp>
      <p:cxnSp>
        <p:nvCxnSpPr>
          <p:cNvPr id="338" name="Straight Connector 337">
            <a:extLst>
              <a:ext uri="{FF2B5EF4-FFF2-40B4-BE49-F238E27FC236}">
                <a16:creationId xmlns:a16="http://schemas.microsoft.com/office/drawing/2014/main" id="{3D465ECD-35BC-415A-958D-C7C16C051EB7}"/>
              </a:ext>
            </a:extLst>
          </p:cNvPr>
          <p:cNvCxnSpPr>
            <a:cxnSpLocks/>
          </p:cNvCxnSpPr>
          <p:nvPr/>
        </p:nvCxnSpPr>
        <p:spPr>
          <a:xfrm>
            <a:off x="8324660" y="3827525"/>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460A7796-B36F-4A4B-A2A4-10C18E1A5764}"/>
              </a:ext>
            </a:extLst>
          </p:cNvPr>
          <p:cNvCxnSpPr>
            <a:cxnSpLocks/>
          </p:cNvCxnSpPr>
          <p:nvPr/>
        </p:nvCxnSpPr>
        <p:spPr>
          <a:xfrm>
            <a:off x="8324660" y="4513230"/>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35A9B9-FD21-4E2F-8221-0A3452276DF3}"/>
              </a:ext>
            </a:extLst>
          </p:cNvPr>
          <p:cNvCxnSpPr>
            <a:cxnSpLocks/>
          </p:cNvCxnSpPr>
          <p:nvPr/>
        </p:nvCxnSpPr>
        <p:spPr>
          <a:xfrm>
            <a:off x="8324660" y="5198935"/>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B9D07853-43F3-E5F5-964D-ECE8402F4D59}"/>
              </a:ext>
            </a:extLst>
          </p:cNvPr>
          <p:cNvSpPr>
            <a:spLocks noGrp="1"/>
          </p:cNvSpPr>
          <p:nvPr>
            <p:ph type="title"/>
          </p:nvPr>
        </p:nvSpPr>
        <p:spPr>
          <a:xfrm>
            <a:off x="1323125" y="213172"/>
            <a:ext cx="10465172" cy="692919"/>
          </a:xfrm>
        </p:spPr>
        <p:txBody>
          <a:bodyPr lIns="0" tIns="0" rIns="0" bIns="0">
            <a:noAutofit/>
          </a:bodyPr>
          <a:lstStyle/>
          <a:p>
            <a:pPr>
              <a:lnSpc>
                <a:spcPct val="100000"/>
              </a:lnSpc>
            </a:pPr>
            <a:r>
              <a:rPr lang="en-ID" b="1">
                <a:latin typeface="Segoe UI" panose="020B0502040204020203" pitchFamily="34" charset="0"/>
                <a:cs typeface="Segoe UI" panose="020B0502040204020203" pitchFamily="34" charset="0"/>
              </a:rPr>
              <a:t>List of prioritized User Stories</a:t>
            </a:r>
          </a:p>
        </p:txBody>
      </p:sp>
      <p:pic>
        <p:nvPicPr>
          <p:cNvPr id="9" name="Picture 8">
            <a:extLst>
              <a:ext uri="{FF2B5EF4-FFF2-40B4-BE49-F238E27FC236}">
                <a16:creationId xmlns:a16="http://schemas.microsoft.com/office/drawing/2014/main" id="{CE768C74-38BF-A6D7-AB2B-916758720E82}"/>
              </a:ext>
            </a:extLst>
          </p:cNvPr>
          <p:cNvPicPr>
            <a:picLocks noChangeAspect="1"/>
          </p:cNvPicPr>
          <p:nvPr/>
        </p:nvPicPr>
        <p:blipFill>
          <a:blip r:embed="rId4"/>
          <a:stretch>
            <a:fillRect/>
          </a:stretch>
        </p:blipFill>
        <p:spPr>
          <a:xfrm>
            <a:off x="7645117" y="985738"/>
            <a:ext cx="4537102" cy="5683574"/>
          </a:xfrm>
          <a:prstGeom prst="rect">
            <a:avLst/>
          </a:prstGeom>
        </p:spPr>
      </p:pic>
      <p:pic>
        <p:nvPicPr>
          <p:cNvPr id="2" name="Picture 1">
            <a:extLst>
              <a:ext uri="{FF2B5EF4-FFF2-40B4-BE49-F238E27FC236}">
                <a16:creationId xmlns:a16="http://schemas.microsoft.com/office/drawing/2014/main" id="{3A10D9A0-EFA6-9AAF-8FB1-B80A2F4B01B3}"/>
              </a:ext>
            </a:extLst>
          </p:cNvPr>
          <p:cNvPicPr>
            <a:picLocks noChangeAspect="1"/>
          </p:cNvPicPr>
          <p:nvPr/>
        </p:nvPicPr>
        <p:blipFill>
          <a:blip r:embed="rId5"/>
          <a:stretch>
            <a:fillRect/>
          </a:stretch>
        </p:blipFill>
        <p:spPr>
          <a:xfrm>
            <a:off x="366582" y="0"/>
            <a:ext cx="750399" cy="1135781"/>
          </a:xfrm>
          <a:prstGeom prst="rect">
            <a:avLst/>
          </a:prstGeom>
        </p:spPr>
      </p:pic>
    </p:spTree>
    <p:extLst>
      <p:ext uri="{BB962C8B-B14F-4D97-AF65-F5344CB8AC3E}">
        <p14:creationId xmlns:p14="http://schemas.microsoft.com/office/powerpoint/2010/main" val="80688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6624B1F-DC60-4966-8FB7-986A31AF1CD4}"/>
              </a:ext>
            </a:extLst>
          </p:cNvPr>
          <p:cNvSpPr>
            <a:spLocks noGrp="1"/>
          </p:cNvSpPr>
          <p:nvPr>
            <p:ph type="sldNum" sz="quarter" idx="12"/>
          </p:nvPr>
        </p:nvSpPr>
        <p:spPr>
          <a:xfrm>
            <a:off x="9077325" y="6356350"/>
            <a:ext cx="2743200" cy="365125"/>
          </a:xfrm>
        </p:spPr>
        <p:txBody>
          <a:bodyPr/>
          <a:lstStyle/>
          <a:p>
            <a:fld id="{48CDA4C5-FE92-47E7-B123-CF46462CBD5E}" type="slidenum">
              <a:rPr lang="en-ID" smtClean="0">
                <a:solidFill>
                  <a:srgbClr val="8F093E"/>
                </a:solidFill>
              </a:rPr>
              <a:t>7</a:t>
            </a:fld>
            <a:endParaRPr lang="en-ID">
              <a:solidFill>
                <a:srgbClr val="8F093E"/>
              </a:solidFill>
            </a:endParaRPr>
          </a:p>
        </p:txBody>
      </p:sp>
      <p:pic>
        <p:nvPicPr>
          <p:cNvPr id="48" name="Picture 47" descr="A picture containing text, computer, computer, monitor&#10;&#10;Description automatically generated">
            <a:extLst>
              <a:ext uri="{FF2B5EF4-FFF2-40B4-BE49-F238E27FC236}">
                <a16:creationId xmlns:a16="http://schemas.microsoft.com/office/drawing/2014/main" id="{7967D5C7-4097-4181-87EC-EAB4353A986A}"/>
              </a:ext>
            </a:extLst>
          </p:cNvPr>
          <p:cNvPicPr>
            <a:picLocks noChangeAspect="1"/>
          </p:cNvPicPr>
          <p:nvPr/>
        </p:nvPicPr>
        <p:blipFill rotWithShape="1">
          <a:blip r:embed="rId3">
            <a:extLst>
              <a:ext uri="{28A0092B-C50C-407E-A947-70E740481C1C}">
                <a14:useLocalDpi xmlns:a14="http://schemas.microsoft.com/office/drawing/2010/main" val="0"/>
              </a:ext>
            </a:extLst>
          </a:blip>
          <a:srcRect l="7027"/>
          <a:stretch/>
        </p:blipFill>
        <p:spPr>
          <a:xfrm>
            <a:off x="0" y="1034549"/>
            <a:ext cx="8324660" cy="5372325"/>
          </a:xfrm>
          <a:prstGeom prst="rect">
            <a:avLst/>
          </a:prstGeom>
        </p:spPr>
      </p:pic>
      <p:sp>
        <p:nvSpPr>
          <p:cNvPr id="92" name="Rectangle: Rounded Corners 91">
            <a:extLst>
              <a:ext uri="{FF2B5EF4-FFF2-40B4-BE49-F238E27FC236}">
                <a16:creationId xmlns:a16="http://schemas.microsoft.com/office/drawing/2014/main" id="{AA76B41F-5EC9-479F-9A8C-DDB42A734A94}"/>
              </a:ext>
            </a:extLst>
          </p:cNvPr>
          <p:cNvSpPr/>
          <p:nvPr/>
        </p:nvSpPr>
        <p:spPr>
          <a:xfrm>
            <a:off x="612844" y="1635966"/>
            <a:ext cx="6348514" cy="3755053"/>
          </a:xfrm>
          <a:prstGeom prst="roundRect">
            <a:avLst>
              <a:gd name="adj" fmla="val 6878"/>
            </a:avLst>
          </a:prstGeom>
          <a:solidFill>
            <a:srgbClr val="C700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endParaRPr lang="en-US" sz="1100">
              <a:effectLst/>
              <a:latin typeface="Calibri" panose="020F0502020204030204" pitchFamily="34" charset="0"/>
            </a:endParaRPr>
          </a:p>
          <a:p>
            <a:pPr marL="0" marR="0">
              <a:spcBef>
                <a:spcPts val="0"/>
              </a:spcBef>
              <a:spcAft>
                <a:spcPts val="0"/>
              </a:spcAft>
            </a:pPr>
            <a:endParaRPr lang="en-US" sz="1100">
              <a:latin typeface="Calibri" panose="020F0502020204030204" pitchFamily="34" charset="0"/>
            </a:endParaRPr>
          </a:p>
          <a:p>
            <a:pPr marL="0" marR="0">
              <a:spcBef>
                <a:spcPts val="0"/>
              </a:spcBef>
              <a:spcAft>
                <a:spcPts val="0"/>
              </a:spcAft>
            </a:pPr>
            <a:endParaRPr lang="en-US" sz="1100">
              <a:effectLst/>
              <a:latin typeface="Calibri" panose="020F0502020204030204" pitchFamily="34" charset="0"/>
            </a:endParaRPr>
          </a:p>
          <a:p>
            <a:pPr marL="0" marR="0">
              <a:spcBef>
                <a:spcPts val="0"/>
              </a:spcBef>
              <a:spcAft>
                <a:spcPts val="0"/>
              </a:spcAft>
            </a:pPr>
            <a:r>
              <a:rPr lang="en-US" sz="1100">
                <a:effectLst/>
                <a:latin typeface="Calibri" panose="020F0502020204030204" pitchFamily="34" charset="0"/>
              </a:rPr>
              <a:t>1. As a seller, I want to view a summary of available products and their details, including prices and stock levels, to provide accurate information to customers during sales inquiries.</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2. As a seller, I want to create customized quotes for customers who want unique or personalized pieces, including options for materials and pricing.</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3. As a seller, I want to track customer inquiries and requests, including follow-up orders and returns tracking, to provide efficient and satisfactory customer service.</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4. As a seller, I want to access internal communication tools to collaborate with other team members, share important information, and resolve issues effectively.</a:t>
            </a:r>
          </a:p>
          <a:p>
            <a:pPr marL="0" marR="0">
              <a:spcBef>
                <a:spcPts val="0"/>
              </a:spcBef>
              <a:spcAft>
                <a:spcPts val="0"/>
              </a:spcAft>
            </a:pPr>
            <a:r>
              <a:rPr lang="en-US" sz="1100">
                <a:effectLst/>
                <a:latin typeface="Calibri" panose="020F0502020204030204" pitchFamily="34" charset="0"/>
              </a:rPr>
              <a:t>   </a:t>
            </a:r>
          </a:p>
          <a:p>
            <a:pPr marL="0" marR="0">
              <a:spcBef>
                <a:spcPts val="0"/>
              </a:spcBef>
              <a:spcAft>
                <a:spcPts val="0"/>
              </a:spcAft>
            </a:pPr>
            <a:r>
              <a:rPr lang="en-US" sz="1100">
                <a:effectLst/>
                <a:latin typeface="Calibri" panose="020F0502020204030204" pitchFamily="34" charset="0"/>
              </a:rPr>
              <a:t>5. As a seller, I want to access training resources and marketing materials to improve my sales skills and effectively promote store products</a:t>
            </a:r>
          </a:p>
        </p:txBody>
      </p:sp>
      <p:sp>
        <p:nvSpPr>
          <p:cNvPr id="94" name="Rectangle: Top Corners Rounded 93">
            <a:extLst>
              <a:ext uri="{FF2B5EF4-FFF2-40B4-BE49-F238E27FC236}">
                <a16:creationId xmlns:a16="http://schemas.microsoft.com/office/drawing/2014/main" id="{DFF361C4-ADBD-48C4-87AF-10247CBEA9F2}"/>
              </a:ext>
            </a:extLst>
          </p:cNvPr>
          <p:cNvSpPr/>
          <p:nvPr/>
        </p:nvSpPr>
        <p:spPr>
          <a:xfrm flipV="1">
            <a:off x="903959" y="1637910"/>
            <a:ext cx="1648063" cy="675341"/>
          </a:xfrm>
          <a:prstGeom prst="round2SameRect">
            <a:avLst>
              <a:gd name="adj1" fmla="val 23483"/>
              <a:gd name="adj2" fmla="val 0"/>
            </a:avLst>
          </a:prstGeom>
          <a:solidFill>
            <a:schemeClr val="bg1">
              <a:lumMod val="95000"/>
              <a:alpha val="30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01" name="Rectangle: Top Corners Rounded 100">
            <a:extLst>
              <a:ext uri="{FF2B5EF4-FFF2-40B4-BE49-F238E27FC236}">
                <a16:creationId xmlns:a16="http://schemas.microsoft.com/office/drawing/2014/main" id="{EBC6C80D-2151-4C9F-B816-3634424ABCE3}"/>
              </a:ext>
            </a:extLst>
          </p:cNvPr>
          <p:cNvSpPr/>
          <p:nvPr/>
        </p:nvSpPr>
        <p:spPr>
          <a:xfrm flipV="1">
            <a:off x="3028990" y="1637910"/>
            <a:ext cx="1648063" cy="675341"/>
          </a:xfrm>
          <a:prstGeom prst="round2SameRect">
            <a:avLst>
              <a:gd name="adj1" fmla="val 23483"/>
              <a:gd name="adj2" fmla="val 0"/>
            </a:avLst>
          </a:prstGeom>
          <a:solidFill>
            <a:schemeClr val="bg1">
              <a:lumMod val="95000"/>
              <a:alpha val="30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02" name="Rectangle: Top Corners Rounded 101">
            <a:extLst>
              <a:ext uri="{FF2B5EF4-FFF2-40B4-BE49-F238E27FC236}">
                <a16:creationId xmlns:a16="http://schemas.microsoft.com/office/drawing/2014/main" id="{F15FB22A-1DB0-491C-BBBD-005D54C7569A}"/>
              </a:ext>
            </a:extLst>
          </p:cNvPr>
          <p:cNvSpPr/>
          <p:nvPr/>
        </p:nvSpPr>
        <p:spPr>
          <a:xfrm flipV="1">
            <a:off x="5129954" y="1637910"/>
            <a:ext cx="1648063" cy="675341"/>
          </a:xfrm>
          <a:prstGeom prst="round2SameRect">
            <a:avLst>
              <a:gd name="adj1" fmla="val 23483"/>
              <a:gd name="adj2" fmla="val 0"/>
            </a:avLst>
          </a:prstGeom>
          <a:solidFill>
            <a:schemeClr val="bg1">
              <a:lumMod val="95000"/>
            </a:schemeClr>
          </a:solidFill>
          <a:ln>
            <a:noFill/>
          </a:ln>
          <a:effectLst>
            <a:outerShdw blurRad="127000" dist="38100" dir="5400000" sx="102000" sy="10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7BB627F1-ABE8-4929-94B2-99479D9E53A5}"/>
              </a:ext>
            </a:extLst>
          </p:cNvPr>
          <p:cNvGrpSpPr/>
          <p:nvPr/>
        </p:nvGrpSpPr>
        <p:grpSpPr>
          <a:xfrm>
            <a:off x="1002074" y="1845704"/>
            <a:ext cx="1451832" cy="259752"/>
            <a:chOff x="1817999" y="1846071"/>
            <a:chExt cx="1451832" cy="259752"/>
          </a:xfrm>
        </p:grpSpPr>
        <p:sp>
          <p:nvSpPr>
            <p:cNvPr id="111" name="TextBox 110">
              <a:extLst>
                <a:ext uri="{FF2B5EF4-FFF2-40B4-BE49-F238E27FC236}">
                  <a16:creationId xmlns:a16="http://schemas.microsoft.com/office/drawing/2014/main" id="{2A974559-2220-43AE-9154-7064377173E9}"/>
                </a:ext>
              </a:extLst>
            </p:cNvPr>
            <p:cNvSpPr txBox="1"/>
            <p:nvPr/>
          </p:nvSpPr>
          <p:spPr>
            <a:xfrm flipH="1">
              <a:off x="2193298" y="1883247"/>
              <a:ext cx="1076533" cy="184666"/>
            </a:xfrm>
            <a:prstGeom prst="rect">
              <a:avLst/>
            </a:prstGeom>
            <a:noFill/>
          </p:spPr>
          <p:txBody>
            <a:bodyPr wrap="square" lIns="0" tIns="0" rIns="0" bIns="0" rtlCol="0">
              <a:spAutoFit/>
            </a:bodyPr>
            <a:lstStyle/>
            <a:p>
              <a:r>
                <a:rPr lang="en-US" sz="1200" b="1">
                  <a:solidFill>
                    <a:srgbClr val="561744"/>
                  </a:solidFill>
                  <a:latin typeface="Segoe UI" panose="020B0502040204020203" pitchFamily="34" charset="0"/>
                  <a:cs typeface="Segoe UI" panose="020B0502040204020203" pitchFamily="34" charset="0"/>
                </a:rPr>
                <a:t>As a Client</a:t>
              </a:r>
            </a:p>
          </p:txBody>
        </p:sp>
        <p:grpSp>
          <p:nvGrpSpPr>
            <p:cNvPr id="112" name="Group 111">
              <a:extLst>
                <a:ext uri="{FF2B5EF4-FFF2-40B4-BE49-F238E27FC236}">
                  <a16:creationId xmlns:a16="http://schemas.microsoft.com/office/drawing/2014/main" id="{58973F2E-B15A-4F48-BEE7-9AE520F6D94B}"/>
                </a:ext>
              </a:extLst>
            </p:cNvPr>
            <p:cNvGrpSpPr/>
            <p:nvPr/>
          </p:nvGrpSpPr>
          <p:grpSpPr>
            <a:xfrm>
              <a:off x="1817999" y="1846071"/>
              <a:ext cx="276433" cy="259752"/>
              <a:chOff x="5548313" y="2541588"/>
              <a:chExt cx="368300" cy="346075"/>
            </a:xfrm>
            <a:solidFill>
              <a:srgbClr val="561744"/>
            </a:solidFill>
          </p:grpSpPr>
          <p:sp>
            <p:nvSpPr>
              <p:cNvPr id="113" name="Rectangle 839">
                <a:extLst>
                  <a:ext uri="{FF2B5EF4-FFF2-40B4-BE49-F238E27FC236}">
                    <a16:creationId xmlns:a16="http://schemas.microsoft.com/office/drawing/2014/main" id="{5C31E0D1-62B4-424B-8FA9-FC9C695E2F5E}"/>
                  </a:ext>
                </a:extLst>
              </p:cNvPr>
              <p:cNvSpPr>
                <a:spLocks noChangeArrowheads="1"/>
              </p:cNvSpPr>
              <p:nvPr/>
            </p:nvSpPr>
            <p:spPr bwMode="auto">
              <a:xfrm>
                <a:off x="5675313" y="2782888"/>
                <a:ext cx="1127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Rectangle 840">
                <a:extLst>
                  <a:ext uri="{FF2B5EF4-FFF2-40B4-BE49-F238E27FC236}">
                    <a16:creationId xmlns:a16="http://schemas.microsoft.com/office/drawing/2014/main" id="{875DDC48-A582-4A8D-8460-E7BFBA3E2AC1}"/>
                  </a:ext>
                </a:extLst>
              </p:cNvPr>
              <p:cNvSpPr>
                <a:spLocks noChangeArrowheads="1"/>
              </p:cNvSpPr>
              <p:nvPr/>
            </p:nvSpPr>
            <p:spPr bwMode="auto">
              <a:xfrm>
                <a:off x="5768975" y="2843213"/>
                <a:ext cx="635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841">
                <a:extLst>
                  <a:ext uri="{FF2B5EF4-FFF2-40B4-BE49-F238E27FC236}">
                    <a16:creationId xmlns:a16="http://schemas.microsoft.com/office/drawing/2014/main" id="{C69DF37E-C88E-48F3-9E32-597FD0F2BFBD}"/>
                  </a:ext>
                </a:extLst>
              </p:cNvPr>
              <p:cNvSpPr>
                <a:spLocks/>
              </p:cNvSpPr>
              <p:nvPr/>
            </p:nvSpPr>
            <p:spPr bwMode="auto">
              <a:xfrm>
                <a:off x="5727700" y="2601913"/>
                <a:ext cx="46038" cy="14288"/>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1"/>
                      <a:pt x="1" y="0"/>
                      <a:pt x="2" y="0"/>
                    </a:cubicBezTo>
                    <a:cubicBezTo>
                      <a:pt x="10" y="0"/>
                      <a:pt x="10" y="0"/>
                      <a:pt x="10" y="0"/>
                    </a:cubicBezTo>
                    <a:cubicBezTo>
                      <a:pt x="11" y="0"/>
                      <a:pt x="12" y="1"/>
                      <a:pt x="12" y="2"/>
                    </a:cubicBezTo>
                    <a:cubicBezTo>
                      <a:pt x="12" y="3"/>
                      <a:pt x="11"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842">
                <a:extLst>
                  <a:ext uri="{FF2B5EF4-FFF2-40B4-BE49-F238E27FC236}">
                    <a16:creationId xmlns:a16="http://schemas.microsoft.com/office/drawing/2014/main" id="{B2C6108F-A664-4916-B74C-C3CF70B6F65E}"/>
                  </a:ext>
                </a:extLst>
              </p:cNvPr>
              <p:cNvSpPr>
                <a:spLocks/>
              </p:cNvSpPr>
              <p:nvPr/>
            </p:nvSpPr>
            <p:spPr bwMode="auto">
              <a:xfrm>
                <a:off x="5743575" y="2632075"/>
                <a:ext cx="96838" cy="14288"/>
              </a:xfrm>
              <a:custGeom>
                <a:avLst/>
                <a:gdLst>
                  <a:gd name="T0" fmla="*/ 24 w 26"/>
                  <a:gd name="T1" fmla="*/ 4 h 4"/>
                  <a:gd name="T2" fmla="*/ 2 w 26"/>
                  <a:gd name="T3" fmla="*/ 4 h 4"/>
                  <a:gd name="T4" fmla="*/ 0 w 26"/>
                  <a:gd name="T5" fmla="*/ 2 h 4"/>
                  <a:gd name="T6" fmla="*/ 2 w 26"/>
                  <a:gd name="T7" fmla="*/ 0 h 4"/>
                  <a:gd name="T8" fmla="*/ 24 w 26"/>
                  <a:gd name="T9" fmla="*/ 0 h 4"/>
                  <a:gd name="T10" fmla="*/ 26 w 26"/>
                  <a:gd name="T11" fmla="*/ 2 h 4"/>
                  <a:gd name="T12" fmla="*/ 24 w 2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4" y="4"/>
                    </a:move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cubicBezTo>
                      <a:pt x="26" y="3"/>
                      <a:pt x="25"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843">
                <a:extLst>
                  <a:ext uri="{FF2B5EF4-FFF2-40B4-BE49-F238E27FC236}">
                    <a16:creationId xmlns:a16="http://schemas.microsoft.com/office/drawing/2014/main" id="{0F6A4B8E-1754-4246-BB9A-2296535073B2}"/>
                  </a:ext>
                </a:extLst>
              </p:cNvPr>
              <p:cNvSpPr>
                <a:spLocks/>
              </p:cNvSpPr>
              <p:nvPr/>
            </p:nvSpPr>
            <p:spPr bwMode="auto">
              <a:xfrm>
                <a:off x="5719763" y="2662238"/>
                <a:ext cx="112713" cy="14288"/>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844">
                <a:extLst>
                  <a:ext uri="{FF2B5EF4-FFF2-40B4-BE49-F238E27FC236}">
                    <a16:creationId xmlns:a16="http://schemas.microsoft.com/office/drawing/2014/main" id="{C6D6CEF3-7DC0-4BB5-8A1F-F6A522856F45}"/>
                  </a:ext>
                </a:extLst>
              </p:cNvPr>
              <p:cNvSpPr>
                <a:spLocks/>
              </p:cNvSpPr>
              <p:nvPr/>
            </p:nvSpPr>
            <p:spPr bwMode="auto">
              <a:xfrm>
                <a:off x="5719763" y="2692400"/>
                <a:ext cx="120650" cy="14288"/>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845">
                <a:extLst>
                  <a:ext uri="{FF2B5EF4-FFF2-40B4-BE49-F238E27FC236}">
                    <a16:creationId xmlns:a16="http://schemas.microsoft.com/office/drawing/2014/main" id="{CC571659-9883-48C8-ADB6-92C900378254}"/>
                  </a:ext>
                </a:extLst>
              </p:cNvPr>
              <p:cNvSpPr>
                <a:spLocks/>
              </p:cNvSpPr>
              <p:nvPr/>
            </p:nvSpPr>
            <p:spPr bwMode="auto">
              <a:xfrm>
                <a:off x="5719763" y="2722563"/>
                <a:ext cx="106363" cy="14288"/>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846">
                <a:extLst>
                  <a:ext uri="{FF2B5EF4-FFF2-40B4-BE49-F238E27FC236}">
                    <a16:creationId xmlns:a16="http://schemas.microsoft.com/office/drawing/2014/main" id="{043E2C24-0C07-4BDC-848C-536892A3D81B}"/>
                  </a:ext>
                </a:extLst>
              </p:cNvPr>
              <p:cNvSpPr>
                <a:spLocks/>
              </p:cNvSpPr>
              <p:nvPr/>
            </p:nvSpPr>
            <p:spPr bwMode="auto">
              <a:xfrm>
                <a:off x="5713413" y="2752725"/>
                <a:ext cx="119063" cy="14288"/>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Rectangle 847">
                <a:extLst>
                  <a:ext uri="{FF2B5EF4-FFF2-40B4-BE49-F238E27FC236}">
                    <a16:creationId xmlns:a16="http://schemas.microsoft.com/office/drawing/2014/main" id="{73984F86-E47D-488C-BD04-499710DA2E10}"/>
                  </a:ext>
                </a:extLst>
              </p:cNvPr>
              <p:cNvSpPr>
                <a:spLocks noChangeArrowheads="1"/>
              </p:cNvSpPr>
              <p:nvPr/>
            </p:nvSpPr>
            <p:spPr bwMode="auto">
              <a:xfrm>
                <a:off x="5705475" y="2541588"/>
                <a:ext cx="18732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848">
                <a:extLst>
                  <a:ext uri="{FF2B5EF4-FFF2-40B4-BE49-F238E27FC236}">
                    <a16:creationId xmlns:a16="http://schemas.microsoft.com/office/drawing/2014/main" id="{78A22193-C918-466A-9122-6B1E6A87A185}"/>
                  </a:ext>
                </a:extLst>
              </p:cNvPr>
              <p:cNvSpPr>
                <a:spLocks noEditPoints="1"/>
              </p:cNvSpPr>
              <p:nvPr/>
            </p:nvSpPr>
            <p:spPr bwMode="auto">
              <a:xfrm>
                <a:off x="5548313" y="2541588"/>
                <a:ext cx="368300" cy="346075"/>
              </a:xfrm>
              <a:custGeom>
                <a:avLst/>
                <a:gdLst>
                  <a:gd name="T0" fmla="*/ 52 w 98"/>
                  <a:gd name="T1" fmla="*/ 92 h 92"/>
                  <a:gd name="T2" fmla="*/ 2 w 98"/>
                  <a:gd name="T3" fmla="*/ 92 h 92"/>
                  <a:gd name="T4" fmla="*/ 0 w 98"/>
                  <a:gd name="T5" fmla="*/ 90 h 92"/>
                  <a:gd name="T6" fmla="*/ 2 w 98"/>
                  <a:gd name="T7" fmla="*/ 88 h 92"/>
                  <a:gd name="T8" fmla="*/ 6 w 98"/>
                  <a:gd name="T9" fmla="*/ 87 h 92"/>
                  <a:gd name="T10" fmla="*/ 7 w 98"/>
                  <a:gd name="T11" fmla="*/ 77 h 92"/>
                  <a:gd name="T12" fmla="*/ 10 w 98"/>
                  <a:gd name="T13" fmla="*/ 66 h 92"/>
                  <a:gd name="T14" fmla="*/ 14 w 98"/>
                  <a:gd name="T15" fmla="*/ 64 h 92"/>
                  <a:gd name="T16" fmla="*/ 32 w 98"/>
                  <a:gd name="T17" fmla="*/ 64 h 92"/>
                  <a:gd name="T18" fmla="*/ 36 w 98"/>
                  <a:gd name="T19" fmla="*/ 8 h 92"/>
                  <a:gd name="T20" fmla="*/ 42 w 98"/>
                  <a:gd name="T21" fmla="*/ 0 h 92"/>
                  <a:gd name="T22" fmla="*/ 42 w 98"/>
                  <a:gd name="T23" fmla="*/ 4 h 92"/>
                  <a:gd name="T24" fmla="*/ 40 w 98"/>
                  <a:gd name="T25" fmla="*/ 8 h 92"/>
                  <a:gd name="T26" fmla="*/ 36 w 98"/>
                  <a:gd name="T27" fmla="*/ 66 h 92"/>
                  <a:gd name="T28" fmla="*/ 34 w 98"/>
                  <a:gd name="T29" fmla="*/ 68 h 92"/>
                  <a:gd name="T30" fmla="*/ 14 w 98"/>
                  <a:gd name="T31" fmla="*/ 68 h 92"/>
                  <a:gd name="T32" fmla="*/ 13 w 98"/>
                  <a:gd name="T33" fmla="*/ 68 h 92"/>
                  <a:gd name="T34" fmla="*/ 11 w 98"/>
                  <a:gd name="T35" fmla="*/ 76 h 92"/>
                  <a:gd name="T36" fmla="*/ 10 w 98"/>
                  <a:gd name="T37" fmla="*/ 88 h 92"/>
                  <a:gd name="T38" fmla="*/ 52 w 98"/>
                  <a:gd name="T39" fmla="*/ 88 h 92"/>
                  <a:gd name="T40" fmla="*/ 56 w 98"/>
                  <a:gd name="T41" fmla="*/ 87 h 92"/>
                  <a:gd name="T42" fmla="*/ 57 w 98"/>
                  <a:gd name="T43" fmla="*/ 77 h 92"/>
                  <a:gd name="T44" fmla="*/ 60 w 98"/>
                  <a:gd name="T45" fmla="*/ 66 h 92"/>
                  <a:gd name="T46" fmla="*/ 64 w 98"/>
                  <a:gd name="T47" fmla="*/ 64 h 92"/>
                  <a:gd name="T48" fmla="*/ 69 w 98"/>
                  <a:gd name="T49" fmla="*/ 66 h 92"/>
                  <a:gd name="T50" fmla="*/ 70 w 98"/>
                  <a:gd name="T51" fmla="*/ 73 h 92"/>
                  <a:gd name="T52" fmla="*/ 72 w 98"/>
                  <a:gd name="T53" fmla="*/ 79 h 92"/>
                  <a:gd name="T54" fmla="*/ 76 w 98"/>
                  <a:gd name="T55" fmla="*/ 80 h 92"/>
                  <a:gd name="T56" fmla="*/ 78 w 98"/>
                  <a:gd name="T57" fmla="*/ 79 h 92"/>
                  <a:gd name="T58" fmla="*/ 86 w 98"/>
                  <a:gd name="T59" fmla="*/ 8 h 92"/>
                  <a:gd name="T60" fmla="*/ 92 w 98"/>
                  <a:gd name="T61" fmla="*/ 0 h 92"/>
                  <a:gd name="T62" fmla="*/ 98 w 98"/>
                  <a:gd name="T63" fmla="*/ 14 h 92"/>
                  <a:gd name="T64" fmla="*/ 96 w 98"/>
                  <a:gd name="T65" fmla="*/ 16 h 92"/>
                  <a:gd name="T66" fmla="*/ 90 w 98"/>
                  <a:gd name="T67" fmla="*/ 16 h 92"/>
                  <a:gd name="T68" fmla="*/ 81 w 98"/>
                  <a:gd name="T69" fmla="*/ 82 h 92"/>
                  <a:gd name="T70" fmla="*/ 76 w 98"/>
                  <a:gd name="T71" fmla="*/ 84 h 92"/>
                  <a:gd name="T72" fmla="*/ 69 w 98"/>
                  <a:gd name="T73" fmla="*/ 82 h 92"/>
                  <a:gd name="T74" fmla="*/ 66 w 98"/>
                  <a:gd name="T75" fmla="*/ 73 h 92"/>
                  <a:gd name="T76" fmla="*/ 66 w 98"/>
                  <a:gd name="T77" fmla="*/ 68 h 92"/>
                  <a:gd name="T78" fmla="*/ 64 w 98"/>
                  <a:gd name="T79" fmla="*/ 68 h 92"/>
                  <a:gd name="T80" fmla="*/ 62 w 98"/>
                  <a:gd name="T81" fmla="*/ 68 h 92"/>
                  <a:gd name="T82" fmla="*/ 61 w 98"/>
                  <a:gd name="T83" fmla="*/ 76 h 92"/>
                  <a:gd name="T84" fmla="*/ 58 w 98"/>
                  <a:gd name="T85" fmla="*/ 90 h 92"/>
                  <a:gd name="T86" fmla="*/ 52 w 98"/>
                  <a:gd name="T87" fmla="*/ 92 h 92"/>
                  <a:gd name="T88" fmla="*/ 90 w 98"/>
                  <a:gd name="T89" fmla="*/ 12 h 92"/>
                  <a:gd name="T90" fmla="*/ 94 w 98"/>
                  <a:gd name="T91" fmla="*/ 12 h 92"/>
                  <a:gd name="T92" fmla="*/ 92 w 98"/>
                  <a:gd name="T93" fmla="*/ 4 h 92"/>
                  <a:gd name="T94" fmla="*/ 90 w 98"/>
                  <a:gd name="T95" fmla="*/ 8 h 92"/>
                  <a:gd name="T96" fmla="*/ 90 w 98"/>
                  <a:gd name="T9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2">
                    <a:moveTo>
                      <a:pt x="52" y="92"/>
                    </a:moveTo>
                    <a:cubicBezTo>
                      <a:pt x="2" y="92"/>
                      <a:pt x="2" y="92"/>
                      <a:pt x="2" y="92"/>
                    </a:cubicBezTo>
                    <a:cubicBezTo>
                      <a:pt x="1" y="92"/>
                      <a:pt x="0" y="91"/>
                      <a:pt x="0" y="90"/>
                    </a:cubicBezTo>
                    <a:cubicBezTo>
                      <a:pt x="0" y="89"/>
                      <a:pt x="1" y="88"/>
                      <a:pt x="2" y="88"/>
                    </a:cubicBezTo>
                    <a:cubicBezTo>
                      <a:pt x="4" y="88"/>
                      <a:pt x="5" y="88"/>
                      <a:pt x="6" y="87"/>
                    </a:cubicBezTo>
                    <a:cubicBezTo>
                      <a:pt x="8" y="85"/>
                      <a:pt x="8" y="80"/>
                      <a:pt x="7" y="77"/>
                    </a:cubicBezTo>
                    <a:cubicBezTo>
                      <a:pt x="7" y="72"/>
                      <a:pt x="7" y="68"/>
                      <a:pt x="10" y="66"/>
                    </a:cubicBezTo>
                    <a:cubicBezTo>
                      <a:pt x="11" y="65"/>
                      <a:pt x="12" y="64"/>
                      <a:pt x="14" y="64"/>
                    </a:cubicBezTo>
                    <a:cubicBezTo>
                      <a:pt x="32" y="64"/>
                      <a:pt x="32" y="64"/>
                      <a:pt x="32" y="64"/>
                    </a:cubicBezTo>
                    <a:cubicBezTo>
                      <a:pt x="36" y="42"/>
                      <a:pt x="36" y="8"/>
                      <a:pt x="36" y="8"/>
                    </a:cubicBezTo>
                    <a:cubicBezTo>
                      <a:pt x="36" y="5"/>
                      <a:pt x="37" y="0"/>
                      <a:pt x="42" y="0"/>
                    </a:cubicBezTo>
                    <a:cubicBezTo>
                      <a:pt x="42" y="4"/>
                      <a:pt x="42" y="4"/>
                      <a:pt x="42" y="4"/>
                    </a:cubicBezTo>
                    <a:cubicBezTo>
                      <a:pt x="40" y="4"/>
                      <a:pt x="40" y="8"/>
                      <a:pt x="40" y="8"/>
                    </a:cubicBezTo>
                    <a:cubicBezTo>
                      <a:pt x="40" y="9"/>
                      <a:pt x="40" y="44"/>
                      <a:pt x="36" y="66"/>
                    </a:cubicBezTo>
                    <a:cubicBezTo>
                      <a:pt x="36" y="67"/>
                      <a:pt x="35" y="68"/>
                      <a:pt x="34" y="68"/>
                    </a:cubicBezTo>
                    <a:cubicBezTo>
                      <a:pt x="14" y="68"/>
                      <a:pt x="14" y="68"/>
                      <a:pt x="14" y="68"/>
                    </a:cubicBezTo>
                    <a:cubicBezTo>
                      <a:pt x="13" y="68"/>
                      <a:pt x="13" y="68"/>
                      <a:pt x="13" y="68"/>
                    </a:cubicBezTo>
                    <a:cubicBezTo>
                      <a:pt x="11" y="70"/>
                      <a:pt x="11" y="73"/>
                      <a:pt x="11" y="76"/>
                    </a:cubicBezTo>
                    <a:cubicBezTo>
                      <a:pt x="12" y="80"/>
                      <a:pt x="12" y="85"/>
                      <a:pt x="10" y="88"/>
                    </a:cubicBezTo>
                    <a:cubicBezTo>
                      <a:pt x="52" y="88"/>
                      <a:pt x="52" y="88"/>
                      <a:pt x="52" y="88"/>
                    </a:cubicBezTo>
                    <a:cubicBezTo>
                      <a:pt x="54" y="88"/>
                      <a:pt x="55" y="88"/>
                      <a:pt x="56" y="87"/>
                    </a:cubicBezTo>
                    <a:cubicBezTo>
                      <a:pt x="57" y="85"/>
                      <a:pt x="57" y="80"/>
                      <a:pt x="57" y="77"/>
                    </a:cubicBezTo>
                    <a:cubicBezTo>
                      <a:pt x="57" y="72"/>
                      <a:pt x="57" y="68"/>
                      <a:pt x="60" y="66"/>
                    </a:cubicBezTo>
                    <a:cubicBezTo>
                      <a:pt x="61" y="65"/>
                      <a:pt x="62" y="64"/>
                      <a:pt x="64" y="64"/>
                    </a:cubicBezTo>
                    <a:cubicBezTo>
                      <a:pt x="66" y="64"/>
                      <a:pt x="68" y="65"/>
                      <a:pt x="69" y="66"/>
                    </a:cubicBezTo>
                    <a:cubicBezTo>
                      <a:pt x="70" y="68"/>
                      <a:pt x="70" y="70"/>
                      <a:pt x="70" y="73"/>
                    </a:cubicBezTo>
                    <a:cubicBezTo>
                      <a:pt x="70" y="75"/>
                      <a:pt x="70" y="78"/>
                      <a:pt x="72" y="79"/>
                    </a:cubicBezTo>
                    <a:cubicBezTo>
                      <a:pt x="72" y="80"/>
                      <a:pt x="74" y="80"/>
                      <a:pt x="76" y="80"/>
                    </a:cubicBezTo>
                    <a:cubicBezTo>
                      <a:pt x="76" y="80"/>
                      <a:pt x="77" y="80"/>
                      <a:pt x="78" y="79"/>
                    </a:cubicBezTo>
                    <a:cubicBezTo>
                      <a:pt x="86" y="71"/>
                      <a:pt x="86" y="25"/>
                      <a:pt x="86" y="8"/>
                    </a:cubicBezTo>
                    <a:cubicBezTo>
                      <a:pt x="86" y="5"/>
                      <a:pt x="87" y="0"/>
                      <a:pt x="92" y="0"/>
                    </a:cubicBezTo>
                    <a:cubicBezTo>
                      <a:pt x="97" y="0"/>
                      <a:pt x="98" y="10"/>
                      <a:pt x="98" y="14"/>
                    </a:cubicBezTo>
                    <a:cubicBezTo>
                      <a:pt x="98" y="15"/>
                      <a:pt x="97" y="16"/>
                      <a:pt x="96" y="16"/>
                    </a:cubicBezTo>
                    <a:cubicBezTo>
                      <a:pt x="90" y="16"/>
                      <a:pt x="90" y="16"/>
                      <a:pt x="90" y="16"/>
                    </a:cubicBezTo>
                    <a:cubicBezTo>
                      <a:pt x="90" y="34"/>
                      <a:pt x="89" y="73"/>
                      <a:pt x="81" y="82"/>
                    </a:cubicBezTo>
                    <a:cubicBezTo>
                      <a:pt x="79" y="83"/>
                      <a:pt x="78" y="84"/>
                      <a:pt x="76" y="84"/>
                    </a:cubicBezTo>
                    <a:cubicBezTo>
                      <a:pt x="73" y="84"/>
                      <a:pt x="70" y="83"/>
                      <a:pt x="69" y="82"/>
                    </a:cubicBezTo>
                    <a:cubicBezTo>
                      <a:pt x="66" y="79"/>
                      <a:pt x="66" y="76"/>
                      <a:pt x="66" y="73"/>
                    </a:cubicBezTo>
                    <a:cubicBezTo>
                      <a:pt x="66" y="71"/>
                      <a:pt x="66" y="69"/>
                      <a:pt x="66" y="68"/>
                    </a:cubicBezTo>
                    <a:cubicBezTo>
                      <a:pt x="65" y="68"/>
                      <a:pt x="65" y="68"/>
                      <a:pt x="64" y="68"/>
                    </a:cubicBezTo>
                    <a:cubicBezTo>
                      <a:pt x="63" y="68"/>
                      <a:pt x="63" y="68"/>
                      <a:pt x="62" y="68"/>
                    </a:cubicBezTo>
                    <a:cubicBezTo>
                      <a:pt x="61" y="70"/>
                      <a:pt x="61" y="73"/>
                      <a:pt x="61" y="76"/>
                    </a:cubicBezTo>
                    <a:cubicBezTo>
                      <a:pt x="61" y="81"/>
                      <a:pt x="61" y="87"/>
                      <a:pt x="58" y="90"/>
                    </a:cubicBezTo>
                    <a:cubicBezTo>
                      <a:pt x="57" y="91"/>
                      <a:pt x="55" y="92"/>
                      <a:pt x="52" y="92"/>
                    </a:cubicBezTo>
                    <a:close/>
                    <a:moveTo>
                      <a:pt x="90" y="12"/>
                    </a:moveTo>
                    <a:cubicBezTo>
                      <a:pt x="94" y="12"/>
                      <a:pt x="94" y="12"/>
                      <a:pt x="94" y="12"/>
                    </a:cubicBezTo>
                    <a:cubicBezTo>
                      <a:pt x="94" y="8"/>
                      <a:pt x="93" y="4"/>
                      <a:pt x="92" y="4"/>
                    </a:cubicBezTo>
                    <a:cubicBezTo>
                      <a:pt x="90" y="4"/>
                      <a:pt x="90" y="8"/>
                      <a:pt x="90" y="8"/>
                    </a:cubicBezTo>
                    <a:cubicBezTo>
                      <a:pt x="90" y="9"/>
                      <a:pt x="90" y="10"/>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23" name="Group 122">
            <a:extLst>
              <a:ext uri="{FF2B5EF4-FFF2-40B4-BE49-F238E27FC236}">
                <a16:creationId xmlns:a16="http://schemas.microsoft.com/office/drawing/2014/main" id="{411ABAF6-E093-4ADB-BCA7-52EFFA373707}"/>
              </a:ext>
            </a:extLst>
          </p:cNvPr>
          <p:cNvGrpSpPr/>
          <p:nvPr/>
        </p:nvGrpSpPr>
        <p:grpSpPr>
          <a:xfrm>
            <a:off x="3130083" y="1852853"/>
            <a:ext cx="270476" cy="245454"/>
            <a:chOff x="7718425" y="3252788"/>
            <a:chExt cx="360363" cy="327025"/>
          </a:xfrm>
          <a:solidFill>
            <a:srgbClr val="8F093E"/>
          </a:solidFill>
        </p:grpSpPr>
        <p:sp>
          <p:nvSpPr>
            <p:cNvPr id="124" name="Freeform 786">
              <a:extLst>
                <a:ext uri="{FF2B5EF4-FFF2-40B4-BE49-F238E27FC236}">
                  <a16:creationId xmlns:a16="http://schemas.microsoft.com/office/drawing/2014/main" id="{86C00192-CEED-4ED1-B224-7D3B243C3417}"/>
                </a:ext>
              </a:extLst>
            </p:cNvPr>
            <p:cNvSpPr>
              <a:spLocks noEditPoints="1"/>
            </p:cNvSpPr>
            <p:nvPr/>
          </p:nvSpPr>
          <p:spPr bwMode="auto">
            <a:xfrm>
              <a:off x="7770813" y="35194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787">
              <a:extLst>
                <a:ext uri="{FF2B5EF4-FFF2-40B4-BE49-F238E27FC236}">
                  <a16:creationId xmlns:a16="http://schemas.microsoft.com/office/drawing/2014/main" id="{7B01C651-6B32-4B11-8D3D-4097D870571C}"/>
                </a:ext>
              </a:extLst>
            </p:cNvPr>
            <p:cNvSpPr>
              <a:spLocks noEditPoints="1"/>
            </p:cNvSpPr>
            <p:nvPr/>
          </p:nvSpPr>
          <p:spPr bwMode="auto">
            <a:xfrm>
              <a:off x="7937500" y="3519488"/>
              <a:ext cx="58738"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788">
              <a:extLst>
                <a:ext uri="{FF2B5EF4-FFF2-40B4-BE49-F238E27FC236}">
                  <a16:creationId xmlns:a16="http://schemas.microsoft.com/office/drawing/2014/main" id="{FF896560-CE89-40A5-8513-50D3CF720362}"/>
                </a:ext>
              </a:extLst>
            </p:cNvPr>
            <p:cNvSpPr>
              <a:spLocks/>
            </p:cNvSpPr>
            <p:nvPr/>
          </p:nvSpPr>
          <p:spPr bwMode="auto">
            <a:xfrm>
              <a:off x="7794625" y="3263900"/>
              <a:ext cx="284163" cy="269875"/>
            </a:xfrm>
            <a:custGeom>
              <a:avLst/>
              <a:gdLst>
                <a:gd name="T0" fmla="*/ 46 w 76"/>
                <a:gd name="T1" fmla="*/ 72 h 72"/>
                <a:gd name="T2" fmla="*/ 2 w 76"/>
                <a:gd name="T3" fmla="*/ 72 h 72"/>
                <a:gd name="T4" fmla="*/ 0 w 76"/>
                <a:gd name="T5" fmla="*/ 70 h 72"/>
                <a:gd name="T6" fmla="*/ 2 w 76"/>
                <a:gd name="T7" fmla="*/ 68 h 72"/>
                <a:gd name="T8" fmla="*/ 44 w 76"/>
                <a:gd name="T9" fmla="*/ 68 h 72"/>
                <a:gd name="T10" fmla="*/ 60 w 76"/>
                <a:gd name="T11" fmla="*/ 2 h 72"/>
                <a:gd name="T12" fmla="*/ 62 w 76"/>
                <a:gd name="T13" fmla="*/ 0 h 72"/>
                <a:gd name="T14" fmla="*/ 74 w 76"/>
                <a:gd name="T15" fmla="*/ 0 h 72"/>
                <a:gd name="T16" fmla="*/ 76 w 76"/>
                <a:gd name="T17" fmla="*/ 2 h 72"/>
                <a:gd name="T18" fmla="*/ 74 w 76"/>
                <a:gd name="T19" fmla="*/ 4 h 72"/>
                <a:gd name="T20" fmla="*/ 64 w 76"/>
                <a:gd name="T21" fmla="*/ 4 h 72"/>
                <a:gd name="T22" fmla="*/ 48 w 76"/>
                <a:gd name="T23" fmla="*/ 70 h 72"/>
                <a:gd name="T24" fmla="*/ 46 w 76"/>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2">
                  <a:moveTo>
                    <a:pt x="46" y="72"/>
                  </a:moveTo>
                  <a:cubicBezTo>
                    <a:pt x="2" y="72"/>
                    <a:pt x="2" y="72"/>
                    <a:pt x="2" y="72"/>
                  </a:cubicBezTo>
                  <a:cubicBezTo>
                    <a:pt x="1" y="72"/>
                    <a:pt x="0" y="71"/>
                    <a:pt x="0" y="70"/>
                  </a:cubicBezTo>
                  <a:cubicBezTo>
                    <a:pt x="0" y="69"/>
                    <a:pt x="1" y="68"/>
                    <a:pt x="2" y="68"/>
                  </a:cubicBezTo>
                  <a:cubicBezTo>
                    <a:pt x="44" y="68"/>
                    <a:pt x="44" y="68"/>
                    <a:pt x="44" y="68"/>
                  </a:cubicBezTo>
                  <a:cubicBezTo>
                    <a:pt x="60" y="2"/>
                    <a:pt x="60" y="2"/>
                    <a:pt x="60" y="2"/>
                  </a:cubicBezTo>
                  <a:cubicBezTo>
                    <a:pt x="60" y="1"/>
                    <a:pt x="61" y="0"/>
                    <a:pt x="62" y="0"/>
                  </a:cubicBezTo>
                  <a:cubicBezTo>
                    <a:pt x="74" y="0"/>
                    <a:pt x="74" y="0"/>
                    <a:pt x="74" y="0"/>
                  </a:cubicBezTo>
                  <a:cubicBezTo>
                    <a:pt x="75" y="0"/>
                    <a:pt x="76" y="1"/>
                    <a:pt x="76" y="2"/>
                  </a:cubicBezTo>
                  <a:cubicBezTo>
                    <a:pt x="76" y="3"/>
                    <a:pt x="75" y="4"/>
                    <a:pt x="74" y="4"/>
                  </a:cubicBezTo>
                  <a:cubicBezTo>
                    <a:pt x="64" y="4"/>
                    <a:pt x="64" y="4"/>
                    <a:pt x="64" y="4"/>
                  </a:cubicBezTo>
                  <a:cubicBezTo>
                    <a:pt x="48" y="70"/>
                    <a:pt x="48" y="70"/>
                    <a:pt x="48" y="70"/>
                  </a:cubicBezTo>
                  <a:cubicBezTo>
                    <a:pt x="48" y="71"/>
                    <a:pt x="47" y="72"/>
                    <a:pt x="4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789">
              <a:extLst>
                <a:ext uri="{FF2B5EF4-FFF2-40B4-BE49-F238E27FC236}">
                  <a16:creationId xmlns:a16="http://schemas.microsoft.com/office/drawing/2014/main" id="{746E4F97-278B-4D0F-BE96-F5DCB85FF5F1}"/>
                </a:ext>
              </a:extLst>
            </p:cNvPr>
            <p:cNvSpPr>
              <a:spLocks/>
            </p:cNvSpPr>
            <p:nvPr/>
          </p:nvSpPr>
          <p:spPr bwMode="auto">
            <a:xfrm>
              <a:off x="7726363" y="3354388"/>
              <a:ext cx="285750" cy="149225"/>
            </a:xfrm>
            <a:custGeom>
              <a:avLst/>
              <a:gdLst>
                <a:gd name="T0" fmla="*/ 66 w 76"/>
                <a:gd name="T1" fmla="*/ 40 h 40"/>
                <a:gd name="T2" fmla="*/ 14 w 76"/>
                <a:gd name="T3" fmla="*/ 40 h 40"/>
                <a:gd name="T4" fmla="*/ 12 w 76"/>
                <a:gd name="T5" fmla="*/ 39 h 40"/>
                <a:gd name="T6" fmla="*/ 0 w 76"/>
                <a:gd name="T7" fmla="*/ 3 h 40"/>
                <a:gd name="T8" fmla="*/ 0 w 76"/>
                <a:gd name="T9" fmla="*/ 1 h 40"/>
                <a:gd name="T10" fmla="*/ 2 w 76"/>
                <a:gd name="T11" fmla="*/ 0 h 40"/>
                <a:gd name="T12" fmla="*/ 74 w 76"/>
                <a:gd name="T13" fmla="*/ 0 h 40"/>
                <a:gd name="T14" fmla="*/ 76 w 76"/>
                <a:gd name="T15" fmla="*/ 2 h 40"/>
                <a:gd name="T16" fmla="*/ 74 w 76"/>
                <a:gd name="T17" fmla="*/ 4 h 40"/>
                <a:gd name="T18" fmla="*/ 5 w 76"/>
                <a:gd name="T19" fmla="*/ 4 h 40"/>
                <a:gd name="T20" fmla="*/ 15 w 76"/>
                <a:gd name="T21" fmla="*/ 36 h 40"/>
                <a:gd name="T22" fmla="*/ 66 w 76"/>
                <a:gd name="T23" fmla="*/ 36 h 40"/>
                <a:gd name="T24" fmla="*/ 68 w 76"/>
                <a:gd name="T25" fmla="*/ 38 h 40"/>
                <a:gd name="T26" fmla="*/ 66 w 7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0">
                  <a:moveTo>
                    <a:pt x="66" y="40"/>
                  </a:moveTo>
                  <a:cubicBezTo>
                    <a:pt x="14" y="40"/>
                    <a:pt x="14" y="40"/>
                    <a:pt x="14" y="40"/>
                  </a:cubicBezTo>
                  <a:cubicBezTo>
                    <a:pt x="13" y="40"/>
                    <a:pt x="12" y="39"/>
                    <a:pt x="12" y="39"/>
                  </a:cubicBezTo>
                  <a:cubicBezTo>
                    <a:pt x="0" y="3"/>
                    <a:pt x="0" y="3"/>
                    <a:pt x="0" y="3"/>
                  </a:cubicBezTo>
                  <a:cubicBezTo>
                    <a:pt x="0" y="2"/>
                    <a:pt x="0" y="1"/>
                    <a:pt x="0" y="1"/>
                  </a:cubicBezTo>
                  <a:cubicBezTo>
                    <a:pt x="1" y="0"/>
                    <a:pt x="1" y="0"/>
                    <a:pt x="2" y="0"/>
                  </a:cubicBezTo>
                  <a:cubicBezTo>
                    <a:pt x="74" y="0"/>
                    <a:pt x="74" y="0"/>
                    <a:pt x="74" y="0"/>
                  </a:cubicBezTo>
                  <a:cubicBezTo>
                    <a:pt x="75" y="0"/>
                    <a:pt x="76" y="1"/>
                    <a:pt x="76" y="2"/>
                  </a:cubicBezTo>
                  <a:cubicBezTo>
                    <a:pt x="76" y="3"/>
                    <a:pt x="75" y="4"/>
                    <a:pt x="74" y="4"/>
                  </a:cubicBezTo>
                  <a:cubicBezTo>
                    <a:pt x="5" y="4"/>
                    <a:pt x="5" y="4"/>
                    <a:pt x="5" y="4"/>
                  </a:cubicBezTo>
                  <a:cubicBezTo>
                    <a:pt x="15" y="36"/>
                    <a:pt x="15" y="36"/>
                    <a:pt x="15" y="36"/>
                  </a:cubicBezTo>
                  <a:cubicBezTo>
                    <a:pt x="66" y="36"/>
                    <a:pt x="66" y="36"/>
                    <a:pt x="66" y="36"/>
                  </a:cubicBezTo>
                  <a:cubicBezTo>
                    <a:pt x="67" y="36"/>
                    <a:pt x="68" y="37"/>
                    <a:pt x="68" y="38"/>
                  </a:cubicBezTo>
                  <a:cubicBezTo>
                    <a:pt x="68" y="39"/>
                    <a:pt x="67" y="40"/>
                    <a:pt x="6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790">
              <a:extLst>
                <a:ext uri="{FF2B5EF4-FFF2-40B4-BE49-F238E27FC236}">
                  <a16:creationId xmlns:a16="http://schemas.microsoft.com/office/drawing/2014/main" id="{9E6F03CF-ECAF-4C9A-BB34-AD758D1B6D3A}"/>
                </a:ext>
              </a:extLst>
            </p:cNvPr>
            <p:cNvSpPr>
              <a:spLocks/>
            </p:cNvSpPr>
            <p:nvPr/>
          </p:nvSpPr>
          <p:spPr bwMode="auto">
            <a:xfrm>
              <a:off x="7877175" y="3294063"/>
              <a:ext cx="138113" cy="74613"/>
            </a:xfrm>
            <a:custGeom>
              <a:avLst/>
              <a:gdLst>
                <a:gd name="T0" fmla="*/ 2 w 37"/>
                <a:gd name="T1" fmla="*/ 20 h 20"/>
                <a:gd name="T2" fmla="*/ 1 w 37"/>
                <a:gd name="T3" fmla="*/ 19 h 20"/>
                <a:gd name="T4" fmla="*/ 1 w 37"/>
                <a:gd name="T5" fmla="*/ 17 h 20"/>
                <a:gd name="T6" fmla="*/ 17 w 37"/>
                <a:gd name="T7" fmla="*/ 1 h 20"/>
                <a:gd name="T8" fmla="*/ 19 w 37"/>
                <a:gd name="T9" fmla="*/ 1 h 20"/>
                <a:gd name="T10" fmla="*/ 36 w 37"/>
                <a:gd name="T11" fmla="*/ 17 h 20"/>
                <a:gd name="T12" fmla="*/ 36 w 37"/>
                <a:gd name="T13" fmla="*/ 19 h 20"/>
                <a:gd name="T14" fmla="*/ 33 w 37"/>
                <a:gd name="T15" fmla="*/ 19 h 20"/>
                <a:gd name="T16" fmla="*/ 18 w 37"/>
                <a:gd name="T17" fmla="*/ 5 h 20"/>
                <a:gd name="T18" fmla="*/ 3 w 37"/>
                <a:gd name="T19" fmla="*/ 19 h 20"/>
                <a:gd name="T20" fmla="*/ 2 w 37"/>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20">
                  <a:moveTo>
                    <a:pt x="2" y="20"/>
                  </a:moveTo>
                  <a:cubicBezTo>
                    <a:pt x="1" y="20"/>
                    <a:pt x="1" y="20"/>
                    <a:pt x="1" y="19"/>
                  </a:cubicBezTo>
                  <a:cubicBezTo>
                    <a:pt x="0" y="19"/>
                    <a:pt x="0" y="17"/>
                    <a:pt x="1" y="17"/>
                  </a:cubicBezTo>
                  <a:cubicBezTo>
                    <a:pt x="17" y="1"/>
                    <a:pt x="17" y="1"/>
                    <a:pt x="17" y="1"/>
                  </a:cubicBezTo>
                  <a:cubicBezTo>
                    <a:pt x="17" y="0"/>
                    <a:pt x="19" y="0"/>
                    <a:pt x="19" y="1"/>
                  </a:cubicBezTo>
                  <a:cubicBezTo>
                    <a:pt x="36" y="17"/>
                    <a:pt x="36" y="17"/>
                    <a:pt x="36" y="17"/>
                  </a:cubicBezTo>
                  <a:cubicBezTo>
                    <a:pt x="36" y="17"/>
                    <a:pt x="37" y="19"/>
                    <a:pt x="36" y="19"/>
                  </a:cubicBezTo>
                  <a:cubicBezTo>
                    <a:pt x="35" y="20"/>
                    <a:pt x="34" y="20"/>
                    <a:pt x="33" y="19"/>
                  </a:cubicBezTo>
                  <a:cubicBezTo>
                    <a:pt x="18" y="5"/>
                    <a:pt x="18" y="5"/>
                    <a:pt x="18" y="5"/>
                  </a:cubicBezTo>
                  <a:cubicBezTo>
                    <a:pt x="3" y="19"/>
                    <a:pt x="3" y="19"/>
                    <a:pt x="3" y="19"/>
                  </a:cubicBezTo>
                  <a:cubicBezTo>
                    <a:pt x="3" y="20"/>
                    <a:pt x="3" y="20"/>
                    <a:pt x="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791">
              <a:extLst>
                <a:ext uri="{FF2B5EF4-FFF2-40B4-BE49-F238E27FC236}">
                  <a16:creationId xmlns:a16="http://schemas.microsoft.com/office/drawing/2014/main" id="{2654B4B9-38F0-4370-AAE4-B15C1E3FDF98}"/>
                </a:ext>
              </a:extLst>
            </p:cNvPr>
            <p:cNvSpPr>
              <a:spLocks/>
            </p:cNvSpPr>
            <p:nvPr/>
          </p:nvSpPr>
          <p:spPr bwMode="auto">
            <a:xfrm>
              <a:off x="7718425" y="3252788"/>
              <a:ext cx="98425" cy="115888"/>
            </a:xfrm>
            <a:custGeom>
              <a:avLst/>
              <a:gdLst>
                <a:gd name="T0" fmla="*/ 24 w 26"/>
                <a:gd name="T1" fmla="*/ 31 h 31"/>
                <a:gd name="T2" fmla="*/ 22 w 26"/>
                <a:gd name="T3" fmla="*/ 30 h 31"/>
                <a:gd name="T4" fmla="*/ 11 w 26"/>
                <a:gd name="T5" fmla="*/ 5 h 31"/>
                <a:gd name="T6" fmla="*/ 5 w 26"/>
                <a:gd name="T7" fmla="*/ 8 h 31"/>
                <a:gd name="T8" fmla="*/ 14 w 26"/>
                <a:gd name="T9" fmla="*/ 28 h 31"/>
                <a:gd name="T10" fmla="*/ 13 w 26"/>
                <a:gd name="T11" fmla="*/ 31 h 31"/>
                <a:gd name="T12" fmla="*/ 10 w 26"/>
                <a:gd name="T13" fmla="*/ 30 h 31"/>
                <a:gd name="T14" fmla="*/ 0 w 26"/>
                <a:gd name="T15" fmla="*/ 8 h 31"/>
                <a:gd name="T16" fmla="*/ 1 w 26"/>
                <a:gd name="T17" fmla="*/ 5 h 31"/>
                <a:gd name="T18" fmla="*/ 11 w 26"/>
                <a:gd name="T19" fmla="*/ 0 h 31"/>
                <a:gd name="T20" fmla="*/ 13 w 26"/>
                <a:gd name="T21" fmla="*/ 0 h 31"/>
                <a:gd name="T22" fmla="*/ 14 w 26"/>
                <a:gd name="T23" fmla="*/ 1 h 31"/>
                <a:gd name="T24" fmla="*/ 26 w 26"/>
                <a:gd name="T25" fmla="*/ 28 h 31"/>
                <a:gd name="T26" fmla="*/ 25 w 26"/>
                <a:gd name="T27" fmla="*/ 31 h 31"/>
                <a:gd name="T28" fmla="*/ 24 w 26"/>
                <a:gd name="T2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1">
                  <a:moveTo>
                    <a:pt x="24" y="31"/>
                  </a:moveTo>
                  <a:cubicBezTo>
                    <a:pt x="23" y="31"/>
                    <a:pt x="23" y="31"/>
                    <a:pt x="22" y="30"/>
                  </a:cubicBezTo>
                  <a:cubicBezTo>
                    <a:pt x="11" y="5"/>
                    <a:pt x="11" y="5"/>
                    <a:pt x="11" y="5"/>
                  </a:cubicBezTo>
                  <a:cubicBezTo>
                    <a:pt x="5" y="8"/>
                    <a:pt x="5" y="8"/>
                    <a:pt x="5" y="8"/>
                  </a:cubicBezTo>
                  <a:cubicBezTo>
                    <a:pt x="14" y="28"/>
                    <a:pt x="14" y="28"/>
                    <a:pt x="14" y="28"/>
                  </a:cubicBezTo>
                  <a:cubicBezTo>
                    <a:pt x="14" y="29"/>
                    <a:pt x="14" y="30"/>
                    <a:pt x="13" y="31"/>
                  </a:cubicBezTo>
                  <a:cubicBezTo>
                    <a:pt x="12" y="31"/>
                    <a:pt x="11" y="31"/>
                    <a:pt x="10" y="30"/>
                  </a:cubicBezTo>
                  <a:cubicBezTo>
                    <a:pt x="0" y="8"/>
                    <a:pt x="0" y="8"/>
                    <a:pt x="0" y="8"/>
                  </a:cubicBezTo>
                  <a:cubicBezTo>
                    <a:pt x="0" y="7"/>
                    <a:pt x="0" y="6"/>
                    <a:pt x="1" y="5"/>
                  </a:cubicBezTo>
                  <a:cubicBezTo>
                    <a:pt x="11" y="0"/>
                    <a:pt x="11" y="0"/>
                    <a:pt x="11" y="0"/>
                  </a:cubicBezTo>
                  <a:cubicBezTo>
                    <a:pt x="12" y="0"/>
                    <a:pt x="12" y="0"/>
                    <a:pt x="13" y="0"/>
                  </a:cubicBezTo>
                  <a:cubicBezTo>
                    <a:pt x="13" y="1"/>
                    <a:pt x="14" y="1"/>
                    <a:pt x="14" y="1"/>
                  </a:cubicBezTo>
                  <a:cubicBezTo>
                    <a:pt x="26" y="28"/>
                    <a:pt x="26" y="28"/>
                    <a:pt x="26" y="28"/>
                  </a:cubicBezTo>
                  <a:cubicBezTo>
                    <a:pt x="26" y="29"/>
                    <a:pt x="26" y="30"/>
                    <a:pt x="25" y="31"/>
                  </a:cubicBezTo>
                  <a:cubicBezTo>
                    <a:pt x="25" y="31"/>
                    <a:pt x="24" y="31"/>
                    <a:pt x="2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792">
              <a:extLst>
                <a:ext uri="{FF2B5EF4-FFF2-40B4-BE49-F238E27FC236}">
                  <a16:creationId xmlns:a16="http://schemas.microsoft.com/office/drawing/2014/main" id="{B1C43CD3-BD65-4156-A7F7-5035AB985A4C}"/>
                </a:ext>
              </a:extLst>
            </p:cNvPr>
            <p:cNvSpPr>
              <a:spLocks/>
            </p:cNvSpPr>
            <p:nvPr/>
          </p:nvSpPr>
          <p:spPr bwMode="auto">
            <a:xfrm>
              <a:off x="7847013" y="3308350"/>
              <a:ext cx="90488" cy="60325"/>
            </a:xfrm>
            <a:custGeom>
              <a:avLst/>
              <a:gdLst>
                <a:gd name="T0" fmla="*/ 2 w 24"/>
                <a:gd name="T1" fmla="*/ 16 h 16"/>
                <a:gd name="T2" fmla="*/ 0 w 24"/>
                <a:gd name="T3" fmla="*/ 14 h 16"/>
                <a:gd name="T4" fmla="*/ 0 w 24"/>
                <a:gd name="T5" fmla="*/ 2 h 16"/>
                <a:gd name="T6" fmla="*/ 2 w 24"/>
                <a:gd name="T7" fmla="*/ 0 h 16"/>
                <a:gd name="T8" fmla="*/ 22 w 24"/>
                <a:gd name="T9" fmla="*/ 0 h 16"/>
                <a:gd name="T10" fmla="*/ 24 w 24"/>
                <a:gd name="T11" fmla="*/ 2 h 16"/>
                <a:gd name="T12" fmla="*/ 22 w 24"/>
                <a:gd name="T13" fmla="*/ 4 h 16"/>
                <a:gd name="T14" fmla="*/ 4 w 24"/>
                <a:gd name="T15" fmla="*/ 4 h 16"/>
                <a:gd name="T16" fmla="*/ 4 w 24"/>
                <a:gd name="T17" fmla="*/ 14 h 16"/>
                <a:gd name="T18" fmla="*/ 2 w 2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2" y="16"/>
                  </a:moveTo>
                  <a:cubicBezTo>
                    <a:pt x="1" y="16"/>
                    <a:pt x="0" y="15"/>
                    <a:pt x="0" y="14"/>
                  </a:cubicBezTo>
                  <a:cubicBezTo>
                    <a:pt x="0" y="2"/>
                    <a:pt x="0" y="2"/>
                    <a:pt x="0" y="2"/>
                  </a:cubicBezTo>
                  <a:cubicBezTo>
                    <a:pt x="0" y="1"/>
                    <a:pt x="1" y="0"/>
                    <a:pt x="2" y="0"/>
                  </a:cubicBezTo>
                  <a:cubicBezTo>
                    <a:pt x="22" y="0"/>
                    <a:pt x="22" y="0"/>
                    <a:pt x="22" y="0"/>
                  </a:cubicBezTo>
                  <a:cubicBezTo>
                    <a:pt x="23" y="0"/>
                    <a:pt x="24" y="1"/>
                    <a:pt x="24" y="2"/>
                  </a:cubicBezTo>
                  <a:cubicBezTo>
                    <a:pt x="24" y="3"/>
                    <a:pt x="23" y="4"/>
                    <a:pt x="22" y="4"/>
                  </a:cubicBezTo>
                  <a:cubicBezTo>
                    <a:pt x="4" y="4"/>
                    <a:pt x="4" y="4"/>
                    <a:pt x="4" y="4"/>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31" name="Group 130">
            <a:extLst>
              <a:ext uri="{FF2B5EF4-FFF2-40B4-BE49-F238E27FC236}">
                <a16:creationId xmlns:a16="http://schemas.microsoft.com/office/drawing/2014/main" id="{8F29B226-0784-42BA-AC68-55E9CDC5C460}"/>
              </a:ext>
            </a:extLst>
          </p:cNvPr>
          <p:cNvGrpSpPr/>
          <p:nvPr/>
        </p:nvGrpSpPr>
        <p:grpSpPr>
          <a:xfrm>
            <a:off x="5234026" y="1834980"/>
            <a:ext cx="270476" cy="270476"/>
            <a:chOff x="6997700" y="4692650"/>
            <a:chExt cx="360363" cy="360363"/>
          </a:xfrm>
          <a:solidFill>
            <a:srgbClr val="C70037"/>
          </a:solidFill>
        </p:grpSpPr>
        <p:sp>
          <p:nvSpPr>
            <p:cNvPr id="132" name="Freeform 823">
              <a:extLst>
                <a:ext uri="{FF2B5EF4-FFF2-40B4-BE49-F238E27FC236}">
                  <a16:creationId xmlns:a16="http://schemas.microsoft.com/office/drawing/2014/main" id="{8C0C34E5-0FDA-4B3F-A278-07F9A493B055}"/>
                </a:ext>
              </a:extLst>
            </p:cNvPr>
            <p:cNvSpPr>
              <a:spLocks noEditPoints="1"/>
            </p:cNvSpPr>
            <p:nvPr/>
          </p:nvSpPr>
          <p:spPr bwMode="auto">
            <a:xfrm>
              <a:off x="7253288" y="49926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824">
              <a:extLst>
                <a:ext uri="{FF2B5EF4-FFF2-40B4-BE49-F238E27FC236}">
                  <a16:creationId xmlns:a16="http://schemas.microsoft.com/office/drawing/2014/main" id="{BBB5C6B7-861A-4F33-A0AE-B89CFF00CAB7}"/>
                </a:ext>
              </a:extLst>
            </p:cNvPr>
            <p:cNvSpPr>
              <a:spLocks noEditPoints="1"/>
            </p:cNvSpPr>
            <p:nvPr/>
          </p:nvSpPr>
          <p:spPr bwMode="auto">
            <a:xfrm>
              <a:off x="7088188" y="49926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Freeform 825">
              <a:extLst>
                <a:ext uri="{FF2B5EF4-FFF2-40B4-BE49-F238E27FC236}">
                  <a16:creationId xmlns:a16="http://schemas.microsoft.com/office/drawing/2014/main" id="{4D1C07AB-1F7D-4DB4-865A-5C8D98E21B50}"/>
                </a:ext>
              </a:extLst>
            </p:cNvPr>
            <p:cNvSpPr>
              <a:spLocks/>
            </p:cNvSpPr>
            <p:nvPr/>
          </p:nvSpPr>
          <p:spPr bwMode="auto">
            <a:xfrm>
              <a:off x="7192963" y="4692650"/>
              <a:ext cx="14288" cy="120650"/>
            </a:xfrm>
            <a:custGeom>
              <a:avLst/>
              <a:gdLst>
                <a:gd name="T0" fmla="*/ 2 w 4"/>
                <a:gd name="T1" fmla="*/ 32 h 32"/>
                <a:gd name="T2" fmla="*/ 0 w 4"/>
                <a:gd name="T3" fmla="*/ 30 h 32"/>
                <a:gd name="T4" fmla="*/ 0 w 4"/>
                <a:gd name="T5" fmla="*/ 2 h 32"/>
                <a:gd name="T6" fmla="*/ 2 w 4"/>
                <a:gd name="T7" fmla="*/ 0 h 32"/>
                <a:gd name="T8" fmla="*/ 4 w 4"/>
                <a:gd name="T9" fmla="*/ 2 h 32"/>
                <a:gd name="T10" fmla="*/ 4 w 4"/>
                <a:gd name="T11" fmla="*/ 30 h 32"/>
                <a:gd name="T12" fmla="*/ 2 w 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 h="32">
                  <a:moveTo>
                    <a:pt x="2" y="32"/>
                  </a:moveTo>
                  <a:cubicBezTo>
                    <a:pt x="1" y="32"/>
                    <a:pt x="0" y="31"/>
                    <a:pt x="0" y="30"/>
                  </a:cubicBezTo>
                  <a:cubicBezTo>
                    <a:pt x="0" y="2"/>
                    <a:pt x="0" y="2"/>
                    <a:pt x="0" y="2"/>
                  </a:cubicBezTo>
                  <a:cubicBezTo>
                    <a:pt x="0" y="1"/>
                    <a:pt x="1" y="0"/>
                    <a:pt x="2" y="0"/>
                  </a:cubicBezTo>
                  <a:cubicBezTo>
                    <a:pt x="3" y="0"/>
                    <a:pt x="4" y="1"/>
                    <a:pt x="4" y="2"/>
                  </a:cubicBezTo>
                  <a:cubicBezTo>
                    <a:pt x="4" y="30"/>
                    <a:pt x="4" y="30"/>
                    <a:pt x="4" y="30"/>
                  </a:cubicBezTo>
                  <a:cubicBezTo>
                    <a:pt x="4" y="31"/>
                    <a:pt x="3" y="32"/>
                    <a:pt x="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826">
              <a:extLst>
                <a:ext uri="{FF2B5EF4-FFF2-40B4-BE49-F238E27FC236}">
                  <a16:creationId xmlns:a16="http://schemas.microsoft.com/office/drawing/2014/main" id="{D238B8B5-930A-40B5-AB54-C075F27DEE14}"/>
                </a:ext>
              </a:extLst>
            </p:cNvPr>
            <p:cNvSpPr>
              <a:spLocks/>
            </p:cNvSpPr>
            <p:nvPr/>
          </p:nvSpPr>
          <p:spPr bwMode="auto">
            <a:xfrm>
              <a:off x="7148513" y="4692650"/>
              <a:ext cx="104775" cy="60325"/>
            </a:xfrm>
            <a:custGeom>
              <a:avLst/>
              <a:gdLst>
                <a:gd name="T0" fmla="*/ 26 w 28"/>
                <a:gd name="T1" fmla="*/ 16 h 16"/>
                <a:gd name="T2" fmla="*/ 25 w 28"/>
                <a:gd name="T3" fmla="*/ 15 h 16"/>
                <a:gd name="T4" fmla="*/ 14 w 28"/>
                <a:gd name="T5" fmla="*/ 5 h 16"/>
                <a:gd name="T6" fmla="*/ 3 w 28"/>
                <a:gd name="T7" fmla="*/ 15 h 16"/>
                <a:gd name="T8" fmla="*/ 1 w 28"/>
                <a:gd name="T9" fmla="*/ 15 h 16"/>
                <a:gd name="T10" fmla="*/ 1 w 28"/>
                <a:gd name="T11" fmla="*/ 13 h 16"/>
                <a:gd name="T12" fmla="*/ 13 w 28"/>
                <a:gd name="T13" fmla="*/ 1 h 16"/>
                <a:gd name="T14" fmla="*/ 15 w 28"/>
                <a:gd name="T15" fmla="*/ 1 h 16"/>
                <a:gd name="T16" fmla="*/ 27 w 28"/>
                <a:gd name="T17" fmla="*/ 13 h 16"/>
                <a:gd name="T18" fmla="*/ 27 w 28"/>
                <a:gd name="T19" fmla="*/ 15 h 16"/>
                <a:gd name="T20" fmla="*/ 26 w 2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16"/>
                  </a:moveTo>
                  <a:cubicBezTo>
                    <a:pt x="25" y="16"/>
                    <a:pt x="25" y="16"/>
                    <a:pt x="25" y="15"/>
                  </a:cubicBezTo>
                  <a:cubicBezTo>
                    <a:pt x="14" y="5"/>
                    <a:pt x="14" y="5"/>
                    <a:pt x="14" y="5"/>
                  </a:cubicBezTo>
                  <a:cubicBezTo>
                    <a:pt x="3" y="15"/>
                    <a:pt x="3" y="15"/>
                    <a:pt x="3" y="15"/>
                  </a:cubicBezTo>
                  <a:cubicBezTo>
                    <a:pt x="3" y="16"/>
                    <a:pt x="1" y="16"/>
                    <a:pt x="1" y="15"/>
                  </a:cubicBezTo>
                  <a:cubicBezTo>
                    <a:pt x="0" y="15"/>
                    <a:pt x="0" y="13"/>
                    <a:pt x="1" y="13"/>
                  </a:cubicBezTo>
                  <a:cubicBezTo>
                    <a:pt x="13" y="1"/>
                    <a:pt x="13" y="1"/>
                    <a:pt x="13" y="1"/>
                  </a:cubicBezTo>
                  <a:cubicBezTo>
                    <a:pt x="13" y="0"/>
                    <a:pt x="15" y="0"/>
                    <a:pt x="15" y="1"/>
                  </a:cubicBezTo>
                  <a:cubicBezTo>
                    <a:pt x="27" y="13"/>
                    <a:pt x="27" y="13"/>
                    <a:pt x="27" y="13"/>
                  </a:cubicBezTo>
                  <a:cubicBezTo>
                    <a:pt x="28" y="13"/>
                    <a:pt x="28" y="15"/>
                    <a:pt x="27" y="15"/>
                  </a:cubicBezTo>
                  <a:cubicBezTo>
                    <a:pt x="27" y="16"/>
                    <a:pt x="27" y="16"/>
                    <a:pt x="2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827">
              <a:extLst>
                <a:ext uri="{FF2B5EF4-FFF2-40B4-BE49-F238E27FC236}">
                  <a16:creationId xmlns:a16="http://schemas.microsoft.com/office/drawing/2014/main" id="{5B05D9FE-C4BE-4B00-A146-9EE75A681F6A}"/>
                </a:ext>
              </a:extLst>
            </p:cNvPr>
            <p:cNvSpPr>
              <a:spLocks/>
            </p:cNvSpPr>
            <p:nvPr/>
          </p:nvSpPr>
          <p:spPr bwMode="auto">
            <a:xfrm>
              <a:off x="6997700" y="4737100"/>
              <a:ext cx="293688" cy="271463"/>
            </a:xfrm>
            <a:custGeom>
              <a:avLst/>
              <a:gdLst>
                <a:gd name="T0" fmla="*/ 76 w 78"/>
                <a:gd name="T1" fmla="*/ 72 h 72"/>
                <a:gd name="T2" fmla="*/ 32 w 78"/>
                <a:gd name="T3" fmla="*/ 72 h 72"/>
                <a:gd name="T4" fmla="*/ 30 w 78"/>
                <a:gd name="T5" fmla="*/ 70 h 72"/>
                <a:gd name="T6" fmla="*/ 14 w 78"/>
                <a:gd name="T7" fmla="*/ 4 h 72"/>
                <a:gd name="T8" fmla="*/ 2 w 78"/>
                <a:gd name="T9" fmla="*/ 4 h 72"/>
                <a:gd name="T10" fmla="*/ 0 w 78"/>
                <a:gd name="T11" fmla="*/ 2 h 72"/>
                <a:gd name="T12" fmla="*/ 2 w 78"/>
                <a:gd name="T13" fmla="*/ 0 h 72"/>
                <a:gd name="T14" fmla="*/ 16 w 78"/>
                <a:gd name="T15" fmla="*/ 0 h 72"/>
                <a:gd name="T16" fmla="*/ 18 w 78"/>
                <a:gd name="T17" fmla="*/ 2 h 72"/>
                <a:gd name="T18" fmla="*/ 34 w 78"/>
                <a:gd name="T19" fmla="*/ 68 h 72"/>
                <a:gd name="T20" fmla="*/ 76 w 78"/>
                <a:gd name="T21" fmla="*/ 68 h 72"/>
                <a:gd name="T22" fmla="*/ 78 w 78"/>
                <a:gd name="T23" fmla="*/ 70 h 72"/>
                <a:gd name="T24" fmla="*/ 76 w 78"/>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2">
                  <a:moveTo>
                    <a:pt x="76" y="72"/>
                  </a:moveTo>
                  <a:cubicBezTo>
                    <a:pt x="32" y="72"/>
                    <a:pt x="32" y="72"/>
                    <a:pt x="32" y="72"/>
                  </a:cubicBezTo>
                  <a:cubicBezTo>
                    <a:pt x="31" y="72"/>
                    <a:pt x="30" y="71"/>
                    <a:pt x="30" y="70"/>
                  </a:cubicBezTo>
                  <a:cubicBezTo>
                    <a:pt x="14" y="4"/>
                    <a:pt x="14" y="4"/>
                    <a:pt x="14" y="4"/>
                  </a:cubicBezTo>
                  <a:cubicBezTo>
                    <a:pt x="2" y="4"/>
                    <a:pt x="2" y="4"/>
                    <a:pt x="2" y="4"/>
                  </a:cubicBezTo>
                  <a:cubicBezTo>
                    <a:pt x="1" y="4"/>
                    <a:pt x="0" y="3"/>
                    <a:pt x="0" y="2"/>
                  </a:cubicBezTo>
                  <a:cubicBezTo>
                    <a:pt x="0" y="1"/>
                    <a:pt x="1" y="0"/>
                    <a:pt x="2" y="0"/>
                  </a:cubicBezTo>
                  <a:cubicBezTo>
                    <a:pt x="16" y="0"/>
                    <a:pt x="16" y="0"/>
                    <a:pt x="16" y="0"/>
                  </a:cubicBezTo>
                  <a:cubicBezTo>
                    <a:pt x="17" y="0"/>
                    <a:pt x="18" y="1"/>
                    <a:pt x="18" y="2"/>
                  </a:cubicBezTo>
                  <a:cubicBezTo>
                    <a:pt x="34" y="68"/>
                    <a:pt x="34" y="68"/>
                    <a:pt x="34" y="68"/>
                  </a:cubicBezTo>
                  <a:cubicBezTo>
                    <a:pt x="76" y="68"/>
                    <a:pt x="76" y="68"/>
                    <a:pt x="76" y="68"/>
                  </a:cubicBezTo>
                  <a:cubicBezTo>
                    <a:pt x="77" y="68"/>
                    <a:pt x="78" y="69"/>
                    <a:pt x="78" y="70"/>
                  </a:cubicBezTo>
                  <a:cubicBezTo>
                    <a:pt x="78" y="71"/>
                    <a:pt x="77" y="72"/>
                    <a:pt x="7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828">
              <a:extLst>
                <a:ext uri="{FF2B5EF4-FFF2-40B4-BE49-F238E27FC236}">
                  <a16:creationId xmlns:a16="http://schemas.microsoft.com/office/drawing/2014/main" id="{8C94D984-34EC-4E36-84CB-2FC166A20286}"/>
                </a:ext>
              </a:extLst>
            </p:cNvPr>
            <p:cNvSpPr>
              <a:spLocks/>
            </p:cNvSpPr>
            <p:nvPr/>
          </p:nvSpPr>
          <p:spPr bwMode="auto">
            <a:xfrm>
              <a:off x="7072313" y="4827588"/>
              <a:ext cx="285750" cy="150813"/>
            </a:xfrm>
            <a:custGeom>
              <a:avLst/>
              <a:gdLst>
                <a:gd name="T0" fmla="*/ 62 w 76"/>
                <a:gd name="T1" fmla="*/ 40 h 40"/>
                <a:gd name="T2" fmla="*/ 10 w 76"/>
                <a:gd name="T3" fmla="*/ 40 h 40"/>
                <a:gd name="T4" fmla="*/ 8 w 76"/>
                <a:gd name="T5" fmla="*/ 38 h 40"/>
                <a:gd name="T6" fmla="*/ 10 w 76"/>
                <a:gd name="T7" fmla="*/ 36 h 40"/>
                <a:gd name="T8" fmla="*/ 61 w 76"/>
                <a:gd name="T9" fmla="*/ 36 h 40"/>
                <a:gd name="T10" fmla="*/ 71 w 76"/>
                <a:gd name="T11" fmla="*/ 4 h 40"/>
                <a:gd name="T12" fmla="*/ 2 w 76"/>
                <a:gd name="T13" fmla="*/ 4 h 40"/>
                <a:gd name="T14" fmla="*/ 0 w 76"/>
                <a:gd name="T15" fmla="*/ 2 h 40"/>
                <a:gd name="T16" fmla="*/ 2 w 76"/>
                <a:gd name="T17" fmla="*/ 0 h 40"/>
                <a:gd name="T18" fmla="*/ 74 w 76"/>
                <a:gd name="T19" fmla="*/ 0 h 40"/>
                <a:gd name="T20" fmla="*/ 76 w 76"/>
                <a:gd name="T21" fmla="*/ 1 h 40"/>
                <a:gd name="T22" fmla="*/ 76 w 76"/>
                <a:gd name="T23" fmla="*/ 3 h 40"/>
                <a:gd name="T24" fmla="*/ 64 w 76"/>
                <a:gd name="T25" fmla="*/ 39 h 40"/>
                <a:gd name="T26" fmla="*/ 62 w 7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0">
                  <a:moveTo>
                    <a:pt x="62" y="40"/>
                  </a:moveTo>
                  <a:cubicBezTo>
                    <a:pt x="10" y="40"/>
                    <a:pt x="10" y="40"/>
                    <a:pt x="10" y="40"/>
                  </a:cubicBezTo>
                  <a:cubicBezTo>
                    <a:pt x="9" y="40"/>
                    <a:pt x="8" y="39"/>
                    <a:pt x="8" y="38"/>
                  </a:cubicBezTo>
                  <a:cubicBezTo>
                    <a:pt x="8" y="37"/>
                    <a:pt x="9" y="36"/>
                    <a:pt x="10" y="36"/>
                  </a:cubicBezTo>
                  <a:cubicBezTo>
                    <a:pt x="61" y="36"/>
                    <a:pt x="61" y="36"/>
                    <a:pt x="61" y="36"/>
                  </a:cubicBezTo>
                  <a:cubicBezTo>
                    <a:pt x="71" y="4"/>
                    <a:pt x="71" y="4"/>
                    <a:pt x="71" y="4"/>
                  </a:cubicBezTo>
                  <a:cubicBezTo>
                    <a:pt x="2" y="4"/>
                    <a:pt x="2" y="4"/>
                    <a:pt x="2" y="4"/>
                  </a:cubicBezTo>
                  <a:cubicBezTo>
                    <a:pt x="1" y="4"/>
                    <a:pt x="0" y="3"/>
                    <a:pt x="0" y="2"/>
                  </a:cubicBezTo>
                  <a:cubicBezTo>
                    <a:pt x="0" y="1"/>
                    <a:pt x="1" y="0"/>
                    <a:pt x="2" y="0"/>
                  </a:cubicBezTo>
                  <a:cubicBezTo>
                    <a:pt x="74" y="0"/>
                    <a:pt x="74" y="0"/>
                    <a:pt x="74" y="0"/>
                  </a:cubicBezTo>
                  <a:cubicBezTo>
                    <a:pt x="75" y="0"/>
                    <a:pt x="75" y="0"/>
                    <a:pt x="76" y="1"/>
                  </a:cubicBezTo>
                  <a:cubicBezTo>
                    <a:pt x="76" y="1"/>
                    <a:pt x="76" y="2"/>
                    <a:pt x="76" y="3"/>
                  </a:cubicBezTo>
                  <a:cubicBezTo>
                    <a:pt x="64" y="39"/>
                    <a:pt x="64" y="39"/>
                    <a:pt x="64" y="39"/>
                  </a:cubicBezTo>
                  <a:cubicBezTo>
                    <a:pt x="64" y="39"/>
                    <a:pt x="63" y="40"/>
                    <a:pt x="6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9" name="TextBox 138">
            <a:extLst>
              <a:ext uri="{FF2B5EF4-FFF2-40B4-BE49-F238E27FC236}">
                <a16:creationId xmlns:a16="http://schemas.microsoft.com/office/drawing/2014/main" id="{083204C6-C156-4EF9-AC5B-D7CCCD069663}"/>
              </a:ext>
            </a:extLst>
          </p:cNvPr>
          <p:cNvSpPr txBox="1"/>
          <p:nvPr/>
        </p:nvSpPr>
        <p:spPr>
          <a:xfrm flipH="1">
            <a:off x="3502404" y="1832080"/>
            <a:ext cx="1076533" cy="184666"/>
          </a:xfrm>
          <a:prstGeom prst="rect">
            <a:avLst/>
          </a:prstGeom>
          <a:noFill/>
        </p:spPr>
        <p:txBody>
          <a:bodyPr wrap="square" lIns="0" tIns="0" rIns="0" bIns="0" rtlCol="0">
            <a:spAutoFit/>
          </a:bodyPr>
          <a:lstStyle/>
          <a:p>
            <a:r>
              <a:rPr lang="en-US" sz="1200" b="1">
                <a:solidFill>
                  <a:srgbClr val="8F093E"/>
                </a:solidFill>
                <a:latin typeface="Segoe UI" panose="020B0502040204020203" pitchFamily="34" charset="0"/>
                <a:cs typeface="Segoe UI" panose="020B0502040204020203" pitchFamily="34" charset="0"/>
              </a:rPr>
              <a:t>As a Manager</a:t>
            </a:r>
          </a:p>
        </p:txBody>
      </p:sp>
      <p:sp>
        <p:nvSpPr>
          <p:cNvPr id="152" name="TextBox 151">
            <a:extLst>
              <a:ext uri="{FF2B5EF4-FFF2-40B4-BE49-F238E27FC236}">
                <a16:creationId xmlns:a16="http://schemas.microsoft.com/office/drawing/2014/main" id="{CBCBCB3C-3C8D-43CE-BD72-FA42EF16C887}"/>
              </a:ext>
            </a:extLst>
          </p:cNvPr>
          <p:cNvSpPr txBox="1"/>
          <p:nvPr/>
        </p:nvSpPr>
        <p:spPr>
          <a:xfrm flipH="1">
            <a:off x="5603368" y="1882880"/>
            <a:ext cx="1076533" cy="184666"/>
          </a:xfrm>
          <a:prstGeom prst="rect">
            <a:avLst/>
          </a:prstGeom>
          <a:noFill/>
        </p:spPr>
        <p:txBody>
          <a:bodyPr wrap="square" lIns="0" tIns="0" rIns="0" bIns="0" rtlCol="0">
            <a:spAutoFit/>
          </a:bodyPr>
          <a:lstStyle/>
          <a:p>
            <a:r>
              <a:rPr lang="en-US" sz="1200" b="1">
                <a:solidFill>
                  <a:srgbClr val="C70037"/>
                </a:solidFill>
                <a:latin typeface="Segoe UI" panose="020B0502040204020203" pitchFamily="34" charset="0"/>
                <a:cs typeface="Segoe UI" panose="020B0502040204020203" pitchFamily="34" charset="0"/>
              </a:rPr>
              <a:t>As a Seller</a:t>
            </a:r>
          </a:p>
        </p:txBody>
      </p:sp>
      <p:cxnSp>
        <p:nvCxnSpPr>
          <p:cNvPr id="338" name="Straight Connector 337">
            <a:extLst>
              <a:ext uri="{FF2B5EF4-FFF2-40B4-BE49-F238E27FC236}">
                <a16:creationId xmlns:a16="http://schemas.microsoft.com/office/drawing/2014/main" id="{3D465ECD-35BC-415A-958D-C7C16C051EB7}"/>
              </a:ext>
            </a:extLst>
          </p:cNvPr>
          <p:cNvCxnSpPr>
            <a:cxnSpLocks/>
          </p:cNvCxnSpPr>
          <p:nvPr/>
        </p:nvCxnSpPr>
        <p:spPr>
          <a:xfrm>
            <a:off x="8324660" y="3827525"/>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460A7796-B36F-4A4B-A2A4-10C18E1A5764}"/>
              </a:ext>
            </a:extLst>
          </p:cNvPr>
          <p:cNvCxnSpPr>
            <a:cxnSpLocks/>
          </p:cNvCxnSpPr>
          <p:nvPr/>
        </p:nvCxnSpPr>
        <p:spPr>
          <a:xfrm>
            <a:off x="8324660" y="4513230"/>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35A9B9-FD21-4E2F-8221-0A3452276DF3}"/>
              </a:ext>
            </a:extLst>
          </p:cNvPr>
          <p:cNvCxnSpPr>
            <a:cxnSpLocks/>
          </p:cNvCxnSpPr>
          <p:nvPr/>
        </p:nvCxnSpPr>
        <p:spPr>
          <a:xfrm>
            <a:off x="8324660" y="5198935"/>
            <a:ext cx="346363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B9D07853-43F3-E5F5-964D-ECE8402F4D59}"/>
              </a:ext>
            </a:extLst>
          </p:cNvPr>
          <p:cNvSpPr>
            <a:spLocks noGrp="1"/>
          </p:cNvSpPr>
          <p:nvPr>
            <p:ph type="title"/>
          </p:nvPr>
        </p:nvSpPr>
        <p:spPr>
          <a:xfrm>
            <a:off x="1323125" y="213172"/>
            <a:ext cx="10465172" cy="692919"/>
          </a:xfrm>
        </p:spPr>
        <p:txBody>
          <a:bodyPr lIns="0" tIns="0" rIns="0" bIns="0">
            <a:noAutofit/>
          </a:bodyPr>
          <a:lstStyle/>
          <a:p>
            <a:pPr>
              <a:lnSpc>
                <a:spcPct val="100000"/>
              </a:lnSpc>
            </a:pPr>
            <a:r>
              <a:rPr lang="en-ID" b="1">
                <a:latin typeface="Segoe UI" panose="020B0502040204020203" pitchFamily="34" charset="0"/>
                <a:cs typeface="Segoe UI" panose="020B0502040204020203" pitchFamily="34" charset="0"/>
              </a:rPr>
              <a:t>List of prioritized User Stories</a:t>
            </a:r>
          </a:p>
        </p:txBody>
      </p:sp>
      <p:pic>
        <p:nvPicPr>
          <p:cNvPr id="9" name="Picture 8">
            <a:extLst>
              <a:ext uri="{FF2B5EF4-FFF2-40B4-BE49-F238E27FC236}">
                <a16:creationId xmlns:a16="http://schemas.microsoft.com/office/drawing/2014/main" id="{CE768C74-38BF-A6D7-AB2B-916758720E82}"/>
              </a:ext>
            </a:extLst>
          </p:cNvPr>
          <p:cNvPicPr>
            <a:picLocks noChangeAspect="1"/>
          </p:cNvPicPr>
          <p:nvPr/>
        </p:nvPicPr>
        <p:blipFill>
          <a:blip r:embed="rId4"/>
          <a:stretch>
            <a:fillRect/>
          </a:stretch>
        </p:blipFill>
        <p:spPr>
          <a:xfrm>
            <a:off x="7645117" y="985738"/>
            <a:ext cx="4537102" cy="5683574"/>
          </a:xfrm>
          <a:prstGeom prst="rect">
            <a:avLst/>
          </a:prstGeom>
        </p:spPr>
      </p:pic>
      <p:pic>
        <p:nvPicPr>
          <p:cNvPr id="2" name="Picture 1">
            <a:extLst>
              <a:ext uri="{FF2B5EF4-FFF2-40B4-BE49-F238E27FC236}">
                <a16:creationId xmlns:a16="http://schemas.microsoft.com/office/drawing/2014/main" id="{3A10D9A0-EFA6-9AAF-8FB1-B80A2F4B01B3}"/>
              </a:ext>
            </a:extLst>
          </p:cNvPr>
          <p:cNvPicPr>
            <a:picLocks noChangeAspect="1"/>
          </p:cNvPicPr>
          <p:nvPr/>
        </p:nvPicPr>
        <p:blipFill>
          <a:blip r:embed="rId5"/>
          <a:stretch>
            <a:fillRect/>
          </a:stretch>
        </p:blipFill>
        <p:spPr>
          <a:xfrm>
            <a:off x="366582" y="0"/>
            <a:ext cx="750399" cy="1135781"/>
          </a:xfrm>
          <a:prstGeom prst="rect">
            <a:avLst/>
          </a:prstGeom>
        </p:spPr>
      </p:pic>
    </p:spTree>
    <p:extLst>
      <p:ext uri="{BB962C8B-B14F-4D97-AF65-F5344CB8AC3E}">
        <p14:creationId xmlns:p14="http://schemas.microsoft.com/office/powerpoint/2010/main" val="88689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F663FCDD-26FD-35CE-62C6-0B4566DA44F8}"/>
              </a:ext>
            </a:extLst>
          </p:cNvPr>
          <p:cNvSpPr/>
          <p:nvPr/>
        </p:nvSpPr>
        <p:spPr>
          <a:xfrm>
            <a:off x="3723013" y="5230063"/>
            <a:ext cx="1522404" cy="152240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EA8C1EC-146D-8EC9-214F-E694DE1567CB}"/>
              </a:ext>
            </a:extLst>
          </p:cNvPr>
          <p:cNvSpPr/>
          <p:nvPr/>
        </p:nvSpPr>
        <p:spPr>
          <a:xfrm>
            <a:off x="5044951" y="413481"/>
            <a:ext cx="1522404" cy="152240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7A5B9B8F-2291-4C98-96A8-4A06E56DC186}"/>
              </a:ext>
            </a:extLst>
          </p:cNvPr>
          <p:cNvSpPr/>
          <p:nvPr/>
        </p:nvSpPr>
        <p:spPr>
          <a:xfrm>
            <a:off x="9413437" y="4354035"/>
            <a:ext cx="1522404" cy="152240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09D04B4C-055C-420C-B99C-11B63351569B}"/>
              </a:ext>
            </a:extLst>
          </p:cNvPr>
          <p:cNvSpPr/>
          <p:nvPr/>
        </p:nvSpPr>
        <p:spPr>
          <a:xfrm>
            <a:off x="7568524" y="1517507"/>
            <a:ext cx="1522404" cy="152240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C36515F-E5F8-4AFB-9A09-53CCE39E67DD}"/>
              </a:ext>
            </a:extLst>
          </p:cNvPr>
          <p:cNvSpPr/>
          <p:nvPr/>
        </p:nvSpPr>
        <p:spPr>
          <a:xfrm>
            <a:off x="2719797" y="1517507"/>
            <a:ext cx="1522404" cy="152240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Arrow: Pentagon 367">
            <a:extLst>
              <a:ext uri="{FF2B5EF4-FFF2-40B4-BE49-F238E27FC236}">
                <a16:creationId xmlns:a16="http://schemas.microsoft.com/office/drawing/2014/main" id="{3414B101-C2F4-4AF1-AD51-64325B1121D9}"/>
              </a:ext>
            </a:extLst>
          </p:cNvPr>
          <p:cNvSpPr/>
          <p:nvPr/>
        </p:nvSpPr>
        <p:spPr>
          <a:xfrm>
            <a:off x="5757987" y="5411088"/>
            <a:ext cx="6051717" cy="934144"/>
          </a:xfrm>
          <a:prstGeom prst="homePlate">
            <a:avLst/>
          </a:prstGeom>
          <a:solidFill>
            <a:srgbClr val="FF5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05F607B-B9C6-466E-B3F1-FF8EC3FDCB21}"/>
              </a:ext>
            </a:extLst>
          </p:cNvPr>
          <p:cNvSpPr/>
          <p:nvPr/>
        </p:nvSpPr>
        <p:spPr>
          <a:xfrm>
            <a:off x="5789841" y="6223586"/>
            <a:ext cx="166700" cy="124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Freeform: Shape 449">
            <a:extLst>
              <a:ext uri="{FF2B5EF4-FFF2-40B4-BE49-F238E27FC236}">
                <a16:creationId xmlns:a16="http://schemas.microsoft.com/office/drawing/2014/main" id="{E3E9B46B-4375-4B75-9BCE-CC7EC381996D}"/>
              </a:ext>
            </a:extLst>
          </p:cNvPr>
          <p:cNvSpPr/>
          <p:nvPr/>
        </p:nvSpPr>
        <p:spPr>
          <a:xfrm rot="18142713">
            <a:off x="2410590" y="4173846"/>
            <a:ext cx="3449563" cy="1918487"/>
          </a:xfrm>
          <a:custGeom>
            <a:avLst/>
            <a:gdLst>
              <a:gd name="connsiteX0" fmla="*/ 3053554 w 3449563"/>
              <a:gd name="connsiteY0" fmla="*/ 769033 h 1918487"/>
              <a:gd name="connsiteX1" fmla="*/ 3053554 w 3449563"/>
              <a:gd name="connsiteY1" fmla="*/ 791250 h 1918487"/>
              <a:gd name="connsiteX2" fmla="*/ 3449563 w 3449563"/>
              <a:gd name="connsiteY2" fmla="*/ 1415777 h 1918487"/>
              <a:gd name="connsiteX3" fmla="*/ 3053554 w 3449563"/>
              <a:gd name="connsiteY3" fmla="*/ 1666884 h 1918487"/>
              <a:gd name="connsiteX4" fmla="*/ 3053554 w 3449563"/>
              <a:gd name="connsiteY4" fmla="*/ 1723252 h 1918487"/>
              <a:gd name="connsiteX5" fmla="*/ 2964658 w 3449563"/>
              <a:gd name="connsiteY5" fmla="*/ 1723252 h 1918487"/>
              <a:gd name="connsiteX6" fmla="*/ 2656762 w 3449563"/>
              <a:gd name="connsiteY6" fmla="*/ 1918487 h 1918487"/>
              <a:gd name="connsiteX7" fmla="*/ 2532965 w 3449563"/>
              <a:gd name="connsiteY7" fmla="*/ 1723252 h 1918487"/>
              <a:gd name="connsiteX8" fmla="*/ 733997 w 3449563"/>
              <a:gd name="connsiteY8" fmla="*/ 1723252 h 1918487"/>
              <a:gd name="connsiteX9" fmla="*/ 733997 w 3449563"/>
              <a:gd name="connsiteY9" fmla="*/ 1660263 h 1918487"/>
              <a:gd name="connsiteX10" fmla="*/ 0 w 3449563"/>
              <a:gd name="connsiteY10" fmla="*/ 502710 h 1918487"/>
              <a:gd name="connsiteX11" fmla="*/ 792800 w 3449563"/>
              <a:gd name="connsiteY11" fmla="*/ 0 h 1918487"/>
              <a:gd name="connsiteX12" fmla="*/ 1280439 w 3449563"/>
              <a:gd name="connsiteY12" fmla="*/ 769033 h 1918487"/>
              <a:gd name="connsiteX0" fmla="*/ 3053554 w 3449563"/>
              <a:gd name="connsiteY0" fmla="*/ 769033 h 1918487"/>
              <a:gd name="connsiteX1" fmla="*/ 3053554 w 3449563"/>
              <a:gd name="connsiteY1" fmla="*/ 791250 h 1918487"/>
              <a:gd name="connsiteX2" fmla="*/ 3449563 w 3449563"/>
              <a:gd name="connsiteY2" fmla="*/ 1415777 h 1918487"/>
              <a:gd name="connsiteX3" fmla="*/ 3053554 w 3449563"/>
              <a:gd name="connsiteY3" fmla="*/ 1666884 h 1918487"/>
              <a:gd name="connsiteX4" fmla="*/ 2964658 w 3449563"/>
              <a:gd name="connsiteY4" fmla="*/ 1723252 h 1918487"/>
              <a:gd name="connsiteX5" fmla="*/ 2656762 w 3449563"/>
              <a:gd name="connsiteY5" fmla="*/ 1918487 h 1918487"/>
              <a:gd name="connsiteX6" fmla="*/ 2532965 w 3449563"/>
              <a:gd name="connsiteY6" fmla="*/ 1723252 h 1918487"/>
              <a:gd name="connsiteX7" fmla="*/ 733997 w 3449563"/>
              <a:gd name="connsiteY7" fmla="*/ 1723252 h 1918487"/>
              <a:gd name="connsiteX8" fmla="*/ 733997 w 3449563"/>
              <a:gd name="connsiteY8" fmla="*/ 1660263 h 1918487"/>
              <a:gd name="connsiteX9" fmla="*/ 0 w 3449563"/>
              <a:gd name="connsiteY9" fmla="*/ 502710 h 1918487"/>
              <a:gd name="connsiteX10" fmla="*/ 792800 w 3449563"/>
              <a:gd name="connsiteY10" fmla="*/ 0 h 1918487"/>
              <a:gd name="connsiteX11" fmla="*/ 1280439 w 3449563"/>
              <a:gd name="connsiteY11" fmla="*/ 769033 h 1918487"/>
              <a:gd name="connsiteX12" fmla="*/ 3053554 w 3449563"/>
              <a:gd name="connsiteY12" fmla="*/ 769033 h 1918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49563" h="1918487">
                <a:moveTo>
                  <a:pt x="3053554" y="769033"/>
                </a:moveTo>
                <a:lnTo>
                  <a:pt x="3053554" y="791250"/>
                </a:lnTo>
                <a:lnTo>
                  <a:pt x="3449563" y="1415777"/>
                </a:lnTo>
                <a:lnTo>
                  <a:pt x="3053554" y="1666884"/>
                </a:lnTo>
                <a:lnTo>
                  <a:pt x="2964658" y="1723252"/>
                </a:lnTo>
                <a:lnTo>
                  <a:pt x="2656762" y="1918487"/>
                </a:lnTo>
                <a:lnTo>
                  <a:pt x="2532965" y="1723252"/>
                </a:lnTo>
                <a:lnTo>
                  <a:pt x="733997" y="1723252"/>
                </a:lnTo>
                <a:lnTo>
                  <a:pt x="733997" y="1660263"/>
                </a:lnTo>
                <a:lnTo>
                  <a:pt x="0" y="502710"/>
                </a:lnTo>
                <a:lnTo>
                  <a:pt x="792800" y="0"/>
                </a:lnTo>
                <a:lnTo>
                  <a:pt x="1280439" y="769033"/>
                </a:lnTo>
                <a:lnTo>
                  <a:pt x="3053554" y="769033"/>
                </a:lnTo>
                <a:close/>
              </a:path>
            </a:pathLst>
          </a:custGeom>
          <a:gradFill>
            <a:gsLst>
              <a:gs pos="0">
                <a:schemeClr val="bg1">
                  <a:lumMod val="95000"/>
                </a:schemeClr>
              </a:gs>
              <a:gs pos="100000">
                <a:schemeClr val="bg1">
                  <a:lumMod val="85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86624B1F-DC60-4966-8FB7-986A31AF1CD4}"/>
              </a:ext>
            </a:extLst>
          </p:cNvPr>
          <p:cNvSpPr>
            <a:spLocks noGrp="1"/>
          </p:cNvSpPr>
          <p:nvPr>
            <p:ph type="sldNum" sz="quarter" idx="12"/>
          </p:nvPr>
        </p:nvSpPr>
        <p:spPr>
          <a:xfrm>
            <a:off x="9077325" y="6356350"/>
            <a:ext cx="2743200" cy="365125"/>
          </a:xfrm>
        </p:spPr>
        <p:txBody>
          <a:bodyPr/>
          <a:lstStyle/>
          <a:p>
            <a:fld id="{48CDA4C5-FE92-47E7-B123-CF46462CBD5E}" type="slidenum">
              <a:rPr lang="en-ID" smtClean="0">
                <a:solidFill>
                  <a:srgbClr val="8F093E"/>
                </a:solidFill>
              </a:rPr>
              <a:t>8</a:t>
            </a:fld>
            <a:endParaRPr lang="en-ID">
              <a:solidFill>
                <a:srgbClr val="8F093E"/>
              </a:solidFill>
            </a:endParaRPr>
          </a:p>
        </p:txBody>
      </p:sp>
      <p:sp>
        <p:nvSpPr>
          <p:cNvPr id="10" name="Arrow: Pentagon 9">
            <a:extLst>
              <a:ext uri="{FF2B5EF4-FFF2-40B4-BE49-F238E27FC236}">
                <a16:creationId xmlns:a16="http://schemas.microsoft.com/office/drawing/2014/main" id="{2021EC9E-639E-4C6B-8F2B-BFE1352BB73B}"/>
              </a:ext>
            </a:extLst>
          </p:cNvPr>
          <p:cNvSpPr/>
          <p:nvPr/>
        </p:nvSpPr>
        <p:spPr>
          <a:xfrm>
            <a:off x="0" y="5411088"/>
            <a:ext cx="3671248" cy="934144"/>
          </a:xfrm>
          <a:prstGeom prst="homePlat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FD2D79A6-56D6-4622-84CB-8F35976C633B}"/>
              </a:ext>
            </a:extLst>
          </p:cNvPr>
          <p:cNvSpPr/>
          <p:nvPr/>
        </p:nvSpPr>
        <p:spPr>
          <a:xfrm flipV="1">
            <a:off x="2022675" y="4918019"/>
            <a:ext cx="909135" cy="898428"/>
          </a:xfrm>
          <a:prstGeom prst="ellipse">
            <a:avLst/>
          </a:prstGeom>
          <a:solidFill>
            <a:schemeClr val="bg1"/>
          </a:solidFill>
          <a:ln>
            <a:noFill/>
          </a:ln>
          <a:effectLst>
            <a:outerShdw blurRad="292100" dist="38100" dir="5400000" sx="102000" sy="102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1" name="Oval 10">
            <a:extLst>
              <a:ext uri="{FF2B5EF4-FFF2-40B4-BE49-F238E27FC236}">
                <a16:creationId xmlns:a16="http://schemas.microsoft.com/office/drawing/2014/main" id="{1506BE12-5BE0-4140-A191-D2F830C2A152}"/>
              </a:ext>
            </a:extLst>
          </p:cNvPr>
          <p:cNvSpPr/>
          <p:nvPr/>
        </p:nvSpPr>
        <p:spPr>
          <a:xfrm>
            <a:off x="2116674" y="5006665"/>
            <a:ext cx="721136" cy="721136"/>
          </a:xfrm>
          <a:prstGeom prst="ellips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A622DFE9-D4F3-4C80-82C7-67ECDF3764CA}"/>
              </a:ext>
            </a:extLst>
          </p:cNvPr>
          <p:cNvSpPr txBox="1"/>
          <p:nvPr/>
        </p:nvSpPr>
        <p:spPr>
          <a:xfrm flipH="1">
            <a:off x="382296" y="5631939"/>
            <a:ext cx="1553642" cy="492443"/>
          </a:xfrm>
          <a:prstGeom prst="rect">
            <a:avLst/>
          </a:prstGeom>
          <a:noFill/>
        </p:spPr>
        <p:txBody>
          <a:bodyPr wrap="square" lIns="0" tIns="0" rIns="0" bIns="0" rtlCol="0">
            <a:spAutoFit/>
          </a:bodyPr>
          <a:lstStyle/>
          <a:p>
            <a:r>
              <a:rPr lang="en-US" sz="1600" b="1">
                <a:solidFill>
                  <a:schemeClr val="bg1"/>
                </a:solidFill>
                <a:latin typeface="Segoe UI" panose="020B0502040204020203" pitchFamily="34" charset="0"/>
                <a:cs typeface="Segoe UI" panose="020B0502040204020203" pitchFamily="34" charset="0"/>
              </a:rPr>
              <a:t>Expected</a:t>
            </a:r>
          </a:p>
          <a:p>
            <a:r>
              <a:rPr lang="en-US" sz="1600" b="1">
                <a:solidFill>
                  <a:schemeClr val="bg1"/>
                </a:solidFill>
                <a:latin typeface="Segoe UI" panose="020B0502040204020203" pitchFamily="34" charset="0"/>
                <a:cs typeface="Segoe UI" panose="020B0502040204020203" pitchFamily="34" charset="0"/>
              </a:rPr>
              <a:t>Outcome</a:t>
            </a:r>
          </a:p>
        </p:txBody>
      </p:sp>
      <p:grpSp>
        <p:nvGrpSpPr>
          <p:cNvPr id="235" name="Group 234">
            <a:extLst>
              <a:ext uri="{FF2B5EF4-FFF2-40B4-BE49-F238E27FC236}">
                <a16:creationId xmlns:a16="http://schemas.microsoft.com/office/drawing/2014/main" id="{2906913B-D770-45E3-8DE5-DDC12350DA09}"/>
              </a:ext>
            </a:extLst>
          </p:cNvPr>
          <p:cNvGrpSpPr/>
          <p:nvPr/>
        </p:nvGrpSpPr>
        <p:grpSpPr>
          <a:xfrm>
            <a:off x="5644200" y="2604484"/>
            <a:ext cx="509869" cy="507632"/>
            <a:chOff x="3390900" y="723900"/>
            <a:chExt cx="361951" cy="360363"/>
          </a:xfrm>
          <a:gradFill>
            <a:gsLst>
              <a:gs pos="0">
                <a:srgbClr val="B90239"/>
              </a:gs>
              <a:gs pos="100000">
                <a:srgbClr val="621443"/>
              </a:gs>
            </a:gsLst>
            <a:lin ang="5400000" scaled="1"/>
          </a:gradFill>
        </p:grpSpPr>
        <p:sp>
          <p:nvSpPr>
            <p:cNvPr id="236" name="Freeform 1735">
              <a:extLst>
                <a:ext uri="{FF2B5EF4-FFF2-40B4-BE49-F238E27FC236}">
                  <a16:creationId xmlns:a16="http://schemas.microsoft.com/office/drawing/2014/main" id="{A7C86186-616C-4CEE-B651-D8F6198B3AB7}"/>
                </a:ext>
              </a:extLst>
            </p:cNvPr>
            <p:cNvSpPr>
              <a:spLocks noEditPoints="1"/>
            </p:cNvSpPr>
            <p:nvPr/>
          </p:nvSpPr>
          <p:spPr bwMode="auto">
            <a:xfrm>
              <a:off x="3497263" y="993775"/>
              <a:ext cx="134938" cy="90488"/>
            </a:xfrm>
            <a:custGeom>
              <a:avLst/>
              <a:gdLst>
                <a:gd name="T0" fmla="*/ 34 w 36"/>
                <a:gd name="T1" fmla="*/ 24 h 24"/>
                <a:gd name="T2" fmla="*/ 2 w 36"/>
                <a:gd name="T3" fmla="*/ 24 h 24"/>
                <a:gd name="T4" fmla="*/ 0 w 36"/>
                <a:gd name="T5" fmla="*/ 23 h 24"/>
                <a:gd name="T6" fmla="*/ 0 w 36"/>
                <a:gd name="T7" fmla="*/ 21 h 24"/>
                <a:gd name="T8" fmla="*/ 16 w 36"/>
                <a:gd name="T9" fmla="*/ 1 h 24"/>
                <a:gd name="T10" fmla="*/ 20 w 36"/>
                <a:gd name="T11" fmla="*/ 1 h 24"/>
                <a:gd name="T12" fmla="*/ 36 w 36"/>
                <a:gd name="T13" fmla="*/ 21 h 24"/>
                <a:gd name="T14" fmla="*/ 36 w 36"/>
                <a:gd name="T15" fmla="*/ 23 h 24"/>
                <a:gd name="T16" fmla="*/ 34 w 36"/>
                <a:gd name="T17" fmla="*/ 24 h 24"/>
                <a:gd name="T18" fmla="*/ 6 w 36"/>
                <a:gd name="T19" fmla="*/ 20 h 24"/>
                <a:gd name="T20" fmla="*/ 30 w 36"/>
                <a:gd name="T21" fmla="*/ 20 h 24"/>
                <a:gd name="T22" fmla="*/ 18 w 36"/>
                <a:gd name="T23" fmla="*/ 5 h 24"/>
                <a:gd name="T24" fmla="*/ 6 w 36"/>
                <a:gd name="T25"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4">
                  <a:moveTo>
                    <a:pt x="34" y="24"/>
                  </a:moveTo>
                  <a:cubicBezTo>
                    <a:pt x="2" y="24"/>
                    <a:pt x="2" y="24"/>
                    <a:pt x="2" y="24"/>
                  </a:cubicBezTo>
                  <a:cubicBezTo>
                    <a:pt x="1" y="24"/>
                    <a:pt x="1" y="24"/>
                    <a:pt x="0" y="23"/>
                  </a:cubicBezTo>
                  <a:cubicBezTo>
                    <a:pt x="0" y="22"/>
                    <a:pt x="0" y="21"/>
                    <a:pt x="0" y="21"/>
                  </a:cubicBezTo>
                  <a:cubicBezTo>
                    <a:pt x="16" y="1"/>
                    <a:pt x="16" y="1"/>
                    <a:pt x="16" y="1"/>
                  </a:cubicBezTo>
                  <a:cubicBezTo>
                    <a:pt x="17" y="0"/>
                    <a:pt x="19" y="0"/>
                    <a:pt x="20" y="1"/>
                  </a:cubicBezTo>
                  <a:cubicBezTo>
                    <a:pt x="36" y="21"/>
                    <a:pt x="36" y="21"/>
                    <a:pt x="36" y="21"/>
                  </a:cubicBezTo>
                  <a:cubicBezTo>
                    <a:pt x="36" y="21"/>
                    <a:pt x="36" y="22"/>
                    <a:pt x="36" y="23"/>
                  </a:cubicBezTo>
                  <a:cubicBezTo>
                    <a:pt x="35" y="24"/>
                    <a:pt x="35" y="24"/>
                    <a:pt x="34" y="24"/>
                  </a:cubicBezTo>
                  <a:close/>
                  <a:moveTo>
                    <a:pt x="6" y="20"/>
                  </a:moveTo>
                  <a:cubicBezTo>
                    <a:pt x="30" y="20"/>
                    <a:pt x="30" y="20"/>
                    <a:pt x="30" y="20"/>
                  </a:cubicBezTo>
                  <a:cubicBezTo>
                    <a:pt x="18" y="5"/>
                    <a:pt x="18" y="5"/>
                    <a:pt x="18" y="5"/>
                  </a:cubicBezTo>
                  <a:lnTo>
                    <a:pt x="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7" name="Freeform 1736">
              <a:extLst>
                <a:ext uri="{FF2B5EF4-FFF2-40B4-BE49-F238E27FC236}">
                  <a16:creationId xmlns:a16="http://schemas.microsoft.com/office/drawing/2014/main" id="{B5A19186-58A9-4ED1-B502-13164CB71624}"/>
                </a:ext>
              </a:extLst>
            </p:cNvPr>
            <p:cNvSpPr>
              <a:spLocks/>
            </p:cNvSpPr>
            <p:nvPr/>
          </p:nvSpPr>
          <p:spPr bwMode="auto">
            <a:xfrm>
              <a:off x="3390900" y="993775"/>
              <a:ext cx="361950" cy="15875"/>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8" name="Freeform 1737">
              <a:extLst>
                <a:ext uri="{FF2B5EF4-FFF2-40B4-BE49-F238E27FC236}">
                  <a16:creationId xmlns:a16="http://schemas.microsoft.com/office/drawing/2014/main" id="{A3635436-468C-42C2-A42C-5606154BF35D}"/>
                </a:ext>
              </a:extLst>
            </p:cNvPr>
            <p:cNvSpPr>
              <a:spLocks noEditPoints="1"/>
            </p:cNvSpPr>
            <p:nvPr/>
          </p:nvSpPr>
          <p:spPr bwMode="auto">
            <a:xfrm>
              <a:off x="3586163" y="798513"/>
              <a:ext cx="166688" cy="1666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9" name="Freeform 1738">
              <a:extLst>
                <a:ext uri="{FF2B5EF4-FFF2-40B4-BE49-F238E27FC236}">
                  <a16:creationId xmlns:a16="http://schemas.microsoft.com/office/drawing/2014/main" id="{31DA39B3-4CFE-4DD2-994B-B868FD7CE2B8}"/>
                </a:ext>
              </a:extLst>
            </p:cNvPr>
            <p:cNvSpPr>
              <a:spLocks/>
            </p:cNvSpPr>
            <p:nvPr/>
          </p:nvSpPr>
          <p:spPr bwMode="auto">
            <a:xfrm>
              <a:off x="3643313" y="839788"/>
              <a:ext cx="52388" cy="84138"/>
            </a:xfrm>
            <a:custGeom>
              <a:avLst/>
              <a:gdLst>
                <a:gd name="T0" fmla="*/ 7 w 14"/>
                <a:gd name="T1" fmla="*/ 22 h 22"/>
                <a:gd name="T2" fmla="*/ 0 w 14"/>
                <a:gd name="T3" fmla="*/ 16 h 22"/>
                <a:gd name="T4" fmla="*/ 2 w 14"/>
                <a:gd name="T5" fmla="*/ 14 h 22"/>
                <a:gd name="T6" fmla="*/ 4 w 14"/>
                <a:gd name="T7" fmla="*/ 16 h 22"/>
                <a:gd name="T8" fmla="*/ 7 w 14"/>
                <a:gd name="T9" fmla="*/ 18 h 22"/>
                <a:gd name="T10" fmla="*/ 10 w 14"/>
                <a:gd name="T11" fmla="*/ 16 h 22"/>
                <a:gd name="T12" fmla="*/ 7 w 14"/>
                <a:gd name="T13" fmla="*/ 13 h 22"/>
                <a:gd name="T14" fmla="*/ 0 w 14"/>
                <a:gd name="T15" fmla="*/ 6 h 22"/>
                <a:gd name="T16" fmla="*/ 7 w 14"/>
                <a:gd name="T17" fmla="*/ 0 h 22"/>
                <a:gd name="T18" fmla="*/ 14 w 14"/>
                <a:gd name="T19" fmla="*/ 6 h 22"/>
                <a:gd name="T20" fmla="*/ 12 w 14"/>
                <a:gd name="T21" fmla="*/ 8 h 22"/>
                <a:gd name="T22" fmla="*/ 10 w 14"/>
                <a:gd name="T23" fmla="*/ 6 h 22"/>
                <a:gd name="T24" fmla="*/ 7 w 14"/>
                <a:gd name="T25" fmla="*/ 4 h 22"/>
                <a:gd name="T26" fmla="*/ 4 w 14"/>
                <a:gd name="T27" fmla="*/ 6 h 22"/>
                <a:gd name="T28" fmla="*/ 7 w 14"/>
                <a:gd name="T29" fmla="*/ 9 h 22"/>
                <a:gd name="T30" fmla="*/ 14 w 14"/>
                <a:gd name="T31" fmla="*/ 16 h 22"/>
                <a:gd name="T32" fmla="*/ 7 w 14"/>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2">
                  <a:moveTo>
                    <a:pt x="7" y="22"/>
                  </a:moveTo>
                  <a:cubicBezTo>
                    <a:pt x="3" y="22"/>
                    <a:pt x="0" y="19"/>
                    <a:pt x="0" y="16"/>
                  </a:cubicBezTo>
                  <a:cubicBezTo>
                    <a:pt x="0" y="15"/>
                    <a:pt x="1" y="14"/>
                    <a:pt x="2" y="14"/>
                  </a:cubicBezTo>
                  <a:cubicBezTo>
                    <a:pt x="3" y="14"/>
                    <a:pt x="4" y="15"/>
                    <a:pt x="4" y="16"/>
                  </a:cubicBezTo>
                  <a:cubicBezTo>
                    <a:pt x="4" y="17"/>
                    <a:pt x="6" y="18"/>
                    <a:pt x="7" y="18"/>
                  </a:cubicBezTo>
                  <a:cubicBezTo>
                    <a:pt x="8" y="18"/>
                    <a:pt x="10" y="17"/>
                    <a:pt x="10" y="16"/>
                  </a:cubicBezTo>
                  <a:cubicBezTo>
                    <a:pt x="10" y="14"/>
                    <a:pt x="8" y="13"/>
                    <a:pt x="7" y="13"/>
                  </a:cubicBezTo>
                  <a:cubicBezTo>
                    <a:pt x="3" y="13"/>
                    <a:pt x="0" y="10"/>
                    <a:pt x="0" y="6"/>
                  </a:cubicBezTo>
                  <a:cubicBezTo>
                    <a:pt x="0" y="3"/>
                    <a:pt x="3" y="0"/>
                    <a:pt x="7" y="0"/>
                  </a:cubicBezTo>
                  <a:cubicBezTo>
                    <a:pt x="11" y="0"/>
                    <a:pt x="14" y="3"/>
                    <a:pt x="14" y="6"/>
                  </a:cubicBezTo>
                  <a:cubicBezTo>
                    <a:pt x="14" y="7"/>
                    <a:pt x="13" y="8"/>
                    <a:pt x="12" y="8"/>
                  </a:cubicBezTo>
                  <a:cubicBezTo>
                    <a:pt x="11" y="8"/>
                    <a:pt x="10" y="7"/>
                    <a:pt x="10" y="6"/>
                  </a:cubicBezTo>
                  <a:cubicBezTo>
                    <a:pt x="10" y="5"/>
                    <a:pt x="8" y="4"/>
                    <a:pt x="7" y="4"/>
                  </a:cubicBezTo>
                  <a:cubicBezTo>
                    <a:pt x="6" y="4"/>
                    <a:pt x="4" y="5"/>
                    <a:pt x="4" y="6"/>
                  </a:cubicBezTo>
                  <a:cubicBezTo>
                    <a:pt x="4" y="8"/>
                    <a:pt x="6" y="9"/>
                    <a:pt x="7" y="9"/>
                  </a:cubicBezTo>
                  <a:cubicBezTo>
                    <a:pt x="11" y="9"/>
                    <a:pt x="14" y="12"/>
                    <a:pt x="14" y="16"/>
                  </a:cubicBezTo>
                  <a:cubicBezTo>
                    <a:pt x="14" y="19"/>
                    <a:pt x="11" y="22"/>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0" name="Freeform 1739">
              <a:extLst>
                <a:ext uri="{FF2B5EF4-FFF2-40B4-BE49-F238E27FC236}">
                  <a16:creationId xmlns:a16="http://schemas.microsoft.com/office/drawing/2014/main" id="{464581C6-F775-4AD5-A6A3-128414AA8966}"/>
                </a:ext>
              </a:extLst>
            </p:cNvPr>
            <p:cNvSpPr>
              <a:spLocks/>
            </p:cNvSpPr>
            <p:nvPr/>
          </p:nvSpPr>
          <p:spPr bwMode="auto">
            <a:xfrm>
              <a:off x="3662363" y="908050"/>
              <a:ext cx="14288" cy="26988"/>
            </a:xfrm>
            <a:custGeom>
              <a:avLst/>
              <a:gdLst>
                <a:gd name="T0" fmla="*/ 2 w 4"/>
                <a:gd name="T1" fmla="*/ 7 h 7"/>
                <a:gd name="T2" fmla="*/ 0 w 4"/>
                <a:gd name="T3" fmla="*/ 5 h 7"/>
                <a:gd name="T4" fmla="*/ 0 w 4"/>
                <a:gd name="T5" fmla="*/ 2 h 7"/>
                <a:gd name="T6" fmla="*/ 2 w 4"/>
                <a:gd name="T7" fmla="*/ 0 h 7"/>
                <a:gd name="T8" fmla="*/ 4 w 4"/>
                <a:gd name="T9" fmla="*/ 2 h 7"/>
                <a:gd name="T10" fmla="*/ 4 w 4"/>
                <a:gd name="T11" fmla="*/ 5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cubicBezTo>
                    <a:pt x="1" y="7"/>
                    <a:pt x="0" y="6"/>
                    <a:pt x="0" y="5"/>
                  </a:cubicBezTo>
                  <a:cubicBezTo>
                    <a:pt x="0" y="2"/>
                    <a:pt x="0" y="2"/>
                    <a:pt x="0" y="2"/>
                  </a:cubicBezTo>
                  <a:cubicBezTo>
                    <a:pt x="0" y="1"/>
                    <a:pt x="1" y="0"/>
                    <a:pt x="2" y="0"/>
                  </a:cubicBezTo>
                  <a:cubicBezTo>
                    <a:pt x="3" y="0"/>
                    <a:pt x="4" y="1"/>
                    <a:pt x="4" y="2"/>
                  </a:cubicBezTo>
                  <a:cubicBezTo>
                    <a:pt x="4" y="5"/>
                    <a:pt x="4" y="5"/>
                    <a:pt x="4" y="5"/>
                  </a:cubicBezTo>
                  <a:cubicBezTo>
                    <a:pt x="4" y="6"/>
                    <a:pt x="3"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1" name="Freeform 1740">
              <a:extLst>
                <a:ext uri="{FF2B5EF4-FFF2-40B4-BE49-F238E27FC236}">
                  <a16:creationId xmlns:a16="http://schemas.microsoft.com/office/drawing/2014/main" id="{C21AB671-2387-4F89-A29E-70A82E0804B7}"/>
                </a:ext>
              </a:extLst>
            </p:cNvPr>
            <p:cNvSpPr>
              <a:spLocks/>
            </p:cNvSpPr>
            <p:nvPr/>
          </p:nvSpPr>
          <p:spPr bwMode="auto">
            <a:xfrm>
              <a:off x="3662363" y="828675"/>
              <a:ext cx="14288" cy="26988"/>
            </a:xfrm>
            <a:custGeom>
              <a:avLst/>
              <a:gdLst>
                <a:gd name="T0" fmla="*/ 2 w 4"/>
                <a:gd name="T1" fmla="*/ 7 h 7"/>
                <a:gd name="T2" fmla="*/ 0 w 4"/>
                <a:gd name="T3" fmla="*/ 5 h 7"/>
                <a:gd name="T4" fmla="*/ 0 w 4"/>
                <a:gd name="T5" fmla="*/ 2 h 7"/>
                <a:gd name="T6" fmla="*/ 2 w 4"/>
                <a:gd name="T7" fmla="*/ 0 h 7"/>
                <a:gd name="T8" fmla="*/ 4 w 4"/>
                <a:gd name="T9" fmla="*/ 2 h 7"/>
                <a:gd name="T10" fmla="*/ 4 w 4"/>
                <a:gd name="T11" fmla="*/ 5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cubicBezTo>
                    <a:pt x="1" y="7"/>
                    <a:pt x="0" y="6"/>
                    <a:pt x="0" y="5"/>
                  </a:cubicBezTo>
                  <a:cubicBezTo>
                    <a:pt x="0" y="2"/>
                    <a:pt x="0" y="2"/>
                    <a:pt x="0" y="2"/>
                  </a:cubicBezTo>
                  <a:cubicBezTo>
                    <a:pt x="0" y="1"/>
                    <a:pt x="1" y="0"/>
                    <a:pt x="2" y="0"/>
                  </a:cubicBezTo>
                  <a:cubicBezTo>
                    <a:pt x="3" y="0"/>
                    <a:pt x="4" y="1"/>
                    <a:pt x="4" y="2"/>
                  </a:cubicBezTo>
                  <a:cubicBezTo>
                    <a:pt x="4" y="5"/>
                    <a:pt x="4" y="5"/>
                    <a:pt x="4" y="5"/>
                  </a:cubicBezTo>
                  <a:cubicBezTo>
                    <a:pt x="4" y="6"/>
                    <a:pt x="3"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2" name="Freeform 1741">
              <a:extLst>
                <a:ext uri="{FF2B5EF4-FFF2-40B4-BE49-F238E27FC236}">
                  <a16:creationId xmlns:a16="http://schemas.microsoft.com/office/drawing/2014/main" id="{38590031-6BD0-4382-84B5-032ABCFC2EB8}"/>
                </a:ext>
              </a:extLst>
            </p:cNvPr>
            <p:cNvSpPr>
              <a:spLocks noEditPoints="1"/>
            </p:cNvSpPr>
            <p:nvPr/>
          </p:nvSpPr>
          <p:spPr bwMode="auto">
            <a:xfrm>
              <a:off x="3414713" y="723900"/>
              <a:ext cx="104775" cy="104775"/>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3" name="Freeform 1742">
              <a:extLst>
                <a:ext uri="{FF2B5EF4-FFF2-40B4-BE49-F238E27FC236}">
                  <a16:creationId xmlns:a16="http://schemas.microsoft.com/office/drawing/2014/main" id="{52346752-52AA-400A-B475-0757846FF52C}"/>
                </a:ext>
              </a:extLst>
            </p:cNvPr>
            <p:cNvSpPr>
              <a:spLocks noEditPoints="1"/>
            </p:cNvSpPr>
            <p:nvPr/>
          </p:nvSpPr>
          <p:spPr bwMode="auto">
            <a:xfrm>
              <a:off x="3390900" y="844550"/>
              <a:ext cx="150813" cy="165100"/>
            </a:xfrm>
            <a:custGeom>
              <a:avLst/>
              <a:gdLst>
                <a:gd name="T0" fmla="*/ 26 w 40"/>
                <a:gd name="T1" fmla="*/ 44 h 44"/>
                <a:gd name="T2" fmla="*/ 14 w 40"/>
                <a:gd name="T3" fmla="*/ 44 h 44"/>
                <a:gd name="T4" fmla="*/ 12 w 40"/>
                <a:gd name="T5" fmla="*/ 42 h 44"/>
                <a:gd name="T6" fmla="*/ 12 w 40"/>
                <a:gd name="T7" fmla="*/ 26 h 44"/>
                <a:gd name="T8" fmla="*/ 0 w 40"/>
                <a:gd name="T9" fmla="*/ 2 h 44"/>
                <a:gd name="T10" fmla="*/ 2 w 40"/>
                <a:gd name="T11" fmla="*/ 0 h 44"/>
                <a:gd name="T12" fmla="*/ 38 w 40"/>
                <a:gd name="T13" fmla="*/ 0 h 44"/>
                <a:gd name="T14" fmla="*/ 40 w 40"/>
                <a:gd name="T15" fmla="*/ 2 h 44"/>
                <a:gd name="T16" fmla="*/ 28 w 40"/>
                <a:gd name="T17" fmla="*/ 26 h 44"/>
                <a:gd name="T18" fmla="*/ 28 w 40"/>
                <a:gd name="T19" fmla="*/ 42 h 44"/>
                <a:gd name="T20" fmla="*/ 26 w 40"/>
                <a:gd name="T21" fmla="*/ 44 h 44"/>
                <a:gd name="T22" fmla="*/ 16 w 40"/>
                <a:gd name="T23" fmla="*/ 40 h 44"/>
                <a:gd name="T24" fmla="*/ 24 w 40"/>
                <a:gd name="T25" fmla="*/ 40 h 44"/>
                <a:gd name="T26" fmla="*/ 24 w 40"/>
                <a:gd name="T27" fmla="*/ 25 h 44"/>
                <a:gd name="T28" fmla="*/ 25 w 40"/>
                <a:gd name="T29" fmla="*/ 23 h 44"/>
                <a:gd name="T30" fmla="*/ 36 w 40"/>
                <a:gd name="T31" fmla="*/ 4 h 44"/>
                <a:gd name="T32" fmla="*/ 4 w 40"/>
                <a:gd name="T33" fmla="*/ 4 h 44"/>
                <a:gd name="T34" fmla="*/ 15 w 40"/>
                <a:gd name="T35" fmla="*/ 23 h 44"/>
                <a:gd name="T36" fmla="*/ 16 w 40"/>
                <a:gd name="T37" fmla="*/ 25 h 44"/>
                <a:gd name="T38" fmla="*/ 16 w 40"/>
                <a:gd name="T3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44">
                  <a:moveTo>
                    <a:pt x="26" y="44"/>
                  </a:moveTo>
                  <a:cubicBezTo>
                    <a:pt x="14" y="44"/>
                    <a:pt x="14" y="44"/>
                    <a:pt x="14" y="44"/>
                  </a:cubicBezTo>
                  <a:cubicBezTo>
                    <a:pt x="13" y="44"/>
                    <a:pt x="12" y="43"/>
                    <a:pt x="12" y="42"/>
                  </a:cubicBezTo>
                  <a:cubicBezTo>
                    <a:pt x="12" y="26"/>
                    <a:pt x="12" y="26"/>
                    <a:pt x="12" y="26"/>
                  </a:cubicBezTo>
                  <a:cubicBezTo>
                    <a:pt x="4" y="22"/>
                    <a:pt x="0" y="11"/>
                    <a:pt x="0" y="2"/>
                  </a:cubicBezTo>
                  <a:cubicBezTo>
                    <a:pt x="0" y="1"/>
                    <a:pt x="1" y="0"/>
                    <a:pt x="2" y="0"/>
                  </a:cubicBezTo>
                  <a:cubicBezTo>
                    <a:pt x="38" y="0"/>
                    <a:pt x="38" y="0"/>
                    <a:pt x="38" y="0"/>
                  </a:cubicBezTo>
                  <a:cubicBezTo>
                    <a:pt x="39" y="0"/>
                    <a:pt x="40" y="1"/>
                    <a:pt x="40" y="2"/>
                  </a:cubicBezTo>
                  <a:cubicBezTo>
                    <a:pt x="40" y="11"/>
                    <a:pt x="36" y="22"/>
                    <a:pt x="28" y="26"/>
                  </a:cubicBezTo>
                  <a:cubicBezTo>
                    <a:pt x="28" y="42"/>
                    <a:pt x="28" y="42"/>
                    <a:pt x="28" y="42"/>
                  </a:cubicBezTo>
                  <a:cubicBezTo>
                    <a:pt x="28" y="43"/>
                    <a:pt x="27" y="44"/>
                    <a:pt x="26" y="44"/>
                  </a:cubicBezTo>
                  <a:close/>
                  <a:moveTo>
                    <a:pt x="16" y="40"/>
                  </a:moveTo>
                  <a:cubicBezTo>
                    <a:pt x="24" y="40"/>
                    <a:pt x="24" y="40"/>
                    <a:pt x="24" y="40"/>
                  </a:cubicBezTo>
                  <a:cubicBezTo>
                    <a:pt x="24" y="25"/>
                    <a:pt x="24" y="25"/>
                    <a:pt x="24" y="25"/>
                  </a:cubicBezTo>
                  <a:cubicBezTo>
                    <a:pt x="24" y="24"/>
                    <a:pt x="25" y="23"/>
                    <a:pt x="25" y="23"/>
                  </a:cubicBezTo>
                  <a:cubicBezTo>
                    <a:pt x="31" y="21"/>
                    <a:pt x="35" y="12"/>
                    <a:pt x="36" y="4"/>
                  </a:cubicBezTo>
                  <a:cubicBezTo>
                    <a:pt x="4" y="4"/>
                    <a:pt x="4" y="4"/>
                    <a:pt x="4" y="4"/>
                  </a:cubicBezTo>
                  <a:cubicBezTo>
                    <a:pt x="5" y="12"/>
                    <a:pt x="9" y="21"/>
                    <a:pt x="15" y="23"/>
                  </a:cubicBezTo>
                  <a:cubicBezTo>
                    <a:pt x="15" y="23"/>
                    <a:pt x="16" y="24"/>
                    <a:pt x="16" y="25"/>
                  </a:cubicBezTo>
                  <a:lnTo>
                    <a:pt x="1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0" name="TextBox 249">
            <a:extLst>
              <a:ext uri="{FF2B5EF4-FFF2-40B4-BE49-F238E27FC236}">
                <a16:creationId xmlns:a16="http://schemas.microsoft.com/office/drawing/2014/main" id="{EC5E8C91-8ABE-4DD6-8E2C-4C06A2639D1A}"/>
              </a:ext>
            </a:extLst>
          </p:cNvPr>
          <p:cNvSpPr txBox="1"/>
          <p:nvPr/>
        </p:nvSpPr>
        <p:spPr>
          <a:xfrm flipH="1">
            <a:off x="5098516" y="3261255"/>
            <a:ext cx="1655536" cy="430887"/>
          </a:xfrm>
          <a:prstGeom prst="rect">
            <a:avLst/>
          </a:prstGeom>
          <a:noFill/>
        </p:spPr>
        <p:txBody>
          <a:bodyPr wrap="square" lIns="0" tIns="0" rIns="0" bIns="0" rtlCol="0">
            <a:spAutoFit/>
          </a:bodyPr>
          <a:lstStyle/>
          <a:p>
            <a:pPr algn="ctr"/>
            <a:r>
              <a:rPr lang="en-US" sz="1400" b="1">
                <a:latin typeface="Segoe UI" panose="020B0502040204020203" pitchFamily="34" charset="0"/>
                <a:cs typeface="Segoe UI" panose="020B0502040204020203" pitchFamily="34" charset="0"/>
              </a:rPr>
              <a:t>AGILE</a:t>
            </a:r>
          </a:p>
          <a:p>
            <a:pPr algn="ctr"/>
            <a:r>
              <a:rPr lang="en-US" sz="1400" b="1">
                <a:latin typeface="Segoe UI" panose="020B0502040204020203" pitchFamily="34" charset="0"/>
                <a:cs typeface="Segoe UI" panose="020B0502040204020203" pitchFamily="34" charset="0"/>
              </a:rPr>
              <a:t>DEVELOPMENT</a:t>
            </a:r>
          </a:p>
        </p:txBody>
      </p:sp>
      <p:grpSp>
        <p:nvGrpSpPr>
          <p:cNvPr id="252" name="Group 251">
            <a:extLst>
              <a:ext uri="{FF2B5EF4-FFF2-40B4-BE49-F238E27FC236}">
                <a16:creationId xmlns:a16="http://schemas.microsoft.com/office/drawing/2014/main" id="{D4CCB865-CD02-4750-AE48-1CD83C3FB105}"/>
              </a:ext>
            </a:extLst>
          </p:cNvPr>
          <p:cNvGrpSpPr/>
          <p:nvPr/>
        </p:nvGrpSpPr>
        <p:grpSpPr>
          <a:xfrm>
            <a:off x="2298648" y="5190227"/>
            <a:ext cx="357188" cy="354012"/>
            <a:chOff x="4833938" y="1452563"/>
            <a:chExt cx="357188" cy="354012"/>
          </a:xfrm>
          <a:solidFill>
            <a:schemeClr val="bg1"/>
          </a:solidFill>
        </p:grpSpPr>
        <p:sp>
          <p:nvSpPr>
            <p:cNvPr id="253" name="Freeform 1485">
              <a:extLst>
                <a:ext uri="{FF2B5EF4-FFF2-40B4-BE49-F238E27FC236}">
                  <a16:creationId xmlns:a16="http://schemas.microsoft.com/office/drawing/2014/main" id="{51EE8CF0-8B51-4DB4-8445-13DAFBE79434}"/>
                </a:ext>
              </a:extLst>
            </p:cNvPr>
            <p:cNvSpPr>
              <a:spLocks/>
            </p:cNvSpPr>
            <p:nvPr/>
          </p:nvSpPr>
          <p:spPr bwMode="auto">
            <a:xfrm>
              <a:off x="4886325" y="1452563"/>
              <a:ext cx="252413" cy="266700"/>
            </a:xfrm>
            <a:custGeom>
              <a:avLst/>
              <a:gdLst>
                <a:gd name="T0" fmla="*/ 58 w 67"/>
                <a:gd name="T1" fmla="*/ 71 h 71"/>
                <a:gd name="T2" fmla="*/ 55 w 67"/>
                <a:gd name="T3" fmla="*/ 69 h 71"/>
                <a:gd name="T4" fmla="*/ 50 w 67"/>
                <a:gd name="T5" fmla="*/ 18 h 71"/>
                <a:gd name="T6" fmla="*/ 33 w 67"/>
                <a:gd name="T7" fmla="*/ 4 h 71"/>
                <a:gd name="T8" fmla="*/ 16 w 67"/>
                <a:gd name="T9" fmla="*/ 19 h 71"/>
                <a:gd name="T10" fmla="*/ 12 w 67"/>
                <a:gd name="T11" fmla="*/ 69 h 71"/>
                <a:gd name="T12" fmla="*/ 9 w 67"/>
                <a:gd name="T13" fmla="*/ 71 h 71"/>
                <a:gd name="T14" fmla="*/ 13 w 67"/>
                <a:gd name="T15" fmla="*/ 17 h 71"/>
                <a:gd name="T16" fmla="*/ 33 w 67"/>
                <a:gd name="T17" fmla="*/ 0 h 71"/>
                <a:gd name="T18" fmla="*/ 53 w 67"/>
                <a:gd name="T19" fmla="*/ 16 h 71"/>
                <a:gd name="T20" fmla="*/ 58 w 67"/>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1">
                  <a:moveTo>
                    <a:pt x="58" y="71"/>
                  </a:moveTo>
                  <a:cubicBezTo>
                    <a:pt x="55" y="69"/>
                    <a:pt x="55" y="69"/>
                    <a:pt x="55" y="69"/>
                  </a:cubicBezTo>
                  <a:cubicBezTo>
                    <a:pt x="63" y="55"/>
                    <a:pt x="58" y="32"/>
                    <a:pt x="50" y="18"/>
                  </a:cubicBezTo>
                  <a:cubicBezTo>
                    <a:pt x="45" y="9"/>
                    <a:pt x="39" y="4"/>
                    <a:pt x="33" y="4"/>
                  </a:cubicBezTo>
                  <a:cubicBezTo>
                    <a:pt x="28" y="4"/>
                    <a:pt x="21" y="10"/>
                    <a:pt x="16" y="19"/>
                  </a:cubicBezTo>
                  <a:cubicBezTo>
                    <a:pt x="8" y="34"/>
                    <a:pt x="4" y="56"/>
                    <a:pt x="12" y="69"/>
                  </a:cubicBezTo>
                  <a:cubicBezTo>
                    <a:pt x="9" y="71"/>
                    <a:pt x="9" y="71"/>
                    <a:pt x="9" y="71"/>
                  </a:cubicBezTo>
                  <a:cubicBezTo>
                    <a:pt x="0" y="56"/>
                    <a:pt x="4" y="33"/>
                    <a:pt x="13" y="17"/>
                  </a:cubicBezTo>
                  <a:cubicBezTo>
                    <a:pt x="19" y="7"/>
                    <a:pt x="26" y="0"/>
                    <a:pt x="33" y="0"/>
                  </a:cubicBezTo>
                  <a:cubicBezTo>
                    <a:pt x="41" y="0"/>
                    <a:pt x="48" y="6"/>
                    <a:pt x="53" y="16"/>
                  </a:cubicBezTo>
                  <a:cubicBezTo>
                    <a:pt x="62" y="31"/>
                    <a:pt x="67" y="55"/>
                    <a:pt x="5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4" name="Freeform 1486">
              <a:extLst>
                <a:ext uri="{FF2B5EF4-FFF2-40B4-BE49-F238E27FC236}">
                  <a16:creationId xmlns:a16="http://schemas.microsoft.com/office/drawing/2014/main" id="{0B303341-91DB-49DF-AFB6-058494E4DACF}"/>
                </a:ext>
              </a:extLst>
            </p:cNvPr>
            <p:cNvSpPr>
              <a:spLocks/>
            </p:cNvSpPr>
            <p:nvPr/>
          </p:nvSpPr>
          <p:spPr bwMode="auto">
            <a:xfrm>
              <a:off x="4833938" y="1625600"/>
              <a:ext cx="357188" cy="180975"/>
            </a:xfrm>
            <a:custGeom>
              <a:avLst/>
              <a:gdLst>
                <a:gd name="T0" fmla="*/ 48 w 95"/>
                <a:gd name="T1" fmla="*/ 48 h 48"/>
                <a:gd name="T2" fmla="*/ 0 w 95"/>
                <a:gd name="T3" fmla="*/ 21 h 48"/>
                <a:gd name="T4" fmla="*/ 20 w 95"/>
                <a:gd name="T5" fmla="*/ 0 h 48"/>
                <a:gd name="T6" fmla="*/ 20 w 95"/>
                <a:gd name="T7" fmla="*/ 4 h 48"/>
                <a:gd name="T8" fmla="*/ 4 w 95"/>
                <a:gd name="T9" fmla="*/ 21 h 48"/>
                <a:gd name="T10" fmla="*/ 48 w 95"/>
                <a:gd name="T11" fmla="*/ 44 h 48"/>
                <a:gd name="T12" fmla="*/ 91 w 95"/>
                <a:gd name="T13" fmla="*/ 22 h 48"/>
                <a:gd name="T14" fmla="*/ 75 w 95"/>
                <a:gd name="T15" fmla="*/ 4 h 48"/>
                <a:gd name="T16" fmla="*/ 75 w 95"/>
                <a:gd name="T17" fmla="*/ 0 h 48"/>
                <a:gd name="T18" fmla="*/ 95 w 95"/>
                <a:gd name="T19" fmla="*/ 22 h 48"/>
                <a:gd name="T20" fmla="*/ 48 w 95"/>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48">
                  <a:moveTo>
                    <a:pt x="48" y="48"/>
                  </a:moveTo>
                  <a:cubicBezTo>
                    <a:pt x="13" y="48"/>
                    <a:pt x="0" y="34"/>
                    <a:pt x="0" y="21"/>
                  </a:cubicBezTo>
                  <a:cubicBezTo>
                    <a:pt x="0" y="10"/>
                    <a:pt x="9" y="0"/>
                    <a:pt x="20" y="0"/>
                  </a:cubicBezTo>
                  <a:cubicBezTo>
                    <a:pt x="20" y="4"/>
                    <a:pt x="20" y="4"/>
                    <a:pt x="20" y="4"/>
                  </a:cubicBezTo>
                  <a:cubicBezTo>
                    <a:pt x="11" y="4"/>
                    <a:pt x="4" y="12"/>
                    <a:pt x="4" y="21"/>
                  </a:cubicBezTo>
                  <a:cubicBezTo>
                    <a:pt x="4" y="32"/>
                    <a:pt x="16" y="44"/>
                    <a:pt x="48" y="44"/>
                  </a:cubicBezTo>
                  <a:cubicBezTo>
                    <a:pt x="75" y="44"/>
                    <a:pt x="91" y="36"/>
                    <a:pt x="91" y="22"/>
                  </a:cubicBezTo>
                  <a:cubicBezTo>
                    <a:pt x="91" y="13"/>
                    <a:pt x="83" y="4"/>
                    <a:pt x="75" y="4"/>
                  </a:cubicBezTo>
                  <a:cubicBezTo>
                    <a:pt x="75" y="0"/>
                    <a:pt x="75" y="0"/>
                    <a:pt x="75" y="0"/>
                  </a:cubicBezTo>
                  <a:cubicBezTo>
                    <a:pt x="86" y="0"/>
                    <a:pt x="95" y="11"/>
                    <a:pt x="95" y="22"/>
                  </a:cubicBezTo>
                  <a:cubicBezTo>
                    <a:pt x="95" y="28"/>
                    <a:pt x="92" y="48"/>
                    <a:pt x="4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5" name="Freeform 1487">
              <a:extLst>
                <a:ext uri="{FF2B5EF4-FFF2-40B4-BE49-F238E27FC236}">
                  <a16:creationId xmlns:a16="http://schemas.microsoft.com/office/drawing/2014/main" id="{8796713E-226B-45B9-8D8B-9E56DDCBA68D}"/>
                </a:ext>
              </a:extLst>
            </p:cNvPr>
            <p:cNvSpPr>
              <a:spLocks/>
            </p:cNvSpPr>
            <p:nvPr/>
          </p:nvSpPr>
          <p:spPr bwMode="auto">
            <a:xfrm>
              <a:off x="4845050" y="1663700"/>
              <a:ext cx="334963" cy="66675"/>
            </a:xfrm>
            <a:custGeom>
              <a:avLst/>
              <a:gdLst>
                <a:gd name="T0" fmla="*/ 45 w 89"/>
                <a:gd name="T1" fmla="*/ 18 h 18"/>
                <a:gd name="T2" fmla="*/ 0 w 89"/>
                <a:gd name="T3" fmla="*/ 2 h 18"/>
                <a:gd name="T4" fmla="*/ 3 w 89"/>
                <a:gd name="T5" fmla="*/ 0 h 18"/>
                <a:gd name="T6" fmla="*/ 45 w 89"/>
                <a:gd name="T7" fmla="*/ 14 h 18"/>
                <a:gd name="T8" fmla="*/ 86 w 89"/>
                <a:gd name="T9" fmla="*/ 1 h 18"/>
                <a:gd name="T10" fmla="*/ 89 w 89"/>
                <a:gd name="T11" fmla="*/ 3 h 18"/>
                <a:gd name="T12" fmla="*/ 45 w 8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9" h="18">
                  <a:moveTo>
                    <a:pt x="45" y="18"/>
                  </a:moveTo>
                  <a:cubicBezTo>
                    <a:pt x="22" y="18"/>
                    <a:pt x="6" y="12"/>
                    <a:pt x="0" y="2"/>
                  </a:cubicBezTo>
                  <a:cubicBezTo>
                    <a:pt x="3" y="0"/>
                    <a:pt x="3" y="0"/>
                    <a:pt x="3" y="0"/>
                  </a:cubicBezTo>
                  <a:cubicBezTo>
                    <a:pt x="7" y="5"/>
                    <a:pt x="16" y="14"/>
                    <a:pt x="45" y="14"/>
                  </a:cubicBezTo>
                  <a:cubicBezTo>
                    <a:pt x="66" y="14"/>
                    <a:pt x="80" y="9"/>
                    <a:pt x="86" y="1"/>
                  </a:cubicBezTo>
                  <a:cubicBezTo>
                    <a:pt x="89" y="3"/>
                    <a:pt x="89" y="3"/>
                    <a:pt x="89" y="3"/>
                  </a:cubicBezTo>
                  <a:cubicBezTo>
                    <a:pt x="85" y="10"/>
                    <a:pt x="73" y="18"/>
                    <a:pt x="45"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6" name="Freeform 1488">
              <a:extLst>
                <a:ext uri="{FF2B5EF4-FFF2-40B4-BE49-F238E27FC236}">
                  <a16:creationId xmlns:a16="http://schemas.microsoft.com/office/drawing/2014/main" id="{71DC37D1-8E02-4132-86F5-E86C9CB16639}"/>
                </a:ext>
              </a:extLst>
            </p:cNvPr>
            <p:cNvSpPr>
              <a:spLocks/>
            </p:cNvSpPr>
            <p:nvPr/>
          </p:nvSpPr>
          <p:spPr bwMode="auto">
            <a:xfrm>
              <a:off x="4976813" y="1539875"/>
              <a:ext cx="74613" cy="134938"/>
            </a:xfrm>
            <a:custGeom>
              <a:avLst/>
              <a:gdLst>
                <a:gd name="T0" fmla="*/ 10 w 20"/>
                <a:gd name="T1" fmla="*/ 36 h 36"/>
                <a:gd name="T2" fmla="*/ 0 w 20"/>
                <a:gd name="T3" fmla="*/ 26 h 36"/>
                <a:gd name="T4" fmla="*/ 2 w 20"/>
                <a:gd name="T5" fmla="*/ 24 h 36"/>
                <a:gd name="T6" fmla="*/ 4 w 20"/>
                <a:gd name="T7" fmla="*/ 26 h 36"/>
                <a:gd name="T8" fmla="*/ 10 w 20"/>
                <a:gd name="T9" fmla="*/ 32 h 36"/>
                <a:gd name="T10" fmla="*/ 16 w 20"/>
                <a:gd name="T11" fmla="*/ 26 h 36"/>
                <a:gd name="T12" fmla="*/ 10 w 20"/>
                <a:gd name="T13" fmla="*/ 20 h 36"/>
                <a:gd name="T14" fmla="*/ 0 w 20"/>
                <a:gd name="T15" fmla="*/ 10 h 36"/>
                <a:gd name="T16" fmla="*/ 10 w 20"/>
                <a:gd name="T17" fmla="*/ 0 h 36"/>
                <a:gd name="T18" fmla="*/ 20 w 20"/>
                <a:gd name="T19" fmla="*/ 10 h 36"/>
                <a:gd name="T20" fmla="*/ 18 w 20"/>
                <a:gd name="T21" fmla="*/ 12 h 36"/>
                <a:gd name="T22" fmla="*/ 16 w 20"/>
                <a:gd name="T23" fmla="*/ 10 h 36"/>
                <a:gd name="T24" fmla="*/ 10 w 20"/>
                <a:gd name="T25" fmla="*/ 4 h 36"/>
                <a:gd name="T26" fmla="*/ 4 w 20"/>
                <a:gd name="T27" fmla="*/ 10 h 36"/>
                <a:gd name="T28" fmla="*/ 10 w 20"/>
                <a:gd name="T29" fmla="*/ 16 h 36"/>
                <a:gd name="T30" fmla="*/ 20 w 20"/>
                <a:gd name="T31" fmla="*/ 26 h 36"/>
                <a:gd name="T32" fmla="*/ 10 w 20"/>
                <a:gd name="T3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6">
                  <a:moveTo>
                    <a:pt x="10" y="36"/>
                  </a:moveTo>
                  <a:cubicBezTo>
                    <a:pt x="4" y="36"/>
                    <a:pt x="0" y="32"/>
                    <a:pt x="0" y="26"/>
                  </a:cubicBezTo>
                  <a:cubicBezTo>
                    <a:pt x="0" y="25"/>
                    <a:pt x="0" y="24"/>
                    <a:pt x="2" y="24"/>
                  </a:cubicBezTo>
                  <a:cubicBezTo>
                    <a:pt x="3" y="24"/>
                    <a:pt x="4" y="25"/>
                    <a:pt x="4" y="26"/>
                  </a:cubicBezTo>
                  <a:cubicBezTo>
                    <a:pt x="4" y="30"/>
                    <a:pt x="6" y="32"/>
                    <a:pt x="10" y="32"/>
                  </a:cubicBezTo>
                  <a:cubicBezTo>
                    <a:pt x="13" y="32"/>
                    <a:pt x="16" y="30"/>
                    <a:pt x="16" y="26"/>
                  </a:cubicBezTo>
                  <a:cubicBezTo>
                    <a:pt x="16" y="23"/>
                    <a:pt x="13" y="20"/>
                    <a:pt x="10" y="20"/>
                  </a:cubicBezTo>
                  <a:cubicBezTo>
                    <a:pt x="4" y="20"/>
                    <a:pt x="0" y="16"/>
                    <a:pt x="0" y="10"/>
                  </a:cubicBezTo>
                  <a:cubicBezTo>
                    <a:pt x="0" y="5"/>
                    <a:pt x="4" y="0"/>
                    <a:pt x="10" y="0"/>
                  </a:cubicBezTo>
                  <a:cubicBezTo>
                    <a:pt x="15" y="0"/>
                    <a:pt x="20" y="5"/>
                    <a:pt x="20" y="10"/>
                  </a:cubicBezTo>
                  <a:cubicBezTo>
                    <a:pt x="20" y="11"/>
                    <a:pt x="19" y="12"/>
                    <a:pt x="18" y="12"/>
                  </a:cubicBezTo>
                  <a:cubicBezTo>
                    <a:pt x="16" y="12"/>
                    <a:pt x="16" y="11"/>
                    <a:pt x="16" y="10"/>
                  </a:cubicBezTo>
                  <a:cubicBezTo>
                    <a:pt x="16" y="7"/>
                    <a:pt x="13" y="4"/>
                    <a:pt x="10" y="4"/>
                  </a:cubicBezTo>
                  <a:cubicBezTo>
                    <a:pt x="6" y="4"/>
                    <a:pt x="4" y="7"/>
                    <a:pt x="4" y="10"/>
                  </a:cubicBezTo>
                  <a:cubicBezTo>
                    <a:pt x="4" y="14"/>
                    <a:pt x="6" y="16"/>
                    <a:pt x="10" y="16"/>
                  </a:cubicBezTo>
                  <a:cubicBezTo>
                    <a:pt x="15" y="16"/>
                    <a:pt x="20" y="21"/>
                    <a:pt x="20" y="26"/>
                  </a:cubicBezTo>
                  <a:cubicBezTo>
                    <a:pt x="20" y="32"/>
                    <a:pt x="15" y="36"/>
                    <a:pt x="10"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7" name="Freeform 1489">
              <a:extLst>
                <a:ext uri="{FF2B5EF4-FFF2-40B4-BE49-F238E27FC236}">
                  <a16:creationId xmlns:a16="http://schemas.microsoft.com/office/drawing/2014/main" id="{6EA2BE9D-D051-4D8D-AA8A-FE9CA6370A81}"/>
                </a:ext>
              </a:extLst>
            </p:cNvPr>
            <p:cNvSpPr>
              <a:spLocks/>
            </p:cNvSpPr>
            <p:nvPr/>
          </p:nvSpPr>
          <p:spPr bwMode="auto">
            <a:xfrm>
              <a:off x="5006975" y="1520825"/>
              <a:ext cx="14288" cy="173038"/>
            </a:xfrm>
            <a:custGeom>
              <a:avLst/>
              <a:gdLst>
                <a:gd name="T0" fmla="*/ 2 w 4"/>
                <a:gd name="T1" fmla="*/ 46 h 46"/>
                <a:gd name="T2" fmla="*/ 0 w 4"/>
                <a:gd name="T3" fmla="*/ 44 h 46"/>
                <a:gd name="T4" fmla="*/ 0 w 4"/>
                <a:gd name="T5" fmla="*/ 2 h 46"/>
                <a:gd name="T6" fmla="*/ 2 w 4"/>
                <a:gd name="T7" fmla="*/ 0 h 46"/>
                <a:gd name="T8" fmla="*/ 4 w 4"/>
                <a:gd name="T9" fmla="*/ 2 h 46"/>
                <a:gd name="T10" fmla="*/ 4 w 4"/>
                <a:gd name="T11" fmla="*/ 44 h 46"/>
                <a:gd name="T12" fmla="*/ 2 w 4"/>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4" h="46">
                  <a:moveTo>
                    <a:pt x="2" y="46"/>
                  </a:moveTo>
                  <a:cubicBezTo>
                    <a:pt x="0" y="46"/>
                    <a:pt x="0" y="46"/>
                    <a:pt x="0" y="44"/>
                  </a:cubicBezTo>
                  <a:cubicBezTo>
                    <a:pt x="0" y="2"/>
                    <a:pt x="0" y="2"/>
                    <a:pt x="0" y="2"/>
                  </a:cubicBezTo>
                  <a:cubicBezTo>
                    <a:pt x="0" y="1"/>
                    <a:pt x="0" y="0"/>
                    <a:pt x="2" y="0"/>
                  </a:cubicBezTo>
                  <a:cubicBezTo>
                    <a:pt x="3" y="0"/>
                    <a:pt x="4" y="1"/>
                    <a:pt x="4" y="2"/>
                  </a:cubicBezTo>
                  <a:cubicBezTo>
                    <a:pt x="4" y="44"/>
                    <a:pt x="4" y="44"/>
                    <a:pt x="4" y="44"/>
                  </a:cubicBezTo>
                  <a:cubicBezTo>
                    <a:pt x="4" y="46"/>
                    <a:pt x="3" y="46"/>
                    <a:pt x="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 name="Group 32">
            <a:extLst>
              <a:ext uri="{FF2B5EF4-FFF2-40B4-BE49-F238E27FC236}">
                <a16:creationId xmlns:a16="http://schemas.microsoft.com/office/drawing/2014/main" id="{5573E6CE-14BE-4269-9293-AC550A4E52E6}"/>
              </a:ext>
            </a:extLst>
          </p:cNvPr>
          <p:cNvGrpSpPr/>
          <p:nvPr/>
        </p:nvGrpSpPr>
        <p:grpSpPr>
          <a:xfrm>
            <a:off x="7557008" y="3961195"/>
            <a:ext cx="909135" cy="898428"/>
            <a:chOff x="2175075" y="5070419"/>
            <a:chExt cx="909135" cy="898428"/>
          </a:xfrm>
        </p:grpSpPr>
        <p:sp>
          <p:nvSpPr>
            <p:cNvPr id="266" name="Oval 265">
              <a:extLst>
                <a:ext uri="{FF2B5EF4-FFF2-40B4-BE49-F238E27FC236}">
                  <a16:creationId xmlns:a16="http://schemas.microsoft.com/office/drawing/2014/main" id="{E396D007-95AF-4573-9DC8-228324A8667C}"/>
                </a:ext>
              </a:extLst>
            </p:cNvPr>
            <p:cNvSpPr/>
            <p:nvPr/>
          </p:nvSpPr>
          <p:spPr>
            <a:xfrm flipV="1">
              <a:off x="2175075" y="5070419"/>
              <a:ext cx="909135" cy="898428"/>
            </a:xfrm>
            <a:prstGeom prst="ellipse">
              <a:avLst/>
            </a:prstGeom>
            <a:solidFill>
              <a:schemeClr val="bg1"/>
            </a:solidFill>
            <a:ln>
              <a:noFill/>
            </a:ln>
            <a:effectLst>
              <a:outerShdw blurRad="292100" dist="38100" dir="5400000" sx="102000" sy="102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267" name="Oval 266">
              <a:extLst>
                <a:ext uri="{FF2B5EF4-FFF2-40B4-BE49-F238E27FC236}">
                  <a16:creationId xmlns:a16="http://schemas.microsoft.com/office/drawing/2014/main" id="{3C94B88E-346A-4800-97F6-0A18B69038B8}"/>
                </a:ext>
              </a:extLst>
            </p:cNvPr>
            <p:cNvSpPr/>
            <p:nvPr/>
          </p:nvSpPr>
          <p:spPr>
            <a:xfrm>
              <a:off x="2269074" y="5159065"/>
              <a:ext cx="721136" cy="721136"/>
            </a:xfrm>
            <a:prstGeom prst="ellips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8" name="Group 257">
            <a:extLst>
              <a:ext uri="{FF2B5EF4-FFF2-40B4-BE49-F238E27FC236}">
                <a16:creationId xmlns:a16="http://schemas.microsoft.com/office/drawing/2014/main" id="{8FD477FC-2081-493F-A726-1E53E1B7DB50}"/>
              </a:ext>
            </a:extLst>
          </p:cNvPr>
          <p:cNvGrpSpPr/>
          <p:nvPr/>
        </p:nvGrpSpPr>
        <p:grpSpPr>
          <a:xfrm>
            <a:off x="7838538" y="4237371"/>
            <a:ext cx="346075" cy="346076"/>
            <a:chOff x="5554663" y="723900"/>
            <a:chExt cx="346075" cy="346076"/>
          </a:xfrm>
          <a:solidFill>
            <a:schemeClr val="bg1"/>
          </a:solidFill>
        </p:grpSpPr>
        <p:sp>
          <p:nvSpPr>
            <p:cNvPr id="259" name="Freeform 1743">
              <a:extLst>
                <a:ext uri="{FF2B5EF4-FFF2-40B4-BE49-F238E27FC236}">
                  <a16:creationId xmlns:a16="http://schemas.microsoft.com/office/drawing/2014/main" id="{541C65CB-0F60-4628-A82C-DED70776D95D}"/>
                </a:ext>
              </a:extLst>
            </p:cNvPr>
            <p:cNvSpPr>
              <a:spLocks noEditPoints="1"/>
            </p:cNvSpPr>
            <p:nvPr/>
          </p:nvSpPr>
          <p:spPr bwMode="auto">
            <a:xfrm>
              <a:off x="5595938" y="765175"/>
              <a:ext cx="263525" cy="263525"/>
            </a:xfrm>
            <a:custGeom>
              <a:avLst/>
              <a:gdLst>
                <a:gd name="T0" fmla="*/ 35 w 70"/>
                <a:gd name="T1" fmla="*/ 70 h 70"/>
                <a:gd name="T2" fmla="*/ 0 w 70"/>
                <a:gd name="T3" fmla="*/ 35 h 70"/>
                <a:gd name="T4" fmla="*/ 35 w 70"/>
                <a:gd name="T5" fmla="*/ 0 h 70"/>
                <a:gd name="T6" fmla="*/ 70 w 70"/>
                <a:gd name="T7" fmla="*/ 35 h 70"/>
                <a:gd name="T8" fmla="*/ 35 w 70"/>
                <a:gd name="T9" fmla="*/ 70 h 70"/>
                <a:gd name="T10" fmla="*/ 35 w 70"/>
                <a:gd name="T11" fmla="*/ 4 h 70"/>
                <a:gd name="T12" fmla="*/ 4 w 70"/>
                <a:gd name="T13" fmla="*/ 35 h 70"/>
                <a:gd name="T14" fmla="*/ 35 w 70"/>
                <a:gd name="T15" fmla="*/ 66 h 70"/>
                <a:gd name="T16" fmla="*/ 66 w 70"/>
                <a:gd name="T17" fmla="*/ 35 h 70"/>
                <a:gd name="T18" fmla="*/ 35 w 70"/>
                <a:gd name="T19"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16" y="70"/>
                    <a:pt x="0" y="54"/>
                    <a:pt x="0" y="35"/>
                  </a:cubicBezTo>
                  <a:cubicBezTo>
                    <a:pt x="0" y="16"/>
                    <a:pt x="16" y="0"/>
                    <a:pt x="35" y="0"/>
                  </a:cubicBezTo>
                  <a:cubicBezTo>
                    <a:pt x="54" y="0"/>
                    <a:pt x="70" y="16"/>
                    <a:pt x="70" y="35"/>
                  </a:cubicBezTo>
                  <a:cubicBezTo>
                    <a:pt x="70" y="54"/>
                    <a:pt x="54" y="70"/>
                    <a:pt x="35" y="70"/>
                  </a:cubicBezTo>
                  <a:close/>
                  <a:moveTo>
                    <a:pt x="35" y="4"/>
                  </a:moveTo>
                  <a:cubicBezTo>
                    <a:pt x="18" y="4"/>
                    <a:pt x="4" y="18"/>
                    <a:pt x="4" y="35"/>
                  </a:cubicBezTo>
                  <a:cubicBezTo>
                    <a:pt x="4" y="52"/>
                    <a:pt x="18" y="66"/>
                    <a:pt x="35" y="66"/>
                  </a:cubicBezTo>
                  <a:cubicBezTo>
                    <a:pt x="52" y="66"/>
                    <a:pt x="66" y="52"/>
                    <a:pt x="66" y="35"/>
                  </a:cubicBezTo>
                  <a:cubicBezTo>
                    <a:pt x="66" y="18"/>
                    <a:pt x="52" y="4"/>
                    <a:pt x="3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0" name="Freeform 1744">
              <a:extLst>
                <a:ext uri="{FF2B5EF4-FFF2-40B4-BE49-F238E27FC236}">
                  <a16:creationId xmlns:a16="http://schemas.microsoft.com/office/drawing/2014/main" id="{F7A7C691-FE1D-476F-AC87-D52002BEC84E}"/>
                </a:ext>
              </a:extLst>
            </p:cNvPr>
            <p:cNvSpPr>
              <a:spLocks/>
            </p:cNvSpPr>
            <p:nvPr/>
          </p:nvSpPr>
          <p:spPr bwMode="auto">
            <a:xfrm>
              <a:off x="5719763" y="723900"/>
              <a:ext cx="15875" cy="87313"/>
            </a:xfrm>
            <a:custGeom>
              <a:avLst/>
              <a:gdLst>
                <a:gd name="T0" fmla="*/ 2 w 4"/>
                <a:gd name="T1" fmla="*/ 23 h 23"/>
                <a:gd name="T2" fmla="*/ 0 w 4"/>
                <a:gd name="T3" fmla="*/ 21 h 23"/>
                <a:gd name="T4" fmla="*/ 0 w 4"/>
                <a:gd name="T5" fmla="*/ 2 h 23"/>
                <a:gd name="T6" fmla="*/ 2 w 4"/>
                <a:gd name="T7" fmla="*/ 0 h 23"/>
                <a:gd name="T8" fmla="*/ 4 w 4"/>
                <a:gd name="T9" fmla="*/ 2 h 23"/>
                <a:gd name="T10" fmla="*/ 4 w 4"/>
                <a:gd name="T11" fmla="*/ 21 h 23"/>
                <a:gd name="T12" fmla="*/ 2 w 4"/>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2" y="23"/>
                  </a:moveTo>
                  <a:cubicBezTo>
                    <a:pt x="1" y="23"/>
                    <a:pt x="0" y="22"/>
                    <a:pt x="0" y="21"/>
                  </a:cubicBezTo>
                  <a:cubicBezTo>
                    <a:pt x="0" y="2"/>
                    <a:pt x="0" y="2"/>
                    <a:pt x="0" y="2"/>
                  </a:cubicBezTo>
                  <a:cubicBezTo>
                    <a:pt x="0" y="1"/>
                    <a:pt x="1" y="0"/>
                    <a:pt x="2" y="0"/>
                  </a:cubicBezTo>
                  <a:cubicBezTo>
                    <a:pt x="3" y="0"/>
                    <a:pt x="4" y="1"/>
                    <a:pt x="4" y="2"/>
                  </a:cubicBezTo>
                  <a:cubicBezTo>
                    <a:pt x="4" y="21"/>
                    <a:pt x="4" y="21"/>
                    <a:pt x="4" y="21"/>
                  </a:cubicBezTo>
                  <a:cubicBezTo>
                    <a:pt x="4" y="22"/>
                    <a:pt x="3" y="23"/>
                    <a:pt x="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1" name="Freeform 1745">
              <a:extLst>
                <a:ext uri="{FF2B5EF4-FFF2-40B4-BE49-F238E27FC236}">
                  <a16:creationId xmlns:a16="http://schemas.microsoft.com/office/drawing/2014/main" id="{662B4AE8-488A-4BC5-9ED6-BAE0E5C3E40D}"/>
                </a:ext>
              </a:extLst>
            </p:cNvPr>
            <p:cNvSpPr>
              <a:spLocks/>
            </p:cNvSpPr>
            <p:nvPr/>
          </p:nvSpPr>
          <p:spPr bwMode="auto">
            <a:xfrm>
              <a:off x="5554663" y="889000"/>
              <a:ext cx="87313" cy="15875"/>
            </a:xfrm>
            <a:custGeom>
              <a:avLst/>
              <a:gdLst>
                <a:gd name="T0" fmla="*/ 21 w 23"/>
                <a:gd name="T1" fmla="*/ 4 h 4"/>
                <a:gd name="T2" fmla="*/ 2 w 23"/>
                <a:gd name="T3" fmla="*/ 4 h 4"/>
                <a:gd name="T4" fmla="*/ 0 w 23"/>
                <a:gd name="T5" fmla="*/ 2 h 4"/>
                <a:gd name="T6" fmla="*/ 2 w 23"/>
                <a:gd name="T7" fmla="*/ 0 h 4"/>
                <a:gd name="T8" fmla="*/ 21 w 23"/>
                <a:gd name="T9" fmla="*/ 0 h 4"/>
                <a:gd name="T10" fmla="*/ 23 w 23"/>
                <a:gd name="T11" fmla="*/ 2 h 4"/>
                <a:gd name="T12" fmla="*/ 21 w 2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3" h="4">
                  <a:moveTo>
                    <a:pt x="21" y="4"/>
                  </a:moveTo>
                  <a:cubicBezTo>
                    <a:pt x="2" y="4"/>
                    <a:pt x="2" y="4"/>
                    <a:pt x="2" y="4"/>
                  </a:cubicBezTo>
                  <a:cubicBezTo>
                    <a:pt x="1" y="4"/>
                    <a:pt x="0" y="3"/>
                    <a:pt x="0" y="2"/>
                  </a:cubicBezTo>
                  <a:cubicBezTo>
                    <a:pt x="0" y="1"/>
                    <a:pt x="1" y="0"/>
                    <a:pt x="2" y="0"/>
                  </a:cubicBezTo>
                  <a:cubicBezTo>
                    <a:pt x="21" y="0"/>
                    <a:pt x="21" y="0"/>
                    <a:pt x="21" y="0"/>
                  </a:cubicBezTo>
                  <a:cubicBezTo>
                    <a:pt x="22" y="0"/>
                    <a:pt x="23" y="1"/>
                    <a:pt x="23" y="2"/>
                  </a:cubicBezTo>
                  <a:cubicBezTo>
                    <a:pt x="23" y="3"/>
                    <a:pt x="22" y="4"/>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2" name="Freeform 1746">
              <a:extLst>
                <a:ext uri="{FF2B5EF4-FFF2-40B4-BE49-F238E27FC236}">
                  <a16:creationId xmlns:a16="http://schemas.microsoft.com/office/drawing/2014/main" id="{063F82E7-C744-4EE0-9634-D879B9EA2BC5}"/>
                </a:ext>
              </a:extLst>
            </p:cNvPr>
            <p:cNvSpPr>
              <a:spLocks/>
            </p:cNvSpPr>
            <p:nvPr/>
          </p:nvSpPr>
          <p:spPr bwMode="auto">
            <a:xfrm>
              <a:off x="5719763" y="982663"/>
              <a:ext cx="15875" cy="87313"/>
            </a:xfrm>
            <a:custGeom>
              <a:avLst/>
              <a:gdLst>
                <a:gd name="T0" fmla="*/ 2 w 4"/>
                <a:gd name="T1" fmla="*/ 23 h 23"/>
                <a:gd name="T2" fmla="*/ 0 w 4"/>
                <a:gd name="T3" fmla="*/ 21 h 23"/>
                <a:gd name="T4" fmla="*/ 0 w 4"/>
                <a:gd name="T5" fmla="*/ 2 h 23"/>
                <a:gd name="T6" fmla="*/ 2 w 4"/>
                <a:gd name="T7" fmla="*/ 0 h 23"/>
                <a:gd name="T8" fmla="*/ 4 w 4"/>
                <a:gd name="T9" fmla="*/ 2 h 23"/>
                <a:gd name="T10" fmla="*/ 4 w 4"/>
                <a:gd name="T11" fmla="*/ 21 h 23"/>
                <a:gd name="T12" fmla="*/ 2 w 4"/>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2" y="23"/>
                  </a:moveTo>
                  <a:cubicBezTo>
                    <a:pt x="1" y="23"/>
                    <a:pt x="0" y="22"/>
                    <a:pt x="0" y="21"/>
                  </a:cubicBezTo>
                  <a:cubicBezTo>
                    <a:pt x="0" y="2"/>
                    <a:pt x="0" y="2"/>
                    <a:pt x="0" y="2"/>
                  </a:cubicBezTo>
                  <a:cubicBezTo>
                    <a:pt x="0" y="1"/>
                    <a:pt x="1" y="0"/>
                    <a:pt x="2" y="0"/>
                  </a:cubicBezTo>
                  <a:cubicBezTo>
                    <a:pt x="3" y="0"/>
                    <a:pt x="4" y="1"/>
                    <a:pt x="4" y="2"/>
                  </a:cubicBezTo>
                  <a:cubicBezTo>
                    <a:pt x="4" y="21"/>
                    <a:pt x="4" y="21"/>
                    <a:pt x="4" y="21"/>
                  </a:cubicBezTo>
                  <a:cubicBezTo>
                    <a:pt x="4" y="22"/>
                    <a:pt x="3" y="23"/>
                    <a:pt x="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3" name="Freeform 1747">
              <a:extLst>
                <a:ext uri="{FF2B5EF4-FFF2-40B4-BE49-F238E27FC236}">
                  <a16:creationId xmlns:a16="http://schemas.microsoft.com/office/drawing/2014/main" id="{E92A5D63-A622-41CC-AEF2-3E97D1B2B0E4}"/>
                </a:ext>
              </a:extLst>
            </p:cNvPr>
            <p:cNvSpPr>
              <a:spLocks/>
            </p:cNvSpPr>
            <p:nvPr/>
          </p:nvSpPr>
          <p:spPr bwMode="auto">
            <a:xfrm>
              <a:off x="5815013" y="889000"/>
              <a:ext cx="85725" cy="15875"/>
            </a:xfrm>
            <a:custGeom>
              <a:avLst/>
              <a:gdLst>
                <a:gd name="T0" fmla="*/ 21 w 23"/>
                <a:gd name="T1" fmla="*/ 4 h 4"/>
                <a:gd name="T2" fmla="*/ 2 w 23"/>
                <a:gd name="T3" fmla="*/ 4 h 4"/>
                <a:gd name="T4" fmla="*/ 0 w 23"/>
                <a:gd name="T5" fmla="*/ 2 h 4"/>
                <a:gd name="T6" fmla="*/ 2 w 23"/>
                <a:gd name="T7" fmla="*/ 0 h 4"/>
                <a:gd name="T8" fmla="*/ 21 w 23"/>
                <a:gd name="T9" fmla="*/ 0 h 4"/>
                <a:gd name="T10" fmla="*/ 23 w 23"/>
                <a:gd name="T11" fmla="*/ 2 h 4"/>
                <a:gd name="T12" fmla="*/ 21 w 2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3" h="4">
                  <a:moveTo>
                    <a:pt x="21" y="4"/>
                  </a:moveTo>
                  <a:cubicBezTo>
                    <a:pt x="2" y="4"/>
                    <a:pt x="2" y="4"/>
                    <a:pt x="2" y="4"/>
                  </a:cubicBezTo>
                  <a:cubicBezTo>
                    <a:pt x="1" y="4"/>
                    <a:pt x="0" y="3"/>
                    <a:pt x="0" y="2"/>
                  </a:cubicBezTo>
                  <a:cubicBezTo>
                    <a:pt x="0" y="1"/>
                    <a:pt x="1" y="0"/>
                    <a:pt x="2" y="0"/>
                  </a:cubicBezTo>
                  <a:cubicBezTo>
                    <a:pt x="21" y="0"/>
                    <a:pt x="21" y="0"/>
                    <a:pt x="21" y="0"/>
                  </a:cubicBezTo>
                  <a:cubicBezTo>
                    <a:pt x="22" y="0"/>
                    <a:pt x="23" y="1"/>
                    <a:pt x="23" y="2"/>
                  </a:cubicBezTo>
                  <a:cubicBezTo>
                    <a:pt x="23" y="3"/>
                    <a:pt x="22" y="4"/>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4" name="Freeform 1748">
              <a:extLst>
                <a:ext uri="{FF2B5EF4-FFF2-40B4-BE49-F238E27FC236}">
                  <a16:creationId xmlns:a16="http://schemas.microsoft.com/office/drawing/2014/main" id="{1A737DEA-895A-4DEE-ABB9-2DC147C544B3}"/>
                </a:ext>
              </a:extLst>
            </p:cNvPr>
            <p:cNvSpPr>
              <a:spLocks/>
            </p:cNvSpPr>
            <p:nvPr/>
          </p:nvSpPr>
          <p:spPr bwMode="auto">
            <a:xfrm>
              <a:off x="5697538" y="844550"/>
              <a:ext cx="60325" cy="104775"/>
            </a:xfrm>
            <a:custGeom>
              <a:avLst/>
              <a:gdLst>
                <a:gd name="T0" fmla="*/ 8 w 16"/>
                <a:gd name="T1" fmla="*/ 28 h 28"/>
                <a:gd name="T2" fmla="*/ 0 w 16"/>
                <a:gd name="T3" fmla="*/ 20 h 28"/>
                <a:gd name="T4" fmla="*/ 2 w 16"/>
                <a:gd name="T5" fmla="*/ 18 h 28"/>
                <a:gd name="T6" fmla="*/ 4 w 16"/>
                <a:gd name="T7" fmla="*/ 20 h 28"/>
                <a:gd name="T8" fmla="*/ 8 w 16"/>
                <a:gd name="T9" fmla="*/ 24 h 28"/>
                <a:gd name="T10" fmla="*/ 12 w 16"/>
                <a:gd name="T11" fmla="*/ 20 h 28"/>
                <a:gd name="T12" fmla="*/ 8 w 16"/>
                <a:gd name="T13" fmla="*/ 16 h 28"/>
                <a:gd name="T14" fmla="*/ 0 w 16"/>
                <a:gd name="T15" fmla="*/ 8 h 28"/>
                <a:gd name="T16" fmla="*/ 8 w 16"/>
                <a:gd name="T17" fmla="*/ 0 h 28"/>
                <a:gd name="T18" fmla="*/ 16 w 16"/>
                <a:gd name="T19" fmla="*/ 8 h 28"/>
                <a:gd name="T20" fmla="*/ 14 w 16"/>
                <a:gd name="T21" fmla="*/ 10 h 28"/>
                <a:gd name="T22" fmla="*/ 12 w 16"/>
                <a:gd name="T23" fmla="*/ 8 h 28"/>
                <a:gd name="T24" fmla="*/ 8 w 16"/>
                <a:gd name="T25" fmla="*/ 4 h 28"/>
                <a:gd name="T26" fmla="*/ 4 w 16"/>
                <a:gd name="T27" fmla="*/ 8 h 28"/>
                <a:gd name="T28" fmla="*/ 8 w 16"/>
                <a:gd name="T29" fmla="*/ 12 h 28"/>
                <a:gd name="T30" fmla="*/ 16 w 16"/>
                <a:gd name="T31" fmla="*/ 20 h 28"/>
                <a:gd name="T32" fmla="*/ 8 w 16"/>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8">
                  <a:moveTo>
                    <a:pt x="8" y="28"/>
                  </a:moveTo>
                  <a:cubicBezTo>
                    <a:pt x="4" y="28"/>
                    <a:pt x="0" y="24"/>
                    <a:pt x="0" y="20"/>
                  </a:cubicBezTo>
                  <a:cubicBezTo>
                    <a:pt x="0" y="19"/>
                    <a:pt x="1" y="18"/>
                    <a:pt x="2" y="18"/>
                  </a:cubicBezTo>
                  <a:cubicBezTo>
                    <a:pt x="3" y="18"/>
                    <a:pt x="4" y="19"/>
                    <a:pt x="4" y="20"/>
                  </a:cubicBezTo>
                  <a:cubicBezTo>
                    <a:pt x="4" y="22"/>
                    <a:pt x="6" y="24"/>
                    <a:pt x="8" y="24"/>
                  </a:cubicBezTo>
                  <a:cubicBezTo>
                    <a:pt x="10" y="24"/>
                    <a:pt x="12" y="22"/>
                    <a:pt x="12" y="20"/>
                  </a:cubicBezTo>
                  <a:cubicBezTo>
                    <a:pt x="12" y="18"/>
                    <a:pt x="10" y="16"/>
                    <a:pt x="8" y="16"/>
                  </a:cubicBezTo>
                  <a:cubicBezTo>
                    <a:pt x="4" y="16"/>
                    <a:pt x="0" y="12"/>
                    <a:pt x="0" y="8"/>
                  </a:cubicBezTo>
                  <a:cubicBezTo>
                    <a:pt x="0" y="3"/>
                    <a:pt x="4" y="0"/>
                    <a:pt x="8" y="0"/>
                  </a:cubicBezTo>
                  <a:cubicBezTo>
                    <a:pt x="12" y="0"/>
                    <a:pt x="16" y="3"/>
                    <a:pt x="16" y="8"/>
                  </a:cubicBezTo>
                  <a:cubicBezTo>
                    <a:pt x="16" y="9"/>
                    <a:pt x="15" y="10"/>
                    <a:pt x="14" y="10"/>
                  </a:cubicBezTo>
                  <a:cubicBezTo>
                    <a:pt x="13" y="10"/>
                    <a:pt x="12" y="9"/>
                    <a:pt x="12" y="8"/>
                  </a:cubicBezTo>
                  <a:cubicBezTo>
                    <a:pt x="12" y="5"/>
                    <a:pt x="10" y="4"/>
                    <a:pt x="8" y="4"/>
                  </a:cubicBezTo>
                  <a:cubicBezTo>
                    <a:pt x="6" y="4"/>
                    <a:pt x="4" y="5"/>
                    <a:pt x="4" y="8"/>
                  </a:cubicBezTo>
                  <a:cubicBezTo>
                    <a:pt x="4" y="10"/>
                    <a:pt x="6" y="12"/>
                    <a:pt x="8" y="12"/>
                  </a:cubicBezTo>
                  <a:cubicBezTo>
                    <a:pt x="12" y="12"/>
                    <a:pt x="16" y="15"/>
                    <a:pt x="16" y="20"/>
                  </a:cubicBezTo>
                  <a:cubicBezTo>
                    <a:pt x="16" y="24"/>
                    <a:pt x="12" y="28"/>
                    <a:pt x="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5" name="Freeform 1749">
              <a:extLst>
                <a:ext uri="{FF2B5EF4-FFF2-40B4-BE49-F238E27FC236}">
                  <a16:creationId xmlns:a16="http://schemas.microsoft.com/office/drawing/2014/main" id="{D3FD5256-D31F-4A63-B73E-232BDBD711EF}"/>
                </a:ext>
              </a:extLst>
            </p:cNvPr>
            <p:cNvSpPr>
              <a:spLocks/>
            </p:cNvSpPr>
            <p:nvPr/>
          </p:nvSpPr>
          <p:spPr bwMode="auto">
            <a:xfrm>
              <a:off x="5719763" y="828675"/>
              <a:ext cx="15875" cy="136525"/>
            </a:xfrm>
            <a:custGeom>
              <a:avLst/>
              <a:gdLst>
                <a:gd name="T0" fmla="*/ 2 w 4"/>
                <a:gd name="T1" fmla="*/ 36 h 36"/>
                <a:gd name="T2" fmla="*/ 0 w 4"/>
                <a:gd name="T3" fmla="*/ 34 h 36"/>
                <a:gd name="T4" fmla="*/ 0 w 4"/>
                <a:gd name="T5" fmla="*/ 2 h 36"/>
                <a:gd name="T6" fmla="*/ 2 w 4"/>
                <a:gd name="T7" fmla="*/ 0 h 36"/>
                <a:gd name="T8" fmla="*/ 4 w 4"/>
                <a:gd name="T9" fmla="*/ 2 h 36"/>
                <a:gd name="T10" fmla="*/ 4 w 4"/>
                <a:gd name="T11" fmla="*/ 34 h 36"/>
                <a:gd name="T12" fmla="*/ 2 w 4"/>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4" h="36">
                  <a:moveTo>
                    <a:pt x="2" y="36"/>
                  </a:moveTo>
                  <a:cubicBezTo>
                    <a:pt x="1" y="36"/>
                    <a:pt x="0" y="35"/>
                    <a:pt x="0" y="34"/>
                  </a:cubicBezTo>
                  <a:cubicBezTo>
                    <a:pt x="0" y="2"/>
                    <a:pt x="0" y="2"/>
                    <a:pt x="0" y="2"/>
                  </a:cubicBezTo>
                  <a:cubicBezTo>
                    <a:pt x="0" y="1"/>
                    <a:pt x="1" y="0"/>
                    <a:pt x="2" y="0"/>
                  </a:cubicBezTo>
                  <a:cubicBezTo>
                    <a:pt x="3" y="0"/>
                    <a:pt x="4" y="1"/>
                    <a:pt x="4" y="2"/>
                  </a:cubicBezTo>
                  <a:cubicBezTo>
                    <a:pt x="4" y="34"/>
                    <a:pt x="4" y="34"/>
                    <a:pt x="4" y="34"/>
                  </a:cubicBezTo>
                  <a:cubicBezTo>
                    <a:pt x="4" y="35"/>
                    <a:pt x="3" y="36"/>
                    <a:pt x="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10" name="Arrow: Pentagon 209">
            <a:extLst>
              <a:ext uri="{FF2B5EF4-FFF2-40B4-BE49-F238E27FC236}">
                <a16:creationId xmlns:a16="http://schemas.microsoft.com/office/drawing/2014/main" id="{3E7F1ADA-C081-44C6-BF1C-A3FB671B46FB}"/>
              </a:ext>
            </a:extLst>
          </p:cNvPr>
          <p:cNvSpPr/>
          <p:nvPr/>
        </p:nvSpPr>
        <p:spPr>
          <a:xfrm>
            <a:off x="5437762" y="3920941"/>
            <a:ext cx="2217679" cy="938682"/>
          </a:xfrm>
          <a:prstGeom prst="homePlate">
            <a:avLst/>
          </a:prstGeom>
          <a:gradFill>
            <a:gsLst>
              <a:gs pos="35000">
                <a:srgbClr val="FFC300"/>
              </a:gs>
              <a:gs pos="0">
                <a:schemeClr val="bg1">
                  <a:lumMod val="85000"/>
                  <a:alpha val="8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TextBox 250">
            <a:extLst>
              <a:ext uri="{FF2B5EF4-FFF2-40B4-BE49-F238E27FC236}">
                <a16:creationId xmlns:a16="http://schemas.microsoft.com/office/drawing/2014/main" id="{4A856444-D83B-41BF-9024-B5E37EB8BC67}"/>
              </a:ext>
            </a:extLst>
          </p:cNvPr>
          <p:cNvSpPr txBox="1"/>
          <p:nvPr/>
        </p:nvSpPr>
        <p:spPr>
          <a:xfrm flipH="1">
            <a:off x="5866789" y="4172570"/>
            <a:ext cx="1553642" cy="430887"/>
          </a:xfrm>
          <a:prstGeom prst="rect">
            <a:avLst/>
          </a:prstGeom>
          <a:noFill/>
        </p:spPr>
        <p:txBody>
          <a:bodyPr wrap="square" lIns="0" tIns="0" rIns="0" bIns="0" rtlCol="0">
            <a:spAutoFit/>
          </a:bodyPr>
          <a:lstStyle/>
          <a:p>
            <a:r>
              <a:rPr lang="en-US" sz="1400" b="1">
                <a:solidFill>
                  <a:schemeClr val="bg1"/>
                </a:solidFill>
                <a:latin typeface="Segoe UI" panose="020B0502040204020203" pitchFamily="34" charset="0"/>
                <a:cs typeface="Segoe UI" panose="020B0502040204020203" pitchFamily="34" charset="0"/>
              </a:rPr>
              <a:t>Define</a:t>
            </a:r>
          </a:p>
          <a:p>
            <a:r>
              <a:rPr lang="en-US" sz="1400" b="1">
                <a:solidFill>
                  <a:schemeClr val="bg1"/>
                </a:solidFill>
                <a:latin typeface="Segoe UI" panose="020B0502040204020203" pitchFamily="34" charset="0"/>
                <a:cs typeface="Segoe UI" panose="020B0502040204020203" pitchFamily="34" charset="0"/>
              </a:rPr>
              <a:t>Requirements</a:t>
            </a:r>
          </a:p>
        </p:txBody>
      </p:sp>
      <p:sp>
        <p:nvSpPr>
          <p:cNvPr id="280" name="Freeform: Shape 279">
            <a:extLst>
              <a:ext uri="{FF2B5EF4-FFF2-40B4-BE49-F238E27FC236}">
                <a16:creationId xmlns:a16="http://schemas.microsoft.com/office/drawing/2014/main" id="{6E809B7E-A800-44A0-9DD9-D130A444053C}"/>
              </a:ext>
            </a:extLst>
          </p:cNvPr>
          <p:cNvSpPr/>
          <p:nvPr/>
        </p:nvSpPr>
        <p:spPr>
          <a:xfrm rot="16200000">
            <a:off x="7021361" y="2031411"/>
            <a:ext cx="643431" cy="672408"/>
          </a:xfrm>
          <a:custGeom>
            <a:avLst/>
            <a:gdLst>
              <a:gd name="connsiteX0" fmla="*/ 643431 w 643431"/>
              <a:gd name="connsiteY0" fmla="*/ 669796 h 672408"/>
              <a:gd name="connsiteX1" fmla="*/ 640608 w 643431"/>
              <a:gd name="connsiteY1" fmla="*/ 672408 h 672408"/>
              <a:gd name="connsiteX2" fmla="*/ 0 w 643431"/>
              <a:gd name="connsiteY2" fmla="*/ 1811 h 672408"/>
              <a:gd name="connsiteX3" fmla="*/ 1694 w 643431"/>
              <a:gd name="connsiteY3" fmla="*/ 0 h 672408"/>
              <a:gd name="connsiteX4" fmla="*/ 643431 w 643431"/>
              <a:gd name="connsiteY4" fmla="*/ 669796 h 67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431" h="672408">
                <a:moveTo>
                  <a:pt x="643431" y="669796"/>
                </a:moveTo>
                <a:lnTo>
                  <a:pt x="640608" y="672408"/>
                </a:lnTo>
                <a:lnTo>
                  <a:pt x="0" y="1811"/>
                </a:lnTo>
                <a:lnTo>
                  <a:pt x="1694" y="0"/>
                </a:lnTo>
                <a:lnTo>
                  <a:pt x="643431" y="66979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9" name="Freeform: Shape 278">
            <a:extLst>
              <a:ext uri="{FF2B5EF4-FFF2-40B4-BE49-F238E27FC236}">
                <a16:creationId xmlns:a16="http://schemas.microsoft.com/office/drawing/2014/main" id="{D629BD32-9C84-4D5F-92E3-DA7959279914}"/>
              </a:ext>
            </a:extLst>
          </p:cNvPr>
          <p:cNvSpPr/>
          <p:nvPr/>
        </p:nvSpPr>
        <p:spPr>
          <a:xfrm rot="16200000">
            <a:off x="3366205" y="1306827"/>
            <a:ext cx="2484997" cy="2484875"/>
          </a:xfrm>
          <a:custGeom>
            <a:avLst/>
            <a:gdLst>
              <a:gd name="connsiteX0" fmla="*/ 2484997 w 2484997"/>
              <a:gd name="connsiteY0" fmla="*/ 2484875 h 2484875"/>
              <a:gd name="connsiteX1" fmla="*/ 1559295 w 2484997"/>
              <a:gd name="connsiteY1" fmla="*/ 2484875 h 2484875"/>
              <a:gd name="connsiteX2" fmla="*/ 1553868 w 2484997"/>
              <a:gd name="connsiteY2" fmla="*/ 2370253 h 2484875"/>
              <a:gd name="connsiteX3" fmla="*/ 124717 w 2484997"/>
              <a:gd name="connsiteY3" fmla="*/ 932000 h 2484875"/>
              <a:gd name="connsiteX4" fmla="*/ 0 w 2484997"/>
              <a:gd name="connsiteY4" fmla="*/ 925702 h 2484875"/>
              <a:gd name="connsiteX5" fmla="*/ 0 w 2484997"/>
              <a:gd name="connsiteY5" fmla="*/ 0 h 2484875"/>
              <a:gd name="connsiteX6" fmla="*/ 219364 w 2484997"/>
              <a:gd name="connsiteY6" fmla="*/ 11077 h 2484875"/>
              <a:gd name="connsiteX7" fmla="*/ 2475365 w 2484997"/>
              <a:gd name="connsiteY7" fmla="*/ 2281445 h 2484875"/>
              <a:gd name="connsiteX8" fmla="*/ 2484997 w 2484997"/>
              <a:gd name="connsiteY8" fmla="*/ 2484875 h 248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4997" h="2484875">
                <a:moveTo>
                  <a:pt x="2484997" y="2484875"/>
                </a:moveTo>
                <a:lnTo>
                  <a:pt x="1559295" y="2484875"/>
                </a:lnTo>
                <a:lnTo>
                  <a:pt x="1553868" y="2370253"/>
                </a:lnTo>
                <a:cubicBezTo>
                  <a:pt x="1481743" y="1612486"/>
                  <a:pt x="881106" y="1008816"/>
                  <a:pt x="124717" y="932000"/>
                </a:cubicBezTo>
                <a:lnTo>
                  <a:pt x="0" y="925702"/>
                </a:lnTo>
                <a:lnTo>
                  <a:pt x="0" y="0"/>
                </a:lnTo>
                <a:lnTo>
                  <a:pt x="219364" y="11077"/>
                </a:lnTo>
                <a:cubicBezTo>
                  <a:pt x="1413370" y="132335"/>
                  <a:pt x="2361512" y="1085266"/>
                  <a:pt x="2475365" y="2281445"/>
                </a:cubicBezTo>
                <a:lnTo>
                  <a:pt x="2484997" y="2484875"/>
                </a:lnTo>
                <a:close/>
              </a:path>
            </a:pathLst>
          </a:custGeom>
          <a:gradFill>
            <a:gsLst>
              <a:gs pos="15000">
                <a:srgbClr val="C20036"/>
              </a:gs>
              <a:gs pos="93000">
                <a:srgbClr val="8F093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3" name="Freeform: Shape 282">
            <a:extLst>
              <a:ext uri="{FF2B5EF4-FFF2-40B4-BE49-F238E27FC236}">
                <a16:creationId xmlns:a16="http://schemas.microsoft.com/office/drawing/2014/main" id="{D5A4316A-4D4D-44B2-8378-43DE9992A763}"/>
              </a:ext>
            </a:extLst>
          </p:cNvPr>
          <p:cNvSpPr/>
          <p:nvPr/>
        </p:nvSpPr>
        <p:spPr>
          <a:xfrm rot="16200000">
            <a:off x="5881180" y="1354478"/>
            <a:ext cx="2586588" cy="2491164"/>
          </a:xfrm>
          <a:custGeom>
            <a:avLst/>
            <a:gdLst>
              <a:gd name="connsiteX0" fmla="*/ 2477408 w 2477408"/>
              <a:gd name="connsiteY0" fmla="*/ 0 h 2477513"/>
              <a:gd name="connsiteX1" fmla="*/ 2467776 w 2477408"/>
              <a:gd name="connsiteY1" fmla="*/ 203429 h 2477513"/>
              <a:gd name="connsiteX2" fmla="*/ 1888554 w 2477408"/>
              <a:gd name="connsiteY2" fmla="*/ 1584462 h 2477513"/>
              <a:gd name="connsiteX3" fmla="*/ 1745941 w 2477408"/>
              <a:gd name="connsiteY3" fmla="*/ 1740496 h 2477513"/>
              <a:gd name="connsiteX4" fmla="*/ 1746762 w 2477408"/>
              <a:gd name="connsiteY4" fmla="*/ 1741354 h 2477513"/>
              <a:gd name="connsiteX5" fmla="*/ 1596042 w 2477408"/>
              <a:gd name="connsiteY5" fmla="*/ 1878998 h 2477513"/>
              <a:gd name="connsiteX6" fmla="*/ 219364 w 2477408"/>
              <a:gd name="connsiteY6" fmla="*/ 2466436 h 2477513"/>
              <a:gd name="connsiteX7" fmla="*/ 0 w 2477408"/>
              <a:gd name="connsiteY7" fmla="*/ 2477513 h 2477513"/>
              <a:gd name="connsiteX8" fmla="*/ 0 w 2477408"/>
              <a:gd name="connsiteY8" fmla="*/ 1551811 h 2477513"/>
              <a:gd name="connsiteX9" fmla="*/ 124717 w 2477408"/>
              <a:gd name="connsiteY9" fmla="*/ 1545514 h 2477513"/>
              <a:gd name="connsiteX10" fmla="*/ 996827 w 2477408"/>
              <a:gd name="connsiteY10" fmla="*/ 1173378 h 2477513"/>
              <a:gd name="connsiteX11" fmla="*/ 1103610 w 2477408"/>
              <a:gd name="connsiteY11" fmla="*/ 1070081 h 2477513"/>
              <a:gd name="connsiteX12" fmla="*/ 1103771 w 2477408"/>
              <a:gd name="connsiteY12" fmla="*/ 1070249 h 2477513"/>
              <a:gd name="connsiteX13" fmla="*/ 1179348 w 2477408"/>
              <a:gd name="connsiteY13" fmla="*/ 989490 h 2477513"/>
              <a:gd name="connsiteX14" fmla="*/ 1546279 w 2477408"/>
              <a:gd name="connsiteY14" fmla="*/ 114622 h 2477513"/>
              <a:gd name="connsiteX15" fmla="*/ 1551706 w 2477408"/>
              <a:gd name="connsiteY15" fmla="*/ 0 h 2477513"/>
              <a:gd name="connsiteX0" fmla="*/ 2572940 w 2572940"/>
              <a:gd name="connsiteY0" fmla="*/ 0 h 2477513"/>
              <a:gd name="connsiteX1" fmla="*/ 2563308 w 2572940"/>
              <a:gd name="connsiteY1" fmla="*/ 203429 h 2477513"/>
              <a:gd name="connsiteX2" fmla="*/ 1984086 w 2572940"/>
              <a:gd name="connsiteY2" fmla="*/ 1584462 h 2477513"/>
              <a:gd name="connsiteX3" fmla="*/ 1841473 w 2572940"/>
              <a:gd name="connsiteY3" fmla="*/ 1740496 h 2477513"/>
              <a:gd name="connsiteX4" fmla="*/ 1842294 w 2572940"/>
              <a:gd name="connsiteY4" fmla="*/ 1741354 h 2477513"/>
              <a:gd name="connsiteX5" fmla="*/ 1691574 w 2572940"/>
              <a:gd name="connsiteY5" fmla="*/ 1878998 h 2477513"/>
              <a:gd name="connsiteX6" fmla="*/ 314896 w 2572940"/>
              <a:gd name="connsiteY6" fmla="*/ 2466436 h 2477513"/>
              <a:gd name="connsiteX7" fmla="*/ 95532 w 2572940"/>
              <a:gd name="connsiteY7" fmla="*/ 2477513 h 2477513"/>
              <a:gd name="connsiteX8" fmla="*/ 0 w 2572940"/>
              <a:gd name="connsiteY8" fmla="*/ 1592757 h 2477513"/>
              <a:gd name="connsiteX9" fmla="*/ 220249 w 2572940"/>
              <a:gd name="connsiteY9" fmla="*/ 1545514 h 2477513"/>
              <a:gd name="connsiteX10" fmla="*/ 1092359 w 2572940"/>
              <a:gd name="connsiteY10" fmla="*/ 1173378 h 2477513"/>
              <a:gd name="connsiteX11" fmla="*/ 1199142 w 2572940"/>
              <a:gd name="connsiteY11" fmla="*/ 1070081 h 2477513"/>
              <a:gd name="connsiteX12" fmla="*/ 1199303 w 2572940"/>
              <a:gd name="connsiteY12" fmla="*/ 1070249 h 2477513"/>
              <a:gd name="connsiteX13" fmla="*/ 1274880 w 2572940"/>
              <a:gd name="connsiteY13" fmla="*/ 989490 h 2477513"/>
              <a:gd name="connsiteX14" fmla="*/ 1641811 w 2572940"/>
              <a:gd name="connsiteY14" fmla="*/ 114622 h 2477513"/>
              <a:gd name="connsiteX15" fmla="*/ 1647238 w 2572940"/>
              <a:gd name="connsiteY15" fmla="*/ 0 h 2477513"/>
              <a:gd name="connsiteX16" fmla="*/ 2572940 w 2572940"/>
              <a:gd name="connsiteY16" fmla="*/ 0 h 2477513"/>
              <a:gd name="connsiteX0" fmla="*/ 2586588 w 2586588"/>
              <a:gd name="connsiteY0" fmla="*/ 0 h 2491164"/>
              <a:gd name="connsiteX1" fmla="*/ 2576956 w 2586588"/>
              <a:gd name="connsiteY1" fmla="*/ 203429 h 2491164"/>
              <a:gd name="connsiteX2" fmla="*/ 1997734 w 2586588"/>
              <a:gd name="connsiteY2" fmla="*/ 1584462 h 2491164"/>
              <a:gd name="connsiteX3" fmla="*/ 1855121 w 2586588"/>
              <a:gd name="connsiteY3" fmla="*/ 1740496 h 2491164"/>
              <a:gd name="connsiteX4" fmla="*/ 1855942 w 2586588"/>
              <a:gd name="connsiteY4" fmla="*/ 1741354 h 2491164"/>
              <a:gd name="connsiteX5" fmla="*/ 1705222 w 2586588"/>
              <a:gd name="connsiteY5" fmla="*/ 1878998 h 2491164"/>
              <a:gd name="connsiteX6" fmla="*/ 328544 w 2586588"/>
              <a:gd name="connsiteY6" fmla="*/ 2466436 h 2491164"/>
              <a:gd name="connsiteX7" fmla="*/ 0 w 2586588"/>
              <a:gd name="connsiteY7" fmla="*/ 2491164 h 2491164"/>
              <a:gd name="connsiteX8" fmla="*/ 13648 w 2586588"/>
              <a:gd name="connsiteY8" fmla="*/ 1592757 h 2491164"/>
              <a:gd name="connsiteX9" fmla="*/ 233897 w 2586588"/>
              <a:gd name="connsiteY9" fmla="*/ 1545514 h 2491164"/>
              <a:gd name="connsiteX10" fmla="*/ 1106007 w 2586588"/>
              <a:gd name="connsiteY10" fmla="*/ 1173378 h 2491164"/>
              <a:gd name="connsiteX11" fmla="*/ 1212790 w 2586588"/>
              <a:gd name="connsiteY11" fmla="*/ 1070081 h 2491164"/>
              <a:gd name="connsiteX12" fmla="*/ 1212951 w 2586588"/>
              <a:gd name="connsiteY12" fmla="*/ 1070249 h 2491164"/>
              <a:gd name="connsiteX13" fmla="*/ 1288528 w 2586588"/>
              <a:gd name="connsiteY13" fmla="*/ 989490 h 2491164"/>
              <a:gd name="connsiteX14" fmla="*/ 1655459 w 2586588"/>
              <a:gd name="connsiteY14" fmla="*/ 114622 h 2491164"/>
              <a:gd name="connsiteX15" fmla="*/ 1660886 w 2586588"/>
              <a:gd name="connsiteY15" fmla="*/ 0 h 2491164"/>
              <a:gd name="connsiteX16" fmla="*/ 2586588 w 2586588"/>
              <a:gd name="connsiteY16" fmla="*/ 0 h 249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6588" h="2491164">
                <a:moveTo>
                  <a:pt x="2586588" y="0"/>
                </a:moveTo>
                <a:lnTo>
                  <a:pt x="2576956" y="203429"/>
                </a:lnTo>
                <a:cubicBezTo>
                  <a:pt x="2527144" y="726758"/>
                  <a:pt x="2317646" y="1203527"/>
                  <a:pt x="1997734" y="1584462"/>
                </a:cubicBezTo>
                <a:lnTo>
                  <a:pt x="1855121" y="1740496"/>
                </a:lnTo>
                <a:lnTo>
                  <a:pt x="1855942" y="1741354"/>
                </a:lnTo>
                <a:lnTo>
                  <a:pt x="1705222" y="1878998"/>
                </a:lnTo>
                <a:cubicBezTo>
                  <a:pt x="1326239" y="2201149"/>
                  <a:pt x="850921" y="2413386"/>
                  <a:pt x="328544" y="2466436"/>
                </a:cubicBezTo>
                <a:lnTo>
                  <a:pt x="0" y="2491164"/>
                </a:lnTo>
                <a:lnTo>
                  <a:pt x="13648" y="1592757"/>
                </a:lnTo>
                <a:cubicBezTo>
                  <a:pt x="55220" y="1590658"/>
                  <a:pt x="192325" y="1547613"/>
                  <a:pt x="233897" y="1545514"/>
                </a:cubicBezTo>
                <a:cubicBezTo>
                  <a:pt x="564817" y="1511907"/>
                  <a:pt x="865925" y="1377457"/>
                  <a:pt x="1106007" y="1173378"/>
                </a:cubicBezTo>
                <a:lnTo>
                  <a:pt x="1212790" y="1070081"/>
                </a:lnTo>
                <a:lnTo>
                  <a:pt x="1212951" y="1070249"/>
                </a:lnTo>
                <a:lnTo>
                  <a:pt x="1288528" y="989490"/>
                </a:lnTo>
                <a:cubicBezTo>
                  <a:pt x="1491189" y="748173"/>
                  <a:pt x="1623904" y="446145"/>
                  <a:pt x="1655459" y="114622"/>
                </a:cubicBezTo>
                <a:lnTo>
                  <a:pt x="1660886" y="0"/>
                </a:lnTo>
                <a:lnTo>
                  <a:pt x="2586588" y="0"/>
                </a:lnTo>
                <a:close/>
              </a:path>
            </a:pathLst>
          </a:custGeom>
          <a:gradFill>
            <a:gsLst>
              <a:gs pos="47000">
                <a:srgbClr val="8F093E"/>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5" name="Freeform: Shape 354">
            <a:extLst>
              <a:ext uri="{FF2B5EF4-FFF2-40B4-BE49-F238E27FC236}">
                <a16:creationId xmlns:a16="http://schemas.microsoft.com/office/drawing/2014/main" id="{C028B8AA-E3C0-443D-8577-8BCB319027F6}"/>
              </a:ext>
            </a:extLst>
          </p:cNvPr>
          <p:cNvSpPr/>
          <p:nvPr/>
        </p:nvSpPr>
        <p:spPr>
          <a:xfrm rot="16200000">
            <a:off x="3366205" y="3869577"/>
            <a:ext cx="2484996" cy="2484873"/>
          </a:xfrm>
          <a:custGeom>
            <a:avLst/>
            <a:gdLst>
              <a:gd name="connsiteX0" fmla="*/ 2484996 w 2484996"/>
              <a:gd name="connsiteY0" fmla="*/ 0 h 2484873"/>
              <a:gd name="connsiteX1" fmla="*/ 2484996 w 2484996"/>
              <a:gd name="connsiteY1" fmla="*/ 925702 h 2484873"/>
              <a:gd name="connsiteX2" fmla="*/ 2360280 w 2484996"/>
              <a:gd name="connsiteY2" fmla="*/ 932000 h 2484873"/>
              <a:gd name="connsiteX3" fmla="*/ 1488169 w 2484996"/>
              <a:gd name="connsiteY3" fmla="*/ 1304136 h 2484873"/>
              <a:gd name="connsiteX4" fmla="*/ 1384931 w 2484996"/>
              <a:gd name="connsiteY4" fmla="*/ 1400303 h 2484873"/>
              <a:gd name="connsiteX5" fmla="*/ 1384946 w 2484996"/>
              <a:gd name="connsiteY5" fmla="*/ 1400319 h 2484873"/>
              <a:gd name="connsiteX6" fmla="*/ 1298060 w 2484996"/>
              <a:gd name="connsiteY6" fmla="*/ 1495382 h 2484873"/>
              <a:gd name="connsiteX7" fmla="*/ 931130 w 2484996"/>
              <a:gd name="connsiteY7" fmla="*/ 2370251 h 2484873"/>
              <a:gd name="connsiteX8" fmla="*/ 925702 w 2484996"/>
              <a:gd name="connsiteY8" fmla="*/ 2484873 h 2484873"/>
              <a:gd name="connsiteX9" fmla="*/ 0 w 2484996"/>
              <a:gd name="connsiteY9" fmla="*/ 2484873 h 2484873"/>
              <a:gd name="connsiteX10" fmla="*/ 9632 w 2484996"/>
              <a:gd name="connsiteY10" fmla="*/ 2281443 h 2484873"/>
              <a:gd name="connsiteX11" fmla="*/ 732575 w 2484996"/>
              <a:gd name="connsiteY11" fmla="*/ 743164 h 2484873"/>
              <a:gd name="connsiteX12" fmla="*/ 739609 w 2484996"/>
              <a:gd name="connsiteY12" fmla="*/ 736658 h 2484873"/>
              <a:gd name="connsiteX13" fmla="*/ 738250 w 2484996"/>
              <a:gd name="connsiteY13" fmla="*/ 735181 h 2484873"/>
              <a:gd name="connsiteX14" fmla="*/ 888954 w 2484996"/>
              <a:gd name="connsiteY14" fmla="*/ 598516 h 2484873"/>
              <a:gd name="connsiteX15" fmla="*/ 2265632 w 2484996"/>
              <a:gd name="connsiteY15" fmla="*/ 11077 h 248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4996" h="2484873">
                <a:moveTo>
                  <a:pt x="2484996" y="0"/>
                </a:moveTo>
                <a:lnTo>
                  <a:pt x="2484996" y="925702"/>
                </a:lnTo>
                <a:lnTo>
                  <a:pt x="2360280" y="932000"/>
                </a:lnTo>
                <a:cubicBezTo>
                  <a:pt x="2029359" y="965607"/>
                  <a:pt x="1728251" y="1100057"/>
                  <a:pt x="1488169" y="1304136"/>
                </a:cubicBezTo>
                <a:lnTo>
                  <a:pt x="1384931" y="1400303"/>
                </a:lnTo>
                <a:lnTo>
                  <a:pt x="1384946" y="1400319"/>
                </a:lnTo>
                <a:lnTo>
                  <a:pt x="1298060" y="1495382"/>
                </a:lnTo>
                <a:cubicBezTo>
                  <a:pt x="1095399" y="1736700"/>
                  <a:pt x="962684" y="2038728"/>
                  <a:pt x="931130" y="2370251"/>
                </a:cubicBezTo>
                <a:lnTo>
                  <a:pt x="925702" y="2484873"/>
                </a:lnTo>
                <a:lnTo>
                  <a:pt x="0" y="2484873"/>
                </a:lnTo>
                <a:lnTo>
                  <a:pt x="9632" y="2281443"/>
                </a:lnTo>
                <a:cubicBezTo>
                  <a:pt x="66559" y="1683354"/>
                  <a:pt x="332058" y="1146076"/>
                  <a:pt x="732575" y="743164"/>
                </a:cubicBezTo>
                <a:lnTo>
                  <a:pt x="739609" y="736658"/>
                </a:lnTo>
                <a:lnTo>
                  <a:pt x="738250" y="735181"/>
                </a:lnTo>
                <a:cubicBezTo>
                  <a:pt x="768219" y="707460"/>
                  <a:pt x="858985" y="626237"/>
                  <a:pt x="888954" y="598516"/>
                </a:cubicBezTo>
                <a:cubicBezTo>
                  <a:pt x="1267937" y="276365"/>
                  <a:pt x="1743254" y="64128"/>
                  <a:pt x="2265632" y="11077"/>
                </a:cubicBezTo>
                <a:close/>
              </a:path>
            </a:pathLst>
          </a:custGeom>
          <a:solidFill>
            <a:srgbClr val="D44B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oup 35">
            <a:extLst>
              <a:ext uri="{FF2B5EF4-FFF2-40B4-BE49-F238E27FC236}">
                <a16:creationId xmlns:a16="http://schemas.microsoft.com/office/drawing/2014/main" id="{32E382B7-9716-4080-8144-14EC6F3AB640}"/>
              </a:ext>
            </a:extLst>
          </p:cNvPr>
          <p:cNvGrpSpPr/>
          <p:nvPr/>
        </p:nvGrpSpPr>
        <p:grpSpPr>
          <a:xfrm>
            <a:off x="5181338" y="1304923"/>
            <a:ext cx="753041" cy="931394"/>
            <a:chOff x="5181338" y="1304923"/>
            <a:chExt cx="753041" cy="931394"/>
          </a:xfrm>
        </p:grpSpPr>
        <p:sp>
          <p:nvSpPr>
            <p:cNvPr id="284" name="Freeform: Shape 283">
              <a:extLst>
                <a:ext uri="{FF2B5EF4-FFF2-40B4-BE49-F238E27FC236}">
                  <a16:creationId xmlns:a16="http://schemas.microsoft.com/office/drawing/2014/main" id="{E47B5B32-092E-4A1D-A98A-62644C24F197}"/>
                </a:ext>
              </a:extLst>
            </p:cNvPr>
            <p:cNvSpPr/>
            <p:nvPr/>
          </p:nvSpPr>
          <p:spPr>
            <a:xfrm rot="16200000">
              <a:off x="5051846" y="1434415"/>
              <a:ext cx="931394" cy="672409"/>
            </a:xfrm>
            <a:custGeom>
              <a:avLst/>
              <a:gdLst>
                <a:gd name="connsiteX0" fmla="*/ 1146735 w 1146735"/>
                <a:gd name="connsiteY0" fmla="*/ 745277 h 745277"/>
                <a:gd name="connsiteX1" fmla="*/ 0 w 1146735"/>
                <a:gd name="connsiteY1" fmla="*/ 745277 h 745277"/>
                <a:gd name="connsiteX2" fmla="*/ 573368 w 1146735"/>
                <a:gd name="connsiteY2" fmla="*/ 0 h 745277"/>
                <a:gd name="connsiteX3" fmla="*/ 1146735 w 1146735"/>
                <a:gd name="connsiteY3" fmla="*/ 745277 h 745277"/>
              </a:gdLst>
              <a:ahLst/>
              <a:cxnLst>
                <a:cxn ang="0">
                  <a:pos x="connsiteX0" y="connsiteY0"/>
                </a:cxn>
                <a:cxn ang="0">
                  <a:pos x="connsiteX1" y="connsiteY1"/>
                </a:cxn>
                <a:cxn ang="0">
                  <a:pos x="connsiteX2" y="connsiteY2"/>
                </a:cxn>
                <a:cxn ang="0">
                  <a:pos x="connsiteX3" y="connsiteY3"/>
                </a:cxn>
              </a:cxnLst>
              <a:rect l="l" t="t" r="r" b="b"/>
              <a:pathLst>
                <a:path w="1146735" h="745277">
                  <a:moveTo>
                    <a:pt x="1146735" y="745277"/>
                  </a:moveTo>
                  <a:lnTo>
                    <a:pt x="0" y="745277"/>
                  </a:lnTo>
                  <a:lnTo>
                    <a:pt x="573368" y="0"/>
                  </a:lnTo>
                  <a:lnTo>
                    <a:pt x="1146735" y="7452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1" name="Freeform: Shape 270">
              <a:extLst>
                <a:ext uri="{FF2B5EF4-FFF2-40B4-BE49-F238E27FC236}">
                  <a16:creationId xmlns:a16="http://schemas.microsoft.com/office/drawing/2014/main" id="{1589964A-80FD-4272-907B-857CE7D8983F}"/>
                </a:ext>
              </a:extLst>
            </p:cNvPr>
            <p:cNvSpPr/>
            <p:nvPr/>
          </p:nvSpPr>
          <p:spPr>
            <a:xfrm rot="16200000">
              <a:off x="5132478" y="1434415"/>
              <a:ext cx="931394" cy="672409"/>
            </a:xfrm>
            <a:custGeom>
              <a:avLst/>
              <a:gdLst>
                <a:gd name="connsiteX0" fmla="*/ 1146735 w 1146735"/>
                <a:gd name="connsiteY0" fmla="*/ 745277 h 745277"/>
                <a:gd name="connsiteX1" fmla="*/ 0 w 1146735"/>
                <a:gd name="connsiteY1" fmla="*/ 745277 h 745277"/>
                <a:gd name="connsiteX2" fmla="*/ 573368 w 1146735"/>
                <a:gd name="connsiteY2" fmla="*/ 0 h 745277"/>
                <a:gd name="connsiteX3" fmla="*/ 1146735 w 1146735"/>
                <a:gd name="connsiteY3" fmla="*/ 745277 h 745277"/>
              </a:gdLst>
              <a:ahLst/>
              <a:cxnLst>
                <a:cxn ang="0">
                  <a:pos x="connsiteX0" y="connsiteY0"/>
                </a:cxn>
                <a:cxn ang="0">
                  <a:pos x="connsiteX1" y="connsiteY1"/>
                </a:cxn>
                <a:cxn ang="0">
                  <a:pos x="connsiteX2" y="connsiteY2"/>
                </a:cxn>
                <a:cxn ang="0">
                  <a:pos x="connsiteX3" y="connsiteY3"/>
                </a:cxn>
              </a:cxnLst>
              <a:rect l="l" t="t" r="r" b="b"/>
              <a:pathLst>
                <a:path w="1146735" h="745277">
                  <a:moveTo>
                    <a:pt x="1146735" y="745277"/>
                  </a:moveTo>
                  <a:lnTo>
                    <a:pt x="0" y="745277"/>
                  </a:lnTo>
                  <a:lnTo>
                    <a:pt x="573368" y="0"/>
                  </a:lnTo>
                  <a:lnTo>
                    <a:pt x="1146735" y="745277"/>
                  </a:lnTo>
                  <a:close/>
                </a:path>
              </a:pathLst>
            </a:custGeom>
            <a:solidFill>
              <a:srgbClr val="8F09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5" name="Group 34">
            <a:extLst>
              <a:ext uri="{FF2B5EF4-FFF2-40B4-BE49-F238E27FC236}">
                <a16:creationId xmlns:a16="http://schemas.microsoft.com/office/drawing/2014/main" id="{52852E22-B7E7-4AAB-B071-76AB28D64946}"/>
              </a:ext>
            </a:extLst>
          </p:cNvPr>
          <p:cNvGrpSpPr/>
          <p:nvPr/>
        </p:nvGrpSpPr>
        <p:grpSpPr>
          <a:xfrm rot="16200000">
            <a:off x="3450068" y="3708853"/>
            <a:ext cx="760272" cy="925200"/>
            <a:chOff x="3346308" y="2763980"/>
            <a:chExt cx="760272" cy="931394"/>
          </a:xfrm>
        </p:grpSpPr>
        <p:sp>
          <p:nvSpPr>
            <p:cNvPr id="285" name="Freeform: Shape 284">
              <a:extLst>
                <a:ext uri="{FF2B5EF4-FFF2-40B4-BE49-F238E27FC236}">
                  <a16:creationId xmlns:a16="http://schemas.microsoft.com/office/drawing/2014/main" id="{E249F7D0-5AF3-4C56-823E-9DAB336D8059}"/>
                </a:ext>
              </a:extLst>
            </p:cNvPr>
            <p:cNvSpPr/>
            <p:nvPr/>
          </p:nvSpPr>
          <p:spPr>
            <a:xfrm rot="16200000">
              <a:off x="3221652" y="2888636"/>
              <a:ext cx="931394" cy="682082"/>
            </a:xfrm>
            <a:custGeom>
              <a:avLst/>
              <a:gdLst>
                <a:gd name="connsiteX0" fmla="*/ 1146735 w 1146735"/>
                <a:gd name="connsiteY0" fmla="*/ 745277 h 745277"/>
                <a:gd name="connsiteX1" fmla="*/ 0 w 1146735"/>
                <a:gd name="connsiteY1" fmla="*/ 745277 h 745277"/>
                <a:gd name="connsiteX2" fmla="*/ 573368 w 1146735"/>
                <a:gd name="connsiteY2" fmla="*/ 0 h 745277"/>
                <a:gd name="connsiteX3" fmla="*/ 1146735 w 1146735"/>
                <a:gd name="connsiteY3" fmla="*/ 745277 h 745277"/>
              </a:gdLst>
              <a:ahLst/>
              <a:cxnLst>
                <a:cxn ang="0">
                  <a:pos x="connsiteX0" y="connsiteY0"/>
                </a:cxn>
                <a:cxn ang="0">
                  <a:pos x="connsiteX1" y="connsiteY1"/>
                </a:cxn>
                <a:cxn ang="0">
                  <a:pos x="connsiteX2" y="connsiteY2"/>
                </a:cxn>
                <a:cxn ang="0">
                  <a:pos x="connsiteX3" y="connsiteY3"/>
                </a:cxn>
              </a:cxnLst>
              <a:rect l="l" t="t" r="r" b="b"/>
              <a:pathLst>
                <a:path w="1146735" h="745277">
                  <a:moveTo>
                    <a:pt x="1146735" y="745277"/>
                  </a:moveTo>
                  <a:lnTo>
                    <a:pt x="0" y="745277"/>
                  </a:lnTo>
                  <a:lnTo>
                    <a:pt x="573368" y="0"/>
                  </a:lnTo>
                  <a:lnTo>
                    <a:pt x="1146735" y="7452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4" name="Freeform: Shape 353">
              <a:extLst>
                <a:ext uri="{FF2B5EF4-FFF2-40B4-BE49-F238E27FC236}">
                  <a16:creationId xmlns:a16="http://schemas.microsoft.com/office/drawing/2014/main" id="{CF4152CB-CA8D-4A19-BD35-44D2C0155D68}"/>
                </a:ext>
              </a:extLst>
            </p:cNvPr>
            <p:cNvSpPr/>
            <p:nvPr/>
          </p:nvSpPr>
          <p:spPr>
            <a:xfrm rot="16200000">
              <a:off x="3301066" y="2889860"/>
              <a:ext cx="931394" cy="679634"/>
            </a:xfrm>
            <a:custGeom>
              <a:avLst/>
              <a:gdLst>
                <a:gd name="connsiteX0" fmla="*/ 1146735 w 1146735"/>
                <a:gd name="connsiteY0" fmla="*/ 745277 h 745277"/>
                <a:gd name="connsiteX1" fmla="*/ 0 w 1146735"/>
                <a:gd name="connsiteY1" fmla="*/ 745277 h 745277"/>
                <a:gd name="connsiteX2" fmla="*/ 573368 w 1146735"/>
                <a:gd name="connsiteY2" fmla="*/ 0 h 745277"/>
                <a:gd name="connsiteX3" fmla="*/ 1146735 w 1146735"/>
                <a:gd name="connsiteY3" fmla="*/ 745277 h 745277"/>
              </a:gdLst>
              <a:ahLst/>
              <a:cxnLst>
                <a:cxn ang="0">
                  <a:pos x="connsiteX0" y="connsiteY0"/>
                </a:cxn>
                <a:cxn ang="0">
                  <a:pos x="connsiteX1" y="connsiteY1"/>
                </a:cxn>
                <a:cxn ang="0">
                  <a:pos x="connsiteX2" y="connsiteY2"/>
                </a:cxn>
                <a:cxn ang="0">
                  <a:pos x="connsiteX3" y="connsiteY3"/>
                </a:cxn>
              </a:cxnLst>
              <a:rect l="l" t="t" r="r" b="b"/>
              <a:pathLst>
                <a:path w="1146735" h="745277">
                  <a:moveTo>
                    <a:pt x="1146735" y="745277"/>
                  </a:moveTo>
                  <a:lnTo>
                    <a:pt x="0" y="745277"/>
                  </a:lnTo>
                  <a:lnTo>
                    <a:pt x="573368" y="0"/>
                  </a:lnTo>
                  <a:lnTo>
                    <a:pt x="1146735" y="745277"/>
                  </a:lnTo>
                  <a:close/>
                </a:path>
              </a:pathLst>
            </a:custGeom>
            <a:solidFill>
              <a:srgbClr val="C700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56" name="Group 355">
            <a:extLst>
              <a:ext uri="{FF2B5EF4-FFF2-40B4-BE49-F238E27FC236}">
                <a16:creationId xmlns:a16="http://schemas.microsoft.com/office/drawing/2014/main" id="{D2EB5D06-9B9F-4C9E-A307-F9B4B4009C86}"/>
              </a:ext>
            </a:extLst>
          </p:cNvPr>
          <p:cNvGrpSpPr/>
          <p:nvPr/>
        </p:nvGrpSpPr>
        <p:grpSpPr>
          <a:xfrm flipH="1">
            <a:off x="5851140" y="5411088"/>
            <a:ext cx="753041" cy="950304"/>
            <a:chOff x="5181338" y="1286013"/>
            <a:chExt cx="753041" cy="950304"/>
          </a:xfrm>
        </p:grpSpPr>
        <p:sp>
          <p:nvSpPr>
            <p:cNvPr id="357" name="Freeform: Shape 356">
              <a:extLst>
                <a:ext uri="{FF2B5EF4-FFF2-40B4-BE49-F238E27FC236}">
                  <a16:creationId xmlns:a16="http://schemas.microsoft.com/office/drawing/2014/main" id="{3B912362-6DEF-4EAA-9188-3E3F4EB4B82A}"/>
                </a:ext>
              </a:extLst>
            </p:cNvPr>
            <p:cNvSpPr/>
            <p:nvPr/>
          </p:nvSpPr>
          <p:spPr>
            <a:xfrm rot="16200000">
              <a:off x="5042391" y="1424960"/>
              <a:ext cx="950304" cy="672409"/>
            </a:xfrm>
            <a:custGeom>
              <a:avLst/>
              <a:gdLst>
                <a:gd name="connsiteX0" fmla="*/ 1146735 w 1146735"/>
                <a:gd name="connsiteY0" fmla="*/ 745277 h 745277"/>
                <a:gd name="connsiteX1" fmla="*/ 0 w 1146735"/>
                <a:gd name="connsiteY1" fmla="*/ 745277 h 745277"/>
                <a:gd name="connsiteX2" fmla="*/ 573368 w 1146735"/>
                <a:gd name="connsiteY2" fmla="*/ 0 h 745277"/>
                <a:gd name="connsiteX3" fmla="*/ 1146735 w 1146735"/>
                <a:gd name="connsiteY3" fmla="*/ 745277 h 745277"/>
              </a:gdLst>
              <a:ahLst/>
              <a:cxnLst>
                <a:cxn ang="0">
                  <a:pos x="connsiteX0" y="connsiteY0"/>
                </a:cxn>
                <a:cxn ang="0">
                  <a:pos x="connsiteX1" y="connsiteY1"/>
                </a:cxn>
                <a:cxn ang="0">
                  <a:pos x="connsiteX2" y="connsiteY2"/>
                </a:cxn>
                <a:cxn ang="0">
                  <a:pos x="connsiteX3" y="connsiteY3"/>
                </a:cxn>
              </a:cxnLst>
              <a:rect l="l" t="t" r="r" b="b"/>
              <a:pathLst>
                <a:path w="1146735" h="745277">
                  <a:moveTo>
                    <a:pt x="1146735" y="745277"/>
                  </a:moveTo>
                  <a:lnTo>
                    <a:pt x="0" y="745277"/>
                  </a:lnTo>
                  <a:lnTo>
                    <a:pt x="573368" y="0"/>
                  </a:lnTo>
                  <a:lnTo>
                    <a:pt x="1146735" y="7452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 name="Freeform: Shape 357">
              <a:extLst>
                <a:ext uri="{FF2B5EF4-FFF2-40B4-BE49-F238E27FC236}">
                  <a16:creationId xmlns:a16="http://schemas.microsoft.com/office/drawing/2014/main" id="{59478F6E-F019-42BA-BE6E-8F1669F1C365}"/>
                </a:ext>
              </a:extLst>
            </p:cNvPr>
            <p:cNvSpPr/>
            <p:nvPr/>
          </p:nvSpPr>
          <p:spPr>
            <a:xfrm rot="16200000">
              <a:off x="5132478" y="1426687"/>
              <a:ext cx="931394" cy="672409"/>
            </a:xfrm>
            <a:custGeom>
              <a:avLst/>
              <a:gdLst>
                <a:gd name="connsiteX0" fmla="*/ 1146735 w 1146735"/>
                <a:gd name="connsiteY0" fmla="*/ 745277 h 745277"/>
                <a:gd name="connsiteX1" fmla="*/ 0 w 1146735"/>
                <a:gd name="connsiteY1" fmla="*/ 745277 h 745277"/>
                <a:gd name="connsiteX2" fmla="*/ 573368 w 1146735"/>
                <a:gd name="connsiteY2" fmla="*/ 0 h 745277"/>
                <a:gd name="connsiteX3" fmla="*/ 1146735 w 1146735"/>
                <a:gd name="connsiteY3" fmla="*/ 745277 h 745277"/>
              </a:gdLst>
              <a:ahLst/>
              <a:cxnLst>
                <a:cxn ang="0">
                  <a:pos x="connsiteX0" y="connsiteY0"/>
                </a:cxn>
                <a:cxn ang="0">
                  <a:pos x="connsiteX1" y="connsiteY1"/>
                </a:cxn>
                <a:cxn ang="0">
                  <a:pos x="connsiteX2" y="connsiteY2"/>
                </a:cxn>
                <a:cxn ang="0">
                  <a:pos x="connsiteX3" y="connsiteY3"/>
                </a:cxn>
              </a:cxnLst>
              <a:rect l="l" t="t" r="r" b="b"/>
              <a:pathLst>
                <a:path w="1146735" h="745277">
                  <a:moveTo>
                    <a:pt x="1146735" y="745277"/>
                  </a:moveTo>
                  <a:lnTo>
                    <a:pt x="0" y="745277"/>
                  </a:lnTo>
                  <a:lnTo>
                    <a:pt x="573368" y="0"/>
                  </a:lnTo>
                  <a:lnTo>
                    <a:pt x="1146735" y="745277"/>
                  </a:lnTo>
                  <a:close/>
                </a:path>
              </a:pathLst>
            </a:custGeom>
            <a:solidFill>
              <a:srgbClr val="D44B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9" name="Oval 358">
            <a:extLst>
              <a:ext uri="{FF2B5EF4-FFF2-40B4-BE49-F238E27FC236}">
                <a16:creationId xmlns:a16="http://schemas.microsoft.com/office/drawing/2014/main" id="{6C593230-AA4E-4540-8393-77694DBBD5E7}"/>
              </a:ext>
            </a:extLst>
          </p:cNvPr>
          <p:cNvSpPr/>
          <p:nvPr/>
        </p:nvSpPr>
        <p:spPr>
          <a:xfrm flipV="1">
            <a:off x="7098119" y="1415927"/>
            <a:ext cx="909135" cy="898428"/>
          </a:xfrm>
          <a:prstGeom prst="ellipse">
            <a:avLst/>
          </a:prstGeom>
          <a:solidFill>
            <a:schemeClr val="bg1"/>
          </a:solidFill>
          <a:ln>
            <a:noFill/>
          </a:ln>
          <a:effectLst>
            <a:outerShdw blurRad="292100" dist="38100" dir="5400000" sx="102000" sy="102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362" name="Oval 361">
            <a:extLst>
              <a:ext uri="{FF2B5EF4-FFF2-40B4-BE49-F238E27FC236}">
                <a16:creationId xmlns:a16="http://schemas.microsoft.com/office/drawing/2014/main" id="{66CC2450-EB52-419B-84EE-41AB35FCA57E}"/>
              </a:ext>
            </a:extLst>
          </p:cNvPr>
          <p:cNvSpPr/>
          <p:nvPr/>
        </p:nvSpPr>
        <p:spPr>
          <a:xfrm>
            <a:off x="7192118" y="1504573"/>
            <a:ext cx="721136" cy="721136"/>
          </a:xfrm>
          <a:prstGeom prst="ellips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FA8B5E5-2DF3-48C5-993D-A6542CCB3D20}"/>
              </a:ext>
            </a:extLst>
          </p:cNvPr>
          <p:cNvGrpSpPr/>
          <p:nvPr/>
        </p:nvGrpSpPr>
        <p:grpSpPr>
          <a:xfrm>
            <a:off x="3699826" y="1415927"/>
            <a:ext cx="909135" cy="898428"/>
            <a:chOff x="3699826" y="1415927"/>
            <a:chExt cx="909135" cy="898428"/>
          </a:xfrm>
        </p:grpSpPr>
        <p:sp>
          <p:nvSpPr>
            <p:cNvPr id="363" name="Oval 362">
              <a:extLst>
                <a:ext uri="{FF2B5EF4-FFF2-40B4-BE49-F238E27FC236}">
                  <a16:creationId xmlns:a16="http://schemas.microsoft.com/office/drawing/2014/main" id="{3289F7DC-D8CD-4CBE-83D9-3EEDC3B29A8C}"/>
                </a:ext>
              </a:extLst>
            </p:cNvPr>
            <p:cNvSpPr/>
            <p:nvPr/>
          </p:nvSpPr>
          <p:spPr>
            <a:xfrm flipV="1">
              <a:off x="3699826" y="1415927"/>
              <a:ext cx="909135" cy="898428"/>
            </a:xfrm>
            <a:prstGeom prst="ellipse">
              <a:avLst/>
            </a:prstGeom>
            <a:solidFill>
              <a:schemeClr val="bg1"/>
            </a:solidFill>
            <a:ln>
              <a:noFill/>
            </a:ln>
            <a:effectLst>
              <a:outerShdw blurRad="292100" dist="38100" dir="5400000" sx="102000" sy="102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364" name="Oval 363">
              <a:extLst>
                <a:ext uri="{FF2B5EF4-FFF2-40B4-BE49-F238E27FC236}">
                  <a16:creationId xmlns:a16="http://schemas.microsoft.com/office/drawing/2014/main" id="{621A2581-B0B5-4EC8-9BE1-6A00ED8BF360}"/>
                </a:ext>
              </a:extLst>
            </p:cNvPr>
            <p:cNvSpPr/>
            <p:nvPr/>
          </p:nvSpPr>
          <p:spPr>
            <a:xfrm>
              <a:off x="3793825" y="1504573"/>
              <a:ext cx="721136" cy="721136"/>
            </a:xfrm>
            <a:prstGeom prst="ellips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a:extLst>
              <a:ext uri="{FF2B5EF4-FFF2-40B4-BE49-F238E27FC236}">
                <a16:creationId xmlns:a16="http://schemas.microsoft.com/office/drawing/2014/main" id="{BB58FDEC-4DAF-4C18-A70C-216D46625FA3}"/>
              </a:ext>
            </a:extLst>
          </p:cNvPr>
          <p:cNvGrpSpPr/>
          <p:nvPr/>
        </p:nvGrpSpPr>
        <p:grpSpPr>
          <a:xfrm>
            <a:off x="5037603" y="5004191"/>
            <a:ext cx="909135" cy="898428"/>
            <a:chOff x="3699826" y="1415927"/>
            <a:chExt cx="909135" cy="898428"/>
          </a:xfrm>
        </p:grpSpPr>
        <p:sp>
          <p:nvSpPr>
            <p:cNvPr id="366" name="Oval 365">
              <a:extLst>
                <a:ext uri="{FF2B5EF4-FFF2-40B4-BE49-F238E27FC236}">
                  <a16:creationId xmlns:a16="http://schemas.microsoft.com/office/drawing/2014/main" id="{138CEABD-E4F7-4BB4-9CD0-4C47E1E0B4E9}"/>
                </a:ext>
              </a:extLst>
            </p:cNvPr>
            <p:cNvSpPr/>
            <p:nvPr/>
          </p:nvSpPr>
          <p:spPr>
            <a:xfrm flipV="1">
              <a:off x="3699826" y="1415927"/>
              <a:ext cx="909135" cy="898428"/>
            </a:xfrm>
            <a:prstGeom prst="ellipse">
              <a:avLst/>
            </a:prstGeom>
            <a:solidFill>
              <a:schemeClr val="bg1"/>
            </a:solidFill>
            <a:ln>
              <a:noFill/>
            </a:ln>
            <a:effectLst>
              <a:outerShdw blurRad="292100" dist="38100" dir="5400000" sx="102000" sy="102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367" name="Oval 366">
              <a:extLst>
                <a:ext uri="{FF2B5EF4-FFF2-40B4-BE49-F238E27FC236}">
                  <a16:creationId xmlns:a16="http://schemas.microsoft.com/office/drawing/2014/main" id="{99BD542C-7BCD-4349-9E08-8D42E4FCE88B}"/>
                </a:ext>
              </a:extLst>
            </p:cNvPr>
            <p:cNvSpPr/>
            <p:nvPr/>
          </p:nvSpPr>
          <p:spPr>
            <a:xfrm>
              <a:off x="3793825" y="1504573"/>
              <a:ext cx="721136" cy="721136"/>
            </a:xfrm>
            <a:prstGeom prst="ellips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9" name="Group 368">
            <a:extLst>
              <a:ext uri="{FF2B5EF4-FFF2-40B4-BE49-F238E27FC236}">
                <a16:creationId xmlns:a16="http://schemas.microsoft.com/office/drawing/2014/main" id="{EBB2B766-F758-4E68-A828-12BF9E1AA586}"/>
              </a:ext>
            </a:extLst>
          </p:cNvPr>
          <p:cNvGrpSpPr/>
          <p:nvPr/>
        </p:nvGrpSpPr>
        <p:grpSpPr>
          <a:xfrm>
            <a:off x="9720072" y="5004191"/>
            <a:ext cx="909135" cy="898428"/>
            <a:chOff x="3699826" y="1415927"/>
            <a:chExt cx="909135" cy="898428"/>
          </a:xfrm>
        </p:grpSpPr>
        <p:sp>
          <p:nvSpPr>
            <p:cNvPr id="370" name="Oval 369">
              <a:extLst>
                <a:ext uri="{FF2B5EF4-FFF2-40B4-BE49-F238E27FC236}">
                  <a16:creationId xmlns:a16="http://schemas.microsoft.com/office/drawing/2014/main" id="{AA453088-B8F9-414F-AD19-D20EB0481AF7}"/>
                </a:ext>
              </a:extLst>
            </p:cNvPr>
            <p:cNvSpPr/>
            <p:nvPr/>
          </p:nvSpPr>
          <p:spPr>
            <a:xfrm flipV="1">
              <a:off x="3699826" y="1415927"/>
              <a:ext cx="909135" cy="898428"/>
            </a:xfrm>
            <a:prstGeom prst="ellipse">
              <a:avLst/>
            </a:prstGeom>
            <a:solidFill>
              <a:schemeClr val="bg1"/>
            </a:solidFill>
            <a:ln>
              <a:noFill/>
            </a:ln>
            <a:effectLst>
              <a:outerShdw blurRad="292100" dist="38100" dir="5400000" sx="102000" sy="102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371" name="Oval 370">
              <a:extLst>
                <a:ext uri="{FF2B5EF4-FFF2-40B4-BE49-F238E27FC236}">
                  <a16:creationId xmlns:a16="http://schemas.microsoft.com/office/drawing/2014/main" id="{FE43CE57-5CA0-423C-B183-32F4EC5DD424}"/>
                </a:ext>
              </a:extLst>
            </p:cNvPr>
            <p:cNvSpPr/>
            <p:nvPr/>
          </p:nvSpPr>
          <p:spPr>
            <a:xfrm>
              <a:off x="3793825" y="1504573"/>
              <a:ext cx="721136" cy="721136"/>
            </a:xfrm>
            <a:prstGeom prst="ellips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B173D0C-E778-40AD-97F2-E70A1BA5FEEF}"/>
              </a:ext>
            </a:extLst>
          </p:cNvPr>
          <p:cNvGrpSpPr/>
          <p:nvPr/>
        </p:nvGrpSpPr>
        <p:grpSpPr>
          <a:xfrm>
            <a:off x="392092" y="2058273"/>
            <a:ext cx="2194137" cy="1384995"/>
            <a:chOff x="496064" y="1372473"/>
            <a:chExt cx="2194137" cy="1384995"/>
          </a:xfrm>
        </p:grpSpPr>
        <p:grpSp>
          <p:nvGrpSpPr>
            <p:cNvPr id="334" name="Group 333">
              <a:extLst>
                <a:ext uri="{FF2B5EF4-FFF2-40B4-BE49-F238E27FC236}">
                  <a16:creationId xmlns:a16="http://schemas.microsoft.com/office/drawing/2014/main" id="{CB394188-5F96-4C1D-98ED-FF3AF72931C9}"/>
                </a:ext>
              </a:extLst>
            </p:cNvPr>
            <p:cNvGrpSpPr/>
            <p:nvPr/>
          </p:nvGrpSpPr>
          <p:grpSpPr>
            <a:xfrm>
              <a:off x="496064" y="1445626"/>
              <a:ext cx="137276" cy="138535"/>
              <a:chOff x="7021513" y="2890838"/>
              <a:chExt cx="346076" cy="349250"/>
            </a:xfrm>
          </p:grpSpPr>
          <p:sp>
            <p:nvSpPr>
              <p:cNvPr id="336" name="Freeform 12">
                <a:extLst>
                  <a:ext uri="{FF2B5EF4-FFF2-40B4-BE49-F238E27FC236}">
                    <a16:creationId xmlns:a16="http://schemas.microsoft.com/office/drawing/2014/main" id="{BA1BEF93-F4C7-417B-BDEB-05243D667DE3}"/>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6350" cap="rnd">
                <a:solidFill>
                  <a:srgbClr val="C7003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7" name="Freeform 13">
                <a:extLst>
                  <a:ext uri="{FF2B5EF4-FFF2-40B4-BE49-F238E27FC236}">
                    <a16:creationId xmlns:a16="http://schemas.microsoft.com/office/drawing/2014/main" id="{FCB1F0F5-DF1A-424F-895E-E5D571BAD0AD}"/>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6350" cap="rnd">
                <a:solidFill>
                  <a:srgbClr val="C7003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35" name="TextBox 334">
              <a:extLst>
                <a:ext uri="{FF2B5EF4-FFF2-40B4-BE49-F238E27FC236}">
                  <a16:creationId xmlns:a16="http://schemas.microsoft.com/office/drawing/2014/main" id="{606A27ED-3532-47E8-985A-62DF8EBED4B2}"/>
                </a:ext>
              </a:extLst>
            </p:cNvPr>
            <p:cNvSpPr txBox="1"/>
            <p:nvPr/>
          </p:nvSpPr>
          <p:spPr>
            <a:xfrm>
              <a:off x="654120" y="1372473"/>
              <a:ext cx="2036081" cy="1384995"/>
            </a:xfrm>
            <a:prstGeom prst="rect">
              <a:avLst/>
            </a:prstGeom>
            <a:noFill/>
          </p:spPr>
          <p:txBody>
            <a:bodyPr wrap="square" rtlCol="0">
              <a:spAutoFit/>
            </a:bodyPr>
            <a:lstStyle/>
            <a:p>
              <a:r>
                <a:rPr lang="en-US" sz="1200" b="0" i="0">
                  <a:solidFill>
                    <a:srgbClr val="0D0D0D"/>
                  </a:solidFill>
                  <a:effectLst/>
                  <a:latin typeface="Söhne"/>
                </a:rPr>
                <a:t>To improve the 'Elegance' online jewelry store platform by enhancing user </a:t>
              </a:r>
            </a:p>
            <a:p>
              <a:r>
                <a:rPr lang="en-US" sz="1200" b="0" i="0">
                  <a:solidFill>
                    <a:srgbClr val="0D0D0D"/>
                  </a:solidFill>
                  <a:effectLst/>
                  <a:latin typeface="Söhne"/>
                </a:rPr>
                <a:t>experience and expanding service offerings to increase customer satisfaction</a:t>
              </a:r>
            </a:p>
            <a:p>
              <a:r>
                <a:rPr lang="en-US" sz="1200" b="0" i="0">
                  <a:solidFill>
                    <a:srgbClr val="0D0D0D"/>
                  </a:solidFill>
                  <a:effectLst/>
                  <a:latin typeface="Söhne"/>
                </a:rPr>
                <a:t> and retention.</a:t>
              </a:r>
              <a:endParaRPr lang="en-CA" sz="1200"/>
            </a:p>
          </p:txBody>
        </p:sp>
        <p:cxnSp>
          <p:nvCxnSpPr>
            <p:cNvPr id="379" name="Straight Connector 378">
              <a:extLst>
                <a:ext uri="{FF2B5EF4-FFF2-40B4-BE49-F238E27FC236}">
                  <a16:creationId xmlns:a16="http://schemas.microsoft.com/office/drawing/2014/main" id="{19839D74-BAD9-428D-8951-2AA9CCDFF532}"/>
                </a:ext>
              </a:extLst>
            </p:cNvPr>
            <p:cNvCxnSpPr>
              <a:cxnSpLocks/>
            </p:cNvCxnSpPr>
            <p:nvPr/>
          </p:nvCxnSpPr>
          <p:spPr>
            <a:xfrm>
              <a:off x="781050" y="2275251"/>
              <a:ext cx="173508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86" name="Group 385">
            <a:extLst>
              <a:ext uri="{FF2B5EF4-FFF2-40B4-BE49-F238E27FC236}">
                <a16:creationId xmlns:a16="http://schemas.microsoft.com/office/drawing/2014/main" id="{E7A41A57-6EBC-403E-9F8A-2B5A8E16DFBB}"/>
              </a:ext>
            </a:extLst>
          </p:cNvPr>
          <p:cNvGrpSpPr/>
          <p:nvPr/>
        </p:nvGrpSpPr>
        <p:grpSpPr>
          <a:xfrm>
            <a:off x="9188787" y="861975"/>
            <a:ext cx="137276" cy="138535"/>
            <a:chOff x="7021513" y="2890838"/>
            <a:chExt cx="346076" cy="349250"/>
          </a:xfrm>
        </p:grpSpPr>
        <p:sp>
          <p:nvSpPr>
            <p:cNvPr id="393" name="Freeform 12">
              <a:extLst>
                <a:ext uri="{FF2B5EF4-FFF2-40B4-BE49-F238E27FC236}">
                  <a16:creationId xmlns:a16="http://schemas.microsoft.com/office/drawing/2014/main" id="{812F30A5-5B38-4A89-A2E2-033186ACAD9C}"/>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6350" cap="rnd">
              <a:solidFill>
                <a:srgbClr val="8F093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4" name="Freeform 13">
              <a:extLst>
                <a:ext uri="{FF2B5EF4-FFF2-40B4-BE49-F238E27FC236}">
                  <a16:creationId xmlns:a16="http://schemas.microsoft.com/office/drawing/2014/main" id="{B71958D3-96CE-4ED0-8175-5180A86C6A2E}"/>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6350" cap="rnd">
              <a:solidFill>
                <a:srgbClr val="8F093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87" name="TextBox 386">
            <a:extLst>
              <a:ext uri="{FF2B5EF4-FFF2-40B4-BE49-F238E27FC236}">
                <a16:creationId xmlns:a16="http://schemas.microsoft.com/office/drawing/2014/main" id="{B295F107-7534-496A-B842-62B65B10236E}"/>
              </a:ext>
            </a:extLst>
          </p:cNvPr>
          <p:cNvSpPr txBox="1"/>
          <p:nvPr/>
        </p:nvSpPr>
        <p:spPr>
          <a:xfrm>
            <a:off x="9352323" y="800696"/>
            <a:ext cx="2817973" cy="3600986"/>
          </a:xfrm>
          <a:prstGeom prst="rect">
            <a:avLst/>
          </a:prstGeom>
          <a:noFill/>
        </p:spPr>
        <p:txBody>
          <a:bodyPr wrap="square" rtlCol="0">
            <a:spAutoFit/>
          </a:bodyPr>
          <a:lstStyle/>
          <a:p>
            <a:pPr algn="l"/>
            <a:r>
              <a:rPr lang="en-US" sz="1200" b="1" i="0">
                <a:solidFill>
                  <a:srgbClr val="0D0D0D"/>
                </a:solidFill>
                <a:effectLst/>
                <a:latin typeface="Söhne"/>
              </a:rPr>
              <a:t>Enhanced User Experience:</a:t>
            </a:r>
            <a:r>
              <a:rPr lang="en-US" sz="1200" b="0" i="0">
                <a:solidFill>
                  <a:srgbClr val="0D0D0D"/>
                </a:solidFill>
                <a:effectLst/>
                <a:latin typeface="Söhne"/>
              </a:rPr>
              <a:t> Implement features to provide a seamless and personalized shopping experience for customers.</a:t>
            </a:r>
          </a:p>
          <a:p>
            <a:pPr algn="l"/>
            <a:endParaRPr lang="en-US" sz="1200" b="1" i="0">
              <a:solidFill>
                <a:srgbClr val="0D0D0D"/>
              </a:solidFill>
              <a:effectLst/>
              <a:latin typeface="Söhne"/>
            </a:endParaRPr>
          </a:p>
          <a:p>
            <a:pPr algn="l"/>
            <a:r>
              <a:rPr lang="en-US" sz="1200" b="1" i="0">
                <a:solidFill>
                  <a:srgbClr val="0D0D0D"/>
                </a:solidFill>
                <a:effectLst/>
                <a:latin typeface="Söhne"/>
              </a:rPr>
              <a:t>Expanded Service Offerings:</a:t>
            </a:r>
            <a:r>
              <a:rPr lang="en-US" sz="1200" b="0" i="0">
                <a:solidFill>
                  <a:srgbClr val="0D0D0D"/>
                </a:solidFill>
                <a:effectLst/>
                <a:latin typeface="Söhne"/>
              </a:rPr>
              <a:t> Introduce new services such as customizable jewelry, rental options, and maintenance programs.</a:t>
            </a:r>
          </a:p>
          <a:p>
            <a:pPr algn="l"/>
            <a:endParaRPr lang="en-US" sz="1200" b="0" i="0">
              <a:solidFill>
                <a:srgbClr val="0D0D0D"/>
              </a:solidFill>
              <a:effectLst/>
              <a:latin typeface="Söhne"/>
            </a:endParaRPr>
          </a:p>
          <a:p>
            <a:pPr algn="l">
              <a:buFont typeface="+mj-lt"/>
              <a:buAutoNum type="arabicPeriod"/>
            </a:pPr>
            <a:r>
              <a:rPr lang="en-US" sz="1200" b="0" i="0">
                <a:solidFill>
                  <a:srgbClr val="0D0D0D"/>
                </a:solidFill>
                <a:effectLst/>
                <a:latin typeface="Söhne"/>
              </a:rPr>
              <a:t>Improved customer engagement and satisfaction.</a:t>
            </a:r>
          </a:p>
          <a:p>
            <a:pPr algn="l">
              <a:buFont typeface="+mj-lt"/>
              <a:buAutoNum type="arabicPeriod"/>
            </a:pPr>
            <a:r>
              <a:rPr lang="en-US" sz="1200" b="0" i="0">
                <a:solidFill>
                  <a:srgbClr val="0D0D0D"/>
                </a:solidFill>
                <a:effectLst/>
                <a:latin typeface="Söhne"/>
              </a:rPr>
              <a:t>Increased customer retention and loyalty.</a:t>
            </a:r>
          </a:p>
          <a:p>
            <a:pPr algn="l">
              <a:buFont typeface="+mj-lt"/>
              <a:buAutoNum type="arabicPeriod"/>
            </a:pPr>
            <a:r>
              <a:rPr lang="en-US" sz="1200" b="0" i="0">
                <a:solidFill>
                  <a:srgbClr val="0D0D0D"/>
                </a:solidFill>
                <a:effectLst/>
                <a:latin typeface="Söhne"/>
              </a:rPr>
              <a:t>Expansion of customer base through enhanced service offerings.</a:t>
            </a:r>
          </a:p>
          <a:p>
            <a:pPr algn="l">
              <a:buFont typeface="+mj-lt"/>
              <a:buAutoNum type="arabicPeriod"/>
            </a:pPr>
            <a:r>
              <a:rPr lang="en-US" sz="1200" b="0" i="0">
                <a:solidFill>
                  <a:srgbClr val="0D0D0D"/>
                </a:solidFill>
                <a:effectLst/>
                <a:latin typeface="Söhne"/>
              </a:rPr>
              <a:t>Competitive advantage in the online jewelry market.</a:t>
            </a:r>
          </a:p>
          <a:p>
            <a:pPr algn="l"/>
            <a:endParaRPr lang="en-US" sz="1200" b="0" i="0">
              <a:solidFill>
                <a:srgbClr val="0D0D0D"/>
              </a:solidFill>
              <a:effectLst/>
              <a:latin typeface="Söhne"/>
            </a:endParaRPr>
          </a:p>
        </p:txBody>
      </p:sp>
      <p:grpSp>
        <p:nvGrpSpPr>
          <p:cNvPr id="388" name="Group 387">
            <a:extLst>
              <a:ext uri="{FF2B5EF4-FFF2-40B4-BE49-F238E27FC236}">
                <a16:creationId xmlns:a16="http://schemas.microsoft.com/office/drawing/2014/main" id="{55CC1D65-37F3-4229-973B-427BBE1BE75A}"/>
              </a:ext>
            </a:extLst>
          </p:cNvPr>
          <p:cNvGrpSpPr/>
          <p:nvPr/>
        </p:nvGrpSpPr>
        <p:grpSpPr>
          <a:xfrm>
            <a:off x="9241555" y="1760366"/>
            <a:ext cx="137276" cy="138535"/>
            <a:chOff x="7021513" y="2890838"/>
            <a:chExt cx="346076" cy="349250"/>
          </a:xfrm>
        </p:grpSpPr>
        <p:sp>
          <p:nvSpPr>
            <p:cNvPr id="391" name="Freeform 12">
              <a:extLst>
                <a:ext uri="{FF2B5EF4-FFF2-40B4-BE49-F238E27FC236}">
                  <a16:creationId xmlns:a16="http://schemas.microsoft.com/office/drawing/2014/main" id="{86A18223-6D26-4902-8F63-E674D0EF41F6}"/>
                </a:ext>
              </a:extLst>
            </p:cNvPr>
            <p:cNvSpPr>
              <a:spLocks/>
            </p:cNvSpPr>
            <p:nvPr/>
          </p:nvSpPr>
          <p:spPr bwMode="auto">
            <a:xfrm>
              <a:off x="7073901" y="2890838"/>
              <a:ext cx="293688" cy="273050"/>
            </a:xfrm>
            <a:custGeom>
              <a:avLst/>
              <a:gdLst>
                <a:gd name="T0" fmla="*/ 185 w 185"/>
                <a:gd name="T1" fmla="*/ 0 h 172"/>
                <a:gd name="T2" fmla="*/ 48 w 185"/>
                <a:gd name="T3" fmla="*/ 172 h 172"/>
                <a:gd name="T4" fmla="*/ 0 w 185"/>
                <a:gd name="T5" fmla="*/ 124 h 172"/>
              </a:gdLst>
              <a:ahLst/>
              <a:cxnLst>
                <a:cxn ang="0">
                  <a:pos x="T0" y="T1"/>
                </a:cxn>
                <a:cxn ang="0">
                  <a:pos x="T2" y="T3"/>
                </a:cxn>
                <a:cxn ang="0">
                  <a:pos x="T4" y="T5"/>
                </a:cxn>
              </a:cxnLst>
              <a:rect l="0" t="0" r="r" b="b"/>
              <a:pathLst>
                <a:path w="185" h="172">
                  <a:moveTo>
                    <a:pt x="185" y="0"/>
                  </a:moveTo>
                  <a:lnTo>
                    <a:pt x="48" y="172"/>
                  </a:lnTo>
                  <a:lnTo>
                    <a:pt x="0" y="124"/>
                  </a:lnTo>
                </a:path>
              </a:pathLst>
            </a:custGeom>
            <a:noFill/>
            <a:ln w="6350" cap="rnd">
              <a:solidFill>
                <a:srgbClr val="8F093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2" name="Freeform 13">
              <a:extLst>
                <a:ext uri="{FF2B5EF4-FFF2-40B4-BE49-F238E27FC236}">
                  <a16:creationId xmlns:a16="http://schemas.microsoft.com/office/drawing/2014/main" id="{6828101F-A289-4D9C-B44F-B4FC80C80C45}"/>
                </a:ext>
              </a:extLst>
            </p:cNvPr>
            <p:cNvSpPr>
              <a:spLocks/>
            </p:cNvSpPr>
            <p:nvPr/>
          </p:nvSpPr>
          <p:spPr bwMode="auto">
            <a:xfrm>
              <a:off x="7021513" y="2967038"/>
              <a:ext cx="271463" cy="273050"/>
            </a:xfrm>
            <a:custGeom>
              <a:avLst/>
              <a:gdLst>
                <a:gd name="T0" fmla="*/ 71 w 72"/>
                <a:gd name="T1" fmla="*/ 28 h 72"/>
                <a:gd name="T2" fmla="*/ 72 w 72"/>
                <a:gd name="T3" fmla="*/ 36 h 72"/>
                <a:gd name="T4" fmla="*/ 36 w 72"/>
                <a:gd name="T5" fmla="*/ 72 h 72"/>
                <a:gd name="T6" fmla="*/ 0 w 72"/>
                <a:gd name="T7" fmla="*/ 36 h 72"/>
                <a:gd name="T8" fmla="*/ 36 w 72"/>
                <a:gd name="T9" fmla="*/ 0 h 72"/>
                <a:gd name="T10" fmla="*/ 52 w 72"/>
                <a:gd name="T11" fmla="*/ 4 h 72"/>
              </a:gdLst>
              <a:ahLst/>
              <a:cxnLst>
                <a:cxn ang="0">
                  <a:pos x="T0" y="T1"/>
                </a:cxn>
                <a:cxn ang="0">
                  <a:pos x="T2" y="T3"/>
                </a:cxn>
                <a:cxn ang="0">
                  <a:pos x="T4" y="T5"/>
                </a:cxn>
                <a:cxn ang="0">
                  <a:pos x="T6" y="T7"/>
                </a:cxn>
                <a:cxn ang="0">
                  <a:pos x="T8" y="T9"/>
                </a:cxn>
                <a:cxn ang="0">
                  <a:pos x="T10" y="T11"/>
                </a:cxn>
              </a:cxnLst>
              <a:rect l="0" t="0" r="r" b="b"/>
              <a:pathLst>
                <a:path w="72" h="72">
                  <a:moveTo>
                    <a:pt x="71" y="28"/>
                  </a:moveTo>
                  <a:cubicBezTo>
                    <a:pt x="72" y="31"/>
                    <a:pt x="72" y="33"/>
                    <a:pt x="72" y="36"/>
                  </a:cubicBezTo>
                  <a:cubicBezTo>
                    <a:pt x="72" y="56"/>
                    <a:pt x="56" y="72"/>
                    <a:pt x="36" y="72"/>
                  </a:cubicBezTo>
                  <a:cubicBezTo>
                    <a:pt x="16" y="72"/>
                    <a:pt x="0" y="56"/>
                    <a:pt x="0" y="36"/>
                  </a:cubicBezTo>
                  <a:cubicBezTo>
                    <a:pt x="0" y="16"/>
                    <a:pt x="16" y="0"/>
                    <a:pt x="36" y="0"/>
                  </a:cubicBezTo>
                  <a:cubicBezTo>
                    <a:pt x="42" y="0"/>
                    <a:pt x="47" y="1"/>
                    <a:pt x="52" y="4"/>
                  </a:cubicBezTo>
                </a:path>
              </a:pathLst>
            </a:custGeom>
            <a:noFill/>
            <a:ln w="6350" cap="rnd">
              <a:solidFill>
                <a:srgbClr val="8F093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cxnSp>
        <p:nvCxnSpPr>
          <p:cNvPr id="390" name="Straight Connector 389">
            <a:extLst>
              <a:ext uri="{FF2B5EF4-FFF2-40B4-BE49-F238E27FC236}">
                <a16:creationId xmlns:a16="http://schemas.microsoft.com/office/drawing/2014/main" id="{C4A93EB7-7AA1-470C-8E9F-FABB14F1C67E}"/>
              </a:ext>
            </a:extLst>
          </p:cNvPr>
          <p:cNvCxnSpPr>
            <a:cxnSpLocks/>
          </p:cNvCxnSpPr>
          <p:nvPr/>
        </p:nvCxnSpPr>
        <p:spPr>
          <a:xfrm>
            <a:off x="9544853" y="2275251"/>
            <a:ext cx="173508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95" name="Group 394">
            <a:extLst>
              <a:ext uri="{FF2B5EF4-FFF2-40B4-BE49-F238E27FC236}">
                <a16:creationId xmlns:a16="http://schemas.microsoft.com/office/drawing/2014/main" id="{40C985D9-109C-4318-B895-728CB51C61C9}"/>
              </a:ext>
            </a:extLst>
          </p:cNvPr>
          <p:cNvGrpSpPr/>
          <p:nvPr/>
        </p:nvGrpSpPr>
        <p:grpSpPr>
          <a:xfrm>
            <a:off x="4000341" y="1711089"/>
            <a:ext cx="308104" cy="308104"/>
            <a:chOff x="9161463" y="3609975"/>
            <a:chExt cx="360363" cy="360363"/>
          </a:xfrm>
          <a:solidFill>
            <a:schemeClr val="bg1"/>
          </a:solidFill>
        </p:grpSpPr>
        <p:sp>
          <p:nvSpPr>
            <p:cNvPr id="396" name="Freeform 1209">
              <a:extLst>
                <a:ext uri="{FF2B5EF4-FFF2-40B4-BE49-F238E27FC236}">
                  <a16:creationId xmlns:a16="http://schemas.microsoft.com/office/drawing/2014/main" id="{3C8EE95A-6A18-420A-B6DB-E1DD34A93353}"/>
                </a:ext>
              </a:extLst>
            </p:cNvPr>
            <p:cNvSpPr>
              <a:spLocks/>
            </p:cNvSpPr>
            <p:nvPr/>
          </p:nvSpPr>
          <p:spPr bwMode="auto">
            <a:xfrm>
              <a:off x="9161463" y="3954463"/>
              <a:ext cx="360363" cy="15875"/>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7" name="Freeform 1210">
              <a:extLst>
                <a:ext uri="{FF2B5EF4-FFF2-40B4-BE49-F238E27FC236}">
                  <a16:creationId xmlns:a16="http://schemas.microsoft.com/office/drawing/2014/main" id="{633C445F-C2CC-4EC1-AF5B-4147F80FB051}"/>
                </a:ext>
              </a:extLst>
            </p:cNvPr>
            <p:cNvSpPr>
              <a:spLocks noEditPoints="1"/>
            </p:cNvSpPr>
            <p:nvPr/>
          </p:nvSpPr>
          <p:spPr bwMode="auto">
            <a:xfrm>
              <a:off x="9175750" y="3879850"/>
              <a:ext cx="60325" cy="90488"/>
            </a:xfrm>
            <a:custGeom>
              <a:avLst/>
              <a:gdLst>
                <a:gd name="T0" fmla="*/ 14 w 16"/>
                <a:gd name="T1" fmla="*/ 24 h 24"/>
                <a:gd name="T2" fmla="*/ 2 w 16"/>
                <a:gd name="T3" fmla="*/ 24 h 24"/>
                <a:gd name="T4" fmla="*/ 0 w 16"/>
                <a:gd name="T5" fmla="*/ 22 h 24"/>
                <a:gd name="T6" fmla="*/ 0 w 16"/>
                <a:gd name="T7" fmla="*/ 2 h 24"/>
                <a:gd name="T8" fmla="*/ 2 w 16"/>
                <a:gd name="T9" fmla="*/ 0 h 24"/>
                <a:gd name="T10" fmla="*/ 14 w 16"/>
                <a:gd name="T11" fmla="*/ 0 h 24"/>
                <a:gd name="T12" fmla="*/ 16 w 16"/>
                <a:gd name="T13" fmla="*/ 2 h 24"/>
                <a:gd name="T14" fmla="*/ 16 w 16"/>
                <a:gd name="T15" fmla="*/ 22 h 24"/>
                <a:gd name="T16" fmla="*/ 14 w 16"/>
                <a:gd name="T17" fmla="*/ 24 h 24"/>
                <a:gd name="T18" fmla="*/ 4 w 16"/>
                <a:gd name="T19" fmla="*/ 20 h 24"/>
                <a:gd name="T20" fmla="*/ 12 w 16"/>
                <a:gd name="T21" fmla="*/ 20 h 24"/>
                <a:gd name="T22" fmla="*/ 12 w 16"/>
                <a:gd name="T23" fmla="*/ 4 h 24"/>
                <a:gd name="T24" fmla="*/ 4 w 16"/>
                <a:gd name="T25" fmla="*/ 4 h 24"/>
                <a:gd name="T26" fmla="*/ 4 w 16"/>
                <a:gd name="T2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4">
                  <a:moveTo>
                    <a:pt x="14" y="24"/>
                  </a:moveTo>
                  <a:cubicBezTo>
                    <a:pt x="2" y="24"/>
                    <a:pt x="2" y="24"/>
                    <a:pt x="2" y="24"/>
                  </a:cubicBezTo>
                  <a:cubicBezTo>
                    <a:pt x="1" y="24"/>
                    <a:pt x="0" y="23"/>
                    <a:pt x="0" y="22"/>
                  </a:cubicBezTo>
                  <a:cubicBezTo>
                    <a:pt x="0" y="2"/>
                    <a:pt x="0" y="2"/>
                    <a:pt x="0" y="2"/>
                  </a:cubicBezTo>
                  <a:cubicBezTo>
                    <a:pt x="0" y="1"/>
                    <a:pt x="1" y="0"/>
                    <a:pt x="2" y="0"/>
                  </a:cubicBezTo>
                  <a:cubicBezTo>
                    <a:pt x="14" y="0"/>
                    <a:pt x="14" y="0"/>
                    <a:pt x="14" y="0"/>
                  </a:cubicBezTo>
                  <a:cubicBezTo>
                    <a:pt x="15" y="0"/>
                    <a:pt x="16" y="1"/>
                    <a:pt x="16" y="2"/>
                  </a:cubicBezTo>
                  <a:cubicBezTo>
                    <a:pt x="16" y="22"/>
                    <a:pt x="16" y="22"/>
                    <a:pt x="16" y="22"/>
                  </a:cubicBezTo>
                  <a:cubicBezTo>
                    <a:pt x="16" y="23"/>
                    <a:pt x="15" y="24"/>
                    <a:pt x="14" y="24"/>
                  </a:cubicBezTo>
                  <a:close/>
                  <a:moveTo>
                    <a:pt x="4" y="20"/>
                  </a:moveTo>
                  <a:cubicBezTo>
                    <a:pt x="12" y="20"/>
                    <a:pt x="12" y="20"/>
                    <a:pt x="12" y="20"/>
                  </a:cubicBezTo>
                  <a:cubicBezTo>
                    <a:pt x="12" y="4"/>
                    <a:pt x="12" y="4"/>
                    <a:pt x="12" y="4"/>
                  </a:cubicBezTo>
                  <a:cubicBezTo>
                    <a:pt x="4" y="4"/>
                    <a:pt x="4" y="4"/>
                    <a:pt x="4" y="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8" name="Freeform 1211">
              <a:extLst>
                <a:ext uri="{FF2B5EF4-FFF2-40B4-BE49-F238E27FC236}">
                  <a16:creationId xmlns:a16="http://schemas.microsoft.com/office/drawing/2014/main" id="{28935A1B-C9EE-4115-ABE1-56A528D1251C}"/>
                </a:ext>
              </a:extLst>
            </p:cNvPr>
            <p:cNvSpPr>
              <a:spLocks noEditPoints="1"/>
            </p:cNvSpPr>
            <p:nvPr/>
          </p:nvSpPr>
          <p:spPr bwMode="auto">
            <a:xfrm>
              <a:off x="9266238" y="3805238"/>
              <a:ext cx="60325" cy="165100"/>
            </a:xfrm>
            <a:custGeom>
              <a:avLst/>
              <a:gdLst>
                <a:gd name="T0" fmla="*/ 14 w 16"/>
                <a:gd name="T1" fmla="*/ 44 h 44"/>
                <a:gd name="T2" fmla="*/ 2 w 16"/>
                <a:gd name="T3" fmla="*/ 44 h 44"/>
                <a:gd name="T4" fmla="*/ 0 w 16"/>
                <a:gd name="T5" fmla="*/ 42 h 44"/>
                <a:gd name="T6" fmla="*/ 0 w 16"/>
                <a:gd name="T7" fmla="*/ 2 h 44"/>
                <a:gd name="T8" fmla="*/ 2 w 16"/>
                <a:gd name="T9" fmla="*/ 0 h 44"/>
                <a:gd name="T10" fmla="*/ 14 w 16"/>
                <a:gd name="T11" fmla="*/ 0 h 44"/>
                <a:gd name="T12" fmla="*/ 16 w 16"/>
                <a:gd name="T13" fmla="*/ 2 h 44"/>
                <a:gd name="T14" fmla="*/ 16 w 16"/>
                <a:gd name="T15" fmla="*/ 42 h 44"/>
                <a:gd name="T16" fmla="*/ 14 w 16"/>
                <a:gd name="T17" fmla="*/ 44 h 44"/>
                <a:gd name="T18" fmla="*/ 4 w 16"/>
                <a:gd name="T19" fmla="*/ 40 h 44"/>
                <a:gd name="T20" fmla="*/ 12 w 16"/>
                <a:gd name="T21" fmla="*/ 40 h 44"/>
                <a:gd name="T22" fmla="*/ 12 w 16"/>
                <a:gd name="T23" fmla="*/ 4 h 44"/>
                <a:gd name="T24" fmla="*/ 4 w 16"/>
                <a:gd name="T25" fmla="*/ 4 h 44"/>
                <a:gd name="T26" fmla="*/ 4 w 16"/>
                <a:gd name="T2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44">
                  <a:moveTo>
                    <a:pt x="14" y="44"/>
                  </a:moveTo>
                  <a:cubicBezTo>
                    <a:pt x="2" y="44"/>
                    <a:pt x="2" y="44"/>
                    <a:pt x="2" y="44"/>
                  </a:cubicBezTo>
                  <a:cubicBezTo>
                    <a:pt x="1" y="44"/>
                    <a:pt x="0" y="43"/>
                    <a:pt x="0" y="42"/>
                  </a:cubicBezTo>
                  <a:cubicBezTo>
                    <a:pt x="0" y="2"/>
                    <a:pt x="0" y="2"/>
                    <a:pt x="0" y="2"/>
                  </a:cubicBezTo>
                  <a:cubicBezTo>
                    <a:pt x="0" y="1"/>
                    <a:pt x="1" y="0"/>
                    <a:pt x="2" y="0"/>
                  </a:cubicBezTo>
                  <a:cubicBezTo>
                    <a:pt x="14" y="0"/>
                    <a:pt x="14" y="0"/>
                    <a:pt x="14" y="0"/>
                  </a:cubicBezTo>
                  <a:cubicBezTo>
                    <a:pt x="15" y="0"/>
                    <a:pt x="16" y="1"/>
                    <a:pt x="16" y="2"/>
                  </a:cubicBezTo>
                  <a:cubicBezTo>
                    <a:pt x="16" y="42"/>
                    <a:pt x="16" y="42"/>
                    <a:pt x="16" y="42"/>
                  </a:cubicBezTo>
                  <a:cubicBezTo>
                    <a:pt x="16" y="43"/>
                    <a:pt x="15" y="44"/>
                    <a:pt x="14" y="44"/>
                  </a:cubicBezTo>
                  <a:close/>
                  <a:moveTo>
                    <a:pt x="4" y="40"/>
                  </a:moveTo>
                  <a:cubicBezTo>
                    <a:pt x="12" y="40"/>
                    <a:pt x="12" y="40"/>
                    <a:pt x="12" y="40"/>
                  </a:cubicBezTo>
                  <a:cubicBezTo>
                    <a:pt x="12" y="4"/>
                    <a:pt x="12" y="4"/>
                    <a:pt x="12" y="4"/>
                  </a:cubicBezTo>
                  <a:cubicBezTo>
                    <a:pt x="4" y="4"/>
                    <a:pt x="4" y="4"/>
                    <a:pt x="4" y="4"/>
                  </a:cubicBezTo>
                  <a:lnTo>
                    <a:pt x="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9" name="Freeform 1212">
              <a:extLst>
                <a:ext uri="{FF2B5EF4-FFF2-40B4-BE49-F238E27FC236}">
                  <a16:creationId xmlns:a16="http://schemas.microsoft.com/office/drawing/2014/main" id="{55CA8639-9F36-430E-9E45-C61399ECE087}"/>
                </a:ext>
              </a:extLst>
            </p:cNvPr>
            <p:cNvSpPr>
              <a:spLocks noEditPoints="1"/>
            </p:cNvSpPr>
            <p:nvPr/>
          </p:nvSpPr>
          <p:spPr bwMode="auto">
            <a:xfrm>
              <a:off x="9356725" y="3835400"/>
              <a:ext cx="60325" cy="134938"/>
            </a:xfrm>
            <a:custGeom>
              <a:avLst/>
              <a:gdLst>
                <a:gd name="T0" fmla="*/ 14 w 16"/>
                <a:gd name="T1" fmla="*/ 36 h 36"/>
                <a:gd name="T2" fmla="*/ 2 w 16"/>
                <a:gd name="T3" fmla="*/ 36 h 36"/>
                <a:gd name="T4" fmla="*/ 0 w 16"/>
                <a:gd name="T5" fmla="*/ 34 h 36"/>
                <a:gd name="T6" fmla="*/ 0 w 16"/>
                <a:gd name="T7" fmla="*/ 2 h 36"/>
                <a:gd name="T8" fmla="*/ 2 w 16"/>
                <a:gd name="T9" fmla="*/ 0 h 36"/>
                <a:gd name="T10" fmla="*/ 14 w 16"/>
                <a:gd name="T11" fmla="*/ 0 h 36"/>
                <a:gd name="T12" fmla="*/ 16 w 16"/>
                <a:gd name="T13" fmla="*/ 2 h 36"/>
                <a:gd name="T14" fmla="*/ 16 w 16"/>
                <a:gd name="T15" fmla="*/ 34 h 36"/>
                <a:gd name="T16" fmla="*/ 14 w 16"/>
                <a:gd name="T17" fmla="*/ 36 h 36"/>
                <a:gd name="T18" fmla="*/ 4 w 16"/>
                <a:gd name="T19" fmla="*/ 32 h 36"/>
                <a:gd name="T20" fmla="*/ 12 w 16"/>
                <a:gd name="T21" fmla="*/ 32 h 36"/>
                <a:gd name="T22" fmla="*/ 12 w 16"/>
                <a:gd name="T23" fmla="*/ 4 h 36"/>
                <a:gd name="T24" fmla="*/ 4 w 16"/>
                <a:gd name="T25" fmla="*/ 4 h 36"/>
                <a:gd name="T26" fmla="*/ 4 w 16"/>
                <a:gd name="T2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6">
                  <a:moveTo>
                    <a:pt x="14" y="36"/>
                  </a:moveTo>
                  <a:cubicBezTo>
                    <a:pt x="2" y="36"/>
                    <a:pt x="2" y="36"/>
                    <a:pt x="2" y="36"/>
                  </a:cubicBezTo>
                  <a:cubicBezTo>
                    <a:pt x="1" y="36"/>
                    <a:pt x="0" y="35"/>
                    <a:pt x="0" y="34"/>
                  </a:cubicBezTo>
                  <a:cubicBezTo>
                    <a:pt x="0" y="2"/>
                    <a:pt x="0" y="2"/>
                    <a:pt x="0" y="2"/>
                  </a:cubicBezTo>
                  <a:cubicBezTo>
                    <a:pt x="0" y="1"/>
                    <a:pt x="1" y="0"/>
                    <a:pt x="2" y="0"/>
                  </a:cubicBezTo>
                  <a:cubicBezTo>
                    <a:pt x="14" y="0"/>
                    <a:pt x="14" y="0"/>
                    <a:pt x="14" y="0"/>
                  </a:cubicBezTo>
                  <a:cubicBezTo>
                    <a:pt x="15" y="0"/>
                    <a:pt x="16" y="1"/>
                    <a:pt x="16" y="2"/>
                  </a:cubicBezTo>
                  <a:cubicBezTo>
                    <a:pt x="16" y="34"/>
                    <a:pt x="16" y="34"/>
                    <a:pt x="16" y="34"/>
                  </a:cubicBezTo>
                  <a:cubicBezTo>
                    <a:pt x="16" y="35"/>
                    <a:pt x="15" y="36"/>
                    <a:pt x="14" y="36"/>
                  </a:cubicBezTo>
                  <a:close/>
                  <a:moveTo>
                    <a:pt x="4" y="32"/>
                  </a:moveTo>
                  <a:cubicBezTo>
                    <a:pt x="12" y="32"/>
                    <a:pt x="12" y="32"/>
                    <a:pt x="12" y="32"/>
                  </a:cubicBezTo>
                  <a:cubicBezTo>
                    <a:pt x="12" y="4"/>
                    <a:pt x="12" y="4"/>
                    <a:pt x="12" y="4"/>
                  </a:cubicBezTo>
                  <a:cubicBezTo>
                    <a:pt x="4" y="4"/>
                    <a:pt x="4" y="4"/>
                    <a:pt x="4" y="4"/>
                  </a:cubicBezTo>
                  <a:lnTo>
                    <a:pt x="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0" name="Freeform 1213">
              <a:extLst>
                <a:ext uri="{FF2B5EF4-FFF2-40B4-BE49-F238E27FC236}">
                  <a16:creationId xmlns:a16="http://schemas.microsoft.com/office/drawing/2014/main" id="{6C35AEA8-138D-4F43-9067-E6269947E55B}"/>
                </a:ext>
              </a:extLst>
            </p:cNvPr>
            <p:cNvSpPr>
              <a:spLocks noEditPoints="1"/>
            </p:cNvSpPr>
            <p:nvPr/>
          </p:nvSpPr>
          <p:spPr bwMode="auto">
            <a:xfrm>
              <a:off x="9447213" y="3729038"/>
              <a:ext cx="60325" cy="241300"/>
            </a:xfrm>
            <a:custGeom>
              <a:avLst/>
              <a:gdLst>
                <a:gd name="T0" fmla="*/ 14 w 16"/>
                <a:gd name="T1" fmla="*/ 64 h 64"/>
                <a:gd name="T2" fmla="*/ 2 w 16"/>
                <a:gd name="T3" fmla="*/ 64 h 64"/>
                <a:gd name="T4" fmla="*/ 0 w 16"/>
                <a:gd name="T5" fmla="*/ 62 h 64"/>
                <a:gd name="T6" fmla="*/ 0 w 16"/>
                <a:gd name="T7" fmla="*/ 2 h 64"/>
                <a:gd name="T8" fmla="*/ 2 w 16"/>
                <a:gd name="T9" fmla="*/ 0 h 64"/>
                <a:gd name="T10" fmla="*/ 14 w 16"/>
                <a:gd name="T11" fmla="*/ 0 h 64"/>
                <a:gd name="T12" fmla="*/ 16 w 16"/>
                <a:gd name="T13" fmla="*/ 2 h 64"/>
                <a:gd name="T14" fmla="*/ 16 w 16"/>
                <a:gd name="T15" fmla="*/ 62 h 64"/>
                <a:gd name="T16" fmla="*/ 14 w 16"/>
                <a:gd name="T17" fmla="*/ 64 h 64"/>
                <a:gd name="T18" fmla="*/ 4 w 16"/>
                <a:gd name="T19" fmla="*/ 60 h 64"/>
                <a:gd name="T20" fmla="*/ 12 w 16"/>
                <a:gd name="T21" fmla="*/ 60 h 64"/>
                <a:gd name="T22" fmla="*/ 12 w 16"/>
                <a:gd name="T23" fmla="*/ 4 h 64"/>
                <a:gd name="T24" fmla="*/ 4 w 16"/>
                <a:gd name="T25" fmla="*/ 4 h 64"/>
                <a:gd name="T26" fmla="*/ 4 w 1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4">
                  <a:moveTo>
                    <a:pt x="14" y="64"/>
                  </a:moveTo>
                  <a:cubicBezTo>
                    <a:pt x="2" y="64"/>
                    <a:pt x="2" y="64"/>
                    <a:pt x="2" y="64"/>
                  </a:cubicBezTo>
                  <a:cubicBezTo>
                    <a:pt x="1" y="64"/>
                    <a:pt x="0" y="63"/>
                    <a:pt x="0" y="62"/>
                  </a:cubicBezTo>
                  <a:cubicBezTo>
                    <a:pt x="0" y="2"/>
                    <a:pt x="0" y="2"/>
                    <a:pt x="0" y="2"/>
                  </a:cubicBezTo>
                  <a:cubicBezTo>
                    <a:pt x="0" y="1"/>
                    <a:pt x="1" y="0"/>
                    <a:pt x="2" y="0"/>
                  </a:cubicBezTo>
                  <a:cubicBezTo>
                    <a:pt x="14" y="0"/>
                    <a:pt x="14" y="0"/>
                    <a:pt x="14" y="0"/>
                  </a:cubicBezTo>
                  <a:cubicBezTo>
                    <a:pt x="15" y="0"/>
                    <a:pt x="16" y="1"/>
                    <a:pt x="16" y="2"/>
                  </a:cubicBezTo>
                  <a:cubicBezTo>
                    <a:pt x="16" y="62"/>
                    <a:pt x="16" y="62"/>
                    <a:pt x="16" y="62"/>
                  </a:cubicBezTo>
                  <a:cubicBezTo>
                    <a:pt x="16" y="63"/>
                    <a:pt x="15" y="64"/>
                    <a:pt x="14" y="64"/>
                  </a:cubicBezTo>
                  <a:close/>
                  <a:moveTo>
                    <a:pt x="4" y="60"/>
                  </a:moveTo>
                  <a:cubicBezTo>
                    <a:pt x="12" y="60"/>
                    <a:pt x="12" y="60"/>
                    <a:pt x="12" y="60"/>
                  </a:cubicBezTo>
                  <a:cubicBezTo>
                    <a:pt x="12" y="4"/>
                    <a:pt x="12" y="4"/>
                    <a:pt x="12" y="4"/>
                  </a:cubicBezTo>
                  <a:cubicBezTo>
                    <a:pt x="4" y="4"/>
                    <a:pt x="4" y="4"/>
                    <a:pt x="4" y="4"/>
                  </a:cubicBezTo>
                  <a:lnTo>
                    <a:pt x="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1" name="Freeform 1214">
              <a:extLst>
                <a:ext uri="{FF2B5EF4-FFF2-40B4-BE49-F238E27FC236}">
                  <a16:creationId xmlns:a16="http://schemas.microsoft.com/office/drawing/2014/main" id="{C873B920-859E-4DE1-B0A5-6A6B0B0FDA1F}"/>
                </a:ext>
              </a:extLst>
            </p:cNvPr>
            <p:cNvSpPr>
              <a:spLocks noEditPoints="1"/>
            </p:cNvSpPr>
            <p:nvPr/>
          </p:nvSpPr>
          <p:spPr bwMode="auto">
            <a:xfrm>
              <a:off x="9183688" y="3759200"/>
              <a:ext cx="46038" cy="46038"/>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9" y="0"/>
                    <a:pt x="12" y="3"/>
                    <a:pt x="12" y="6"/>
                  </a:cubicBezTo>
                  <a:cubicBezTo>
                    <a:pt x="12" y="9"/>
                    <a:pt x="9" y="12"/>
                    <a:pt x="6" y="12"/>
                  </a:cubicBezTo>
                  <a:close/>
                  <a:moveTo>
                    <a:pt x="6" y="4"/>
                  </a:moveTo>
                  <a:cubicBezTo>
                    <a:pt x="5" y="4"/>
                    <a:pt x="4" y="5"/>
                    <a:pt x="4" y="6"/>
                  </a:cubicBezTo>
                  <a:cubicBezTo>
                    <a:pt x="4" y="7"/>
                    <a:pt x="5" y="8"/>
                    <a:pt x="6" y="8"/>
                  </a:cubicBezTo>
                  <a:cubicBezTo>
                    <a:pt x="7" y="8"/>
                    <a:pt x="8" y="7"/>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2" name="Freeform 1215">
              <a:extLst>
                <a:ext uri="{FF2B5EF4-FFF2-40B4-BE49-F238E27FC236}">
                  <a16:creationId xmlns:a16="http://schemas.microsoft.com/office/drawing/2014/main" id="{82565A72-23AE-43F5-9564-31F82FC2F59D}"/>
                </a:ext>
              </a:extLst>
            </p:cNvPr>
            <p:cNvSpPr>
              <a:spLocks noEditPoints="1"/>
            </p:cNvSpPr>
            <p:nvPr/>
          </p:nvSpPr>
          <p:spPr bwMode="auto">
            <a:xfrm>
              <a:off x="9274175" y="3684588"/>
              <a:ext cx="44450" cy="44450"/>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9" y="0"/>
                    <a:pt x="12" y="3"/>
                    <a:pt x="12" y="6"/>
                  </a:cubicBezTo>
                  <a:cubicBezTo>
                    <a:pt x="12" y="9"/>
                    <a:pt x="9" y="12"/>
                    <a:pt x="6" y="12"/>
                  </a:cubicBezTo>
                  <a:close/>
                  <a:moveTo>
                    <a:pt x="6" y="4"/>
                  </a:moveTo>
                  <a:cubicBezTo>
                    <a:pt x="5" y="4"/>
                    <a:pt x="4" y="5"/>
                    <a:pt x="4" y="6"/>
                  </a:cubicBezTo>
                  <a:cubicBezTo>
                    <a:pt x="4" y="7"/>
                    <a:pt x="5" y="8"/>
                    <a:pt x="6" y="8"/>
                  </a:cubicBezTo>
                  <a:cubicBezTo>
                    <a:pt x="7" y="8"/>
                    <a:pt x="8" y="7"/>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3" name="Freeform 1216">
              <a:extLst>
                <a:ext uri="{FF2B5EF4-FFF2-40B4-BE49-F238E27FC236}">
                  <a16:creationId xmlns:a16="http://schemas.microsoft.com/office/drawing/2014/main" id="{3FF6C02C-2540-4342-AD32-48A8593BCB0F}"/>
                </a:ext>
              </a:extLst>
            </p:cNvPr>
            <p:cNvSpPr>
              <a:spLocks noEditPoints="1"/>
            </p:cNvSpPr>
            <p:nvPr/>
          </p:nvSpPr>
          <p:spPr bwMode="auto">
            <a:xfrm>
              <a:off x="9364663" y="3714750"/>
              <a:ext cx="44450" cy="44450"/>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9" y="0"/>
                    <a:pt x="12" y="3"/>
                    <a:pt x="12" y="6"/>
                  </a:cubicBezTo>
                  <a:cubicBezTo>
                    <a:pt x="12" y="9"/>
                    <a:pt x="9" y="12"/>
                    <a:pt x="6" y="12"/>
                  </a:cubicBezTo>
                  <a:close/>
                  <a:moveTo>
                    <a:pt x="6" y="4"/>
                  </a:moveTo>
                  <a:cubicBezTo>
                    <a:pt x="5" y="4"/>
                    <a:pt x="4" y="5"/>
                    <a:pt x="4" y="6"/>
                  </a:cubicBezTo>
                  <a:cubicBezTo>
                    <a:pt x="4" y="7"/>
                    <a:pt x="5" y="8"/>
                    <a:pt x="6" y="8"/>
                  </a:cubicBezTo>
                  <a:cubicBezTo>
                    <a:pt x="7" y="8"/>
                    <a:pt x="8" y="7"/>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4" name="Freeform 1217">
              <a:extLst>
                <a:ext uri="{FF2B5EF4-FFF2-40B4-BE49-F238E27FC236}">
                  <a16:creationId xmlns:a16="http://schemas.microsoft.com/office/drawing/2014/main" id="{2B0FC18E-8B87-4549-A68C-73982DF749AE}"/>
                </a:ext>
              </a:extLst>
            </p:cNvPr>
            <p:cNvSpPr>
              <a:spLocks noEditPoints="1"/>
            </p:cNvSpPr>
            <p:nvPr/>
          </p:nvSpPr>
          <p:spPr bwMode="auto">
            <a:xfrm>
              <a:off x="9453563" y="3609975"/>
              <a:ext cx="46038" cy="44450"/>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9" y="0"/>
                    <a:pt x="12" y="3"/>
                    <a:pt x="12" y="6"/>
                  </a:cubicBezTo>
                  <a:cubicBezTo>
                    <a:pt x="12" y="9"/>
                    <a:pt x="9" y="12"/>
                    <a:pt x="6" y="12"/>
                  </a:cubicBezTo>
                  <a:close/>
                  <a:moveTo>
                    <a:pt x="6" y="4"/>
                  </a:moveTo>
                  <a:cubicBezTo>
                    <a:pt x="5" y="4"/>
                    <a:pt x="4" y="5"/>
                    <a:pt x="4" y="6"/>
                  </a:cubicBezTo>
                  <a:cubicBezTo>
                    <a:pt x="4" y="7"/>
                    <a:pt x="5" y="8"/>
                    <a:pt x="6" y="8"/>
                  </a:cubicBezTo>
                  <a:cubicBezTo>
                    <a:pt x="7" y="8"/>
                    <a:pt x="8" y="7"/>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5" name="Freeform 1218">
              <a:extLst>
                <a:ext uri="{FF2B5EF4-FFF2-40B4-BE49-F238E27FC236}">
                  <a16:creationId xmlns:a16="http://schemas.microsoft.com/office/drawing/2014/main" id="{29C62231-C25A-4475-80AC-DEB44C3913BD}"/>
                </a:ext>
              </a:extLst>
            </p:cNvPr>
            <p:cNvSpPr>
              <a:spLocks/>
            </p:cNvSpPr>
            <p:nvPr/>
          </p:nvSpPr>
          <p:spPr bwMode="auto">
            <a:xfrm>
              <a:off x="9210675" y="3706813"/>
              <a:ext cx="82550" cy="71438"/>
            </a:xfrm>
            <a:custGeom>
              <a:avLst/>
              <a:gdLst>
                <a:gd name="T0" fmla="*/ 2 w 22"/>
                <a:gd name="T1" fmla="*/ 19 h 19"/>
                <a:gd name="T2" fmla="*/ 1 w 22"/>
                <a:gd name="T3" fmla="*/ 19 h 19"/>
                <a:gd name="T4" fmla="*/ 1 w 22"/>
                <a:gd name="T5" fmla="*/ 16 h 19"/>
                <a:gd name="T6" fmla="*/ 19 w 22"/>
                <a:gd name="T7" fmla="*/ 1 h 19"/>
                <a:gd name="T8" fmla="*/ 21 w 22"/>
                <a:gd name="T9" fmla="*/ 1 h 19"/>
                <a:gd name="T10" fmla="*/ 21 w 22"/>
                <a:gd name="T11" fmla="*/ 4 h 19"/>
                <a:gd name="T12" fmla="*/ 3 w 22"/>
                <a:gd name="T13" fmla="*/ 19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2" y="19"/>
                    <a:pt x="1" y="19"/>
                    <a:pt x="1" y="19"/>
                  </a:cubicBezTo>
                  <a:cubicBezTo>
                    <a:pt x="0" y="18"/>
                    <a:pt x="0" y="17"/>
                    <a:pt x="1" y="16"/>
                  </a:cubicBezTo>
                  <a:cubicBezTo>
                    <a:pt x="19" y="1"/>
                    <a:pt x="19" y="1"/>
                    <a:pt x="19" y="1"/>
                  </a:cubicBezTo>
                  <a:cubicBezTo>
                    <a:pt x="19" y="0"/>
                    <a:pt x="21" y="0"/>
                    <a:pt x="21" y="1"/>
                  </a:cubicBezTo>
                  <a:cubicBezTo>
                    <a:pt x="22" y="2"/>
                    <a:pt x="22" y="3"/>
                    <a:pt x="21" y="4"/>
                  </a:cubicBezTo>
                  <a:cubicBezTo>
                    <a:pt x="3" y="19"/>
                    <a:pt x="3" y="19"/>
                    <a:pt x="3" y="19"/>
                  </a:cubicBezTo>
                  <a:cubicBezTo>
                    <a:pt x="3" y="19"/>
                    <a:pt x="3" y="19"/>
                    <a:pt x="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6" name="Freeform 1219">
              <a:extLst>
                <a:ext uri="{FF2B5EF4-FFF2-40B4-BE49-F238E27FC236}">
                  <a16:creationId xmlns:a16="http://schemas.microsoft.com/office/drawing/2014/main" id="{8294208D-2E31-4B33-AA63-AA9AC3874E68}"/>
                </a:ext>
              </a:extLst>
            </p:cNvPr>
            <p:cNvSpPr>
              <a:spLocks/>
            </p:cNvSpPr>
            <p:nvPr/>
          </p:nvSpPr>
          <p:spPr bwMode="auto">
            <a:xfrm>
              <a:off x="9304338" y="3703638"/>
              <a:ext cx="79375" cy="38100"/>
            </a:xfrm>
            <a:custGeom>
              <a:avLst/>
              <a:gdLst>
                <a:gd name="T0" fmla="*/ 18 w 21"/>
                <a:gd name="T1" fmla="*/ 10 h 10"/>
                <a:gd name="T2" fmla="*/ 18 w 21"/>
                <a:gd name="T3" fmla="*/ 10 h 10"/>
                <a:gd name="T4" fmla="*/ 1 w 21"/>
                <a:gd name="T5" fmla="*/ 4 h 10"/>
                <a:gd name="T6" fmla="*/ 0 w 21"/>
                <a:gd name="T7" fmla="*/ 2 h 10"/>
                <a:gd name="T8" fmla="*/ 2 w 21"/>
                <a:gd name="T9" fmla="*/ 0 h 10"/>
                <a:gd name="T10" fmla="*/ 19 w 21"/>
                <a:gd name="T11" fmla="*/ 6 h 10"/>
                <a:gd name="T12" fmla="*/ 20 w 21"/>
                <a:gd name="T13" fmla="*/ 8 h 10"/>
                <a:gd name="T14" fmla="*/ 18 w 2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8" y="10"/>
                  </a:moveTo>
                  <a:cubicBezTo>
                    <a:pt x="18" y="10"/>
                    <a:pt x="18" y="10"/>
                    <a:pt x="18" y="10"/>
                  </a:cubicBezTo>
                  <a:cubicBezTo>
                    <a:pt x="1" y="4"/>
                    <a:pt x="1" y="4"/>
                    <a:pt x="1" y="4"/>
                  </a:cubicBezTo>
                  <a:cubicBezTo>
                    <a:pt x="0" y="4"/>
                    <a:pt x="0" y="3"/>
                    <a:pt x="0" y="2"/>
                  </a:cubicBezTo>
                  <a:cubicBezTo>
                    <a:pt x="0" y="1"/>
                    <a:pt x="1" y="0"/>
                    <a:pt x="2" y="0"/>
                  </a:cubicBezTo>
                  <a:cubicBezTo>
                    <a:pt x="19" y="6"/>
                    <a:pt x="19" y="6"/>
                    <a:pt x="19" y="6"/>
                  </a:cubicBezTo>
                  <a:cubicBezTo>
                    <a:pt x="20" y="6"/>
                    <a:pt x="21" y="7"/>
                    <a:pt x="20" y="8"/>
                  </a:cubicBezTo>
                  <a:cubicBezTo>
                    <a:pt x="20" y="9"/>
                    <a:pt x="19" y="10"/>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7" name="Freeform 1220">
              <a:extLst>
                <a:ext uri="{FF2B5EF4-FFF2-40B4-BE49-F238E27FC236}">
                  <a16:creationId xmlns:a16="http://schemas.microsoft.com/office/drawing/2014/main" id="{681923B9-9832-4602-BE81-A5A56082C258}"/>
                </a:ext>
              </a:extLst>
            </p:cNvPr>
            <p:cNvSpPr>
              <a:spLocks/>
            </p:cNvSpPr>
            <p:nvPr/>
          </p:nvSpPr>
          <p:spPr bwMode="auto">
            <a:xfrm>
              <a:off x="9386888" y="3635375"/>
              <a:ext cx="90488" cy="98425"/>
            </a:xfrm>
            <a:custGeom>
              <a:avLst/>
              <a:gdLst>
                <a:gd name="T0" fmla="*/ 3 w 24"/>
                <a:gd name="T1" fmla="*/ 26 h 26"/>
                <a:gd name="T2" fmla="*/ 1 w 24"/>
                <a:gd name="T3" fmla="*/ 25 h 26"/>
                <a:gd name="T4" fmla="*/ 1 w 24"/>
                <a:gd name="T5" fmla="*/ 23 h 26"/>
                <a:gd name="T6" fmla="*/ 20 w 24"/>
                <a:gd name="T7" fmla="*/ 1 h 26"/>
                <a:gd name="T8" fmla="*/ 23 w 24"/>
                <a:gd name="T9" fmla="*/ 1 h 26"/>
                <a:gd name="T10" fmla="*/ 23 w 24"/>
                <a:gd name="T11" fmla="*/ 3 h 26"/>
                <a:gd name="T12" fmla="*/ 4 w 24"/>
                <a:gd name="T13" fmla="*/ 25 h 26"/>
                <a:gd name="T14" fmla="*/ 3 w 24"/>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6">
                  <a:moveTo>
                    <a:pt x="3" y="26"/>
                  </a:moveTo>
                  <a:cubicBezTo>
                    <a:pt x="2" y="26"/>
                    <a:pt x="2" y="26"/>
                    <a:pt x="1" y="25"/>
                  </a:cubicBezTo>
                  <a:cubicBezTo>
                    <a:pt x="0" y="25"/>
                    <a:pt x="0" y="23"/>
                    <a:pt x="1" y="23"/>
                  </a:cubicBezTo>
                  <a:cubicBezTo>
                    <a:pt x="20" y="1"/>
                    <a:pt x="20" y="1"/>
                    <a:pt x="20" y="1"/>
                  </a:cubicBezTo>
                  <a:cubicBezTo>
                    <a:pt x="21" y="0"/>
                    <a:pt x="22" y="0"/>
                    <a:pt x="23" y="1"/>
                  </a:cubicBezTo>
                  <a:cubicBezTo>
                    <a:pt x="24" y="1"/>
                    <a:pt x="24" y="2"/>
                    <a:pt x="23" y="3"/>
                  </a:cubicBezTo>
                  <a:cubicBezTo>
                    <a:pt x="4" y="25"/>
                    <a:pt x="4" y="25"/>
                    <a:pt x="4" y="25"/>
                  </a:cubicBezTo>
                  <a:cubicBezTo>
                    <a:pt x="4" y="26"/>
                    <a:pt x="3" y="26"/>
                    <a:pt x="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08" name="Group 407">
            <a:extLst>
              <a:ext uri="{FF2B5EF4-FFF2-40B4-BE49-F238E27FC236}">
                <a16:creationId xmlns:a16="http://schemas.microsoft.com/office/drawing/2014/main" id="{A3C029DB-4828-4599-86C4-EC1267701E1B}"/>
              </a:ext>
            </a:extLst>
          </p:cNvPr>
          <p:cNvGrpSpPr/>
          <p:nvPr/>
        </p:nvGrpSpPr>
        <p:grpSpPr>
          <a:xfrm>
            <a:off x="9994458" y="5273224"/>
            <a:ext cx="360363" cy="360363"/>
            <a:chOff x="6997700" y="2166938"/>
            <a:chExt cx="360363" cy="360363"/>
          </a:xfrm>
          <a:solidFill>
            <a:schemeClr val="bg1"/>
          </a:solidFill>
        </p:grpSpPr>
        <p:sp>
          <p:nvSpPr>
            <p:cNvPr id="409" name="Freeform 1508">
              <a:extLst>
                <a:ext uri="{FF2B5EF4-FFF2-40B4-BE49-F238E27FC236}">
                  <a16:creationId xmlns:a16="http://schemas.microsoft.com/office/drawing/2014/main" id="{DEA29FCA-4819-424C-9596-78612BCB7B1F}"/>
                </a:ext>
              </a:extLst>
            </p:cNvPr>
            <p:cNvSpPr>
              <a:spLocks noEditPoints="1"/>
            </p:cNvSpPr>
            <p:nvPr/>
          </p:nvSpPr>
          <p:spPr bwMode="auto">
            <a:xfrm>
              <a:off x="7132638" y="2271713"/>
              <a:ext cx="90488" cy="90488"/>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0" name="Freeform 1509">
              <a:extLst>
                <a:ext uri="{FF2B5EF4-FFF2-40B4-BE49-F238E27FC236}">
                  <a16:creationId xmlns:a16="http://schemas.microsoft.com/office/drawing/2014/main" id="{4874BBF9-A7E5-477A-BEDA-6319DE8C20A9}"/>
                </a:ext>
              </a:extLst>
            </p:cNvPr>
            <p:cNvSpPr>
              <a:spLocks noEditPoints="1"/>
            </p:cNvSpPr>
            <p:nvPr/>
          </p:nvSpPr>
          <p:spPr bwMode="auto">
            <a:xfrm>
              <a:off x="7110413" y="2346325"/>
              <a:ext cx="134938" cy="76200"/>
            </a:xfrm>
            <a:custGeom>
              <a:avLst/>
              <a:gdLst>
                <a:gd name="T0" fmla="*/ 34 w 36"/>
                <a:gd name="T1" fmla="*/ 20 h 20"/>
                <a:gd name="T2" fmla="*/ 34 w 36"/>
                <a:gd name="T3" fmla="*/ 20 h 20"/>
                <a:gd name="T4" fmla="*/ 2 w 36"/>
                <a:gd name="T5" fmla="*/ 20 h 20"/>
                <a:gd name="T6" fmla="*/ 0 w 36"/>
                <a:gd name="T7" fmla="*/ 18 h 20"/>
                <a:gd name="T8" fmla="*/ 18 w 36"/>
                <a:gd name="T9" fmla="*/ 0 h 20"/>
                <a:gd name="T10" fmla="*/ 36 w 36"/>
                <a:gd name="T11" fmla="*/ 17 h 20"/>
                <a:gd name="T12" fmla="*/ 36 w 36"/>
                <a:gd name="T13" fmla="*/ 18 h 20"/>
                <a:gd name="T14" fmla="*/ 34 w 36"/>
                <a:gd name="T15" fmla="*/ 20 h 20"/>
                <a:gd name="T16" fmla="*/ 4 w 36"/>
                <a:gd name="T17" fmla="*/ 16 h 20"/>
                <a:gd name="T18" fmla="*/ 32 w 36"/>
                <a:gd name="T19" fmla="*/ 16 h 20"/>
                <a:gd name="T20" fmla="*/ 18 w 36"/>
                <a:gd name="T21" fmla="*/ 4 h 20"/>
                <a:gd name="T22" fmla="*/ 4 w 36"/>
                <a:gd name="T2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0">
                  <a:moveTo>
                    <a:pt x="34" y="20"/>
                  </a:moveTo>
                  <a:cubicBezTo>
                    <a:pt x="34" y="20"/>
                    <a:pt x="34" y="20"/>
                    <a:pt x="34" y="20"/>
                  </a:cubicBezTo>
                  <a:cubicBezTo>
                    <a:pt x="2" y="20"/>
                    <a:pt x="2" y="20"/>
                    <a:pt x="2" y="20"/>
                  </a:cubicBezTo>
                  <a:cubicBezTo>
                    <a:pt x="1" y="20"/>
                    <a:pt x="0" y="19"/>
                    <a:pt x="0" y="18"/>
                  </a:cubicBezTo>
                  <a:cubicBezTo>
                    <a:pt x="0" y="8"/>
                    <a:pt x="8" y="0"/>
                    <a:pt x="18" y="0"/>
                  </a:cubicBezTo>
                  <a:cubicBezTo>
                    <a:pt x="28" y="0"/>
                    <a:pt x="36" y="8"/>
                    <a:pt x="36" y="17"/>
                  </a:cubicBezTo>
                  <a:cubicBezTo>
                    <a:pt x="36" y="18"/>
                    <a:pt x="36" y="18"/>
                    <a:pt x="36" y="18"/>
                  </a:cubicBezTo>
                  <a:cubicBezTo>
                    <a:pt x="36" y="19"/>
                    <a:pt x="35" y="20"/>
                    <a:pt x="34" y="20"/>
                  </a:cubicBezTo>
                  <a:close/>
                  <a:moveTo>
                    <a:pt x="4" y="16"/>
                  </a:moveTo>
                  <a:cubicBezTo>
                    <a:pt x="32" y="16"/>
                    <a:pt x="32" y="16"/>
                    <a:pt x="32" y="16"/>
                  </a:cubicBezTo>
                  <a:cubicBezTo>
                    <a:pt x="31" y="9"/>
                    <a:pt x="25" y="4"/>
                    <a:pt x="18" y="4"/>
                  </a:cubicBezTo>
                  <a:cubicBezTo>
                    <a:pt x="11" y="4"/>
                    <a:pt x="5" y="9"/>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1" name="Freeform 1510">
              <a:extLst>
                <a:ext uri="{FF2B5EF4-FFF2-40B4-BE49-F238E27FC236}">
                  <a16:creationId xmlns:a16="http://schemas.microsoft.com/office/drawing/2014/main" id="{0CBC7399-D27B-435C-80B6-DCA1757F87B1}"/>
                </a:ext>
              </a:extLst>
            </p:cNvPr>
            <p:cNvSpPr>
              <a:spLocks/>
            </p:cNvSpPr>
            <p:nvPr/>
          </p:nvSpPr>
          <p:spPr bwMode="auto">
            <a:xfrm>
              <a:off x="7245350" y="2219325"/>
              <a:ext cx="63500" cy="60325"/>
            </a:xfrm>
            <a:custGeom>
              <a:avLst/>
              <a:gdLst>
                <a:gd name="T0" fmla="*/ 2 w 17"/>
                <a:gd name="T1" fmla="*/ 16 h 16"/>
                <a:gd name="T2" fmla="*/ 1 w 17"/>
                <a:gd name="T3" fmla="*/ 15 h 16"/>
                <a:gd name="T4" fmla="*/ 1 w 17"/>
                <a:gd name="T5" fmla="*/ 13 h 16"/>
                <a:gd name="T6" fmla="*/ 13 w 17"/>
                <a:gd name="T7" fmla="*/ 0 h 16"/>
                <a:gd name="T8" fmla="*/ 16 w 17"/>
                <a:gd name="T9" fmla="*/ 0 h 16"/>
                <a:gd name="T10" fmla="*/ 16 w 17"/>
                <a:gd name="T11" fmla="*/ 3 h 16"/>
                <a:gd name="T12" fmla="*/ 3 w 17"/>
                <a:gd name="T13" fmla="*/ 15 h 16"/>
                <a:gd name="T14" fmla="*/ 2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2" y="16"/>
                  </a:moveTo>
                  <a:cubicBezTo>
                    <a:pt x="2" y="16"/>
                    <a:pt x="1" y="16"/>
                    <a:pt x="1" y="15"/>
                  </a:cubicBezTo>
                  <a:cubicBezTo>
                    <a:pt x="0" y="15"/>
                    <a:pt x="0" y="13"/>
                    <a:pt x="1" y="13"/>
                  </a:cubicBezTo>
                  <a:cubicBezTo>
                    <a:pt x="13" y="0"/>
                    <a:pt x="13" y="0"/>
                    <a:pt x="13" y="0"/>
                  </a:cubicBezTo>
                  <a:cubicBezTo>
                    <a:pt x="14" y="0"/>
                    <a:pt x="15" y="0"/>
                    <a:pt x="16" y="0"/>
                  </a:cubicBezTo>
                  <a:cubicBezTo>
                    <a:pt x="17" y="1"/>
                    <a:pt x="17" y="2"/>
                    <a:pt x="16" y="3"/>
                  </a:cubicBezTo>
                  <a:cubicBezTo>
                    <a:pt x="3" y="15"/>
                    <a:pt x="3" y="15"/>
                    <a:pt x="3" y="15"/>
                  </a:cubicBezTo>
                  <a:cubicBezTo>
                    <a:pt x="3" y="16"/>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2" name="Freeform 1511">
              <a:extLst>
                <a:ext uri="{FF2B5EF4-FFF2-40B4-BE49-F238E27FC236}">
                  <a16:creationId xmlns:a16="http://schemas.microsoft.com/office/drawing/2014/main" id="{5D398ED0-D3C2-46F5-A4A3-FF9CBBC44C7A}"/>
                </a:ext>
              </a:extLst>
            </p:cNvPr>
            <p:cNvSpPr>
              <a:spLocks noEditPoints="1"/>
            </p:cNvSpPr>
            <p:nvPr/>
          </p:nvSpPr>
          <p:spPr bwMode="auto">
            <a:xfrm>
              <a:off x="7283450" y="2166938"/>
              <a:ext cx="74613" cy="74613"/>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3" name="Freeform 1512">
              <a:extLst>
                <a:ext uri="{FF2B5EF4-FFF2-40B4-BE49-F238E27FC236}">
                  <a16:creationId xmlns:a16="http://schemas.microsoft.com/office/drawing/2014/main" id="{00169426-C986-4CB7-965C-9D5096E03511}"/>
                </a:ext>
              </a:extLst>
            </p:cNvPr>
            <p:cNvSpPr>
              <a:spLocks/>
            </p:cNvSpPr>
            <p:nvPr/>
          </p:nvSpPr>
          <p:spPr bwMode="auto">
            <a:xfrm>
              <a:off x="7261225" y="2430463"/>
              <a:ext cx="47625" cy="44450"/>
            </a:xfrm>
            <a:custGeom>
              <a:avLst/>
              <a:gdLst>
                <a:gd name="T0" fmla="*/ 10 w 13"/>
                <a:gd name="T1" fmla="*/ 12 h 12"/>
                <a:gd name="T2" fmla="*/ 9 w 13"/>
                <a:gd name="T3" fmla="*/ 12 h 12"/>
                <a:gd name="T4" fmla="*/ 0 w 13"/>
                <a:gd name="T5" fmla="*/ 3 h 12"/>
                <a:gd name="T6" fmla="*/ 0 w 13"/>
                <a:gd name="T7" fmla="*/ 0 h 12"/>
                <a:gd name="T8" fmla="*/ 3 w 13"/>
                <a:gd name="T9" fmla="*/ 1 h 12"/>
                <a:gd name="T10" fmla="*/ 12 w 13"/>
                <a:gd name="T11" fmla="*/ 9 h 12"/>
                <a:gd name="T12" fmla="*/ 12 w 13"/>
                <a:gd name="T13" fmla="*/ 12 h 12"/>
                <a:gd name="T14" fmla="*/ 10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0" y="12"/>
                  </a:moveTo>
                  <a:cubicBezTo>
                    <a:pt x="10" y="12"/>
                    <a:pt x="9" y="12"/>
                    <a:pt x="9" y="12"/>
                  </a:cubicBezTo>
                  <a:cubicBezTo>
                    <a:pt x="0" y="3"/>
                    <a:pt x="0" y="3"/>
                    <a:pt x="0" y="3"/>
                  </a:cubicBezTo>
                  <a:cubicBezTo>
                    <a:pt x="0" y="3"/>
                    <a:pt x="0" y="1"/>
                    <a:pt x="0" y="0"/>
                  </a:cubicBezTo>
                  <a:cubicBezTo>
                    <a:pt x="1" y="0"/>
                    <a:pt x="3" y="0"/>
                    <a:pt x="3" y="1"/>
                  </a:cubicBezTo>
                  <a:cubicBezTo>
                    <a:pt x="12" y="9"/>
                    <a:pt x="12" y="9"/>
                    <a:pt x="12" y="9"/>
                  </a:cubicBezTo>
                  <a:cubicBezTo>
                    <a:pt x="13" y="10"/>
                    <a:pt x="13" y="11"/>
                    <a:pt x="12" y="12"/>
                  </a:cubicBezTo>
                  <a:cubicBezTo>
                    <a:pt x="11" y="12"/>
                    <a:pt x="11" y="12"/>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4" name="Freeform 1513">
              <a:extLst>
                <a:ext uri="{FF2B5EF4-FFF2-40B4-BE49-F238E27FC236}">
                  <a16:creationId xmlns:a16="http://schemas.microsoft.com/office/drawing/2014/main" id="{E15559CC-24DD-4903-A456-CBE6AB14899F}"/>
                </a:ext>
              </a:extLst>
            </p:cNvPr>
            <p:cNvSpPr>
              <a:spLocks noEditPoints="1"/>
            </p:cNvSpPr>
            <p:nvPr/>
          </p:nvSpPr>
          <p:spPr bwMode="auto">
            <a:xfrm>
              <a:off x="7283450" y="2452688"/>
              <a:ext cx="74613" cy="74613"/>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5" name="Freeform 1514">
              <a:extLst>
                <a:ext uri="{FF2B5EF4-FFF2-40B4-BE49-F238E27FC236}">
                  <a16:creationId xmlns:a16="http://schemas.microsoft.com/office/drawing/2014/main" id="{9ED31FB0-5763-4592-9BAB-B66ABC38B5D0}"/>
                </a:ext>
              </a:extLst>
            </p:cNvPr>
            <p:cNvSpPr>
              <a:spLocks/>
            </p:cNvSpPr>
            <p:nvPr/>
          </p:nvSpPr>
          <p:spPr bwMode="auto">
            <a:xfrm>
              <a:off x="7046913" y="2219325"/>
              <a:ext cx="63500" cy="60325"/>
            </a:xfrm>
            <a:custGeom>
              <a:avLst/>
              <a:gdLst>
                <a:gd name="T0" fmla="*/ 15 w 17"/>
                <a:gd name="T1" fmla="*/ 16 h 16"/>
                <a:gd name="T2" fmla="*/ 14 w 17"/>
                <a:gd name="T3" fmla="*/ 15 h 16"/>
                <a:gd name="T4" fmla="*/ 1 w 17"/>
                <a:gd name="T5" fmla="*/ 3 h 16"/>
                <a:gd name="T6" fmla="*/ 1 w 17"/>
                <a:gd name="T7" fmla="*/ 0 h 16"/>
                <a:gd name="T8" fmla="*/ 4 w 17"/>
                <a:gd name="T9" fmla="*/ 0 h 16"/>
                <a:gd name="T10" fmla="*/ 16 w 17"/>
                <a:gd name="T11" fmla="*/ 13 h 16"/>
                <a:gd name="T12" fmla="*/ 16 w 17"/>
                <a:gd name="T13" fmla="*/ 15 h 16"/>
                <a:gd name="T14" fmla="*/ 15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15" y="16"/>
                  </a:moveTo>
                  <a:cubicBezTo>
                    <a:pt x="15" y="16"/>
                    <a:pt x="14" y="16"/>
                    <a:pt x="14" y="15"/>
                  </a:cubicBezTo>
                  <a:cubicBezTo>
                    <a:pt x="1" y="3"/>
                    <a:pt x="1" y="3"/>
                    <a:pt x="1" y="3"/>
                  </a:cubicBezTo>
                  <a:cubicBezTo>
                    <a:pt x="0" y="2"/>
                    <a:pt x="0" y="1"/>
                    <a:pt x="1" y="0"/>
                  </a:cubicBezTo>
                  <a:cubicBezTo>
                    <a:pt x="2" y="0"/>
                    <a:pt x="3" y="0"/>
                    <a:pt x="4" y="0"/>
                  </a:cubicBezTo>
                  <a:cubicBezTo>
                    <a:pt x="16" y="13"/>
                    <a:pt x="16" y="13"/>
                    <a:pt x="16" y="13"/>
                  </a:cubicBezTo>
                  <a:cubicBezTo>
                    <a:pt x="17" y="13"/>
                    <a:pt x="17" y="15"/>
                    <a:pt x="16" y="15"/>
                  </a:cubicBezTo>
                  <a:cubicBezTo>
                    <a:pt x="16" y="16"/>
                    <a:pt x="16" y="16"/>
                    <a:pt x="1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6" name="Freeform 1515">
              <a:extLst>
                <a:ext uri="{FF2B5EF4-FFF2-40B4-BE49-F238E27FC236}">
                  <a16:creationId xmlns:a16="http://schemas.microsoft.com/office/drawing/2014/main" id="{907345F6-1258-4038-80C4-DB0877AF0641}"/>
                </a:ext>
              </a:extLst>
            </p:cNvPr>
            <p:cNvSpPr>
              <a:spLocks noEditPoints="1"/>
            </p:cNvSpPr>
            <p:nvPr/>
          </p:nvSpPr>
          <p:spPr bwMode="auto">
            <a:xfrm>
              <a:off x="6997700" y="2166938"/>
              <a:ext cx="74613" cy="74613"/>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7" name="Freeform 1516">
              <a:extLst>
                <a:ext uri="{FF2B5EF4-FFF2-40B4-BE49-F238E27FC236}">
                  <a16:creationId xmlns:a16="http://schemas.microsoft.com/office/drawing/2014/main" id="{FDF6ECCD-08B1-4D0F-9F27-4CE0AFF3392F}"/>
                </a:ext>
              </a:extLst>
            </p:cNvPr>
            <p:cNvSpPr>
              <a:spLocks/>
            </p:cNvSpPr>
            <p:nvPr/>
          </p:nvSpPr>
          <p:spPr bwMode="auto">
            <a:xfrm>
              <a:off x="7050088" y="2430463"/>
              <a:ext cx="46038" cy="44450"/>
            </a:xfrm>
            <a:custGeom>
              <a:avLst/>
              <a:gdLst>
                <a:gd name="T0" fmla="*/ 2 w 12"/>
                <a:gd name="T1" fmla="*/ 12 h 12"/>
                <a:gd name="T2" fmla="*/ 0 w 12"/>
                <a:gd name="T3" fmla="*/ 12 h 12"/>
                <a:gd name="T4" fmla="*/ 0 w 12"/>
                <a:gd name="T5" fmla="*/ 9 h 12"/>
                <a:gd name="T6" fmla="*/ 9 w 12"/>
                <a:gd name="T7" fmla="*/ 1 h 12"/>
                <a:gd name="T8" fmla="*/ 12 w 12"/>
                <a:gd name="T9" fmla="*/ 0 h 12"/>
                <a:gd name="T10" fmla="*/ 12 w 12"/>
                <a:gd name="T11" fmla="*/ 3 h 12"/>
                <a:gd name="T12" fmla="*/ 3 w 12"/>
                <a:gd name="T13" fmla="*/ 12 h 12"/>
                <a:gd name="T14" fmla="*/ 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2" y="12"/>
                  </a:moveTo>
                  <a:cubicBezTo>
                    <a:pt x="1" y="12"/>
                    <a:pt x="1" y="12"/>
                    <a:pt x="0" y="12"/>
                  </a:cubicBezTo>
                  <a:cubicBezTo>
                    <a:pt x="0" y="11"/>
                    <a:pt x="0" y="10"/>
                    <a:pt x="0" y="9"/>
                  </a:cubicBezTo>
                  <a:cubicBezTo>
                    <a:pt x="9" y="1"/>
                    <a:pt x="9" y="1"/>
                    <a:pt x="9" y="1"/>
                  </a:cubicBezTo>
                  <a:cubicBezTo>
                    <a:pt x="10" y="0"/>
                    <a:pt x="11" y="0"/>
                    <a:pt x="12" y="0"/>
                  </a:cubicBezTo>
                  <a:cubicBezTo>
                    <a:pt x="12" y="1"/>
                    <a:pt x="12" y="3"/>
                    <a:pt x="12" y="3"/>
                  </a:cubicBezTo>
                  <a:cubicBezTo>
                    <a:pt x="3" y="12"/>
                    <a:pt x="3" y="12"/>
                    <a:pt x="3" y="12"/>
                  </a:cubicBezTo>
                  <a:cubicBezTo>
                    <a:pt x="3" y="12"/>
                    <a:pt x="2"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8" name="Freeform 1517">
              <a:extLst>
                <a:ext uri="{FF2B5EF4-FFF2-40B4-BE49-F238E27FC236}">
                  <a16:creationId xmlns:a16="http://schemas.microsoft.com/office/drawing/2014/main" id="{249C49FC-A14F-4941-A064-97600770A15D}"/>
                </a:ext>
              </a:extLst>
            </p:cNvPr>
            <p:cNvSpPr>
              <a:spLocks noEditPoints="1"/>
            </p:cNvSpPr>
            <p:nvPr/>
          </p:nvSpPr>
          <p:spPr bwMode="auto">
            <a:xfrm>
              <a:off x="6997700" y="2452688"/>
              <a:ext cx="74613" cy="74613"/>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9" name="Freeform 1518">
              <a:extLst>
                <a:ext uri="{FF2B5EF4-FFF2-40B4-BE49-F238E27FC236}">
                  <a16:creationId xmlns:a16="http://schemas.microsoft.com/office/drawing/2014/main" id="{9F705F2F-74C4-494A-9B07-3ED5DA666277}"/>
                </a:ext>
              </a:extLst>
            </p:cNvPr>
            <p:cNvSpPr>
              <a:spLocks/>
            </p:cNvSpPr>
            <p:nvPr/>
          </p:nvSpPr>
          <p:spPr bwMode="auto">
            <a:xfrm>
              <a:off x="7237413" y="2332038"/>
              <a:ext cx="60325" cy="14288"/>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0" name="Freeform 1519">
              <a:extLst>
                <a:ext uri="{FF2B5EF4-FFF2-40B4-BE49-F238E27FC236}">
                  <a16:creationId xmlns:a16="http://schemas.microsoft.com/office/drawing/2014/main" id="{269F893B-9BFB-4FF1-88C3-8D69F8C4578A}"/>
                </a:ext>
              </a:extLst>
            </p:cNvPr>
            <p:cNvSpPr>
              <a:spLocks noEditPoints="1"/>
            </p:cNvSpPr>
            <p:nvPr/>
          </p:nvSpPr>
          <p:spPr bwMode="auto">
            <a:xfrm>
              <a:off x="7283450" y="2301875"/>
              <a:ext cx="74613" cy="74613"/>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1" name="Freeform 1520">
              <a:extLst>
                <a:ext uri="{FF2B5EF4-FFF2-40B4-BE49-F238E27FC236}">
                  <a16:creationId xmlns:a16="http://schemas.microsoft.com/office/drawing/2014/main" id="{6C20D6C4-9D10-4A27-ADC1-92735C50AB15}"/>
                </a:ext>
              </a:extLst>
            </p:cNvPr>
            <p:cNvSpPr>
              <a:spLocks/>
            </p:cNvSpPr>
            <p:nvPr/>
          </p:nvSpPr>
          <p:spPr bwMode="auto">
            <a:xfrm>
              <a:off x="7058025" y="2332038"/>
              <a:ext cx="60325" cy="14288"/>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2" name="Freeform 1521">
              <a:extLst>
                <a:ext uri="{FF2B5EF4-FFF2-40B4-BE49-F238E27FC236}">
                  <a16:creationId xmlns:a16="http://schemas.microsoft.com/office/drawing/2014/main" id="{EC207B43-B6E8-42DD-9EA8-8D11656D1309}"/>
                </a:ext>
              </a:extLst>
            </p:cNvPr>
            <p:cNvSpPr>
              <a:spLocks noEditPoints="1"/>
            </p:cNvSpPr>
            <p:nvPr/>
          </p:nvSpPr>
          <p:spPr bwMode="auto">
            <a:xfrm>
              <a:off x="6997700" y="2301875"/>
              <a:ext cx="74613" cy="74613"/>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23" name="Group 422">
            <a:extLst>
              <a:ext uri="{FF2B5EF4-FFF2-40B4-BE49-F238E27FC236}">
                <a16:creationId xmlns:a16="http://schemas.microsoft.com/office/drawing/2014/main" id="{8B57530D-791F-41E0-9CB6-D52422E5BA76}"/>
              </a:ext>
            </a:extLst>
          </p:cNvPr>
          <p:cNvGrpSpPr/>
          <p:nvPr/>
        </p:nvGrpSpPr>
        <p:grpSpPr>
          <a:xfrm>
            <a:off x="7380442" y="1684166"/>
            <a:ext cx="344488" cy="361950"/>
            <a:chOff x="4113213" y="5051425"/>
            <a:chExt cx="344488" cy="361950"/>
          </a:xfrm>
          <a:solidFill>
            <a:schemeClr val="bg1"/>
          </a:solidFill>
        </p:grpSpPr>
        <p:sp>
          <p:nvSpPr>
            <p:cNvPr id="424" name="Freeform 1563">
              <a:extLst>
                <a:ext uri="{FF2B5EF4-FFF2-40B4-BE49-F238E27FC236}">
                  <a16:creationId xmlns:a16="http://schemas.microsoft.com/office/drawing/2014/main" id="{D4977186-B291-4456-899B-E69E07A467BF}"/>
                </a:ext>
              </a:extLst>
            </p:cNvPr>
            <p:cNvSpPr>
              <a:spLocks noEditPoints="1"/>
            </p:cNvSpPr>
            <p:nvPr/>
          </p:nvSpPr>
          <p:spPr bwMode="auto">
            <a:xfrm>
              <a:off x="4113213" y="5051425"/>
              <a:ext cx="344488" cy="60325"/>
            </a:xfrm>
            <a:custGeom>
              <a:avLst/>
              <a:gdLst>
                <a:gd name="T0" fmla="*/ 90 w 92"/>
                <a:gd name="T1" fmla="*/ 16 h 16"/>
                <a:gd name="T2" fmla="*/ 2 w 92"/>
                <a:gd name="T3" fmla="*/ 16 h 16"/>
                <a:gd name="T4" fmla="*/ 0 w 92"/>
                <a:gd name="T5" fmla="*/ 14 h 16"/>
                <a:gd name="T6" fmla="*/ 0 w 92"/>
                <a:gd name="T7" fmla="*/ 2 h 16"/>
                <a:gd name="T8" fmla="*/ 2 w 92"/>
                <a:gd name="T9" fmla="*/ 0 h 16"/>
                <a:gd name="T10" fmla="*/ 90 w 92"/>
                <a:gd name="T11" fmla="*/ 0 h 16"/>
                <a:gd name="T12" fmla="*/ 92 w 92"/>
                <a:gd name="T13" fmla="*/ 2 h 16"/>
                <a:gd name="T14" fmla="*/ 92 w 92"/>
                <a:gd name="T15" fmla="*/ 14 h 16"/>
                <a:gd name="T16" fmla="*/ 90 w 92"/>
                <a:gd name="T17" fmla="*/ 16 h 16"/>
                <a:gd name="T18" fmla="*/ 4 w 92"/>
                <a:gd name="T19" fmla="*/ 12 h 16"/>
                <a:gd name="T20" fmla="*/ 88 w 92"/>
                <a:gd name="T21" fmla="*/ 12 h 16"/>
                <a:gd name="T22" fmla="*/ 88 w 92"/>
                <a:gd name="T23" fmla="*/ 4 h 16"/>
                <a:gd name="T24" fmla="*/ 4 w 92"/>
                <a:gd name="T25" fmla="*/ 4 h 16"/>
                <a:gd name="T26" fmla="*/ 4 w 92"/>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6">
                  <a:moveTo>
                    <a:pt x="90" y="16"/>
                  </a:moveTo>
                  <a:cubicBezTo>
                    <a:pt x="2" y="16"/>
                    <a:pt x="2" y="16"/>
                    <a:pt x="2" y="16"/>
                  </a:cubicBezTo>
                  <a:cubicBezTo>
                    <a:pt x="1" y="16"/>
                    <a:pt x="0" y="15"/>
                    <a:pt x="0" y="14"/>
                  </a:cubicBezTo>
                  <a:cubicBezTo>
                    <a:pt x="0" y="2"/>
                    <a:pt x="0" y="2"/>
                    <a:pt x="0" y="2"/>
                  </a:cubicBezTo>
                  <a:cubicBezTo>
                    <a:pt x="0" y="1"/>
                    <a:pt x="1" y="0"/>
                    <a:pt x="2" y="0"/>
                  </a:cubicBezTo>
                  <a:cubicBezTo>
                    <a:pt x="90" y="0"/>
                    <a:pt x="90" y="0"/>
                    <a:pt x="90" y="0"/>
                  </a:cubicBezTo>
                  <a:cubicBezTo>
                    <a:pt x="91" y="0"/>
                    <a:pt x="92" y="1"/>
                    <a:pt x="92" y="2"/>
                  </a:cubicBezTo>
                  <a:cubicBezTo>
                    <a:pt x="92" y="14"/>
                    <a:pt x="92" y="14"/>
                    <a:pt x="92" y="14"/>
                  </a:cubicBezTo>
                  <a:cubicBezTo>
                    <a:pt x="92" y="15"/>
                    <a:pt x="91" y="16"/>
                    <a:pt x="90" y="16"/>
                  </a:cubicBezTo>
                  <a:close/>
                  <a:moveTo>
                    <a:pt x="4" y="12"/>
                  </a:moveTo>
                  <a:cubicBezTo>
                    <a:pt x="88" y="12"/>
                    <a:pt x="88" y="12"/>
                    <a:pt x="88" y="12"/>
                  </a:cubicBezTo>
                  <a:cubicBezTo>
                    <a:pt x="88" y="4"/>
                    <a:pt x="88" y="4"/>
                    <a:pt x="88"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5" name="Freeform 1564">
              <a:extLst>
                <a:ext uri="{FF2B5EF4-FFF2-40B4-BE49-F238E27FC236}">
                  <a16:creationId xmlns:a16="http://schemas.microsoft.com/office/drawing/2014/main" id="{E923D286-5302-4E10-B454-FEDBDF42CBE0}"/>
                </a:ext>
              </a:extLst>
            </p:cNvPr>
            <p:cNvSpPr>
              <a:spLocks/>
            </p:cNvSpPr>
            <p:nvPr/>
          </p:nvSpPr>
          <p:spPr bwMode="auto">
            <a:xfrm>
              <a:off x="4113213" y="5307013"/>
              <a:ext cx="344488" cy="15875"/>
            </a:xfrm>
            <a:custGeom>
              <a:avLst/>
              <a:gdLst>
                <a:gd name="T0" fmla="*/ 90 w 92"/>
                <a:gd name="T1" fmla="*/ 4 h 4"/>
                <a:gd name="T2" fmla="*/ 2 w 92"/>
                <a:gd name="T3" fmla="*/ 4 h 4"/>
                <a:gd name="T4" fmla="*/ 0 w 92"/>
                <a:gd name="T5" fmla="*/ 2 h 4"/>
                <a:gd name="T6" fmla="*/ 2 w 92"/>
                <a:gd name="T7" fmla="*/ 0 h 4"/>
                <a:gd name="T8" fmla="*/ 90 w 92"/>
                <a:gd name="T9" fmla="*/ 0 h 4"/>
                <a:gd name="T10" fmla="*/ 92 w 92"/>
                <a:gd name="T11" fmla="*/ 2 h 4"/>
                <a:gd name="T12" fmla="*/ 90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90" y="4"/>
                  </a:moveTo>
                  <a:cubicBezTo>
                    <a:pt x="2" y="4"/>
                    <a:pt x="2" y="4"/>
                    <a:pt x="2" y="4"/>
                  </a:cubicBezTo>
                  <a:cubicBezTo>
                    <a:pt x="1" y="4"/>
                    <a:pt x="0" y="3"/>
                    <a:pt x="0" y="2"/>
                  </a:cubicBezTo>
                  <a:cubicBezTo>
                    <a:pt x="0" y="1"/>
                    <a:pt x="1" y="0"/>
                    <a:pt x="2" y="0"/>
                  </a:cubicBezTo>
                  <a:cubicBezTo>
                    <a:pt x="90" y="0"/>
                    <a:pt x="90" y="0"/>
                    <a:pt x="90" y="0"/>
                  </a:cubicBezTo>
                  <a:cubicBezTo>
                    <a:pt x="91" y="0"/>
                    <a:pt x="92" y="1"/>
                    <a:pt x="92" y="2"/>
                  </a:cubicBezTo>
                  <a:cubicBezTo>
                    <a:pt x="92" y="3"/>
                    <a:pt x="91" y="4"/>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6" name="Freeform 1565">
              <a:extLst>
                <a:ext uri="{FF2B5EF4-FFF2-40B4-BE49-F238E27FC236}">
                  <a16:creationId xmlns:a16="http://schemas.microsoft.com/office/drawing/2014/main" id="{B526B4BA-FC4F-41B4-AB28-296CFBFE7005}"/>
                </a:ext>
              </a:extLst>
            </p:cNvPr>
            <p:cNvSpPr>
              <a:spLocks noEditPoints="1"/>
            </p:cNvSpPr>
            <p:nvPr/>
          </p:nvSpPr>
          <p:spPr bwMode="auto">
            <a:xfrm>
              <a:off x="4143375" y="5097463"/>
              <a:ext cx="284163" cy="225425"/>
            </a:xfrm>
            <a:custGeom>
              <a:avLst/>
              <a:gdLst>
                <a:gd name="T0" fmla="*/ 74 w 76"/>
                <a:gd name="T1" fmla="*/ 60 h 60"/>
                <a:gd name="T2" fmla="*/ 2 w 76"/>
                <a:gd name="T3" fmla="*/ 60 h 60"/>
                <a:gd name="T4" fmla="*/ 0 w 76"/>
                <a:gd name="T5" fmla="*/ 58 h 60"/>
                <a:gd name="T6" fmla="*/ 0 w 76"/>
                <a:gd name="T7" fmla="*/ 2 h 60"/>
                <a:gd name="T8" fmla="*/ 2 w 76"/>
                <a:gd name="T9" fmla="*/ 0 h 60"/>
                <a:gd name="T10" fmla="*/ 74 w 76"/>
                <a:gd name="T11" fmla="*/ 0 h 60"/>
                <a:gd name="T12" fmla="*/ 76 w 76"/>
                <a:gd name="T13" fmla="*/ 2 h 60"/>
                <a:gd name="T14" fmla="*/ 76 w 76"/>
                <a:gd name="T15" fmla="*/ 58 h 60"/>
                <a:gd name="T16" fmla="*/ 74 w 76"/>
                <a:gd name="T17" fmla="*/ 60 h 60"/>
                <a:gd name="T18" fmla="*/ 4 w 76"/>
                <a:gd name="T19" fmla="*/ 56 h 60"/>
                <a:gd name="T20" fmla="*/ 72 w 76"/>
                <a:gd name="T21" fmla="*/ 56 h 60"/>
                <a:gd name="T22" fmla="*/ 72 w 76"/>
                <a:gd name="T23" fmla="*/ 4 h 60"/>
                <a:gd name="T24" fmla="*/ 4 w 76"/>
                <a:gd name="T25" fmla="*/ 4 h 60"/>
                <a:gd name="T26" fmla="*/ 4 w 76"/>
                <a:gd name="T27"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60">
                  <a:moveTo>
                    <a:pt x="74" y="60"/>
                  </a:moveTo>
                  <a:cubicBezTo>
                    <a:pt x="2" y="60"/>
                    <a:pt x="2" y="60"/>
                    <a:pt x="2" y="60"/>
                  </a:cubicBezTo>
                  <a:cubicBezTo>
                    <a:pt x="1" y="60"/>
                    <a:pt x="0" y="59"/>
                    <a:pt x="0" y="58"/>
                  </a:cubicBezTo>
                  <a:cubicBezTo>
                    <a:pt x="0" y="2"/>
                    <a:pt x="0" y="2"/>
                    <a:pt x="0" y="2"/>
                  </a:cubicBezTo>
                  <a:cubicBezTo>
                    <a:pt x="0" y="1"/>
                    <a:pt x="1" y="0"/>
                    <a:pt x="2" y="0"/>
                  </a:cubicBezTo>
                  <a:cubicBezTo>
                    <a:pt x="74" y="0"/>
                    <a:pt x="74" y="0"/>
                    <a:pt x="74" y="0"/>
                  </a:cubicBezTo>
                  <a:cubicBezTo>
                    <a:pt x="75" y="0"/>
                    <a:pt x="76" y="1"/>
                    <a:pt x="76" y="2"/>
                  </a:cubicBezTo>
                  <a:cubicBezTo>
                    <a:pt x="76" y="58"/>
                    <a:pt x="76" y="58"/>
                    <a:pt x="76" y="58"/>
                  </a:cubicBezTo>
                  <a:cubicBezTo>
                    <a:pt x="76" y="59"/>
                    <a:pt x="75" y="60"/>
                    <a:pt x="74" y="60"/>
                  </a:cubicBezTo>
                  <a:close/>
                  <a:moveTo>
                    <a:pt x="4" y="56"/>
                  </a:moveTo>
                  <a:cubicBezTo>
                    <a:pt x="72" y="56"/>
                    <a:pt x="72" y="56"/>
                    <a:pt x="72" y="56"/>
                  </a:cubicBezTo>
                  <a:cubicBezTo>
                    <a:pt x="72" y="4"/>
                    <a:pt x="72" y="4"/>
                    <a:pt x="72" y="4"/>
                  </a:cubicBezTo>
                  <a:cubicBezTo>
                    <a:pt x="4" y="4"/>
                    <a:pt x="4" y="4"/>
                    <a:pt x="4" y="4"/>
                  </a:cubicBezTo>
                  <a:lnTo>
                    <a:pt x="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7" name="Rectangle 1566">
              <a:extLst>
                <a:ext uri="{FF2B5EF4-FFF2-40B4-BE49-F238E27FC236}">
                  <a16:creationId xmlns:a16="http://schemas.microsoft.com/office/drawing/2014/main" id="{A4EC0232-D0B7-4526-9289-FB9A38F09262}"/>
                </a:ext>
              </a:extLst>
            </p:cNvPr>
            <p:cNvSpPr>
              <a:spLocks noChangeArrowheads="1"/>
            </p:cNvSpPr>
            <p:nvPr/>
          </p:nvSpPr>
          <p:spPr bwMode="auto">
            <a:xfrm>
              <a:off x="4278313" y="5314950"/>
              <a:ext cx="1428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8" name="Freeform 1567">
              <a:extLst>
                <a:ext uri="{FF2B5EF4-FFF2-40B4-BE49-F238E27FC236}">
                  <a16:creationId xmlns:a16="http://schemas.microsoft.com/office/drawing/2014/main" id="{8DF4D0D4-5A80-4ED8-8B0C-DFB70E3EC45D}"/>
                </a:ext>
              </a:extLst>
            </p:cNvPr>
            <p:cNvSpPr>
              <a:spLocks noEditPoints="1"/>
            </p:cNvSpPr>
            <p:nvPr/>
          </p:nvSpPr>
          <p:spPr bwMode="auto">
            <a:xfrm>
              <a:off x="4256088" y="5353050"/>
              <a:ext cx="58738"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9" name="Freeform 1568">
              <a:extLst>
                <a:ext uri="{FF2B5EF4-FFF2-40B4-BE49-F238E27FC236}">
                  <a16:creationId xmlns:a16="http://schemas.microsoft.com/office/drawing/2014/main" id="{AECD8320-9FDB-4D80-9173-BBE74E64D776}"/>
                </a:ext>
              </a:extLst>
            </p:cNvPr>
            <p:cNvSpPr>
              <a:spLocks noEditPoints="1"/>
            </p:cNvSpPr>
            <p:nvPr/>
          </p:nvSpPr>
          <p:spPr bwMode="auto">
            <a:xfrm>
              <a:off x="4248150" y="5127625"/>
              <a:ext cx="74613" cy="60325"/>
            </a:xfrm>
            <a:custGeom>
              <a:avLst/>
              <a:gdLst>
                <a:gd name="T0" fmla="*/ 18 w 20"/>
                <a:gd name="T1" fmla="*/ 16 h 16"/>
                <a:gd name="T2" fmla="*/ 2 w 20"/>
                <a:gd name="T3" fmla="*/ 16 h 16"/>
                <a:gd name="T4" fmla="*/ 0 w 20"/>
                <a:gd name="T5" fmla="*/ 14 h 16"/>
                <a:gd name="T6" fmla="*/ 0 w 20"/>
                <a:gd name="T7" fmla="*/ 2 h 16"/>
                <a:gd name="T8" fmla="*/ 2 w 20"/>
                <a:gd name="T9" fmla="*/ 0 h 16"/>
                <a:gd name="T10" fmla="*/ 18 w 20"/>
                <a:gd name="T11" fmla="*/ 0 h 16"/>
                <a:gd name="T12" fmla="*/ 20 w 20"/>
                <a:gd name="T13" fmla="*/ 2 h 16"/>
                <a:gd name="T14" fmla="*/ 20 w 20"/>
                <a:gd name="T15" fmla="*/ 14 h 16"/>
                <a:gd name="T16" fmla="*/ 18 w 20"/>
                <a:gd name="T17" fmla="*/ 16 h 16"/>
                <a:gd name="T18" fmla="*/ 4 w 20"/>
                <a:gd name="T19" fmla="*/ 12 h 16"/>
                <a:gd name="T20" fmla="*/ 16 w 20"/>
                <a:gd name="T21" fmla="*/ 12 h 16"/>
                <a:gd name="T22" fmla="*/ 16 w 20"/>
                <a:gd name="T23" fmla="*/ 4 h 16"/>
                <a:gd name="T24" fmla="*/ 4 w 20"/>
                <a:gd name="T25" fmla="*/ 4 h 16"/>
                <a:gd name="T26" fmla="*/ 4 w 2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6">
                  <a:moveTo>
                    <a:pt x="18" y="16"/>
                  </a:moveTo>
                  <a:cubicBezTo>
                    <a:pt x="2" y="16"/>
                    <a:pt x="2" y="16"/>
                    <a:pt x="2" y="16"/>
                  </a:cubicBezTo>
                  <a:cubicBezTo>
                    <a:pt x="1" y="16"/>
                    <a:pt x="0" y="15"/>
                    <a:pt x="0" y="14"/>
                  </a:cubicBezTo>
                  <a:cubicBezTo>
                    <a:pt x="0" y="2"/>
                    <a:pt x="0" y="2"/>
                    <a:pt x="0" y="2"/>
                  </a:cubicBezTo>
                  <a:cubicBezTo>
                    <a:pt x="0" y="1"/>
                    <a:pt x="1" y="0"/>
                    <a:pt x="2" y="0"/>
                  </a:cubicBezTo>
                  <a:cubicBezTo>
                    <a:pt x="18" y="0"/>
                    <a:pt x="18" y="0"/>
                    <a:pt x="18" y="0"/>
                  </a:cubicBezTo>
                  <a:cubicBezTo>
                    <a:pt x="19" y="0"/>
                    <a:pt x="20" y="1"/>
                    <a:pt x="20" y="2"/>
                  </a:cubicBezTo>
                  <a:cubicBezTo>
                    <a:pt x="20" y="14"/>
                    <a:pt x="20" y="14"/>
                    <a:pt x="20" y="14"/>
                  </a:cubicBezTo>
                  <a:cubicBezTo>
                    <a:pt x="20" y="15"/>
                    <a:pt x="19" y="16"/>
                    <a:pt x="18" y="16"/>
                  </a:cubicBezTo>
                  <a:close/>
                  <a:moveTo>
                    <a:pt x="4" y="12"/>
                  </a:moveTo>
                  <a:cubicBezTo>
                    <a:pt x="16" y="12"/>
                    <a:pt x="16" y="12"/>
                    <a:pt x="16" y="12"/>
                  </a:cubicBezTo>
                  <a:cubicBezTo>
                    <a:pt x="16" y="4"/>
                    <a:pt x="16" y="4"/>
                    <a:pt x="1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0" name="Freeform 1569">
              <a:extLst>
                <a:ext uri="{FF2B5EF4-FFF2-40B4-BE49-F238E27FC236}">
                  <a16:creationId xmlns:a16="http://schemas.microsoft.com/office/drawing/2014/main" id="{A876CE35-4150-4857-8573-622DADDA76A9}"/>
                </a:ext>
              </a:extLst>
            </p:cNvPr>
            <p:cNvSpPr>
              <a:spLocks noEditPoints="1"/>
            </p:cNvSpPr>
            <p:nvPr/>
          </p:nvSpPr>
          <p:spPr bwMode="auto">
            <a:xfrm>
              <a:off x="4256088" y="5218113"/>
              <a:ext cx="58738" cy="58738"/>
            </a:xfrm>
            <a:custGeom>
              <a:avLst/>
              <a:gdLst>
                <a:gd name="T0" fmla="*/ 14 w 16"/>
                <a:gd name="T1" fmla="*/ 16 h 16"/>
                <a:gd name="T2" fmla="*/ 2 w 16"/>
                <a:gd name="T3" fmla="*/ 16 h 16"/>
                <a:gd name="T4" fmla="*/ 0 w 16"/>
                <a:gd name="T5" fmla="*/ 14 h 16"/>
                <a:gd name="T6" fmla="*/ 0 w 16"/>
                <a:gd name="T7" fmla="*/ 2 h 16"/>
                <a:gd name="T8" fmla="*/ 2 w 16"/>
                <a:gd name="T9" fmla="*/ 0 h 16"/>
                <a:gd name="T10" fmla="*/ 14 w 16"/>
                <a:gd name="T11" fmla="*/ 0 h 16"/>
                <a:gd name="T12" fmla="*/ 16 w 16"/>
                <a:gd name="T13" fmla="*/ 2 h 16"/>
                <a:gd name="T14" fmla="*/ 16 w 16"/>
                <a:gd name="T15" fmla="*/ 14 h 16"/>
                <a:gd name="T16" fmla="*/ 14 w 16"/>
                <a:gd name="T17" fmla="*/ 16 h 16"/>
                <a:gd name="T18" fmla="*/ 4 w 16"/>
                <a:gd name="T19" fmla="*/ 12 h 16"/>
                <a:gd name="T20" fmla="*/ 12 w 16"/>
                <a:gd name="T21" fmla="*/ 12 h 16"/>
                <a:gd name="T22" fmla="*/ 12 w 16"/>
                <a:gd name="T23" fmla="*/ 4 h 16"/>
                <a:gd name="T24" fmla="*/ 4 w 16"/>
                <a:gd name="T25" fmla="*/ 4 h 16"/>
                <a:gd name="T26" fmla="*/ 4 w 16"/>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4" y="16"/>
                  </a:moveTo>
                  <a:cubicBezTo>
                    <a:pt x="2" y="16"/>
                    <a:pt x="2" y="16"/>
                    <a:pt x="2" y="16"/>
                  </a:cubicBezTo>
                  <a:cubicBezTo>
                    <a:pt x="1" y="16"/>
                    <a:pt x="0" y="15"/>
                    <a:pt x="0" y="14"/>
                  </a:cubicBezTo>
                  <a:cubicBezTo>
                    <a:pt x="0" y="2"/>
                    <a:pt x="0" y="2"/>
                    <a:pt x="0" y="2"/>
                  </a:cubicBezTo>
                  <a:cubicBezTo>
                    <a:pt x="0" y="1"/>
                    <a:pt x="1" y="0"/>
                    <a:pt x="2" y="0"/>
                  </a:cubicBezTo>
                  <a:cubicBezTo>
                    <a:pt x="14" y="0"/>
                    <a:pt x="14" y="0"/>
                    <a:pt x="14" y="0"/>
                  </a:cubicBezTo>
                  <a:cubicBezTo>
                    <a:pt x="15" y="0"/>
                    <a:pt x="16" y="1"/>
                    <a:pt x="16" y="2"/>
                  </a:cubicBezTo>
                  <a:cubicBezTo>
                    <a:pt x="16" y="14"/>
                    <a:pt x="16" y="14"/>
                    <a:pt x="16" y="14"/>
                  </a:cubicBezTo>
                  <a:cubicBezTo>
                    <a:pt x="16" y="15"/>
                    <a:pt x="15" y="16"/>
                    <a:pt x="14" y="16"/>
                  </a:cubicBezTo>
                  <a:close/>
                  <a:moveTo>
                    <a:pt x="4" y="12"/>
                  </a:moveTo>
                  <a:cubicBezTo>
                    <a:pt x="12" y="12"/>
                    <a:pt x="12" y="12"/>
                    <a:pt x="12" y="12"/>
                  </a:cubicBezTo>
                  <a:cubicBezTo>
                    <a:pt x="12" y="4"/>
                    <a:pt x="12" y="4"/>
                    <a:pt x="12"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1" name="Freeform 1570">
              <a:extLst>
                <a:ext uri="{FF2B5EF4-FFF2-40B4-BE49-F238E27FC236}">
                  <a16:creationId xmlns:a16="http://schemas.microsoft.com/office/drawing/2014/main" id="{D3E15FAC-F43B-438D-8CF9-4E326FFA1457}"/>
                </a:ext>
              </a:extLst>
            </p:cNvPr>
            <p:cNvSpPr>
              <a:spLocks noEditPoints="1"/>
            </p:cNvSpPr>
            <p:nvPr/>
          </p:nvSpPr>
          <p:spPr bwMode="auto">
            <a:xfrm>
              <a:off x="4338638" y="5218113"/>
              <a:ext cx="60325" cy="58738"/>
            </a:xfrm>
            <a:custGeom>
              <a:avLst/>
              <a:gdLst>
                <a:gd name="T0" fmla="*/ 14 w 16"/>
                <a:gd name="T1" fmla="*/ 16 h 16"/>
                <a:gd name="T2" fmla="*/ 2 w 16"/>
                <a:gd name="T3" fmla="*/ 16 h 16"/>
                <a:gd name="T4" fmla="*/ 0 w 16"/>
                <a:gd name="T5" fmla="*/ 14 h 16"/>
                <a:gd name="T6" fmla="*/ 0 w 16"/>
                <a:gd name="T7" fmla="*/ 2 h 16"/>
                <a:gd name="T8" fmla="*/ 2 w 16"/>
                <a:gd name="T9" fmla="*/ 0 h 16"/>
                <a:gd name="T10" fmla="*/ 14 w 16"/>
                <a:gd name="T11" fmla="*/ 0 h 16"/>
                <a:gd name="T12" fmla="*/ 16 w 16"/>
                <a:gd name="T13" fmla="*/ 2 h 16"/>
                <a:gd name="T14" fmla="*/ 16 w 16"/>
                <a:gd name="T15" fmla="*/ 14 h 16"/>
                <a:gd name="T16" fmla="*/ 14 w 16"/>
                <a:gd name="T17" fmla="*/ 16 h 16"/>
                <a:gd name="T18" fmla="*/ 4 w 16"/>
                <a:gd name="T19" fmla="*/ 12 h 16"/>
                <a:gd name="T20" fmla="*/ 12 w 16"/>
                <a:gd name="T21" fmla="*/ 12 h 16"/>
                <a:gd name="T22" fmla="*/ 12 w 16"/>
                <a:gd name="T23" fmla="*/ 4 h 16"/>
                <a:gd name="T24" fmla="*/ 4 w 16"/>
                <a:gd name="T25" fmla="*/ 4 h 16"/>
                <a:gd name="T26" fmla="*/ 4 w 16"/>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4" y="16"/>
                  </a:moveTo>
                  <a:cubicBezTo>
                    <a:pt x="2" y="16"/>
                    <a:pt x="2" y="16"/>
                    <a:pt x="2" y="16"/>
                  </a:cubicBezTo>
                  <a:cubicBezTo>
                    <a:pt x="1" y="16"/>
                    <a:pt x="0" y="15"/>
                    <a:pt x="0" y="14"/>
                  </a:cubicBezTo>
                  <a:cubicBezTo>
                    <a:pt x="0" y="2"/>
                    <a:pt x="0" y="2"/>
                    <a:pt x="0" y="2"/>
                  </a:cubicBezTo>
                  <a:cubicBezTo>
                    <a:pt x="0" y="1"/>
                    <a:pt x="1" y="0"/>
                    <a:pt x="2" y="0"/>
                  </a:cubicBezTo>
                  <a:cubicBezTo>
                    <a:pt x="14" y="0"/>
                    <a:pt x="14" y="0"/>
                    <a:pt x="14" y="0"/>
                  </a:cubicBezTo>
                  <a:cubicBezTo>
                    <a:pt x="15" y="0"/>
                    <a:pt x="16" y="1"/>
                    <a:pt x="16" y="2"/>
                  </a:cubicBezTo>
                  <a:cubicBezTo>
                    <a:pt x="16" y="14"/>
                    <a:pt x="16" y="14"/>
                    <a:pt x="16" y="14"/>
                  </a:cubicBezTo>
                  <a:cubicBezTo>
                    <a:pt x="16" y="15"/>
                    <a:pt x="15" y="16"/>
                    <a:pt x="14" y="16"/>
                  </a:cubicBezTo>
                  <a:close/>
                  <a:moveTo>
                    <a:pt x="4" y="12"/>
                  </a:moveTo>
                  <a:cubicBezTo>
                    <a:pt x="12" y="12"/>
                    <a:pt x="12" y="12"/>
                    <a:pt x="12" y="12"/>
                  </a:cubicBezTo>
                  <a:cubicBezTo>
                    <a:pt x="12" y="4"/>
                    <a:pt x="12" y="4"/>
                    <a:pt x="12"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2" name="Freeform 1571">
              <a:extLst>
                <a:ext uri="{FF2B5EF4-FFF2-40B4-BE49-F238E27FC236}">
                  <a16:creationId xmlns:a16="http://schemas.microsoft.com/office/drawing/2014/main" id="{24A38E70-29BB-4D07-A6B6-9AB17EF4E381}"/>
                </a:ext>
              </a:extLst>
            </p:cNvPr>
            <p:cNvSpPr>
              <a:spLocks noEditPoints="1"/>
            </p:cNvSpPr>
            <p:nvPr/>
          </p:nvSpPr>
          <p:spPr bwMode="auto">
            <a:xfrm>
              <a:off x="4173538" y="5218113"/>
              <a:ext cx="58738" cy="58738"/>
            </a:xfrm>
            <a:custGeom>
              <a:avLst/>
              <a:gdLst>
                <a:gd name="T0" fmla="*/ 14 w 16"/>
                <a:gd name="T1" fmla="*/ 16 h 16"/>
                <a:gd name="T2" fmla="*/ 2 w 16"/>
                <a:gd name="T3" fmla="*/ 16 h 16"/>
                <a:gd name="T4" fmla="*/ 0 w 16"/>
                <a:gd name="T5" fmla="*/ 14 h 16"/>
                <a:gd name="T6" fmla="*/ 0 w 16"/>
                <a:gd name="T7" fmla="*/ 2 h 16"/>
                <a:gd name="T8" fmla="*/ 2 w 16"/>
                <a:gd name="T9" fmla="*/ 0 h 16"/>
                <a:gd name="T10" fmla="*/ 14 w 16"/>
                <a:gd name="T11" fmla="*/ 0 h 16"/>
                <a:gd name="T12" fmla="*/ 16 w 16"/>
                <a:gd name="T13" fmla="*/ 2 h 16"/>
                <a:gd name="T14" fmla="*/ 16 w 16"/>
                <a:gd name="T15" fmla="*/ 14 h 16"/>
                <a:gd name="T16" fmla="*/ 14 w 16"/>
                <a:gd name="T17" fmla="*/ 16 h 16"/>
                <a:gd name="T18" fmla="*/ 4 w 16"/>
                <a:gd name="T19" fmla="*/ 12 h 16"/>
                <a:gd name="T20" fmla="*/ 12 w 16"/>
                <a:gd name="T21" fmla="*/ 12 h 16"/>
                <a:gd name="T22" fmla="*/ 12 w 16"/>
                <a:gd name="T23" fmla="*/ 4 h 16"/>
                <a:gd name="T24" fmla="*/ 4 w 16"/>
                <a:gd name="T25" fmla="*/ 4 h 16"/>
                <a:gd name="T26" fmla="*/ 4 w 16"/>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4" y="16"/>
                  </a:moveTo>
                  <a:cubicBezTo>
                    <a:pt x="2" y="16"/>
                    <a:pt x="2" y="16"/>
                    <a:pt x="2" y="16"/>
                  </a:cubicBezTo>
                  <a:cubicBezTo>
                    <a:pt x="1" y="16"/>
                    <a:pt x="0" y="15"/>
                    <a:pt x="0" y="14"/>
                  </a:cubicBezTo>
                  <a:cubicBezTo>
                    <a:pt x="0" y="2"/>
                    <a:pt x="0" y="2"/>
                    <a:pt x="0" y="2"/>
                  </a:cubicBezTo>
                  <a:cubicBezTo>
                    <a:pt x="0" y="1"/>
                    <a:pt x="1" y="0"/>
                    <a:pt x="2" y="0"/>
                  </a:cubicBezTo>
                  <a:cubicBezTo>
                    <a:pt x="14" y="0"/>
                    <a:pt x="14" y="0"/>
                    <a:pt x="14" y="0"/>
                  </a:cubicBezTo>
                  <a:cubicBezTo>
                    <a:pt x="15" y="0"/>
                    <a:pt x="16" y="1"/>
                    <a:pt x="16" y="2"/>
                  </a:cubicBezTo>
                  <a:cubicBezTo>
                    <a:pt x="16" y="14"/>
                    <a:pt x="16" y="14"/>
                    <a:pt x="16" y="14"/>
                  </a:cubicBezTo>
                  <a:cubicBezTo>
                    <a:pt x="16" y="15"/>
                    <a:pt x="15" y="16"/>
                    <a:pt x="14" y="16"/>
                  </a:cubicBezTo>
                  <a:close/>
                  <a:moveTo>
                    <a:pt x="4" y="12"/>
                  </a:moveTo>
                  <a:cubicBezTo>
                    <a:pt x="12" y="12"/>
                    <a:pt x="12" y="12"/>
                    <a:pt x="12" y="12"/>
                  </a:cubicBezTo>
                  <a:cubicBezTo>
                    <a:pt x="12" y="4"/>
                    <a:pt x="12" y="4"/>
                    <a:pt x="12"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3" name="Freeform 1572">
              <a:extLst>
                <a:ext uri="{FF2B5EF4-FFF2-40B4-BE49-F238E27FC236}">
                  <a16:creationId xmlns:a16="http://schemas.microsoft.com/office/drawing/2014/main" id="{50C1D1A2-F402-4336-AEF1-D0658FAD7984}"/>
                </a:ext>
              </a:extLst>
            </p:cNvPr>
            <p:cNvSpPr>
              <a:spLocks/>
            </p:cNvSpPr>
            <p:nvPr/>
          </p:nvSpPr>
          <p:spPr bwMode="auto">
            <a:xfrm>
              <a:off x="4308475" y="5157788"/>
              <a:ext cx="60325" cy="74613"/>
            </a:xfrm>
            <a:custGeom>
              <a:avLst/>
              <a:gdLst>
                <a:gd name="T0" fmla="*/ 14 w 16"/>
                <a:gd name="T1" fmla="*/ 20 h 20"/>
                <a:gd name="T2" fmla="*/ 12 w 16"/>
                <a:gd name="T3" fmla="*/ 18 h 20"/>
                <a:gd name="T4" fmla="*/ 12 w 16"/>
                <a:gd name="T5" fmla="*/ 4 h 20"/>
                <a:gd name="T6" fmla="*/ 2 w 16"/>
                <a:gd name="T7" fmla="*/ 4 h 20"/>
                <a:gd name="T8" fmla="*/ 0 w 16"/>
                <a:gd name="T9" fmla="*/ 2 h 20"/>
                <a:gd name="T10" fmla="*/ 2 w 16"/>
                <a:gd name="T11" fmla="*/ 0 h 20"/>
                <a:gd name="T12" fmla="*/ 14 w 16"/>
                <a:gd name="T13" fmla="*/ 0 h 20"/>
                <a:gd name="T14" fmla="*/ 16 w 16"/>
                <a:gd name="T15" fmla="*/ 2 h 20"/>
                <a:gd name="T16" fmla="*/ 16 w 16"/>
                <a:gd name="T17" fmla="*/ 18 h 20"/>
                <a:gd name="T18" fmla="*/ 14 w 16"/>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4" y="20"/>
                  </a:moveTo>
                  <a:cubicBezTo>
                    <a:pt x="13" y="20"/>
                    <a:pt x="12" y="19"/>
                    <a:pt x="12" y="18"/>
                  </a:cubicBezTo>
                  <a:cubicBezTo>
                    <a:pt x="12" y="4"/>
                    <a:pt x="12" y="4"/>
                    <a:pt x="12" y="4"/>
                  </a:cubicBez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18"/>
                    <a:pt x="16" y="18"/>
                    <a:pt x="16" y="18"/>
                  </a:cubicBezTo>
                  <a:cubicBezTo>
                    <a:pt x="16" y="19"/>
                    <a:pt x="15" y="20"/>
                    <a:pt x="1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4" name="Freeform 1573">
              <a:extLst>
                <a:ext uri="{FF2B5EF4-FFF2-40B4-BE49-F238E27FC236}">
                  <a16:creationId xmlns:a16="http://schemas.microsoft.com/office/drawing/2014/main" id="{DF64FC8E-514F-45A5-91D1-E883F8B7D594}"/>
                </a:ext>
              </a:extLst>
            </p:cNvPr>
            <p:cNvSpPr>
              <a:spLocks/>
            </p:cNvSpPr>
            <p:nvPr/>
          </p:nvSpPr>
          <p:spPr bwMode="auto">
            <a:xfrm>
              <a:off x="4203700" y="5157788"/>
              <a:ext cx="58738" cy="74613"/>
            </a:xfrm>
            <a:custGeom>
              <a:avLst/>
              <a:gdLst>
                <a:gd name="T0" fmla="*/ 2 w 16"/>
                <a:gd name="T1" fmla="*/ 20 h 20"/>
                <a:gd name="T2" fmla="*/ 0 w 16"/>
                <a:gd name="T3" fmla="*/ 18 h 20"/>
                <a:gd name="T4" fmla="*/ 0 w 16"/>
                <a:gd name="T5" fmla="*/ 2 h 20"/>
                <a:gd name="T6" fmla="*/ 2 w 16"/>
                <a:gd name="T7" fmla="*/ 0 h 20"/>
                <a:gd name="T8" fmla="*/ 14 w 16"/>
                <a:gd name="T9" fmla="*/ 0 h 20"/>
                <a:gd name="T10" fmla="*/ 16 w 16"/>
                <a:gd name="T11" fmla="*/ 2 h 20"/>
                <a:gd name="T12" fmla="*/ 14 w 16"/>
                <a:gd name="T13" fmla="*/ 4 h 20"/>
                <a:gd name="T14" fmla="*/ 4 w 16"/>
                <a:gd name="T15" fmla="*/ 4 h 20"/>
                <a:gd name="T16" fmla="*/ 4 w 16"/>
                <a:gd name="T17" fmla="*/ 18 h 20"/>
                <a:gd name="T18" fmla="*/ 2 w 16"/>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2" y="20"/>
                  </a:moveTo>
                  <a:cubicBezTo>
                    <a:pt x="1" y="20"/>
                    <a:pt x="0" y="19"/>
                    <a:pt x="0" y="18"/>
                  </a:cubicBezTo>
                  <a:cubicBezTo>
                    <a:pt x="0" y="2"/>
                    <a:pt x="0" y="2"/>
                    <a:pt x="0" y="2"/>
                  </a:cubicBezTo>
                  <a:cubicBezTo>
                    <a:pt x="0" y="1"/>
                    <a:pt x="1" y="0"/>
                    <a:pt x="2" y="0"/>
                  </a:cubicBezTo>
                  <a:cubicBezTo>
                    <a:pt x="14" y="0"/>
                    <a:pt x="14" y="0"/>
                    <a:pt x="14" y="0"/>
                  </a:cubicBezTo>
                  <a:cubicBezTo>
                    <a:pt x="15" y="0"/>
                    <a:pt x="16" y="1"/>
                    <a:pt x="16" y="2"/>
                  </a:cubicBezTo>
                  <a:cubicBezTo>
                    <a:pt x="16" y="3"/>
                    <a:pt x="15" y="4"/>
                    <a:pt x="14" y="4"/>
                  </a:cubicBezTo>
                  <a:cubicBezTo>
                    <a:pt x="4" y="4"/>
                    <a:pt x="4" y="4"/>
                    <a:pt x="4" y="4"/>
                  </a:cubicBezTo>
                  <a:cubicBezTo>
                    <a:pt x="4" y="18"/>
                    <a:pt x="4" y="18"/>
                    <a:pt x="4" y="18"/>
                  </a:cubicBezTo>
                  <a:cubicBezTo>
                    <a:pt x="4" y="19"/>
                    <a:pt x="3" y="20"/>
                    <a:pt x="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5" name="Rectangle 1574">
              <a:extLst>
                <a:ext uri="{FF2B5EF4-FFF2-40B4-BE49-F238E27FC236}">
                  <a16:creationId xmlns:a16="http://schemas.microsoft.com/office/drawing/2014/main" id="{5B9369CF-ED84-442D-A8A4-2E027AEA61BC}"/>
                </a:ext>
              </a:extLst>
            </p:cNvPr>
            <p:cNvSpPr>
              <a:spLocks noChangeArrowheads="1"/>
            </p:cNvSpPr>
            <p:nvPr/>
          </p:nvSpPr>
          <p:spPr bwMode="auto">
            <a:xfrm>
              <a:off x="4278313" y="5180013"/>
              <a:ext cx="142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6" name="Group 435">
            <a:extLst>
              <a:ext uri="{FF2B5EF4-FFF2-40B4-BE49-F238E27FC236}">
                <a16:creationId xmlns:a16="http://schemas.microsoft.com/office/drawing/2014/main" id="{F1F20F3F-8AD6-4E12-A5A1-E7E6C590AB9E}"/>
              </a:ext>
            </a:extLst>
          </p:cNvPr>
          <p:cNvGrpSpPr/>
          <p:nvPr/>
        </p:nvGrpSpPr>
        <p:grpSpPr>
          <a:xfrm>
            <a:off x="5337110" y="5300385"/>
            <a:ext cx="310121" cy="306041"/>
            <a:chOff x="5554663" y="3609975"/>
            <a:chExt cx="361950" cy="357188"/>
          </a:xfrm>
          <a:solidFill>
            <a:schemeClr val="bg1"/>
          </a:solidFill>
        </p:grpSpPr>
        <p:sp>
          <p:nvSpPr>
            <p:cNvPr id="437" name="Freeform 1764">
              <a:extLst>
                <a:ext uri="{FF2B5EF4-FFF2-40B4-BE49-F238E27FC236}">
                  <a16:creationId xmlns:a16="http://schemas.microsoft.com/office/drawing/2014/main" id="{21B7AFC3-A0B5-4D11-B887-A6D391C01263}"/>
                </a:ext>
              </a:extLst>
            </p:cNvPr>
            <p:cNvSpPr>
              <a:spLocks/>
            </p:cNvSpPr>
            <p:nvPr/>
          </p:nvSpPr>
          <p:spPr bwMode="auto">
            <a:xfrm>
              <a:off x="5554663" y="3613150"/>
              <a:ext cx="354013" cy="354013"/>
            </a:xfrm>
            <a:custGeom>
              <a:avLst/>
              <a:gdLst>
                <a:gd name="T0" fmla="*/ 92 w 94"/>
                <a:gd name="T1" fmla="*/ 94 h 94"/>
                <a:gd name="T2" fmla="*/ 2 w 94"/>
                <a:gd name="T3" fmla="*/ 94 h 94"/>
                <a:gd name="T4" fmla="*/ 0 w 94"/>
                <a:gd name="T5" fmla="*/ 92 h 94"/>
                <a:gd name="T6" fmla="*/ 0 w 94"/>
                <a:gd name="T7" fmla="*/ 2 h 94"/>
                <a:gd name="T8" fmla="*/ 2 w 94"/>
                <a:gd name="T9" fmla="*/ 0 h 94"/>
                <a:gd name="T10" fmla="*/ 4 w 94"/>
                <a:gd name="T11" fmla="*/ 2 h 94"/>
                <a:gd name="T12" fmla="*/ 4 w 94"/>
                <a:gd name="T13" fmla="*/ 90 h 94"/>
                <a:gd name="T14" fmla="*/ 92 w 94"/>
                <a:gd name="T15" fmla="*/ 90 h 94"/>
                <a:gd name="T16" fmla="*/ 94 w 94"/>
                <a:gd name="T17" fmla="*/ 92 h 94"/>
                <a:gd name="T18" fmla="*/ 92 w 94"/>
                <a:gd name="T1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92" y="94"/>
                  </a:moveTo>
                  <a:cubicBezTo>
                    <a:pt x="2" y="94"/>
                    <a:pt x="2" y="94"/>
                    <a:pt x="2" y="94"/>
                  </a:cubicBezTo>
                  <a:cubicBezTo>
                    <a:pt x="1" y="94"/>
                    <a:pt x="0" y="93"/>
                    <a:pt x="0" y="92"/>
                  </a:cubicBezTo>
                  <a:cubicBezTo>
                    <a:pt x="0" y="2"/>
                    <a:pt x="0" y="2"/>
                    <a:pt x="0" y="2"/>
                  </a:cubicBezTo>
                  <a:cubicBezTo>
                    <a:pt x="0" y="1"/>
                    <a:pt x="1" y="0"/>
                    <a:pt x="2" y="0"/>
                  </a:cubicBezTo>
                  <a:cubicBezTo>
                    <a:pt x="3" y="0"/>
                    <a:pt x="4" y="1"/>
                    <a:pt x="4" y="2"/>
                  </a:cubicBezTo>
                  <a:cubicBezTo>
                    <a:pt x="4" y="90"/>
                    <a:pt x="4" y="90"/>
                    <a:pt x="4" y="90"/>
                  </a:cubicBezTo>
                  <a:cubicBezTo>
                    <a:pt x="92" y="90"/>
                    <a:pt x="92" y="90"/>
                    <a:pt x="92" y="90"/>
                  </a:cubicBezTo>
                  <a:cubicBezTo>
                    <a:pt x="93" y="90"/>
                    <a:pt x="94" y="91"/>
                    <a:pt x="94" y="92"/>
                  </a:cubicBezTo>
                  <a:cubicBezTo>
                    <a:pt x="94" y="93"/>
                    <a:pt x="93" y="94"/>
                    <a:pt x="92"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8" name="Freeform 1765">
              <a:extLst>
                <a:ext uri="{FF2B5EF4-FFF2-40B4-BE49-F238E27FC236}">
                  <a16:creationId xmlns:a16="http://schemas.microsoft.com/office/drawing/2014/main" id="{0AD72A74-8F8D-476A-9AA7-75748A35C716}"/>
                </a:ext>
              </a:extLst>
            </p:cNvPr>
            <p:cNvSpPr>
              <a:spLocks noEditPoints="1"/>
            </p:cNvSpPr>
            <p:nvPr/>
          </p:nvSpPr>
          <p:spPr bwMode="auto">
            <a:xfrm>
              <a:off x="5653088" y="36845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3"/>
                    <a:pt x="4" y="0"/>
                    <a:pt x="8" y="0"/>
                  </a:cubicBezTo>
                  <a:cubicBezTo>
                    <a:pt x="12" y="0"/>
                    <a:pt x="16" y="3"/>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9" name="Freeform 1766">
              <a:extLst>
                <a:ext uri="{FF2B5EF4-FFF2-40B4-BE49-F238E27FC236}">
                  <a16:creationId xmlns:a16="http://schemas.microsoft.com/office/drawing/2014/main" id="{87C9C0BC-768E-4022-BE66-96227956ADCD}"/>
                </a:ext>
              </a:extLst>
            </p:cNvPr>
            <p:cNvSpPr>
              <a:spLocks noEditPoints="1"/>
            </p:cNvSpPr>
            <p:nvPr/>
          </p:nvSpPr>
          <p:spPr bwMode="auto">
            <a:xfrm>
              <a:off x="5641975" y="3824288"/>
              <a:ext cx="60325" cy="58738"/>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3" y="16"/>
                    <a:pt x="0" y="13"/>
                    <a:pt x="0" y="8"/>
                  </a:cubicBezTo>
                  <a:cubicBezTo>
                    <a:pt x="0" y="4"/>
                    <a:pt x="3" y="0"/>
                    <a:pt x="8" y="0"/>
                  </a:cubicBezTo>
                  <a:cubicBezTo>
                    <a:pt x="12" y="0"/>
                    <a:pt x="16" y="4"/>
                    <a:pt x="16" y="8"/>
                  </a:cubicBezTo>
                  <a:cubicBezTo>
                    <a:pt x="16" y="13"/>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0" name="Freeform 1767">
              <a:extLst>
                <a:ext uri="{FF2B5EF4-FFF2-40B4-BE49-F238E27FC236}">
                  <a16:creationId xmlns:a16="http://schemas.microsoft.com/office/drawing/2014/main" id="{E41F7D43-8B70-48B3-9BDB-C262EC7EB93B}"/>
                </a:ext>
              </a:extLst>
            </p:cNvPr>
            <p:cNvSpPr>
              <a:spLocks noEditPoints="1"/>
            </p:cNvSpPr>
            <p:nvPr/>
          </p:nvSpPr>
          <p:spPr bwMode="auto">
            <a:xfrm>
              <a:off x="5765800" y="3717925"/>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1" name="Freeform 1768">
              <a:extLst>
                <a:ext uri="{FF2B5EF4-FFF2-40B4-BE49-F238E27FC236}">
                  <a16:creationId xmlns:a16="http://schemas.microsoft.com/office/drawing/2014/main" id="{BF234955-26E0-426A-8058-34F70CA66B24}"/>
                </a:ext>
              </a:extLst>
            </p:cNvPr>
            <p:cNvSpPr>
              <a:spLocks noEditPoints="1"/>
            </p:cNvSpPr>
            <p:nvPr/>
          </p:nvSpPr>
          <p:spPr bwMode="auto">
            <a:xfrm>
              <a:off x="5749925" y="3824288"/>
              <a:ext cx="60325" cy="58738"/>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2" name="Freeform 1769">
              <a:extLst>
                <a:ext uri="{FF2B5EF4-FFF2-40B4-BE49-F238E27FC236}">
                  <a16:creationId xmlns:a16="http://schemas.microsoft.com/office/drawing/2014/main" id="{7D0CE608-402C-4BDF-8453-86C18FACB1DC}"/>
                </a:ext>
              </a:extLst>
            </p:cNvPr>
            <p:cNvSpPr>
              <a:spLocks noEditPoints="1"/>
            </p:cNvSpPr>
            <p:nvPr/>
          </p:nvSpPr>
          <p:spPr bwMode="auto">
            <a:xfrm>
              <a:off x="5856288" y="3763963"/>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2" y="0"/>
                    <a:pt x="16" y="4"/>
                    <a:pt x="16" y="8"/>
                  </a:cubicBezTo>
                  <a:cubicBezTo>
                    <a:pt x="16" y="13"/>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3" name="Freeform 1770">
              <a:extLst>
                <a:ext uri="{FF2B5EF4-FFF2-40B4-BE49-F238E27FC236}">
                  <a16:creationId xmlns:a16="http://schemas.microsoft.com/office/drawing/2014/main" id="{0B838978-4A47-4896-B66B-8F4C487D56A7}"/>
                </a:ext>
              </a:extLst>
            </p:cNvPr>
            <p:cNvSpPr>
              <a:spLocks noEditPoints="1"/>
            </p:cNvSpPr>
            <p:nvPr/>
          </p:nvSpPr>
          <p:spPr bwMode="auto">
            <a:xfrm>
              <a:off x="5856288" y="3609975"/>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4" name="Freeform 1771">
              <a:extLst>
                <a:ext uri="{FF2B5EF4-FFF2-40B4-BE49-F238E27FC236}">
                  <a16:creationId xmlns:a16="http://schemas.microsoft.com/office/drawing/2014/main" id="{A178F540-80CE-47EA-A396-A2346A2C5205}"/>
                </a:ext>
              </a:extLst>
            </p:cNvPr>
            <p:cNvSpPr>
              <a:spLocks/>
            </p:cNvSpPr>
            <p:nvPr/>
          </p:nvSpPr>
          <p:spPr bwMode="auto">
            <a:xfrm>
              <a:off x="5803900" y="3646488"/>
              <a:ext cx="74613" cy="95250"/>
            </a:xfrm>
            <a:custGeom>
              <a:avLst/>
              <a:gdLst>
                <a:gd name="T0" fmla="*/ 2 w 20"/>
                <a:gd name="T1" fmla="*/ 25 h 25"/>
                <a:gd name="T2" fmla="*/ 1 w 20"/>
                <a:gd name="T3" fmla="*/ 24 h 25"/>
                <a:gd name="T4" fmla="*/ 1 w 20"/>
                <a:gd name="T5" fmla="*/ 21 h 25"/>
                <a:gd name="T6" fmla="*/ 16 w 20"/>
                <a:gd name="T7" fmla="*/ 1 h 25"/>
                <a:gd name="T8" fmla="*/ 19 w 20"/>
                <a:gd name="T9" fmla="*/ 1 h 25"/>
                <a:gd name="T10" fmla="*/ 20 w 20"/>
                <a:gd name="T11" fmla="*/ 4 h 25"/>
                <a:gd name="T12" fmla="*/ 4 w 20"/>
                <a:gd name="T13" fmla="*/ 24 h 25"/>
                <a:gd name="T14" fmla="*/ 2 w 20"/>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5">
                  <a:moveTo>
                    <a:pt x="2" y="25"/>
                  </a:moveTo>
                  <a:cubicBezTo>
                    <a:pt x="2" y="25"/>
                    <a:pt x="1" y="24"/>
                    <a:pt x="1" y="24"/>
                  </a:cubicBezTo>
                  <a:cubicBezTo>
                    <a:pt x="0" y="23"/>
                    <a:pt x="0" y="22"/>
                    <a:pt x="1" y="21"/>
                  </a:cubicBezTo>
                  <a:cubicBezTo>
                    <a:pt x="16" y="1"/>
                    <a:pt x="16" y="1"/>
                    <a:pt x="16" y="1"/>
                  </a:cubicBezTo>
                  <a:cubicBezTo>
                    <a:pt x="17" y="0"/>
                    <a:pt x="18" y="0"/>
                    <a:pt x="19" y="1"/>
                  </a:cubicBezTo>
                  <a:cubicBezTo>
                    <a:pt x="20" y="2"/>
                    <a:pt x="20" y="3"/>
                    <a:pt x="20" y="4"/>
                  </a:cubicBezTo>
                  <a:cubicBezTo>
                    <a:pt x="4" y="24"/>
                    <a:pt x="4" y="24"/>
                    <a:pt x="4" y="24"/>
                  </a:cubicBezTo>
                  <a:cubicBezTo>
                    <a:pt x="3" y="24"/>
                    <a:pt x="3" y="25"/>
                    <a:pt x="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5" name="Freeform 1772">
              <a:extLst>
                <a:ext uri="{FF2B5EF4-FFF2-40B4-BE49-F238E27FC236}">
                  <a16:creationId xmlns:a16="http://schemas.microsoft.com/office/drawing/2014/main" id="{50E48332-B83A-4660-AA1F-8BA4B5C0E3D7}"/>
                </a:ext>
              </a:extLst>
            </p:cNvPr>
            <p:cNvSpPr>
              <a:spLocks/>
            </p:cNvSpPr>
            <p:nvPr/>
          </p:nvSpPr>
          <p:spPr bwMode="auto">
            <a:xfrm>
              <a:off x="5694363" y="3711575"/>
              <a:ext cx="90488" cy="41275"/>
            </a:xfrm>
            <a:custGeom>
              <a:avLst/>
              <a:gdLst>
                <a:gd name="T0" fmla="*/ 22 w 24"/>
                <a:gd name="T1" fmla="*/ 11 h 11"/>
                <a:gd name="T2" fmla="*/ 21 w 24"/>
                <a:gd name="T3" fmla="*/ 11 h 11"/>
                <a:gd name="T4" fmla="*/ 2 w 24"/>
                <a:gd name="T5" fmla="*/ 4 h 11"/>
                <a:gd name="T6" fmla="*/ 1 w 24"/>
                <a:gd name="T7" fmla="*/ 2 h 11"/>
                <a:gd name="T8" fmla="*/ 3 w 24"/>
                <a:gd name="T9" fmla="*/ 1 h 11"/>
                <a:gd name="T10" fmla="*/ 22 w 24"/>
                <a:gd name="T11" fmla="*/ 7 h 11"/>
                <a:gd name="T12" fmla="*/ 24 w 24"/>
                <a:gd name="T13" fmla="*/ 9 h 11"/>
                <a:gd name="T14" fmla="*/ 22 w 24"/>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2" y="11"/>
                  </a:moveTo>
                  <a:cubicBezTo>
                    <a:pt x="21" y="11"/>
                    <a:pt x="21" y="11"/>
                    <a:pt x="21" y="11"/>
                  </a:cubicBezTo>
                  <a:cubicBezTo>
                    <a:pt x="2" y="4"/>
                    <a:pt x="2" y="4"/>
                    <a:pt x="2" y="4"/>
                  </a:cubicBezTo>
                  <a:cubicBezTo>
                    <a:pt x="1" y="4"/>
                    <a:pt x="0" y="3"/>
                    <a:pt x="1" y="2"/>
                  </a:cubicBezTo>
                  <a:cubicBezTo>
                    <a:pt x="1" y="1"/>
                    <a:pt x="2" y="0"/>
                    <a:pt x="3" y="1"/>
                  </a:cubicBezTo>
                  <a:cubicBezTo>
                    <a:pt x="22" y="7"/>
                    <a:pt x="22" y="7"/>
                    <a:pt x="22" y="7"/>
                  </a:cubicBezTo>
                  <a:cubicBezTo>
                    <a:pt x="23" y="7"/>
                    <a:pt x="24" y="8"/>
                    <a:pt x="24" y="9"/>
                  </a:cubicBezTo>
                  <a:cubicBezTo>
                    <a:pt x="23" y="10"/>
                    <a:pt x="23"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6" name="Freeform 1773">
              <a:extLst>
                <a:ext uri="{FF2B5EF4-FFF2-40B4-BE49-F238E27FC236}">
                  <a16:creationId xmlns:a16="http://schemas.microsoft.com/office/drawing/2014/main" id="{A160022C-A27B-40C0-9DE4-BBBF939F9C55}"/>
                </a:ext>
              </a:extLst>
            </p:cNvPr>
            <p:cNvSpPr>
              <a:spLocks/>
            </p:cNvSpPr>
            <p:nvPr/>
          </p:nvSpPr>
          <p:spPr bwMode="auto">
            <a:xfrm>
              <a:off x="5554663" y="3717925"/>
              <a:ext cx="117475" cy="76200"/>
            </a:xfrm>
            <a:custGeom>
              <a:avLst/>
              <a:gdLst>
                <a:gd name="T0" fmla="*/ 2 w 31"/>
                <a:gd name="T1" fmla="*/ 20 h 20"/>
                <a:gd name="T2" fmla="*/ 0 w 31"/>
                <a:gd name="T3" fmla="*/ 19 h 20"/>
                <a:gd name="T4" fmla="*/ 1 w 31"/>
                <a:gd name="T5" fmla="*/ 16 h 20"/>
                <a:gd name="T6" fmla="*/ 28 w 31"/>
                <a:gd name="T7" fmla="*/ 0 h 20"/>
                <a:gd name="T8" fmla="*/ 31 w 31"/>
                <a:gd name="T9" fmla="*/ 1 h 20"/>
                <a:gd name="T10" fmla="*/ 30 w 31"/>
                <a:gd name="T11" fmla="*/ 4 h 20"/>
                <a:gd name="T12" fmla="*/ 3 w 31"/>
                <a:gd name="T13" fmla="*/ 20 h 20"/>
                <a:gd name="T14" fmla="*/ 2 w 31"/>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2" y="20"/>
                  </a:moveTo>
                  <a:cubicBezTo>
                    <a:pt x="1" y="20"/>
                    <a:pt x="1" y="20"/>
                    <a:pt x="0" y="19"/>
                  </a:cubicBezTo>
                  <a:cubicBezTo>
                    <a:pt x="0" y="18"/>
                    <a:pt x="0" y="17"/>
                    <a:pt x="1" y="16"/>
                  </a:cubicBezTo>
                  <a:cubicBezTo>
                    <a:pt x="28" y="0"/>
                    <a:pt x="28" y="0"/>
                    <a:pt x="28" y="0"/>
                  </a:cubicBezTo>
                  <a:cubicBezTo>
                    <a:pt x="29" y="0"/>
                    <a:pt x="30" y="0"/>
                    <a:pt x="31" y="1"/>
                  </a:cubicBezTo>
                  <a:cubicBezTo>
                    <a:pt x="31" y="2"/>
                    <a:pt x="31" y="3"/>
                    <a:pt x="30" y="4"/>
                  </a:cubicBezTo>
                  <a:cubicBezTo>
                    <a:pt x="3" y="20"/>
                    <a:pt x="3" y="20"/>
                    <a:pt x="3" y="20"/>
                  </a:cubicBezTo>
                  <a:cubicBezTo>
                    <a:pt x="3" y="20"/>
                    <a:pt x="2" y="20"/>
                    <a:pt x="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7" name="Freeform 1774">
              <a:extLst>
                <a:ext uri="{FF2B5EF4-FFF2-40B4-BE49-F238E27FC236}">
                  <a16:creationId xmlns:a16="http://schemas.microsoft.com/office/drawing/2014/main" id="{94658DB9-0600-48DE-A568-4A44F208562D}"/>
                </a:ext>
              </a:extLst>
            </p:cNvPr>
            <p:cNvSpPr>
              <a:spLocks/>
            </p:cNvSpPr>
            <p:nvPr/>
          </p:nvSpPr>
          <p:spPr bwMode="auto">
            <a:xfrm>
              <a:off x="5791200" y="3797300"/>
              <a:ext cx="82550" cy="52388"/>
            </a:xfrm>
            <a:custGeom>
              <a:avLst/>
              <a:gdLst>
                <a:gd name="T0" fmla="*/ 3 w 22"/>
                <a:gd name="T1" fmla="*/ 14 h 14"/>
                <a:gd name="T2" fmla="*/ 1 w 22"/>
                <a:gd name="T3" fmla="*/ 13 h 14"/>
                <a:gd name="T4" fmla="*/ 2 w 22"/>
                <a:gd name="T5" fmla="*/ 11 h 14"/>
                <a:gd name="T6" fmla="*/ 19 w 22"/>
                <a:gd name="T7" fmla="*/ 1 h 14"/>
                <a:gd name="T8" fmla="*/ 22 w 22"/>
                <a:gd name="T9" fmla="*/ 1 h 14"/>
                <a:gd name="T10" fmla="*/ 21 w 22"/>
                <a:gd name="T11" fmla="*/ 4 h 14"/>
                <a:gd name="T12" fmla="*/ 4 w 22"/>
                <a:gd name="T13" fmla="*/ 14 h 14"/>
                <a:gd name="T14" fmla="*/ 3 w 2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
                  <a:moveTo>
                    <a:pt x="3" y="14"/>
                  </a:moveTo>
                  <a:cubicBezTo>
                    <a:pt x="2" y="14"/>
                    <a:pt x="1" y="14"/>
                    <a:pt x="1" y="13"/>
                  </a:cubicBezTo>
                  <a:cubicBezTo>
                    <a:pt x="0" y="12"/>
                    <a:pt x="1" y="11"/>
                    <a:pt x="2" y="11"/>
                  </a:cubicBezTo>
                  <a:cubicBezTo>
                    <a:pt x="19" y="1"/>
                    <a:pt x="19" y="1"/>
                    <a:pt x="19" y="1"/>
                  </a:cubicBezTo>
                  <a:cubicBezTo>
                    <a:pt x="20" y="0"/>
                    <a:pt x="21" y="0"/>
                    <a:pt x="22" y="1"/>
                  </a:cubicBezTo>
                  <a:cubicBezTo>
                    <a:pt x="22" y="2"/>
                    <a:pt x="22" y="3"/>
                    <a:pt x="21" y="4"/>
                  </a:cubicBezTo>
                  <a:cubicBezTo>
                    <a:pt x="4" y="14"/>
                    <a:pt x="4" y="14"/>
                    <a:pt x="4" y="14"/>
                  </a:cubicBezTo>
                  <a:cubicBezTo>
                    <a:pt x="3" y="14"/>
                    <a:pt x="3" y="14"/>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8" name="Freeform 1775">
              <a:extLst>
                <a:ext uri="{FF2B5EF4-FFF2-40B4-BE49-F238E27FC236}">
                  <a16:creationId xmlns:a16="http://schemas.microsoft.com/office/drawing/2014/main" id="{5A33E882-E789-4E24-B0DB-337103E7476D}"/>
                </a:ext>
              </a:extLst>
            </p:cNvPr>
            <p:cNvSpPr>
              <a:spLocks/>
            </p:cNvSpPr>
            <p:nvPr/>
          </p:nvSpPr>
          <p:spPr bwMode="auto">
            <a:xfrm>
              <a:off x="5686425" y="3846513"/>
              <a:ext cx="79375" cy="14288"/>
            </a:xfrm>
            <a:custGeom>
              <a:avLst/>
              <a:gdLst>
                <a:gd name="T0" fmla="*/ 19 w 21"/>
                <a:gd name="T1" fmla="*/ 4 h 4"/>
                <a:gd name="T2" fmla="*/ 2 w 21"/>
                <a:gd name="T3" fmla="*/ 4 h 4"/>
                <a:gd name="T4" fmla="*/ 0 w 21"/>
                <a:gd name="T5" fmla="*/ 2 h 4"/>
                <a:gd name="T6" fmla="*/ 2 w 21"/>
                <a:gd name="T7" fmla="*/ 0 h 4"/>
                <a:gd name="T8" fmla="*/ 19 w 21"/>
                <a:gd name="T9" fmla="*/ 0 h 4"/>
                <a:gd name="T10" fmla="*/ 21 w 21"/>
                <a:gd name="T11" fmla="*/ 2 h 4"/>
                <a:gd name="T12" fmla="*/ 19 w 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1" y="0"/>
                    <a:pt x="21" y="1"/>
                    <a:pt x="21" y="2"/>
                  </a:cubicBezTo>
                  <a:cubicBezTo>
                    <a:pt x="21" y="3"/>
                    <a:pt x="21" y="4"/>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9" name="Freeform 1776">
              <a:extLst>
                <a:ext uri="{FF2B5EF4-FFF2-40B4-BE49-F238E27FC236}">
                  <a16:creationId xmlns:a16="http://schemas.microsoft.com/office/drawing/2014/main" id="{ABD608DB-5822-4AC9-B279-DEA2AC7FBFDC}"/>
                </a:ext>
              </a:extLst>
            </p:cNvPr>
            <p:cNvSpPr>
              <a:spLocks/>
            </p:cNvSpPr>
            <p:nvPr/>
          </p:nvSpPr>
          <p:spPr bwMode="auto">
            <a:xfrm>
              <a:off x="5554663" y="3857625"/>
              <a:ext cx="106363" cy="71438"/>
            </a:xfrm>
            <a:custGeom>
              <a:avLst/>
              <a:gdLst>
                <a:gd name="T0" fmla="*/ 3 w 28"/>
                <a:gd name="T1" fmla="*/ 19 h 19"/>
                <a:gd name="T2" fmla="*/ 1 w 28"/>
                <a:gd name="T3" fmla="*/ 19 h 19"/>
                <a:gd name="T4" fmla="*/ 2 w 28"/>
                <a:gd name="T5" fmla="*/ 16 h 19"/>
                <a:gd name="T6" fmla="*/ 25 w 28"/>
                <a:gd name="T7" fmla="*/ 1 h 19"/>
                <a:gd name="T8" fmla="*/ 27 w 28"/>
                <a:gd name="T9" fmla="*/ 1 h 19"/>
                <a:gd name="T10" fmla="*/ 27 w 28"/>
                <a:gd name="T11" fmla="*/ 4 h 19"/>
                <a:gd name="T12" fmla="*/ 4 w 28"/>
                <a:gd name="T13" fmla="*/ 19 h 19"/>
                <a:gd name="T14" fmla="*/ 3 w 28"/>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9">
                  <a:moveTo>
                    <a:pt x="3" y="19"/>
                  </a:moveTo>
                  <a:cubicBezTo>
                    <a:pt x="2" y="19"/>
                    <a:pt x="1" y="19"/>
                    <a:pt x="1" y="19"/>
                  </a:cubicBezTo>
                  <a:cubicBezTo>
                    <a:pt x="0" y="18"/>
                    <a:pt x="1" y="16"/>
                    <a:pt x="2" y="16"/>
                  </a:cubicBezTo>
                  <a:cubicBezTo>
                    <a:pt x="25" y="1"/>
                    <a:pt x="25" y="1"/>
                    <a:pt x="25" y="1"/>
                  </a:cubicBezTo>
                  <a:cubicBezTo>
                    <a:pt x="26" y="0"/>
                    <a:pt x="27" y="0"/>
                    <a:pt x="27" y="1"/>
                  </a:cubicBezTo>
                  <a:cubicBezTo>
                    <a:pt x="28" y="2"/>
                    <a:pt x="28" y="3"/>
                    <a:pt x="27" y="4"/>
                  </a:cubicBezTo>
                  <a:cubicBezTo>
                    <a:pt x="4" y="19"/>
                    <a:pt x="4" y="19"/>
                    <a:pt x="4" y="19"/>
                  </a:cubicBezTo>
                  <a:cubicBezTo>
                    <a:pt x="3" y="19"/>
                    <a:pt x="3" y="19"/>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51" name="TextBox 450">
            <a:extLst>
              <a:ext uri="{FF2B5EF4-FFF2-40B4-BE49-F238E27FC236}">
                <a16:creationId xmlns:a16="http://schemas.microsoft.com/office/drawing/2014/main" id="{2809C7E5-8126-4BC4-8F1A-3D9814B22602}"/>
              </a:ext>
            </a:extLst>
          </p:cNvPr>
          <p:cNvSpPr txBox="1"/>
          <p:nvPr/>
        </p:nvSpPr>
        <p:spPr>
          <a:xfrm flipH="1">
            <a:off x="2874131" y="2088666"/>
            <a:ext cx="811242" cy="215444"/>
          </a:xfrm>
          <a:prstGeom prst="rect">
            <a:avLst/>
          </a:prstGeom>
          <a:noFill/>
        </p:spPr>
        <p:txBody>
          <a:bodyPr wrap="square" lIns="0" tIns="0" rIns="0" bIns="0" rtlCol="0">
            <a:spAutoFit/>
          </a:bodyPr>
          <a:lstStyle/>
          <a:p>
            <a:pPr algn="ctr"/>
            <a:r>
              <a:rPr lang="en-US" sz="1400" b="1">
                <a:solidFill>
                  <a:srgbClr val="C20036"/>
                </a:solidFill>
                <a:latin typeface="Segoe UI" panose="020B0502040204020203" pitchFamily="34" charset="0"/>
                <a:cs typeface="Segoe UI" panose="020B0502040204020203" pitchFamily="34" charset="0"/>
              </a:rPr>
              <a:t>Testing</a:t>
            </a:r>
          </a:p>
        </p:txBody>
      </p:sp>
      <p:sp>
        <p:nvSpPr>
          <p:cNvPr id="452" name="TextBox 451">
            <a:extLst>
              <a:ext uri="{FF2B5EF4-FFF2-40B4-BE49-F238E27FC236}">
                <a16:creationId xmlns:a16="http://schemas.microsoft.com/office/drawing/2014/main" id="{A4DC5FD4-8C93-4C62-9A99-D114686EEEC8}"/>
              </a:ext>
            </a:extLst>
          </p:cNvPr>
          <p:cNvSpPr txBox="1"/>
          <p:nvPr/>
        </p:nvSpPr>
        <p:spPr>
          <a:xfrm flipH="1">
            <a:off x="8105240" y="2063266"/>
            <a:ext cx="803210" cy="215444"/>
          </a:xfrm>
          <a:prstGeom prst="rect">
            <a:avLst/>
          </a:prstGeom>
          <a:noFill/>
        </p:spPr>
        <p:txBody>
          <a:bodyPr wrap="square" lIns="0" tIns="0" rIns="0" bIns="0" rtlCol="0">
            <a:spAutoFit/>
          </a:bodyPr>
          <a:lstStyle/>
          <a:p>
            <a:pPr algn="ctr"/>
            <a:r>
              <a:rPr lang="en-US" sz="1400" b="1">
                <a:solidFill>
                  <a:srgbClr val="8F093E"/>
                </a:solidFill>
                <a:latin typeface="Segoe UI" panose="020B0502040204020203" pitchFamily="34" charset="0"/>
                <a:cs typeface="Segoe UI" panose="020B0502040204020203" pitchFamily="34" charset="0"/>
              </a:rPr>
              <a:t>Design</a:t>
            </a:r>
          </a:p>
        </p:txBody>
      </p:sp>
      <p:sp>
        <p:nvSpPr>
          <p:cNvPr id="453" name="TextBox 452">
            <a:extLst>
              <a:ext uri="{FF2B5EF4-FFF2-40B4-BE49-F238E27FC236}">
                <a16:creationId xmlns:a16="http://schemas.microsoft.com/office/drawing/2014/main" id="{78064814-384D-4D44-BE03-3888A47142BD}"/>
              </a:ext>
            </a:extLst>
          </p:cNvPr>
          <p:cNvSpPr txBox="1"/>
          <p:nvPr/>
        </p:nvSpPr>
        <p:spPr>
          <a:xfrm flipH="1">
            <a:off x="9611528" y="4533424"/>
            <a:ext cx="1126223" cy="430887"/>
          </a:xfrm>
          <a:prstGeom prst="rect">
            <a:avLst/>
          </a:prstGeom>
          <a:noFill/>
        </p:spPr>
        <p:txBody>
          <a:bodyPr wrap="square" lIns="0" tIns="0" rIns="0" bIns="0" rtlCol="0">
            <a:spAutoFit/>
          </a:bodyPr>
          <a:lstStyle/>
          <a:p>
            <a:pPr algn="ctr"/>
            <a:r>
              <a:rPr lang="en-US" sz="1400" b="1">
                <a:solidFill>
                  <a:srgbClr val="FF5732"/>
                </a:solidFill>
                <a:latin typeface="Segoe UI" panose="020B0502040204020203" pitchFamily="34" charset="0"/>
                <a:cs typeface="Segoe UI" panose="020B0502040204020203" pitchFamily="34" charset="0"/>
              </a:rPr>
              <a:t>Expected Outcome</a:t>
            </a:r>
          </a:p>
        </p:txBody>
      </p:sp>
      <p:sp>
        <p:nvSpPr>
          <p:cNvPr id="455" name="TextBox 454">
            <a:extLst>
              <a:ext uri="{FF2B5EF4-FFF2-40B4-BE49-F238E27FC236}">
                <a16:creationId xmlns:a16="http://schemas.microsoft.com/office/drawing/2014/main" id="{5A99F288-DC44-491E-B140-88EAF24F2194}"/>
              </a:ext>
            </a:extLst>
          </p:cNvPr>
          <p:cNvSpPr txBox="1"/>
          <p:nvPr/>
        </p:nvSpPr>
        <p:spPr>
          <a:xfrm>
            <a:off x="6575314" y="5647328"/>
            <a:ext cx="3308552" cy="400110"/>
          </a:xfrm>
          <a:prstGeom prst="rect">
            <a:avLst/>
          </a:prstGeom>
          <a:noFill/>
        </p:spPr>
        <p:txBody>
          <a:bodyPr wrap="square" rtlCol="0">
            <a:spAutoFit/>
          </a:bodyPr>
          <a:lstStyle/>
          <a:p>
            <a:r>
              <a:rPr lang="en-US" sz="2000">
                <a:solidFill>
                  <a:schemeClr val="bg1"/>
                </a:solidFill>
              </a:rPr>
              <a:t>Delivery of the Final Product </a:t>
            </a:r>
          </a:p>
        </p:txBody>
      </p:sp>
      <p:sp>
        <p:nvSpPr>
          <p:cNvPr id="456" name="TextBox 455">
            <a:extLst>
              <a:ext uri="{FF2B5EF4-FFF2-40B4-BE49-F238E27FC236}">
                <a16:creationId xmlns:a16="http://schemas.microsoft.com/office/drawing/2014/main" id="{7C094BBA-10E3-40A5-AB76-66F7EB3A4611}"/>
              </a:ext>
            </a:extLst>
          </p:cNvPr>
          <p:cNvSpPr txBox="1"/>
          <p:nvPr/>
        </p:nvSpPr>
        <p:spPr>
          <a:xfrm flipH="1">
            <a:off x="3734687" y="4777461"/>
            <a:ext cx="1046787" cy="553998"/>
          </a:xfrm>
          <a:prstGeom prst="rect">
            <a:avLst/>
          </a:prstGeom>
          <a:noFill/>
        </p:spPr>
        <p:txBody>
          <a:bodyPr wrap="square" lIns="0" tIns="0" rIns="0" bIns="0" rtlCol="0">
            <a:spAutoFit/>
          </a:bodyPr>
          <a:lstStyle/>
          <a:p>
            <a:pPr algn="ctr"/>
            <a:r>
              <a:rPr lang="en-US" sz="1200" b="1">
                <a:solidFill>
                  <a:schemeClr val="bg1"/>
                </a:solidFill>
                <a:latin typeface="Segoe UI" panose="020B0502040204020203" pitchFamily="34" charset="0"/>
                <a:cs typeface="Segoe UI" panose="020B0502040204020203" pitchFamily="34" charset="0"/>
              </a:rPr>
              <a:t>Evaluation and Monitoring</a:t>
            </a:r>
          </a:p>
        </p:txBody>
      </p:sp>
      <p:sp>
        <p:nvSpPr>
          <p:cNvPr id="457" name="TextBox 456">
            <a:extLst>
              <a:ext uri="{FF2B5EF4-FFF2-40B4-BE49-F238E27FC236}">
                <a16:creationId xmlns:a16="http://schemas.microsoft.com/office/drawing/2014/main" id="{EC3DC7E6-098A-44B3-B531-FB9439235731}"/>
              </a:ext>
            </a:extLst>
          </p:cNvPr>
          <p:cNvSpPr txBox="1"/>
          <p:nvPr/>
        </p:nvSpPr>
        <p:spPr>
          <a:xfrm flipH="1">
            <a:off x="3514105" y="2771778"/>
            <a:ext cx="1013046" cy="369332"/>
          </a:xfrm>
          <a:prstGeom prst="rect">
            <a:avLst/>
          </a:prstGeom>
          <a:noFill/>
        </p:spPr>
        <p:txBody>
          <a:bodyPr wrap="square" lIns="0" tIns="0" rIns="0" bIns="0" rtlCol="0">
            <a:spAutoFit/>
          </a:bodyPr>
          <a:lstStyle/>
          <a:p>
            <a:pPr algn="ctr"/>
            <a:r>
              <a:rPr lang="en-US" sz="1200" b="1">
                <a:solidFill>
                  <a:schemeClr val="bg1"/>
                </a:solidFill>
                <a:latin typeface="Segoe UI" panose="020B0502040204020203" pitchFamily="34" charset="0"/>
                <a:cs typeface="Segoe UI" panose="020B0502040204020203" pitchFamily="34" charset="0"/>
              </a:rPr>
              <a:t>Application </a:t>
            </a:r>
          </a:p>
          <a:p>
            <a:pPr algn="ctr"/>
            <a:r>
              <a:rPr lang="en-US" sz="1200" b="1">
                <a:solidFill>
                  <a:schemeClr val="bg1"/>
                </a:solidFill>
                <a:latin typeface="Segoe UI" panose="020B0502040204020203" pitchFamily="34" charset="0"/>
                <a:cs typeface="Segoe UI" panose="020B0502040204020203" pitchFamily="34" charset="0"/>
              </a:rPr>
              <a:t>Construction</a:t>
            </a:r>
          </a:p>
        </p:txBody>
      </p:sp>
      <p:sp>
        <p:nvSpPr>
          <p:cNvPr id="458" name="TextBox 457">
            <a:extLst>
              <a:ext uri="{FF2B5EF4-FFF2-40B4-BE49-F238E27FC236}">
                <a16:creationId xmlns:a16="http://schemas.microsoft.com/office/drawing/2014/main" id="{489A64B9-9F34-4E22-9F8B-80EF98A536DF}"/>
              </a:ext>
            </a:extLst>
          </p:cNvPr>
          <p:cNvSpPr txBox="1"/>
          <p:nvPr/>
        </p:nvSpPr>
        <p:spPr>
          <a:xfrm flipH="1">
            <a:off x="7261367" y="2507589"/>
            <a:ext cx="709810" cy="507831"/>
          </a:xfrm>
          <a:prstGeom prst="rect">
            <a:avLst/>
          </a:prstGeom>
          <a:noFill/>
        </p:spPr>
        <p:txBody>
          <a:bodyPr wrap="square" lIns="0" tIns="0" rIns="0" bIns="0" rtlCol="0">
            <a:spAutoFit/>
          </a:bodyPr>
          <a:lstStyle/>
          <a:p>
            <a:pPr algn="ctr"/>
            <a:r>
              <a:rPr lang="en-US" sz="1100" b="1">
                <a:solidFill>
                  <a:schemeClr val="bg1"/>
                </a:solidFill>
                <a:latin typeface="Segoe UI" panose="020B0502040204020203" pitchFamily="34" charset="0"/>
                <a:cs typeface="Segoe UI" panose="020B0502040204020203" pitchFamily="34" charset="0"/>
              </a:rPr>
              <a:t>Definition Story History</a:t>
            </a:r>
          </a:p>
        </p:txBody>
      </p:sp>
      <p:grpSp>
        <p:nvGrpSpPr>
          <p:cNvPr id="459" name="Group 458">
            <a:extLst>
              <a:ext uri="{FF2B5EF4-FFF2-40B4-BE49-F238E27FC236}">
                <a16:creationId xmlns:a16="http://schemas.microsoft.com/office/drawing/2014/main" id="{C5E9C590-089C-445C-8867-C1043A76FC8C}"/>
              </a:ext>
            </a:extLst>
          </p:cNvPr>
          <p:cNvGrpSpPr/>
          <p:nvPr/>
        </p:nvGrpSpPr>
        <p:grpSpPr>
          <a:xfrm>
            <a:off x="1364161" y="3888349"/>
            <a:ext cx="360363" cy="360363"/>
            <a:chOff x="6997700" y="723900"/>
            <a:chExt cx="360363" cy="360363"/>
          </a:xfrm>
          <a:gradFill>
            <a:gsLst>
              <a:gs pos="0">
                <a:srgbClr val="B90239"/>
              </a:gs>
              <a:gs pos="100000">
                <a:srgbClr val="621443"/>
              </a:gs>
            </a:gsLst>
            <a:lin ang="5400000" scaled="1"/>
          </a:gradFill>
        </p:grpSpPr>
        <p:sp>
          <p:nvSpPr>
            <p:cNvPr id="460" name="Freeform 1465">
              <a:extLst>
                <a:ext uri="{FF2B5EF4-FFF2-40B4-BE49-F238E27FC236}">
                  <a16:creationId xmlns:a16="http://schemas.microsoft.com/office/drawing/2014/main" id="{A3D9002E-BE81-4ED9-AD21-D17E076D6354}"/>
                </a:ext>
              </a:extLst>
            </p:cNvPr>
            <p:cNvSpPr>
              <a:spLocks/>
            </p:cNvSpPr>
            <p:nvPr/>
          </p:nvSpPr>
          <p:spPr bwMode="auto">
            <a:xfrm>
              <a:off x="7118350" y="889000"/>
              <a:ext cx="14288"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1" name="Freeform 1466">
              <a:extLst>
                <a:ext uri="{FF2B5EF4-FFF2-40B4-BE49-F238E27FC236}">
                  <a16:creationId xmlns:a16="http://schemas.microsoft.com/office/drawing/2014/main" id="{ED0FD013-BA2D-47AF-A9D3-0D2BD50D63CA}"/>
                </a:ext>
              </a:extLst>
            </p:cNvPr>
            <p:cNvSpPr>
              <a:spLocks/>
            </p:cNvSpPr>
            <p:nvPr/>
          </p:nvSpPr>
          <p:spPr bwMode="auto">
            <a:xfrm>
              <a:off x="7118350" y="784225"/>
              <a:ext cx="14288"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2" name="Freeform 1467">
              <a:extLst>
                <a:ext uri="{FF2B5EF4-FFF2-40B4-BE49-F238E27FC236}">
                  <a16:creationId xmlns:a16="http://schemas.microsoft.com/office/drawing/2014/main" id="{735133E3-F3C7-4FFB-95C3-5793A312934F}"/>
                </a:ext>
              </a:extLst>
            </p:cNvPr>
            <p:cNvSpPr>
              <a:spLocks/>
            </p:cNvSpPr>
            <p:nvPr/>
          </p:nvSpPr>
          <p:spPr bwMode="auto">
            <a:xfrm>
              <a:off x="7096125" y="798513"/>
              <a:ext cx="58738" cy="106363"/>
            </a:xfrm>
            <a:custGeom>
              <a:avLst/>
              <a:gdLst>
                <a:gd name="T0" fmla="*/ 8 w 16"/>
                <a:gd name="T1" fmla="*/ 28 h 28"/>
                <a:gd name="T2" fmla="*/ 0 w 16"/>
                <a:gd name="T3" fmla="*/ 20 h 28"/>
                <a:gd name="T4" fmla="*/ 2 w 16"/>
                <a:gd name="T5" fmla="*/ 18 h 28"/>
                <a:gd name="T6" fmla="*/ 4 w 16"/>
                <a:gd name="T7" fmla="*/ 20 h 28"/>
                <a:gd name="T8" fmla="*/ 8 w 16"/>
                <a:gd name="T9" fmla="*/ 24 h 28"/>
                <a:gd name="T10" fmla="*/ 12 w 16"/>
                <a:gd name="T11" fmla="*/ 20 h 28"/>
                <a:gd name="T12" fmla="*/ 8 w 16"/>
                <a:gd name="T13" fmla="*/ 16 h 28"/>
                <a:gd name="T14" fmla="*/ 0 w 16"/>
                <a:gd name="T15" fmla="*/ 8 h 28"/>
                <a:gd name="T16" fmla="*/ 8 w 16"/>
                <a:gd name="T17" fmla="*/ 0 h 28"/>
                <a:gd name="T18" fmla="*/ 16 w 16"/>
                <a:gd name="T19" fmla="*/ 8 h 28"/>
                <a:gd name="T20" fmla="*/ 14 w 16"/>
                <a:gd name="T21" fmla="*/ 10 h 28"/>
                <a:gd name="T22" fmla="*/ 12 w 16"/>
                <a:gd name="T23" fmla="*/ 8 h 28"/>
                <a:gd name="T24" fmla="*/ 8 w 16"/>
                <a:gd name="T25" fmla="*/ 4 h 28"/>
                <a:gd name="T26" fmla="*/ 4 w 16"/>
                <a:gd name="T27" fmla="*/ 8 h 28"/>
                <a:gd name="T28" fmla="*/ 8 w 16"/>
                <a:gd name="T29" fmla="*/ 12 h 28"/>
                <a:gd name="T30" fmla="*/ 16 w 16"/>
                <a:gd name="T31" fmla="*/ 20 h 28"/>
                <a:gd name="T32" fmla="*/ 8 w 16"/>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8">
                  <a:moveTo>
                    <a:pt x="8" y="28"/>
                  </a:moveTo>
                  <a:cubicBezTo>
                    <a:pt x="4" y="28"/>
                    <a:pt x="0" y="24"/>
                    <a:pt x="0" y="20"/>
                  </a:cubicBezTo>
                  <a:cubicBezTo>
                    <a:pt x="0" y="19"/>
                    <a:pt x="1" y="18"/>
                    <a:pt x="2" y="18"/>
                  </a:cubicBezTo>
                  <a:cubicBezTo>
                    <a:pt x="3" y="18"/>
                    <a:pt x="4" y="19"/>
                    <a:pt x="4" y="20"/>
                  </a:cubicBezTo>
                  <a:cubicBezTo>
                    <a:pt x="4" y="22"/>
                    <a:pt x="6" y="24"/>
                    <a:pt x="8" y="24"/>
                  </a:cubicBezTo>
                  <a:cubicBezTo>
                    <a:pt x="10" y="24"/>
                    <a:pt x="12" y="22"/>
                    <a:pt x="12" y="20"/>
                  </a:cubicBezTo>
                  <a:cubicBezTo>
                    <a:pt x="12" y="18"/>
                    <a:pt x="10" y="16"/>
                    <a:pt x="8" y="16"/>
                  </a:cubicBezTo>
                  <a:cubicBezTo>
                    <a:pt x="4" y="16"/>
                    <a:pt x="0" y="12"/>
                    <a:pt x="0" y="8"/>
                  </a:cubicBezTo>
                  <a:cubicBezTo>
                    <a:pt x="0" y="4"/>
                    <a:pt x="4" y="0"/>
                    <a:pt x="8" y="0"/>
                  </a:cubicBezTo>
                  <a:cubicBezTo>
                    <a:pt x="12" y="0"/>
                    <a:pt x="16" y="4"/>
                    <a:pt x="16" y="8"/>
                  </a:cubicBezTo>
                  <a:cubicBezTo>
                    <a:pt x="16" y="9"/>
                    <a:pt x="15" y="10"/>
                    <a:pt x="14" y="10"/>
                  </a:cubicBezTo>
                  <a:cubicBezTo>
                    <a:pt x="13" y="10"/>
                    <a:pt x="12" y="9"/>
                    <a:pt x="12" y="8"/>
                  </a:cubicBezTo>
                  <a:cubicBezTo>
                    <a:pt x="12" y="6"/>
                    <a:pt x="10" y="4"/>
                    <a:pt x="8" y="4"/>
                  </a:cubicBezTo>
                  <a:cubicBezTo>
                    <a:pt x="6" y="4"/>
                    <a:pt x="4" y="6"/>
                    <a:pt x="4" y="8"/>
                  </a:cubicBezTo>
                  <a:cubicBezTo>
                    <a:pt x="4" y="10"/>
                    <a:pt x="6" y="12"/>
                    <a:pt x="8" y="12"/>
                  </a:cubicBezTo>
                  <a:cubicBezTo>
                    <a:pt x="12" y="12"/>
                    <a:pt x="16" y="16"/>
                    <a:pt x="16" y="20"/>
                  </a:cubicBezTo>
                  <a:cubicBezTo>
                    <a:pt x="16" y="24"/>
                    <a:pt x="12" y="28"/>
                    <a:pt x="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3" name="Freeform 1468">
              <a:extLst>
                <a:ext uri="{FF2B5EF4-FFF2-40B4-BE49-F238E27FC236}">
                  <a16:creationId xmlns:a16="http://schemas.microsoft.com/office/drawing/2014/main" id="{AEBE80D7-4CCE-4AEB-BDCE-491461E0A8DB}"/>
                </a:ext>
              </a:extLst>
            </p:cNvPr>
            <p:cNvSpPr>
              <a:spLocks noEditPoints="1"/>
            </p:cNvSpPr>
            <p:nvPr/>
          </p:nvSpPr>
          <p:spPr bwMode="auto">
            <a:xfrm>
              <a:off x="6997700" y="723900"/>
              <a:ext cx="255588" cy="255588"/>
            </a:xfrm>
            <a:custGeom>
              <a:avLst/>
              <a:gdLst>
                <a:gd name="T0" fmla="*/ 34 w 68"/>
                <a:gd name="T1" fmla="*/ 68 h 68"/>
                <a:gd name="T2" fmla="*/ 0 w 68"/>
                <a:gd name="T3" fmla="*/ 34 h 68"/>
                <a:gd name="T4" fmla="*/ 34 w 68"/>
                <a:gd name="T5" fmla="*/ 0 h 68"/>
                <a:gd name="T6" fmla="*/ 68 w 68"/>
                <a:gd name="T7" fmla="*/ 34 h 68"/>
                <a:gd name="T8" fmla="*/ 34 w 68"/>
                <a:gd name="T9" fmla="*/ 68 h 68"/>
                <a:gd name="T10" fmla="*/ 34 w 68"/>
                <a:gd name="T11" fmla="*/ 4 h 68"/>
                <a:gd name="T12" fmla="*/ 4 w 68"/>
                <a:gd name="T13" fmla="*/ 34 h 68"/>
                <a:gd name="T14" fmla="*/ 34 w 68"/>
                <a:gd name="T15" fmla="*/ 64 h 68"/>
                <a:gd name="T16" fmla="*/ 64 w 68"/>
                <a:gd name="T17" fmla="*/ 34 h 68"/>
                <a:gd name="T18" fmla="*/ 34 w 68"/>
                <a:gd name="T19"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68"/>
                  </a:moveTo>
                  <a:cubicBezTo>
                    <a:pt x="15" y="68"/>
                    <a:pt x="0" y="53"/>
                    <a:pt x="0" y="34"/>
                  </a:cubicBezTo>
                  <a:cubicBezTo>
                    <a:pt x="0" y="15"/>
                    <a:pt x="15" y="0"/>
                    <a:pt x="34" y="0"/>
                  </a:cubicBezTo>
                  <a:cubicBezTo>
                    <a:pt x="53" y="0"/>
                    <a:pt x="68" y="15"/>
                    <a:pt x="68" y="34"/>
                  </a:cubicBezTo>
                  <a:cubicBezTo>
                    <a:pt x="68" y="53"/>
                    <a:pt x="53" y="68"/>
                    <a:pt x="34" y="68"/>
                  </a:cubicBezTo>
                  <a:close/>
                  <a:moveTo>
                    <a:pt x="34" y="4"/>
                  </a:moveTo>
                  <a:cubicBezTo>
                    <a:pt x="17" y="4"/>
                    <a:pt x="4" y="17"/>
                    <a:pt x="4" y="34"/>
                  </a:cubicBezTo>
                  <a:cubicBezTo>
                    <a:pt x="4" y="51"/>
                    <a:pt x="17" y="64"/>
                    <a:pt x="34" y="64"/>
                  </a:cubicBezTo>
                  <a:cubicBezTo>
                    <a:pt x="51" y="64"/>
                    <a:pt x="64" y="51"/>
                    <a:pt x="64" y="34"/>
                  </a:cubicBezTo>
                  <a:cubicBezTo>
                    <a:pt x="64" y="17"/>
                    <a:pt x="51" y="4"/>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4" name="Freeform 1469">
              <a:extLst>
                <a:ext uri="{FF2B5EF4-FFF2-40B4-BE49-F238E27FC236}">
                  <a16:creationId xmlns:a16="http://schemas.microsoft.com/office/drawing/2014/main" id="{AFD44C8F-07B8-4994-B5C2-EA3E8C8201DA}"/>
                </a:ext>
              </a:extLst>
            </p:cNvPr>
            <p:cNvSpPr>
              <a:spLocks/>
            </p:cNvSpPr>
            <p:nvPr/>
          </p:nvSpPr>
          <p:spPr bwMode="auto">
            <a:xfrm>
              <a:off x="7200900" y="927100"/>
              <a:ext cx="157163" cy="157163"/>
            </a:xfrm>
            <a:custGeom>
              <a:avLst/>
              <a:gdLst>
                <a:gd name="T0" fmla="*/ 40 w 42"/>
                <a:gd name="T1" fmla="*/ 42 h 42"/>
                <a:gd name="T2" fmla="*/ 39 w 42"/>
                <a:gd name="T3" fmla="*/ 41 h 42"/>
                <a:gd name="T4" fmla="*/ 1 w 42"/>
                <a:gd name="T5" fmla="*/ 4 h 42"/>
                <a:gd name="T6" fmla="*/ 1 w 42"/>
                <a:gd name="T7" fmla="*/ 1 h 42"/>
                <a:gd name="T8" fmla="*/ 4 w 42"/>
                <a:gd name="T9" fmla="*/ 1 h 42"/>
                <a:gd name="T10" fmla="*/ 41 w 42"/>
                <a:gd name="T11" fmla="*/ 39 h 42"/>
                <a:gd name="T12" fmla="*/ 41 w 42"/>
                <a:gd name="T13" fmla="*/ 41 h 42"/>
                <a:gd name="T14" fmla="*/ 40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40" y="42"/>
                  </a:moveTo>
                  <a:cubicBezTo>
                    <a:pt x="39" y="42"/>
                    <a:pt x="39" y="42"/>
                    <a:pt x="39" y="41"/>
                  </a:cubicBezTo>
                  <a:cubicBezTo>
                    <a:pt x="1" y="4"/>
                    <a:pt x="1" y="4"/>
                    <a:pt x="1" y="4"/>
                  </a:cubicBezTo>
                  <a:cubicBezTo>
                    <a:pt x="0" y="3"/>
                    <a:pt x="0" y="2"/>
                    <a:pt x="1" y="1"/>
                  </a:cubicBezTo>
                  <a:cubicBezTo>
                    <a:pt x="2" y="0"/>
                    <a:pt x="3" y="0"/>
                    <a:pt x="4" y="1"/>
                  </a:cubicBezTo>
                  <a:cubicBezTo>
                    <a:pt x="41" y="39"/>
                    <a:pt x="41" y="39"/>
                    <a:pt x="41" y="39"/>
                  </a:cubicBezTo>
                  <a:cubicBezTo>
                    <a:pt x="42" y="39"/>
                    <a:pt x="42" y="41"/>
                    <a:pt x="41" y="41"/>
                  </a:cubicBezTo>
                  <a:cubicBezTo>
                    <a:pt x="41" y="42"/>
                    <a:pt x="41" y="42"/>
                    <a:pt x="4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 name="Title 1">
            <a:extLst>
              <a:ext uri="{FF2B5EF4-FFF2-40B4-BE49-F238E27FC236}">
                <a16:creationId xmlns:a16="http://schemas.microsoft.com/office/drawing/2014/main" id="{B7081323-749E-4157-331C-E11EBB5AAA3B}"/>
              </a:ext>
            </a:extLst>
          </p:cNvPr>
          <p:cNvSpPr>
            <a:spLocks noGrp="1"/>
          </p:cNvSpPr>
          <p:nvPr>
            <p:ph type="title"/>
          </p:nvPr>
        </p:nvSpPr>
        <p:spPr>
          <a:xfrm>
            <a:off x="1323125" y="213172"/>
            <a:ext cx="10465172" cy="692919"/>
          </a:xfrm>
        </p:spPr>
        <p:txBody>
          <a:bodyPr lIns="0" tIns="0" rIns="0" bIns="0">
            <a:noAutofit/>
          </a:bodyPr>
          <a:lstStyle/>
          <a:p>
            <a:pPr>
              <a:lnSpc>
                <a:spcPct val="100000"/>
              </a:lnSpc>
            </a:pPr>
            <a:r>
              <a:rPr lang="en-ID" b="1">
                <a:latin typeface="Segoe UI" panose="020B0502040204020203" pitchFamily="34" charset="0"/>
                <a:cs typeface="Segoe UI" panose="020B0502040204020203" pitchFamily="34" charset="0"/>
              </a:rPr>
              <a:t>Sprint Goal</a:t>
            </a:r>
          </a:p>
        </p:txBody>
      </p:sp>
      <p:sp>
        <p:nvSpPr>
          <p:cNvPr id="9" name="TextBox 8">
            <a:extLst>
              <a:ext uri="{FF2B5EF4-FFF2-40B4-BE49-F238E27FC236}">
                <a16:creationId xmlns:a16="http://schemas.microsoft.com/office/drawing/2014/main" id="{92F53F02-61FD-49AE-F88D-CB0136D202B8}"/>
              </a:ext>
            </a:extLst>
          </p:cNvPr>
          <p:cNvSpPr txBox="1"/>
          <p:nvPr/>
        </p:nvSpPr>
        <p:spPr>
          <a:xfrm>
            <a:off x="479561" y="1515929"/>
            <a:ext cx="1859408" cy="400110"/>
          </a:xfrm>
          <a:prstGeom prst="rect">
            <a:avLst/>
          </a:prstGeom>
          <a:solidFill>
            <a:srgbClr val="A4053B"/>
          </a:solidFill>
        </p:spPr>
        <p:txBody>
          <a:bodyPr wrap="square">
            <a:spAutoFit/>
          </a:bodyPr>
          <a:lstStyle/>
          <a:p>
            <a:pPr algn="ctr"/>
            <a:r>
              <a:rPr lang="en-CA" sz="2000">
                <a:solidFill>
                  <a:schemeClr val="bg1">
                    <a:lumMod val="95000"/>
                  </a:schemeClr>
                </a:solidFill>
                <a:latin typeface="Algerian" panose="04020705040A02060702" pitchFamily="82" charset="0"/>
                <a:cs typeface="Segoe UI" panose="020B0502040204020203" pitchFamily="34" charset="0"/>
              </a:rPr>
              <a:t>Aim</a:t>
            </a:r>
            <a:endParaRPr lang="fr-CA" sz="2000">
              <a:solidFill>
                <a:schemeClr val="bg1">
                  <a:lumMod val="95000"/>
                </a:schemeClr>
              </a:solidFill>
              <a:latin typeface="Algerian" panose="04020705040A02060702" pitchFamily="82" charset="0"/>
            </a:endParaRPr>
          </a:p>
        </p:txBody>
      </p:sp>
      <p:sp>
        <p:nvSpPr>
          <p:cNvPr id="12" name="TextBox 11">
            <a:extLst>
              <a:ext uri="{FF2B5EF4-FFF2-40B4-BE49-F238E27FC236}">
                <a16:creationId xmlns:a16="http://schemas.microsoft.com/office/drawing/2014/main" id="{5A5A33C9-4395-EDE2-80B3-09C9A9D737F6}"/>
              </a:ext>
            </a:extLst>
          </p:cNvPr>
          <p:cNvSpPr txBox="1"/>
          <p:nvPr/>
        </p:nvSpPr>
        <p:spPr>
          <a:xfrm>
            <a:off x="9432183" y="310142"/>
            <a:ext cx="2254312" cy="400110"/>
          </a:xfrm>
          <a:prstGeom prst="rect">
            <a:avLst/>
          </a:prstGeom>
          <a:solidFill>
            <a:srgbClr val="A4053B"/>
          </a:solidFill>
        </p:spPr>
        <p:txBody>
          <a:bodyPr wrap="square">
            <a:spAutoFit/>
          </a:bodyPr>
          <a:lstStyle/>
          <a:p>
            <a:pPr algn="ctr"/>
            <a:r>
              <a:rPr lang="en-CA" sz="2000">
                <a:solidFill>
                  <a:schemeClr val="bg1">
                    <a:lumMod val="95000"/>
                  </a:schemeClr>
                </a:solidFill>
                <a:latin typeface="Algerian" panose="04020705040A02060702" pitchFamily="82" charset="0"/>
                <a:cs typeface="Segoe UI" panose="020B0502040204020203" pitchFamily="34" charset="0"/>
              </a:rPr>
              <a:t>AREA OF Focus</a:t>
            </a:r>
            <a:endParaRPr lang="fr-CA" sz="2000">
              <a:solidFill>
                <a:schemeClr val="bg1">
                  <a:lumMod val="95000"/>
                </a:schemeClr>
              </a:solidFill>
              <a:latin typeface="Algerian" panose="04020705040A02060702" pitchFamily="82" charset="0"/>
            </a:endParaRPr>
          </a:p>
        </p:txBody>
      </p:sp>
      <p:sp>
        <p:nvSpPr>
          <p:cNvPr id="15" name="TextBox 14">
            <a:extLst>
              <a:ext uri="{FF2B5EF4-FFF2-40B4-BE49-F238E27FC236}">
                <a16:creationId xmlns:a16="http://schemas.microsoft.com/office/drawing/2014/main" id="{A9708642-7D77-C57B-F74F-046ED500B7C3}"/>
              </a:ext>
            </a:extLst>
          </p:cNvPr>
          <p:cNvSpPr txBox="1"/>
          <p:nvPr/>
        </p:nvSpPr>
        <p:spPr>
          <a:xfrm flipH="1">
            <a:off x="5428242" y="869201"/>
            <a:ext cx="803210" cy="215444"/>
          </a:xfrm>
          <a:prstGeom prst="rect">
            <a:avLst/>
          </a:prstGeom>
          <a:noFill/>
        </p:spPr>
        <p:txBody>
          <a:bodyPr wrap="square" lIns="0" tIns="0" rIns="0" bIns="0" rtlCol="0">
            <a:spAutoFit/>
          </a:bodyPr>
          <a:lstStyle/>
          <a:p>
            <a:pPr algn="ctr"/>
            <a:r>
              <a:rPr lang="en-US" sz="1400" b="1">
                <a:solidFill>
                  <a:srgbClr val="C20036"/>
                </a:solidFill>
                <a:latin typeface="Segoe UI" panose="020B0502040204020203" pitchFamily="34" charset="0"/>
                <a:cs typeface="Segoe UI" panose="020B0502040204020203" pitchFamily="34" charset="0"/>
              </a:rPr>
              <a:t>Develop</a:t>
            </a:r>
          </a:p>
        </p:txBody>
      </p:sp>
      <p:sp>
        <p:nvSpPr>
          <p:cNvPr id="17" name="TextBox 16">
            <a:extLst>
              <a:ext uri="{FF2B5EF4-FFF2-40B4-BE49-F238E27FC236}">
                <a16:creationId xmlns:a16="http://schemas.microsoft.com/office/drawing/2014/main" id="{93BB45EC-C60C-0421-F677-A62CACB19D39}"/>
              </a:ext>
            </a:extLst>
          </p:cNvPr>
          <p:cNvSpPr txBox="1"/>
          <p:nvPr/>
        </p:nvSpPr>
        <p:spPr>
          <a:xfrm flipH="1">
            <a:off x="3995012" y="5980848"/>
            <a:ext cx="811242" cy="646331"/>
          </a:xfrm>
          <a:prstGeom prst="rect">
            <a:avLst/>
          </a:prstGeom>
          <a:noFill/>
        </p:spPr>
        <p:txBody>
          <a:bodyPr wrap="square" lIns="0" tIns="0" rIns="0" bIns="0" rtlCol="0">
            <a:spAutoFit/>
          </a:bodyPr>
          <a:lstStyle/>
          <a:p>
            <a:pPr algn="ctr"/>
            <a:r>
              <a:rPr lang="en-US" sz="1400" b="1">
                <a:solidFill>
                  <a:srgbClr val="C20036"/>
                </a:solidFill>
                <a:latin typeface="Segoe UI" panose="020B0502040204020203" pitchFamily="34" charset="0"/>
                <a:cs typeface="Segoe UI" panose="020B0502040204020203" pitchFamily="34" charset="0"/>
              </a:rPr>
              <a:t>Deploy and Review</a:t>
            </a:r>
          </a:p>
        </p:txBody>
      </p:sp>
      <p:sp>
        <p:nvSpPr>
          <p:cNvPr id="18" name="TextBox 17">
            <a:extLst>
              <a:ext uri="{FF2B5EF4-FFF2-40B4-BE49-F238E27FC236}">
                <a16:creationId xmlns:a16="http://schemas.microsoft.com/office/drawing/2014/main" id="{6813AEAD-F536-D8E6-9781-22ABC49C783C}"/>
              </a:ext>
            </a:extLst>
          </p:cNvPr>
          <p:cNvSpPr txBox="1"/>
          <p:nvPr/>
        </p:nvSpPr>
        <p:spPr>
          <a:xfrm flipH="1">
            <a:off x="6282159" y="1628778"/>
            <a:ext cx="709810" cy="553998"/>
          </a:xfrm>
          <a:prstGeom prst="rect">
            <a:avLst/>
          </a:prstGeom>
          <a:noFill/>
        </p:spPr>
        <p:txBody>
          <a:bodyPr wrap="square" lIns="0" tIns="0" rIns="0" bIns="0" rtlCol="0">
            <a:spAutoFit/>
          </a:bodyPr>
          <a:lstStyle/>
          <a:p>
            <a:pPr algn="ctr"/>
            <a:r>
              <a:rPr lang="en-US" sz="1200" b="1">
                <a:solidFill>
                  <a:schemeClr val="bg1"/>
                </a:solidFill>
                <a:latin typeface="Segoe UI" panose="020B0502040204020203" pitchFamily="34" charset="0"/>
                <a:cs typeface="Segoe UI" panose="020B0502040204020203" pitchFamily="34" charset="0"/>
              </a:rPr>
              <a:t>Elaborate Spring Planning</a:t>
            </a:r>
          </a:p>
        </p:txBody>
      </p:sp>
      <p:sp>
        <p:nvSpPr>
          <p:cNvPr id="19" name="TextBox 18">
            <a:extLst>
              <a:ext uri="{FF2B5EF4-FFF2-40B4-BE49-F238E27FC236}">
                <a16:creationId xmlns:a16="http://schemas.microsoft.com/office/drawing/2014/main" id="{1D2DB1FE-07CC-71BA-E66B-ADE65AD88AC9}"/>
              </a:ext>
            </a:extLst>
          </p:cNvPr>
          <p:cNvSpPr txBox="1"/>
          <p:nvPr/>
        </p:nvSpPr>
        <p:spPr>
          <a:xfrm flipH="1">
            <a:off x="4630782" y="1592006"/>
            <a:ext cx="1259007" cy="553998"/>
          </a:xfrm>
          <a:prstGeom prst="rect">
            <a:avLst/>
          </a:prstGeom>
          <a:noFill/>
        </p:spPr>
        <p:txBody>
          <a:bodyPr wrap="square" lIns="0" tIns="0" rIns="0" bIns="0" rtlCol="0">
            <a:spAutoFit/>
          </a:bodyPr>
          <a:lstStyle/>
          <a:p>
            <a:r>
              <a:rPr lang="en-US" sz="1200" b="1">
                <a:solidFill>
                  <a:srgbClr val="FFFF00"/>
                </a:solidFill>
                <a:latin typeface="Segoe UI" panose="020B0502040204020203" pitchFamily="34" charset="0"/>
                <a:cs typeface="Segoe UI" panose="020B0502040204020203" pitchFamily="34" charset="0"/>
              </a:rPr>
              <a:t>Applicat</a:t>
            </a:r>
            <a:r>
              <a:rPr lang="en-US" sz="1200" b="1">
                <a:highlight>
                  <a:srgbClr val="F0F0F0"/>
                </a:highlight>
                <a:latin typeface="Segoe UI" panose="020B0502040204020203" pitchFamily="34" charset="0"/>
                <a:cs typeface="Segoe UI" panose="020B0502040204020203" pitchFamily="34" charset="0"/>
              </a:rPr>
              <a:t>ion</a:t>
            </a:r>
            <a:r>
              <a:rPr lang="en-US" sz="1200" b="1">
                <a:solidFill>
                  <a:srgbClr val="FFFF00"/>
                </a:solidFill>
                <a:latin typeface="Segoe UI" panose="020B0502040204020203" pitchFamily="34" charset="0"/>
                <a:cs typeface="Segoe UI" panose="020B0502040204020203" pitchFamily="34" charset="0"/>
              </a:rPr>
              <a:t> </a:t>
            </a:r>
          </a:p>
          <a:p>
            <a:r>
              <a:rPr lang="en-US" sz="1200" b="1">
                <a:solidFill>
                  <a:srgbClr val="FFFF00"/>
                </a:solidFill>
                <a:latin typeface="Segoe UI" panose="020B0502040204020203" pitchFamily="34" charset="0"/>
                <a:cs typeface="Segoe UI" panose="020B0502040204020203" pitchFamily="34" charset="0"/>
              </a:rPr>
              <a:t>Design          and Construction</a:t>
            </a:r>
          </a:p>
        </p:txBody>
      </p:sp>
      <p:pic>
        <p:nvPicPr>
          <p:cNvPr id="2" name="Picture 1">
            <a:extLst>
              <a:ext uri="{FF2B5EF4-FFF2-40B4-BE49-F238E27FC236}">
                <a16:creationId xmlns:a16="http://schemas.microsoft.com/office/drawing/2014/main" id="{F2D0E834-1CDB-60B6-E2D1-D116A9C1D925}"/>
              </a:ext>
            </a:extLst>
          </p:cNvPr>
          <p:cNvPicPr>
            <a:picLocks noChangeAspect="1"/>
          </p:cNvPicPr>
          <p:nvPr/>
        </p:nvPicPr>
        <p:blipFill>
          <a:blip r:embed="rId3"/>
          <a:stretch>
            <a:fillRect/>
          </a:stretch>
        </p:blipFill>
        <p:spPr>
          <a:xfrm>
            <a:off x="366582" y="0"/>
            <a:ext cx="750399" cy="1135781"/>
          </a:xfrm>
          <a:prstGeom prst="rect">
            <a:avLst/>
          </a:prstGeom>
        </p:spPr>
      </p:pic>
    </p:spTree>
    <p:extLst>
      <p:ext uri="{BB962C8B-B14F-4D97-AF65-F5344CB8AC3E}">
        <p14:creationId xmlns:p14="http://schemas.microsoft.com/office/powerpoint/2010/main" val="240021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6624B1F-DC60-4966-8FB7-986A31AF1CD4}"/>
              </a:ext>
            </a:extLst>
          </p:cNvPr>
          <p:cNvSpPr>
            <a:spLocks noGrp="1"/>
          </p:cNvSpPr>
          <p:nvPr>
            <p:ph type="sldNum" sz="quarter" idx="12"/>
          </p:nvPr>
        </p:nvSpPr>
        <p:spPr>
          <a:xfrm>
            <a:off x="9077325" y="6356350"/>
            <a:ext cx="2743200" cy="365125"/>
          </a:xfrm>
        </p:spPr>
        <p:txBody>
          <a:bodyPr/>
          <a:lstStyle/>
          <a:p>
            <a:fld id="{48CDA4C5-FE92-47E7-B123-CF46462CBD5E}" type="slidenum">
              <a:rPr lang="en-ID" smtClean="0">
                <a:solidFill>
                  <a:srgbClr val="8F093E"/>
                </a:solidFill>
              </a:rPr>
              <a:t>9</a:t>
            </a:fld>
            <a:endParaRPr lang="en-ID">
              <a:solidFill>
                <a:srgbClr val="8F093E"/>
              </a:solidFill>
            </a:endParaRPr>
          </a:p>
        </p:txBody>
      </p:sp>
      <p:sp>
        <p:nvSpPr>
          <p:cNvPr id="10" name="Arrow: Pentagon 9">
            <a:extLst>
              <a:ext uri="{FF2B5EF4-FFF2-40B4-BE49-F238E27FC236}">
                <a16:creationId xmlns:a16="http://schemas.microsoft.com/office/drawing/2014/main" id="{2021EC9E-639E-4C6B-8F2B-BFE1352BB73B}"/>
              </a:ext>
            </a:extLst>
          </p:cNvPr>
          <p:cNvSpPr/>
          <p:nvPr/>
        </p:nvSpPr>
        <p:spPr>
          <a:xfrm>
            <a:off x="0" y="5411088"/>
            <a:ext cx="3671248" cy="934144"/>
          </a:xfrm>
          <a:prstGeom prst="homePlat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FD2D79A6-56D6-4622-84CB-8F35976C633B}"/>
              </a:ext>
            </a:extLst>
          </p:cNvPr>
          <p:cNvSpPr/>
          <p:nvPr/>
        </p:nvSpPr>
        <p:spPr>
          <a:xfrm flipV="1">
            <a:off x="2022675" y="4918019"/>
            <a:ext cx="909135" cy="898428"/>
          </a:xfrm>
          <a:prstGeom prst="ellipse">
            <a:avLst/>
          </a:prstGeom>
          <a:solidFill>
            <a:schemeClr val="bg1"/>
          </a:solidFill>
          <a:ln>
            <a:noFill/>
          </a:ln>
          <a:effectLst>
            <a:outerShdw blurRad="292100" dist="38100" dir="5400000" sx="102000" sy="102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a:gradFill>
                <a:gsLst>
                  <a:gs pos="0">
                    <a:srgbClr val="F34057"/>
                  </a:gs>
                  <a:gs pos="100000">
                    <a:srgbClr val="7B88DF"/>
                  </a:gs>
                  <a:gs pos="64000">
                    <a:srgbClr val="9C60BE"/>
                  </a:gs>
                  <a:gs pos="33000">
                    <a:srgbClr val="B96495"/>
                  </a:gs>
                </a:gsLst>
                <a:lin ang="5400000" scaled="1"/>
              </a:gradFill>
              <a:latin typeface="Segoe UI" panose="020B0502040204020203" pitchFamily="34" charset="0"/>
              <a:cs typeface="Segoe UI" panose="020B0502040204020203" pitchFamily="34" charset="0"/>
            </a:endParaRPr>
          </a:p>
        </p:txBody>
      </p:sp>
      <p:sp>
        <p:nvSpPr>
          <p:cNvPr id="11" name="Oval 10">
            <a:extLst>
              <a:ext uri="{FF2B5EF4-FFF2-40B4-BE49-F238E27FC236}">
                <a16:creationId xmlns:a16="http://schemas.microsoft.com/office/drawing/2014/main" id="{1506BE12-5BE0-4140-A191-D2F830C2A152}"/>
              </a:ext>
            </a:extLst>
          </p:cNvPr>
          <p:cNvSpPr/>
          <p:nvPr/>
        </p:nvSpPr>
        <p:spPr>
          <a:xfrm>
            <a:off x="2116674" y="5006665"/>
            <a:ext cx="721136" cy="721136"/>
          </a:xfrm>
          <a:prstGeom prst="ellipse">
            <a:avLst/>
          </a:prstGeom>
          <a:gradFill>
            <a:gsLst>
              <a:gs pos="0">
                <a:srgbClr val="B90239"/>
              </a:gs>
              <a:gs pos="100000">
                <a:srgbClr val="62144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A622DFE9-D4F3-4C80-82C7-67ECDF3764CA}"/>
              </a:ext>
            </a:extLst>
          </p:cNvPr>
          <p:cNvSpPr txBox="1"/>
          <p:nvPr/>
        </p:nvSpPr>
        <p:spPr>
          <a:xfrm flipH="1">
            <a:off x="382296" y="5631939"/>
            <a:ext cx="1553642"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Scrum</a:t>
            </a:r>
          </a:p>
          <a:p>
            <a:r>
              <a:rPr lang="en-US" sz="1600" b="1" dirty="0">
                <a:solidFill>
                  <a:schemeClr val="bg1"/>
                </a:solidFill>
                <a:latin typeface="Segoe UI" panose="020B0502040204020203" pitchFamily="34" charset="0"/>
                <a:cs typeface="Segoe UI" panose="020B0502040204020203" pitchFamily="34" charset="0"/>
              </a:rPr>
              <a:t>Master</a:t>
            </a:r>
          </a:p>
        </p:txBody>
      </p:sp>
      <p:grpSp>
        <p:nvGrpSpPr>
          <p:cNvPr id="252" name="Group 251">
            <a:extLst>
              <a:ext uri="{FF2B5EF4-FFF2-40B4-BE49-F238E27FC236}">
                <a16:creationId xmlns:a16="http://schemas.microsoft.com/office/drawing/2014/main" id="{D4CCB865-CD02-4750-AE48-1CD83C3FB105}"/>
              </a:ext>
            </a:extLst>
          </p:cNvPr>
          <p:cNvGrpSpPr/>
          <p:nvPr/>
        </p:nvGrpSpPr>
        <p:grpSpPr>
          <a:xfrm>
            <a:off x="2298648" y="5190227"/>
            <a:ext cx="357188" cy="354012"/>
            <a:chOff x="4833938" y="1452563"/>
            <a:chExt cx="357188" cy="354012"/>
          </a:xfrm>
          <a:solidFill>
            <a:schemeClr val="bg1"/>
          </a:solidFill>
        </p:grpSpPr>
        <p:sp>
          <p:nvSpPr>
            <p:cNvPr id="253" name="Freeform 1485">
              <a:extLst>
                <a:ext uri="{FF2B5EF4-FFF2-40B4-BE49-F238E27FC236}">
                  <a16:creationId xmlns:a16="http://schemas.microsoft.com/office/drawing/2014/main" id="{51EE8CF0-8B51-4DB4-8445-13DAFBE79434}"/>
                </a:ext>
              </a:extLst>
            </p:cNvPr>
            <p:cNvSpPr>
              <a:spLocks/>
            </p:cNvSpPr>
            <p:nvPr/>
          </p:nvSpPr>
          <p:spPr bwMode="auto">
            <a:xfrm>
              <a:off x="4886325" y="1452563"/>
              <a:ext cx="252413" cy="266700"/>
            </a:xfrm>
            <a:custGeom>
              <a:avLst/>
              <a:gdLst>
                <a:gd name="T0" fmla="*/ 58 w 67"/>
                <a:gd name="T1" fmla="*/ 71 h 71"/>
                <a:gd name="T2" fmla="*/ 55 w 67"/>
                <a:gd name="T3" fmla="*/ 69 h 71"/>
                <a:gd name="T4" fmla="*/ 50 w 67"/>
                <a:gd name="T5" fmla="*/ 18 h 71"/>
                <a:gd name="T6" fmla="*/ 33 w 67"/>
                <a:gd name="T7" fmla="*/ 4 h 71"/>
                <a:gd name="T8" fmla="*/ 16 w 67"/>
                <a:gd name="T9" fmla="*/ 19 h 71"/>
                <a:gd name="T10" fmla="*/ 12 w 67"/>
                <a:gd name="T11" fmla="*/ 69 h 71"/>
                <a:gd name="T12" fmla="*/ 9 w 67"/>
                <a:gd name="T13" fmla="*/ 71 h 71"/>
                <a:gd name="T14" fmla="*/ 13 w 67"/>
                <a:gd name="T15" fmla="*/ 17 h 71"/>
                <a:gd name="T16" fmla="*/ 33 w 67"/>
                <a:gd name="T17" fmla="*/ 0 h 71"/>
                <a:gd name="T18" fmla="*/ 53 w 67"/>
                <a:gd name="T19" fmla="*/ 16 h 71"/>
                <a:gd name="T20" fmla="*/ 58 w 67"/>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1">
                  <a:moveTo>
                    <a:pt x="58" y="71"/>
                  </a:moveTo>
                  <a:cubicBezTo>
                    <a:pt x="55" y="69"/>
                    <a:pt x="55" y="69"/>
                    <a:pt x="55" y="69"/>
                  </a:cubicBezTo>
                  <a:cubicBezTo>
                    <a:pt x="63" y="55"/>
                    <a:pt x="58" y="32"/>
                    <a:pt x="50" y="18"/>
                  </a:cubicBezTo>
                  <a:cubicBezTo>
                    <a:pt x="45" y="9"/>
                    <a:pt x="39" y="4"/>
                    <a:pt x="33" y="4"/>
                  </a:cubicBezTo>
                  <a:cubicBezTo>
                    <a:pt x="28" y="4"/>
                    <a:pt x="21" y="10"/>
                    <a:pt x="16" y="19"/>
                  </a:cubicBezTo>
                  <a:cubicBezTo>
                    <a:pt x="8" y="34"/>
                    <a:pt x="4" y="56"/>
                    <a:pt x="12" y="69"/>
                  </a:cubicBezTo>
                  <a:cubicBezTo>
                    <a:pt x="9" y="71"/>
                    <a:pt x="9" y="71"/>
                    <a:pt x="9" y="71"/>
                  </a:cubicBezTo>
                  <a:cubicBezTo>
                    <a:pt x="0" y="56"/>
                    <a:pt x="4" y="33"/>
                    <a:pt x="13" y="17"/>
                  </a:cubicBezTo>
                  <a:cubicBezTo>
                    <a:pt x="19" y="7"/>
                    <a:pt x="26" y="0"/>
                    <a:pt x="33" y="0"/>
                  </a:cubicBezTo>
                  <a:cubicBezTo>
                    <a:pt x="41" y="0"/>
                    <a:pt x="48" y="6"/>
                    <a:pt x="53" y="16"/>
                  </a:cubicBezTo>
                  <a:cubicBezTo>
                    <a:pt x="62" y="31"/>
                    <a:pt x="67" y="55"/>
                    <a:pt x="5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4" name="Freeform 1486">
              <a:extLst>
                <a:ext uri="{FF2B5EF4-FFF2-40B4-BE49-F238E27FC236}">
                  <a16:creationId xmlns:a16="http://schemas.microsoft.com/office/drawing/2014/main" id="{0B303341-91DB-49DF-AFB6-058494E4DACF}"/>
                </a:ext>
              </a:extLst>
            </p:cNvPr>
            <p:cNvSpPr>
              <a:spLocks/>
            </p:cNvSpPr>
            <p:nvPr/>
          </p:nvSpPr>
          <p:spPr bwMode="auto">
            <a:xfrm>
              <a:off x="4833938" y="1625600"/>
              <a:ext cx="357188" cy="180975"/>
            </a:xfrm>
            <a:custGeom>
              <a:avLst/>
              <a:gdLst>
                <a:gd name="T0" fmla="*/ 48 w 95"/>
                <a:gd name="T1" fmla="*/ 48 h 48"/>
                <a:gd name="T2" fmla="*/ 0 w 95"/>
                <a:gd name="T3" fmla="*/ 21 h 48"/>
                <a:gd name="T4" fmla="*/ 20 w 95"/>
                <a:gd name="T5" fmla="*/ 0 h 48"/>
                <a:gd name="T6" fmla="*/ 20 w 95"/>
                <a:gd name="T7" fmla="*/ 4 h 48"/>
                <a:gd name="T8" fmla="*/ 4 w 95"/>
                <a:gd name="T9" fmla="*/ 21 h 48"/>
                <a:gd name="T10" fmla="*/ 48 w 95"/>
                <a:gd name="T11" fmla="*/ 44 h 48"/>
                <a:gd name="T12" fmla="*/ 91 w 95"/>
                <a:gd name="T13" fmla="*/ 22 h 48"/>
                <a:gd name="T14" fmla="*/ 75 w 95"/>
                <a:gd name="T15" fmla="*/ 4 h 48"/>
                <a:gd name="T16" fmla="*/ 75 w 95"/>
                <a:gd name="T17" fmla="*/ 0 h 48"/>
                <a:gd name="T18" fmla="*/ 95 w 95"/>
                <a:gd name="T19" fmla="*/ 22 h 48"/>
                <a:gd name="T20" fmla="*/ 48 w 95"/>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48">
                  <a:moveTo>
                    <a:pt x="48" y="48"/>
                  </a:moveTo>
                  <a:cubicBezTo>
                    <a:pt x="13" y="48"/>
                    <a:pt x="0" y="34"/>
                    <a:pt x="0" y="21"/>
                  </a:cubicBezTo>
                  <a:cubicBezTo>
                    <a:pt x="0" y="10"/>
                    <a:pt x="9" y="0"/>
                    <a:pt x="20" y="0"/>
                  </a:cubicBezTo>
                  <a:cubicBezTo>
                    <a:pt x="20" y="4"/>
                    <a:pt x="20" y="4"/>
                    <a:pt x="20" y="4"/>
                  </a:cubicBezTo>
                  <a:cubicBezTo>
                    <a:pt x="11" y="4"/>
                    <a:pt x="4" y="12"/>
                    <a:pt x="4" y="21"/>
                  </a:cubicBezTo>
                  <a:cubicBezTo>
                    <a:pt x="4" y="32"/>
                    <a:pt x="16" y="44"/>
                    <a:pt x="48" y="44"/>
                  </a:cubicBezTo>
                  <a:cubicBezTo>
                    <a:pt x="75" y="44"/>
                    <a:pt x="91" y="36"/>
                    <a:pt x="91" y="22"/>
                  </a:cubicBezTo>
                  <a:cubicBezTo>
                    <a:pt x="91" y="13"/>
                    <a:pt x="83" y="4"/>
                    <a:pt x="75" y="4"/>
                  </a:cubicBezTo>
                  <a:cubicBezTo>
                    <a:pt x="75" y="0"/>
                    <a:pt x="75" y="0"/>
                    <a:pt x="75" y="0"/>
                  </a:cubicBezTo>
                  <a:cubicBezTo>
                    <a:pt x="86" y="0"/>
                    <a:pt x="95" y="11"/>
                    <a:pt x="95" y="22"/>
                  </a:cubicBezTo>
                  <a:cubicBezTo>
                    <a:pt x="95" y="28"/>
                    <a:pt x="92" y="48"/>
                    <a:pt x="4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5" name="Freeform 1487">
              <a:extLst>
                <a:ext uri="{FF2B5EF4-FFF2-40B4-BE49-F238E27FC236}">
                  <a16:creationId xmlns:a16="http://schemas.microsoft.com/office/drawing/2014/main" id="{8796713E-226B-45B9-8D8B-9E56DDCBA68D}"/>
                </a:ext>
              </a:extLst>
            </p:cNvPr>
            <p:cNvSpPr>
              <a:spLocks/>
            </p:cNvSpPr>
            <p:nvPr/>
          </p:nvSpPr>
          <p:spPr bwMode="auto">
            <a:xfrm>
              <a:off x="4845050" y="1663700"/>
              <a:ext cx="334963" cy="66675"/>
            </a:xfrm>
            <a:custGeom>
              <a:avLst/>
              <a:gdLst>
                <a:gd name="T0" fmla="*/ 45 w 89"/>
                <a:gd name="T1" fmla="*/ 18 h 18"/>
                <a:gd name="T2" fmla="*/ 0 w 89"/>
                <a:gd name="T3" fmla="*/ 2 h 18"/>
                <a:gd name="T4" fmla="*/ 3 w 89"/>
                <a:gd name="T5" fmla="*/ 0 h 18"/>
                <a:gd name="T6" fmla="*/ 45 w 89"/>
                <a:gd name="T7" fmla="*/ 14 h 18"/>
                <a:gd name="T8" fmla="*/ 86 w 89"/>
                <a:gd name="T9" fmla="*/ 1 h 18"/>
                <a:gd name="T10" fmla="*/ 89 w 89"/>
                <a:gd name="T11" fmla="*/ 3 h 18"/>
                <a:gd name="T12" fmla="*/ 45 w 8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9" h="18">
                  <a:moveTo>
                    <a:pt x="45" y="18"/>
                  </a:moveTo>
                  <a:cubicBezTo>
                    <a:pt x="22" y="18"/>
                    <a:pt x="6" y="12"/>
                    <a:pt x="0" y="2"/>
                  </a:cubicBezTo>
                  <a:cubicBezTo>
                    <a:pt x="3" y="0"/>
                    <a:pt x="3" y="0"/>
                    <a:pt x="3" y="0"/>
                  </a:cubicBezTo>
                  <a:cubicBezTo>
                    <a:pt x="7" y="5"/>
                    <a:pt x="16" y="14"/>
                    <a:pt x="45" y="14"/>
                  </a:cubicBezTo>
                  <a:cubicBezTo>
                    <a:pt x="66" y="14"/>
                    <a:pt x="80" y="9"/>
                    <a:pt x="86" y="1"/>
                  </a:cubicBezTo>
                  <a:cubicBezTo>
                    <a:pt x="89" y="3"/>
                    <a:pt x="89" y="3"/>
                    <a:pt x="89" y="3"/>
                  </a:cubicBezTo>
                  <a:cubicBezTo>
                    <a:pt x="85" y="10"/>
                    <a:pt x="73" y="18"/>
                    <a:pt x="45"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6" name="Freeform 1488">
              <a:extLst>
                <a:ext uri="{FF2B5EF4-FFF2-40B4-BE49-F238E27FC236}">
                  <a16:creationId xmlns:a16="http://schemas.microsoft.com/office/drawing/2014/main" id="{71DC37D1-8E02-4132-86F5-E86C9CB16639}"/>
                </a:ext>
              </a:extLst>
            </p:cNvPr>
            <p:cNvSpPr>
              <a:spLocks/>
            </p:cNvSpPr>
            <p:nvPr/>
          </p:nvSpPr>
          <p:spPr bwMode="auto">
            <a:xfrm>
              <a:off x="4976813" y="1539875"/>
              <a:ext cx="74613" cy="134938"/>
            </a:xfrm>
            <a:custGeom>
              <a:avLst/>
              <a:gdLst>
                <a:gd name="T0" fmla="*/ 10 w 20"/>
                <a:gd name="T1" fmla="*/ 36 h 36"/>
                <a:gd name="T2" fmla="*/ 0 w 20"/>
                <a:gd name="T3" fmla="*/ 26 h 36"/>
                <a:gd name="T4" fmla="*/ 2 w 20"/>
                <a:gd name="T5" fmla="*/ 24 h 36"/>
                <a:gd name="T6" fmla="*/ 4 w 20"/>
                <a:gd name="T7" fmla="*/ 26 h 36"/>
                <a:gd name="T8" fmla="*/ 10 w 20"/>
                <a:gd name="T9" fmla="*/ 32 h 36"/>
                <a:gd name="T10" fmla="*/ 16 w 20"/>
                <a:gd name="T11" fmla="*/ 26 h 36"/>
                <a:gd name="T12" fmla="*/ 10 w 20"/>
                <a:gd name="T13" fmla="*/ 20 h 36"/>
                <a:gd name="T14" fmla="*/ 0 w 20"/>
                <a:gd name="T15" fmla="*/ 10 h 36"/>
                <a:gd name="T16" fmla="*/ 10 w 20"/>
                <a:gd name="T17" fmla="*/ 0 h 36"/>
                <a:gd name="T18" fmla="*/ 20 w 20"/>
                <a:gd name="T19" fmla="*/ 10 h 36"/>
                <a:gd name="T20" fmla="*/ 18 w 20"/>
                <a:gd name="T21" fmla="*/ 12 h 36"/>
                <a:gd name="T22" fmla="*/ 16 w 20"/>
                <a:gd name="T23" fmla="*/ 10 h 36"/>
                <a:gd name="T24" fmla="*/ 10 w 20"/>
                <a:gd name="T25" fmla="*/ 4 h 36"/>
                <a:gd name="T26" fmla="*/ 4 w 20"/>
                <a:gd name="T27" fmla="*/ 10 h 36"/>
                <a:gd name="T28" fmla="*/ 10 w 20"/>
                <a:gd name="T29" fmla="*/ 16 h 36"/>
                <a:gd name="T30" fmla="*/ 20 w 20"/>
                <a:gd name="T31" fmla="*/ 26 h 36"/>
                <a:gd name="T32" fmla="*/ 10 w 20"/>
                <a:gd name="T3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6">
                  <a:moveTo>
                    <a:pt x="10" y="36"/>
                  </a:moveTo>
                  <a:cubicBezTo>
                    <a:pt x="4" y="36"/>
                    <a:pt x="0" y="32"/>
                    <a:pt x="0" y="26"/>
                  </a:cubicBezTo>
                  <a:cubicBezTo>
                    <a:pt x="0" y="25"/>
                    <a:pt x="0" y="24"/>
                    <a:pt x="2" y="24"/>
                  </a:cubicBezTo>
                  <a:cubicBezTo>
                    <a:pt x="3" y="24"/>
                    <a:pt x="4" y="25"/>
                    <a:pt x="4" y="26"/>
                  </a:cubicBezTo>
                  <a:cubicBezTo>
                    <a:pt x="4" y="30"/>
                    <a:pt x="6" y="32"/>
                    <a:pt x="10" y="32"/>
                  </a:cubicBezTo>
                  <a:cubicBezTo>
                    <a:pt x="13" y="32"/>
                    <a:pt x="16" y="30"/>
                    <a:pt x="16" y="26"/>
                  </a:cubicBezTo>
                  <a:cubicBezTo>
                    <a:pt x="16" y="23"/>
                    <a:pt x="13" y="20"/>
                    <a:pt x="10" y="20"/>
                  </a:cubicBezTo>
                  <a:cubicBezTo>
                    <a:pt x="4" y="20"/>
                    <a:pt x="0" y="16"/>
                    <a:pt x="0" y="10"/>
                  </a:cubicBezTo>
                  <a:cubicBezTo>
                    <a:pt x="0" y="5"/>
                    <a:pt x="4" y="0"/>
                    <a:pt x="10" y="0"/>
                  </a:cubicBezTo>
                  <a:cubicBezTo>
                    <a:pt x="15" y="0"/>
                    <a:pt x="20" y="5"/>
                    <a:pt x="20" y="10"/>
                  </a:cubicBezTo>
                  <a:cubicBezTo>
                    <a:pt x="20" y="11"/>
                    <a:pt x="19" y="12"/>
                    <a:pt x="18" y="12"/>
                  </a:cubicBezTo>
                  <a:cubicBezTo>
                    <a:pt x="16" y="12"/>
                    <a:pt x="16" y="11"/>
                    <a:pt x="16" y="10"/>
                  </a:cubicBezTo>
                  <a:cubicBezTo>
                    <a:pt x="16" y="7"/>
                    <a:pt x="13" y="4"/>
                    <a:pt x="10" y="4"/>
                  </a:cubicBezTo>
                  <a:cubicBezTo>
                    <a:pt x="6" y="4"/>
                    <a:pt x="4" y="7"/>
                    <a:pt x="4" y="10"/>
                  </a:cubicBezTo>
                  <a:cubicBezTo>
                    <a:pt x="4" y="14"/>
                    <a:pt x="6" y="16"/>
                    <a:pt x="10" y="16"/>
                  </a:cubicBezTo>
                  <a:cubicBezTo>
                    <a:pt x="15" y="16"/>
                    <a:pt x="20" y="21"/>
                    <a:pt x="20" y="26"/>
                  </a:cubicBezTo>
                  <a:cubicBezTo>
                    <a:pt x="20" y="32"/>
                    <a:pt x="15" y="36"/>
                    <a:pt x="10"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7" name="Freeform 1489">
              <a:extLst>
                <a:ext uri="{FF2B5EF4-FFF2-40B4-BE49-F238E27FC236}">
                  <a16:creationId xmlns:a16="http://schemas.microsoft.com/office/drawing/2014/main" id="{6EA2BE9D-D051-4D8D-AA8A-FE9CA6370A81}"/>
                </a:ext>
              </a:extLst>
            </p:cNvPr>
            <p:cNvSpPr>
              <a:spLocks/>
            </p:cNvSpPr>
            <p:nvPr/>
          </p:nvSpPr>
          <p:spPr bwMode="auto">
            <a:xfrm>
              <a:off x="5006975" y="1520825"/>
              <a:ext cx="14288" cy="173038"/>
            </a:xfrm>
            <a:custGeom>
              <a:avLst/>
              <a:gdLst>
                <a:gd name="T0" fmla="*/ 2 w 4"/>
                <a:gd name="T1" fmla="*/ 46 h 46"/>
                <a:gd name="T2" fmla="*/ 0 w 4"/>
                <a:gd name="T3" fmla="*/ 44 h 46"/>
                <a:gd name="T4" fmla="*/ 0 w 4"/>
                <a:gd name="T5" fmla="*/ 2 h 46"/>
                <a:gd name="T6" fmla="*/ 2 w 4"/>
                <a:gd name="T7" fmla="*/ 0 h 46"/>
                <a:gd name="T8" fmla="*/ 4 w 4"/>
                <a:gd name="T9" fmla="*/ 2 h 46"/>
                <a:gd name="T10" fmla="*/ 4 w 4"/>
                <a:gd name="T11" fmla="*/ 44 h 46"/>
                <a:gd name="T12" fmla="*/ 2 w 4"/>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4" h="46">
                  <a:moveTo>
                    <a:pt x="2" y="46"/>
                  </a:moveTo>
                  <a:cubicBezTo>
                    <a:pt x="0" y="46"/>
                    <a:pt x="0" y="46"/>
                    <a:pt x="0" y="44"/>
                  </a:cubicBezTo>
                  <a:cubicBezTo>
                    <a:pt x="0" y="2"/>
                    <a:pt x="0" y="2"/>
                    <a:pt x="0" y="2"/>
                  </a:cubicBezTo>
                  <a:cubicBezTo>
                    <a:pt x="0" y="1"/>
                    <a:pt x="0" y="0"/>
                    <a:pt x="2" y="0"/>
                  </a:cubicBezTo>
                  <a:cubicBezTo>
                    <a:pt x="3" y="0"/>
                    <a:pt x="4" y="1"/>
                    <a:pt x="4" y="2"/>
                  </a:cubicBezTo>
                  <a:cubicBezTo>
                    <a:pt x="4" y="44"/>
                    <a:pt x="4" y="44"/>
                    <a:pt x="4" y="44"/>
                  </a:cubicBezTo>
                  <a:cubicBezTo>
                    <a:pt x="4" y="46"/>
                    <a:pt x="3" y="46"/>
                    <a:pt x="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55" name="TextBox 454">
            <a:extLst>
              <a:ext uri="{FF2B5EF4-FFF2-40B4-BE49-F238E27FC236}">
                <a16:creationId xmlns:a16="http://schemas.microsoft.com/office/drawing/2014/main" id="{5A99F288-DC44-491E-B140-88EAF24F2194}"/>
              </a:ext>
            </a:extLst>
          </p:cNvPr>
          <p:cNvSpPr txBox="1"/>
          <p:nvPr/>
        </p:nvSpPr>
        <p:spPr>
          <a:xfrm>
            <a:off x="6746764" y="5231829"/>
            <a:ext cx="3308552" cy="1015663"/>
          </a:xfrm>
          <a:prstGeom prst="rect">
            <a:avLst/>
          </a:prstGeom>
          <a:noFill/>
        </p:spPr>
        <p:txBody>
          <a:bodyPr wrap="square" rtlCol="0">
            <a:spAutoFit/>
          </a:bodyPr>
          <a:lstStyle/>
          <a:p>
            <a:pPr algn="ctr"/>
            <a:r>
              <a:rPr lang="en-CA" sz="2000" dirty="0">
                <a:solidFill>
                  <a:srgbClr val="FF0000"/>
                </a:solidFill>
              </a:rPr>
              <a:t>All members of the group work in the various activities achieving the goal</a:t>
            </a:r>
            <a:endParaRPr lang="en-US" sz="2000" dirty="0">
              <a:solidFill>
                <a:srgbClr val="FF0000"/>
              </a:solidFill>
            </a:endParaRPr>
          </a:p>
        </p:txBody>
      </p:sp>
      <p:sp>
        <p:nvSpPr>
          <p:cNvPr id="6" name="Title 1">
            <a:extLst>
              <a:ext uri="{FF2B5EF4-FFF2-40B4-BE49-F238E27FC236}">
                <a16:creationId xmlns:a16="http://schemas.microsoft.com/office/drawing/2014/main" id="{B7081323-749E-4157-331C-E11EBB5AAA3B}"/>
              </a:ext>
            </a:extLst>
          </p:cNvPr>
          <p:cNvSpPr>
            <a:spLocks noGrp="1"/>
          </p:cNvSpPr>
          <p:nvPr>
            <p:ph type="title"/>
          </p:nvPr>
        </p:nvSpPr>
        <p:spPr>
          <a:xfrm>
            <a:off x="1323125" y="213172"/>
            <a:ext cx="10465172" cy="692919"/>
          </a:xfrm>
        </p:spPr>
        <p:txBody>
          <a:bodyPr lIns="0" tIns="0" rIns="0" bIns="0">
            <a:noAutofit/>
          </a:bodyPr>
          <a:lstStyle/>
          <a:p>
            <a:pPr>
              <a:lnSpc>
                <a:spcPct val="100000"/>
              </a:lnSpc>
            </a:pPr>
            <a:r>
              <a:rPr lang="en-ID" b="1" dirty="0">
                <a:latin typeface="Segoe UI" panose="020B0502040204020203" pitchFamily="34" charset="0"/>
                <a:cs typeface="Segoe UI" panose="020B0502040204020203" pitchFamily="34" charset="0"/>
              </a:rPr>
              <a:t>Sprint Goal</a:t>
            </a:r>
          </a:p>
        </p:txBody>
      </p:sp>
      <p:sp>
        <p:nvSpPr>
          <p:cNvPr id="12" name="TextBox 11">
            <a:extLst>
              <a:ext uri="{FF2B5EF4-FFF2-40B4-BE49-F238E27FC236}">
                <a16:creationId xmlns:a16="http://schemas.microsoft.com/office/drawing/2014/main" id="{5A5A33C9-4395-EDE2-80B3-09C9A9D737F6}"/>
              </a:ext>
            </a:extLst>
          </p:cNvPr>
          <p:cNvSpPr txBox="1"/>
          <p:nvPr/>
        </p:nvSpPr>
        <p:spPr>
          <a:xfrm>
            <a:off x="5819794" y="1054474"/>
            <a:ext cx="2254312" cy="400110"/>
          </a:xfrm>
          <a:prstGeom prst="rect">
            <a:avLst/>
          </a:prstGeom>
          <a:solidFill>
            <a:srgbClr val="A4053B"/>
          </a:solidFill>
        </p:spPr>
        <p:txBody>
          <a:bodyPr wrap="square">
            <a:spAutoFit/>
          </a:bodyPr>
          <a:lstStyle/>
          <a:p>
            <a:pPr algn="ctr"/>
            <a:r>
              <a:rPr lang="en-CA" sz="2000" dirty="0">
                <a:solidFill>
                  <a:schemeClr val="bg1">
                    <a:lumMod val="95000"/>
                  </a:schemeClr>
                </a:solidFill>
                <a:latin typeface="Algerian" panose="04020705040A02060702" pitchFamily="82" charset="0"/>
                <a:cs typeface="Segoe UI" panose="020B0502040204020203" pitchFamily="34" charset="0"/>
              </a:rPr>
              <a:t>PROJECT STATUS </a:t>
            </a:r>
            <a:endParaRPr lang="fr-CA" sz="2000" dirty="0">
              <a:solidFill>
                <a:schemeClr val="bg1">
                  <a:lumMod val="95000"/>
                </a:schemeClr>
              </a:solidFill>
              <a:latin typeface="Algerian" panose="04020705040A02060702" pitchFamily="82" charset="0"/>
            </a:endParaRPr>
          </a:p>
        </p:txBody>
      </p:sp>
      <p:pic>
        <p:nvPicPr>
          <p:cNvPr id="2" name="Picture 1">
            <a:extLst>
              <a:ext uri="{FF2B5EF4-FFF2-40B4-BE49-F238E27FC236}">
                <a16:creationId xmlns:a16="http://schemas.microsoft.com/office/drawing/2014/main" id="{F2D0E834-1CDB-60B6-E2D1-D116A9C1D925}"/>
              </a:ext>
            </a:extLst>
          </p:cNvPr>
          <p:cNvPicPr>
            <a:picLocks noChangeAspect="1"/>
          </p:cNvPicPr>
          <p:nvPr/>
        </p:nvPicPr>
        <p:blipFill>
          <a:blip r:embed="rId3"/>
          <a:stretch>
            <a:fillRect/>
          </a:stretch>
        </p:blipFill>
        <p:spPr>
          <a:xfrm>
            <a:off x="366582" y="0"/>
            <a:ext cx="750399" cy="1135781"/>
          </a:xfrm>
          <a:prstGeom prst="rect">
            <a:avLst/>
          </a:prstGeom>
        </p:spPr>
      </p:pic>
      <p:graphicFrame>
        <p:nvGraphicFramePr>
          <p:cNvPr id="3" name="Table 2">
            <a:extLst>
              <a:ext uri="{FF2B5EF4-FFF2-40B4-BE49-F238E27FC236}">
                <a16:creationId xmlns:a16="http://schemas.microsoft.com/office/drawing/2014/main" id="{538620E7-D8FE-E601-E8B4-B7CCC5709986}"/>
              </a:ext>
            </a:extLst>
          </p:cNvPr>
          <p:cNvGraphicFramePr>
            <a:graphicFrameLocks noGrp="1"/>
          </p:cNvGraphicFramePr>
          <p:nvPr>
            <p:extLst>
              <p:ext uri="{D42A27DB-BD31-4B8C-83A1-F6EECF244321}">
                <p14:modId xmlns:p14="http://schemas.microsoft.com/office/powerpoint/2010/main" val="3496626542"/>
              </p:ext>
            </p:extLst>
          </p:nvPr>
        </p:nvGraphicFramePr>
        <p:xfrm>
          <a:off x="382296" y="2094050"/>
          <a:ext cx="4523078" cy="2192719"/>
        </p:xfrm>
        <a:graphic>
          <a:graphicData uri="http://schemas.openxmlformats.org/drawingml/2006/table">
            <a:tbl>
              <a:tblPr firstRow="1" firstCol="1" bandRow="1">
                <a:tableStyleId>{5C22544A-7EE6-4342-B048-85BDC9FD1C3A}</a:tableStyleId>
              </a:tblPr>
              <a:tblGrid>
                <a:gridCol w="492299">
                  <a:extLst>
                    <a:ext uri="{9D8B030D-6E8A-4147-A177-3AD203B41FA5}">
                      <a16:colId xmlns:a16="http://schemas.microsoft.com/office/drawing/2014/main" val="733572312"/>
                    </a:ext>
                  </a:extLst>
                </a:gridCol>
                <a:gridCol w="887530">
                  <a:extLst>
                    <a:ext uri="{9D8B030D-6E8A-4147-A177-3AD203B41FA5}">
                      <a16:colId xmlns:a16="http://schemas.microsoft.com/office/drawing/2014/main" val="3733075842"/>
                    </a:ext>
                  </a:extLst>
                </a:gridCol>
                <a:gridCol w="695325">
                  <a:extLst>
                    <a:ext uri="{9D8B030D-6E8A-4147-A177-3AD203B41FA5}">
                      <a16:colId xmlns:a16="http://schemas.microsoft.com/office/drawing/2014/main" val="1815277475"/>
                    </a:ext>
                  </a:extLst>
                </a:gridCol>
                <a:gridCol w="1285875">
                  <a:extLst>
                    <a:ext uri="{9D8B030D-6E8A-4147-A177-3AD203B41FA5}">
                      <a16:colId xmlns:a16="http://schemas.microsoft.com/office/drawing/2014/main" val="1543465286"/>
                    </a:ext>
                  </a:extLst>
                </a:gridCol>
                <a:gridCol w="1162049">
                  <a:extLst>
                    <a:ext uri="{9D8B030D-6E8A-4147-A177-3AD203B41FA5}">
                      <a16:colId xmlns:a16="http://schemas.microsoft.com/office/drawing/2014/main" val="3635450752"/>
                    </a:ext>
                  </a:extLst>
                </a:gridCol>
              </a:tblGrid>
              <a:tr h="0">
                <a:tc>
                  <a:txBody>
                    <a:bodyPr/>
                    <a:lstStyle/>
                    <a:p>
                      <a:pPr algn="ctr">
                        <a:lnSpc>
                          <a:spcPct val="107000"/>
                        </a:lnSpc>
                        <a:spcAft>
                          <a:spcPts val="800"/>
                        </a:spcAft>
                      </a:pPr>
                      <a:r>
                        <a:rPr lang="en-CA" sz="1000">
                          <a:effectLst/>
                        </a:rPr>
                        <a:t>Meeting #</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rPr>
                        <a:t>Date</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rPr>
                        <a:t>Platform</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nSpc>
                          <a:spcPct val="107000"/>
                        </a:lnSpc>
                        <a:spcAft>
                          <a:spcPts val="800"/>
                        </a:spcAft>
                        <a:tabLst>
                          <a:tab pos="304800" algn="l"/>
                          <a:tab pos="812165" algn="ctr"/>
                        </a:tabLst>
                      </a:pPr>
                      <a:r>
                        <a:rPr lang="en-CA" sz="1000">
                          <a:effectLst/>
                        </a:rPr>
                        <a:t>		Time</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tabLst>
                          <a:tab pos="304800" algn="l"/>
                          <a:tab pos="812165" algn="ctr"/>
                        </a:tabLst>
                      </a:pPr>
                      <a:r>
                        <a:rPr lang="en-CA" sz="1000" dirty="0">
                          <a:effectLst/>
                        </a:rPr>
                        <a:t>Duration</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extLst>
                  <a:ext uri="{0D108BD9-81ED-4DB2-BD59-A6C34878D82A}">
                    <a16:rowId xmlns:a16="http://schemas.microsoft.com/office/drawing/2014/main" val="3647452681"/>
                  </a:ext>
                </a:extLst>
              </a:tr>
              <a:tr h="0">
                <a:tc>
                  <a:txBody>
                    <a:bodyPr/>
                    <a:lstStyle/>
                    <a:p>
                      <a:pPr algn="ctr">
                        <a:lnSpc>
                          <a:spcPct val="107000"/>
                        </a:lnSpc>
                        <a:spcAft>
                          <a:spcPts val="800"/>
                        </a:spcAft>
                      </a:pPr>
                      <a:r>
                        <a:rPr lang="en-CA" sz="1000" dirty="0">
                          <a:effectLst/>
                        </a:rPr>
                        <a:t>1</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2024-02-23</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Presential</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15:30 – 17:00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 hr. 30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8429738"/>
                  </a:ext>
                </a:extLst>
              </a:tr>
              <a:tr h="0">
                <a:tc>
                  <a:txBody>
                    <a:bodyPr/>
                    <a:lstStyle/>
                    <a:p>
                      <a:pPr algn="ctr">
                        <a:lnSpc>
                          <a:spcPct val="107000"/>
                        </a:lnSpc>
                        <a:spcAft>
                          <a:spcPts val="800"/>
                        </a:spcAft>
                      </a:pPr>
                      <a:r>
                        <a:rPr lang="en-CA" sz="1000">
                          <a:effectLst/>
                        </a:rPr>
                        <a:t>2</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2024-03-02</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dirty="0">
                          <a:effectLst/>
                        </a:rPr>
                        <a:t>2 hr. 00 min.</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64490524"/>
                  </a:ext>
                </a:extLst>
              </a:tr>
              <a:tr h="0">
                <a:tc>
                  <a:txBody>
                    <a:bodyPr/>
                    <a:lstStyle/>
                    <a:p>
                      <a:pPr algn="ctr">
                        <a:lnSpc>
                          <a:spcPct val="107000"/>
                        </a:lnSpc>
                        <a:spcAft>
                          <a:spcPts val="800"/>
                        </a:spcAft>
                      </a:pPr>
                      <a:r>
                        <a:rPr lang="en-CA" sz="1000" dirty="0">
                          <a:effectLst/>
                        </a:rPr>
                        <a:t>3</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2024-03-09</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2 hr. 00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94255196"/>
                  </a:ext>
                </a:extLst>
              </a:tr>
              <a:tr h="0">
                <a:tc>
                  <a:txBody>
                    <a:bodyPr/>
                    <a:lstStyle/>
                    <a:p>
                      <a:pPr algn="ctr">
                        <a:lnSpc>
                          <a:spcPct val="107000"/>
                        </a:lnSpc>
                        <a:spcAft>
                          <a:spcPts val="800"/>
                        </a:spcAft>
                      </a:pPr>
                      <a:r>
                        <a:rPr lang="en-CA" sz="1000" dirty="0">
                          <a:effectLst/>
                        </a:rPr>
                        <a:t>4</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2024-03-16</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2 hr. 00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17441523"/>
                  </a:ext>
                </a:extLst>
              </a:tr>
              <a:tr h="0">
                <a:tc>
                  <a:txBody>
                    <a:bodyPr/>
                    <a:lstStyle/>
                    <a:p>
                      <a:pPr algn="ctr">
                        <a:lnSpc>
                          <a:spcPct val="107000"/>
                        </a:lnSpc>
                        <a:spcAft>
                          <a:spcPts val="800"/>
                        </a:spcAft>
                      </a:pPr>
                      <a:r>
                        <a:rPr lang="en-CA" sz="1000" dirty="0">
                          <a:effectLst/>
                        </a:rPr>
                        <a:t>5</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2024-03-23</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2 hr. 00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27505838"/>
                  </a:ext>
                </a:extLst>
              </a:tr>
              <a:tr h="0">
                <a:tc>
                  <a:txBody>
                    <a:bodyPr/>
                    <a:lstStyle/>
                    <a:p>
                      <a:pPr algn="ctr">
                        <a:lnSpc>
                          <a:spcPct val="107000"/>
                        </a:lnSpc>
                        <a:spcAft>
                          <a:spcPts val="800"/>
                        </a:spcAft>
                      </a:pPr>
                      <a:r>
                        <a:rPr lang="en-CA" sz="1000" dirty="0">
                          <a:effectLst/>
                        </a:rPr>
                        <a:t>6</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2024-03-30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2 hr. 00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00234003"/>
                  </a:ext>
                </a:extLst>
              </a:tr>
              <a:tr h="0">
                <a:tc>
                  <a:txBody>
                    <a:bodyPr/>
                    <a:lstStyle/>
                    <a:p>
                      <a:pPr algn="ctr">
                        <a:lnSpc>
                          <a:spcPct val="107000"/>
                        </a:lnSpc>
                        <a:spcAft>
                          <a:spcPts val="800"/>
                        </a:spcAft>
                      </a:pPr>
                      <a:r>
                        <a:rPr lang="en-CA" sz="1000" dirty="0">
                          <a:effectLst/>
                        </a:rPr>
                        <a:t>7</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2024-04-06</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2 hr. 00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4970297"/>
                  </a:ext>
                </a:extLst>
              </a:tr>
              <a:tr h="0">
                <a:tc>
                  <a:txBody>
                    <a:bodyPr/>
                    <a:lstStyle/>
                    <a:p>
                      <a:pPr algn="ctr">
                        <a:lnSpc>
                          <a:spcPct val="107000"/>
                        </a:lnSpc>
                        <a:spcAft>
                          <a:spcPts val="800"/>
                        </a:spcAft>
                      </a:pPr>
                      <a:r>
                        <a:rPr lang="en-CA" sz="1000" dirty="0">
                          <a:effectLst/>
                        </a:rPr>
                        <a:t>8</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2024-04-13</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2 hr. 00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1083116"/>
                  </a:ext>
                </a:extLst>
              </a:tr>
              <a:tr h="0">
                <a:tc>
                  <a:txBody>
                    <a:bodyPr/>
                    <a:lstStyle/>
                    <a:p>
                      <a:pPr algn="ctr">
                        <a:lnSpc>
                          <a:spcPct val="107000"/>
                        </a:lnSpc>
                        <a:spcAft>
                          <a:spcPts val="800"/>
                        </a:spcAft>
                      </a:pPr>
                      <a:r>
                        <a:rPr lang="en-CA" sz="1000" dirty="0">
                          <a:effectLst/>
                        </a:rPr>
                        <a:t>9</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2024-04-20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2 hr. 00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59114532"/>
                  </a:ext>
                </a:extLst>
              </a:tr>
              <a:tr h="0">
                <a:tc>
                  <a:txBody>
                    <a:bodyPr/>
                    <a:lstStyle/>
                    <a:p>
                      <a:pPr algn="ctr">
                        <a:lnSpc>
                          <a:spcPct val="107000"/>
                        </a:lnSpc>
                        <a:spcAft>
                          <a:spcPts val="800"/>
                        </a:spcAft>
                      </a:pPr>
                      <a:r>
                        <a:rPr lang="en-CA" sz="1000" dirty="0">
                          <a:effectLst/>
                        </a:rPr>
                        <a:t>10</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2024-04-27</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Meet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18:00 – 20:00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2 hr. 00 min.</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3346228"/>
                  </a:ext>
                </a:extLst>
              </a:tr>
              <a:tr h="0">
                <a:tc>
                  <a:txBody>
                    <a:bodyPr/>
                    <a:lstStyle/>
                    <a:p>
                      <a:pPr algn="ctr">
                        <a:lnSpc>
                          <a:spcPct val="107000"/>
                        </a:lnSpc>
                        <a:spcAft>
                          <a:spcPts val="800"/>
                        </a:spcAft>
                      </a:pPr>
                      <a:r>
                        <a:rPr lang="en-CA" sz="1000" dirty="0">
                          <a:effectLst/>
                        </a:rPr>
                        <a:t>11</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100">
                          <a:effectLst/>
                        </a:rPr>
                        <a:t>2024-04-29</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CA" sz="1000">
                          <a:effectLst/>
                        </a:rPr>
                        <a:t>Presential</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10:00 – 12:00</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dirty="0">
                          <a:effectLst/>
                        </a:rPr>
                        <a:t>2 hr. 00 min.</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70609016"/>
                  </a:ext>
                </a:extLst>
              </a:tr>
            </a:tbl>
          </a:graphicData>
        </a:graphic>
      </p:graphicFrame>
      <p:sp>
        <p:nvSpPr>
          <p:cNvPr id="4" name="TextBox 3">
            <a:extLst>
              <a:ext uri="{FF2B5EF4-FFF2-40B4-BE49-F238E27FC236}">
                <a16:creationId xmlns:a16="http://schemas.microsoft.com/office/drawing/2014/main" id="{7B28DBB4-7A48-660F-5169-BF1AD39C1A2A}"/>
              </a:ext>
            </a:extLst>
          </p:cNvPr>
          <p:cNvSpPr txBox="1"/>
          <p:nvPr/>
        </p:nvSpPr>
        <p:spPr>
          <a:xfrm>
            <a:off x="382295" y="1469973"/>
            <a:ext cx="2827629" cy="400110"/>
          </a:xfrm>
          <a:prstGeom prst="rect">
            <a:avLst/>
          </a:prstGeom>
          <a:solidFill>
            <a:srgbClr val="A4053B"/>
          </a:solidFill>
        </p:spPr>
        <p:txBody>
          <a:bodyPr wrap="square">
            <a:spAutoFit/>
          </a:bodyPr>
          <a:lstStyle/>
          <a:p>
            <a:pPr algn="ctr"/>
            <a:r>
              <a:rPr lang="fr-CA" sz="2000" dirty="0">
                <a:solidFill>
                  <a:schemeClr val="bg1">
                    <a:lumMod val="95000"/>
                  </a:schemeClr>
                </a:solidFill>
                <a:latin typeface="Algerian" panose="04020705040A02060702" pitchFamily="82" charset="0"/>
              </a:rPr>
              <a:t>MEETING SPECIFICS</a:t>
            </a:r>
          </a:p>
        </p:txBody>
      </p:sp>
      <p:graphicFrame>
        <p:nvGraphicFramePr>
          <p:cNvPr id="20" name="Table 19">
            <a:extLst>
              <a:ext uri="{FF2B5EF4-FFF2-40B4-BE49-F238E27FC236}">
                <a16:creationId xmlns:a16="http://schemas.microsoft.com/office/drawing/2014/main" id="{86503716-A8C6-1BD2-756F-448CE5E622B3}"/>
              </a:ext>
            </a:extLst>
          </p:cNvPr>
          <p:cNvGraphicFramePr>
            <a:graphicFrameLocks noGrp="1"/>
          </p:cNvGraphicFramePr>
          <p:nvPr>
            <p:extLst>
              <p:ext uri="{D42A27DB-BD31-4B8C-83A1-F6EECF244321}">
                <p14:modId xmlns:p14="http://schemas.microsoft.com/office/powerpoint/2010/main" val="1248860981"/>
              </p:ext>
            </p:extLst>
          </p:nvPr>
        </p:nvGraphicFramePr>
        <p:xfrm>
          <a:off x="5448300" y="1650103"/>
          <a:ext cx="5672567" cy="3330516"/>
        </p:xfrm>
        <a:graphic>
          <a:graphicData uri="http://schemas.openxmlformats.org/drawingml/2006/table">
            <a:tbl>
              <a:tblPr firstRow="1" firstCol="1" bandRow="1">
                <a:tableStyleId>{5C22544A-7EE6-4342-B048-85BDC9FD1C3A}</a:tableStyleId>
              </a:tblPr>
              <a:tblGrid>
                <a:gridCol w="1787642">
                  <a:extLst>
                    <a:ext uri="{9D8B030D-6E8A-4147-A177-3AD203B41FA5}">
                      <a16:colId xmlns:a16="http://schemas.microsoft.com/office/drawing/2014/main" val="1566005618"/>
                    </a:ext>
                  </a:extLst>
                </a:gridCol>
                <a:gridCol w="365008">
                  <a:extLst>
                    <a:ext uri="{9D8B030D-6E8A-4147-A177-3AD203B41FA5}">
                      <a16:colId xmlns:a16="http://schemas.microsoft.com/office/drawing/2014/main" val="716835885"/>
                    </a:ext>
                  </a:extLst>
                </a:gridCol>
                <a:gridCol w="438150">
                  <a:extLst>
                    <a:ext uri="{9D8B030D-6E8A-4147-A177-3AD203B41FA5}">
                      <a16:colId xmlns:a16="http://schemas.microsoft.com/office/drawing/2014/main" val="610239384"/>
                    </a:ext>
                  </a:extLst>
                </a:gridCol>
                <a:gridCol w="914400">
                  <a:extLst>
                    <a:ext uri="{9D8B030D-6E8A-4147-A177-3AD203B41FA5}">
                      <a16:colId xmlns:a16="http://schemas.microsoft.com/office/drawing/2014/main" val="3131804715"/>
                    </a:ext>
                  </a:extLst>
                </a:gridCol>
                <a:gridCol w="622952">
                  <a:extLst>
                    <a:ext uri="{9D8B030D-6E8A-4147-A177-3AD203B41FA5}">
                      <a16:colId xmlns:a16="http://schemas.microsoft.com/office/drawing/2014/main" val="1517122621"/>
                    </a:ext>
                  </a:extLst>
                </a:gridCol>
                <a:gridCol w="1544415">
                  <a:extLst>
                    <a:ext uri="{9D8B030D-6E8A-4147-A177-3AD203B41FA5}">
                      <a16:colId xmlns:a16="http://schemas.microsoft.com/office/drawing/2014/main" val="214316138"/>
                    </a:ext>
                  </a:extLst>
                </a:gridCol>
              </a:tblGrid>
              <a:tr h="131053">
                <a:tc>
                  <a:txBody>
                    <a:bodyPr/>
                    <a:lstStyle/>
                    <a:p>
                      <a:pPr>
                        <a:lnSpc>
                          <a:spcPct val="107000"/>
                        </a:lnSpc>
                        <a:spcAft>
                          <a:spcPts val="800"/>
                        </a:spcAft>
                      </a:pPr>
                      <a:r>
                        <a:rPr lang="en-CA" sz="1000" dirty="0">
                          <a:effectLst/>
                        </a:rPr>
                        <a:t>Product/Project Component</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nSpc>
                          <a:spcPct val="107000"/>
                        </a:lnSpc>
                        <a:spcAft>
                          <a:spcPts val="800"/>
                        </a:spcAft>
                      </a:pPr>
                      <a:r>
                        <a:rPr lang="en-CA" sz="1000">
                          <a:effectLst/>
                        </a:rPr>
                        <a:t>Not Yet</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nSpc>
                          <a:spcPct val="107000"/>
                        </a:lnSpc>
                        <a:spcAft>
                          <a:spcPts val="800"/>
                        </a:spcAft>
                      </a:pPr>
                      <a:r>
                        <a:rPr lang="en-CA" sz="1000">
                          <a:effectLst/>
                        </a:rPr>
                        <a:t>To Do</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nSpc>
                          <a:spcPct val="107000"/>
                        </a:lnSpc>
                        <a:spcAft>
                          <a:spcPts val="800"/>
                        </a:spcAft>
                      </a:pPr>
                      <a:r>
                        <a:rPr lang="en-CA" sz="1000" dirty="0">
                          <a:effectLst/>
                        </a:rPr>
                        <a:t>In Progress (% of completion)</a:t>
                      </a:r>
                    </a:p>
                  </a:txBody>
                  <a:tcPr marL="68580" marR="68580" marT="0" marB="0">
                    <a:solidFill>
                      <a:srgbClr val="A4053B"/>
                    </a:solidFill>
                  </a:tcPr>
                </a:tc>
                <a:tc>
                  <a:txBody>
                    <a:bodyPr/>
                    <a:lstStyle/>
                    <a:p>
                      <a:pPr>
                        <a:lnSpc>
                          <a:spcPct val="107000"/>
                        </a:lnSpc>
                        <a:spcAft>
                          <a:spcPts val="800"/>
                        </a:spcAft>
                      </a:pPr>
                      <a:r>
                        <a:rPr lang="en-CA" sz="1000">
                          <a:effectLst/>
                        </a:rPr>
                        <a:t>Done</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nSpc>
                          <a:spcPct val="107000"/>
                        </a:lnSpc>
                        <a:spcAft>
                          <a:spcPts val="800"/>
                        </a:spcAft>
                      </a:pPr>
                      <a:r>
                        <a:rPr lang="en-CA" sz="1000" dirty="0">
                          <a:effectLst/>
                        </a:rPr>
                        <a:t>We have an Issue!</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extLst>
                  <a:ext uri="{0D108BD9-81ED-4DB2-BD59-A6C34878D82A}">
                    <a16:rowId xmlns:a16="http://schemas.microsoft.com/office/drawing/2014/main" val="1543634087"/>
                  </a:ext>
                </a:extLst>
              </a:tr>
              <a:tr h="238125">
                <a:tc>
                  <a:txBody>
                    <a:bodyPr/>
                    <a:lstStyle/>
                    <a:p>
                      <a:pPr>
                        <a:lnSpc>
                          <a:spcPct val="107000"/>
                        </a:lnSpc>
                        <a:spcAft>
                          <a:spcPts val="800"/>
                        </a:spcAft>
                      </a:pPr>
                      <a:r>
                        <a:rPr lang="en-CA" sz="1000" dirty="0">
                          <a:effectLst/>
                        </a:rPr>
                        <a:t>Business Case</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dirty="0">
                          <a:effectLst/>
                          <a:highlight>
                            <a:srgbClr val="D3D3D3"/>
                          </a:highlight>
                        </a:rPr>
                        <a:t> </a:t>
                      </a:r>
                      <a:endParaRPr lang="en-CA" sz="1000" dirty="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OK</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09916679"/>
                  </a:ext>
                </a:extLst>
              </a:tr>
              <a:tr h="238125">
                <a:tc>
                  <a:txBody>
                    <a:bodyPr/>
                    <a:lstStyle/>
                    <a:p>
                      <a:pPr>
                        <a:lnSpc>
                          <a:spcPct val="107000"/>
                        </a:lnSpc>
                        <a:spcAft>
                          <a:spcPts val="800"/>
                        </a:spcAft>
                      </a:pPr>
                      <a:r>
                        <a:rPr lang="en-CA" sz="1000" dirty="0">
                          <a:effectLst/>
                        </a:rPr>
                        <a:t>Product Vision &amp; Box</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OK</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9263769"/>
                  </a:ext>
                </a:extLst>
              </a:tr>
              <a:tr h="0">
                <a:tc>
                  <a:txBody>
                    <a:bodyPr/>
                    <a:lstStyle/>
                    <a:p>
                      <a:pPr>
                        <a:lnSpc>
                          <a:spcPct val="107000"/>
                        </a:lnSpc>
                        <a:spcAft>
                          <a:spcPts val="800"/>
                        </a:spcAft>
                      </a:pPr>
                      <a:r>
                        <a:rPr lang="en-CA" sz="1000" dirty="0">
                          <a:effectLst/>
                        </a:rPr>
                        <a:t>User Stories Workshop (story and acceptance criteria)</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dirty="0">
                          <a:effectLst/>
                          <a:highlight>
                            <a:srgbClr val="D3D3D3"/>
                          </a:highlight>
                        </a:rPr>
                        <a:t> </a:t>
                      </a:r>
                      <a:endParaRPr lang="en-CA" sz="1000" dirty="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OK</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3996161"/>
                  </a:ext>
                </a:extLst>
              </a:tr>
              <a:tr h="0">
                <a:tc>
                  <a:txBody>
                    <a:bodyPr/>
                    <a:lstStyle/>
                    <a:p>
                      <a:pPr>
                        <a:lnSpc>
                          <a:spcPct val="107000"/>
                        </a:lnSpc>
                        <a:spcAft>
                          <a:spcPts val="800"/>
                        </a:spcAft>
                      </a:pPr>
                      <a:r>
                        <a:rPr lang="en-CA" sz="1000" dirty="0">
                          <a:effectLst/>
                        </a:rPr>
                        <a:t>Estimation Planning &amp; Moscow Prioritization</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dirty="0">
                          <a:effectLst/>
                          <a:highlight>
                            <a:srgbClr val="D3D3D3"/>
                          </a:highlight>
                        </a:rPr>
                        <a:t> </a:t>
                      </a:r>
                      <a:endParaRPr lang="en-CA" sz="1000" dirty="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OK</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5179741"/>
                  </a:ext>
                </a:extLst>
              </a:tr>
              <a:tr h="0">
                <a:tc>
                  <a:txBody>
                    <a:bodyPr/>
                    <a:lstStyle/>
                    <a:p>
                      <a:pPr>
                        <a:lnSpc>
                          <a:spcPct val="107000"/>
                        </a:lnSpc>
                        <a:spcAft>
                          <a:spcPts val="800"/>
                        </a:spcAft>
                      </a:pPr>
                      <a:r>
                        <a:rPr lang="en-CA" sz="1000" dirty="0">
                          <a:effectLst/>
                        </a:rPr>
                        <a:t>TRELLO – final setup</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OK</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49220663"/>
                  </a:ext>
                </a:extLst>
              </a:tr>
              <a:tr h="0">
                <a:tc>
                  <a:txBody>
                    <a:bodyPr/>
                    <a:lstStyle/>
                    <a:p>
                      <a:pPr>
                        <a:lnSpc>
                          <a:spcPct val="107000"/>
                        </a:lnSpc>
                        <a:spcAft>
                          <a:spcPts val="800"/>
                        </a:spcAft>
                      </a:pPr>
                      <a:r>
                        <a:rPr lang="en-CA" sz="1000" dirty="0">
                          <a:effectLst/>
                        </a:rPr>
                        <a:t>Sprint Planning (Potential breakdown of user stories into requirements and/or tasks)</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OK</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7037280"/>
                  </a:ext>
                </a:extLst>
              </a:tr>
              <a:tr h="0">
                <a:tc>
                  <a:txBody>
                    <a:bodyPr/>
                    <a:lstStyle/>
                    <a:p>
                      <a:pPr>
                        <a:lnSpc>
                          <a:spcPct val="107000"/>
                        </a:lnSpc>
                        <a:spcAft>
                          <a:spcPts val="800"/>
                        </a:spcAft>
                      </a:pPr>
                      <a:r>
                        <a:rPr lang="en-CA" sz="1000" dirty="0">
                          <a:effectLst/>
                        </a:rPr>
                        <a:t>Design Mock-up </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Ok</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highlight>
                            <a:srgbClr val="D3D3D3"/>
                          </a:highlight>
                        </a:rPr>
                        <a:t> </a:t>
                      </a:r>
                      <a:endParaRPr lang="en-CA" sz="1000">
                        <a:effectLst/>
                        <a:highlight>
                          <a:srgbClr val="D9D9D9"/>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6840923"/>
                  </a:ext>
                </a:extLst>
              </a:tr>
              <a:tr h="0">
                <a:tc>
                  <a:txBody>
                    <a:bodyPr/>
                    <a:lstStyle/>
                    <a:p>
                      <a:pPr>
                        <a:lnSpc>
                          <a:spcPct val="107000"/>
                        </a:lnSpc>
                        <a:spcAft>
                          <a:spcPts val="800"/>
                        </a:spcAft>
                      </a:pPr>
                      <a:r>
                        <a:rPr lang="en-CA" sz="1000" dirty="0">
                          <a:effectLst/>
                        </a:rPr>
                        <a:t>Web Development</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95%</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dirty="0">
                          <a:effectLst/>
                          <a:highlight>
                            <a:srgbClr val="F2F2F2"/>
                          </a:highlight>
                        </a:rPr>
                        <a:t>Problems with </a:t>
                      </a:r>
                      <a:r>
                        <a:rPr lang="en-CA" sz="1000" dirty="0" err="1">
                          <a:effectLst/>
                          <a:highlight>
                            <a:srgbClr val="F2F2F2"/>
                          </a:highlight>
                        </a:rPr>
                        <a:t>css</a:t>
                      </a:r>
                      <a:r>
                        <a:rPr lang="en-CA" sz="1000" dirty="0">
                          <a:effectLst/>
                          <a:highlight>
                            <a:srgbClr val="F2F2F2"/>
                          </a:highlight>
                        </a:rPr>
                        <a:t> and connecting Database </a:t>
                      </a:r>
                      <a:r>
                        <a:rPr lang="en-CA" sz="1000" dirty="0" err="1">
                          <a:effectLst/>
                          <a:highlight>
                            <a:srgbClr val="F2F2F2"/>
                          </a:highlight>
                        </a:rPr>
                        <a:t>Url</a:t>
                      </a:r>
                      <a:r>
                        <a:rPr lang="en-CA" sz="1000" dirty="0">
                          <a:effectLst/>
                          <a:highlight>
                            <a:srgbClr val="F2F2F2"/>
                          </a:highlight>
                        </a:rPr>
                        <a:t> Zodiac Jewellery</a:t>
                      </a:r>
                      <a:endParaRPr lang="en-CA" sz="1000" dirty="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4608691"/>
                  </a:ext>
                </a:extLst>
              </a:tr>
              <a:tr h="0">
                <a:tc>
                  <a:txBody>
                    <a:bodyPr/>
                    <a:lstStyle/>
                    <a:p>
                      <a:pPr>
                        <a:lnSpc>
                          <a:spcPct val="107000"/>
                        </a:lnSpc>
                        <a:spcAft>
                          <a:spcPts val="800"/>
                        </a:spcAft>
                      </a:pPr>
                      <a:r>
                        <a:rPr lang="en-CA" sz="1000" dirty="0">
                          <a:effectLst/>
                        </a:rPr>
                        <a:t>Retrospective </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highlight>
                            <a:srgbClr val="D3D3D3"/>
                          </a:highlight>
                        </a:rPr>
                        <a:t> </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99%</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highlight>
                            <a:srgbClr val="D3D3D3"/>
                          </a:highlight>
                        </a:rPr>
                        <a:t> </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highlight>
                            <a:srgbClr val="D3D3D3"/>
                          </a:highlight>
                        </a:rPr>
                        <a:t> </a:t>
                      </a:r>
                      <a:endParaRPr lang="en-CA" sz="1000">
                        <a:effectLst/>
                        <a:highlight>
                          <a:srgbClr val="F2F2F2"/>
                        </a:highligh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3781271"/>
                  </a:ext>
                </a:extLst>
              </a:tr>
              <a:tr h="0">
                <a:tc>
                  <a:txBody>
                    <a:bodyPr/>
                    <a:lstStyle/>
                    <a:p>
                      <a:pPr>
                        <a:lnSpc>
                          <a:spcPct val="107000"/>
                        </a:lnSpc>
                        <a:spcAft>
                          <a:spcPts val="800"/>
                        </a:spcAft>
                      </a:pPr>
                      <a:r>
                        <a:rPr lang="en-CA" sz="1000" dirty="0">
                          <a:effectLst/>
                        </a:rPr>
                        <a:t>Building Presentation Slides</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rPr>
                        <a:t> </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 </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 </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OK</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a:effectLst/>
                        </a:rPr>
                        <a:t> </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9823681"/>
                  </a:ext>
                </a:extLst>
              </a:tr>
              <a:tr h="0">
                <a:tc>
                  <a:txBody>
                    <a:bodyPr/>
                    <a:lstStyle/>
                    <a:p>
                      <a:pPr>
                        <a:lnSpc>
                          <a:spcPct val="107000"/>
                        </a:lnSpc>
                        <a:spcAft>
                          <a:spcPts val="800"/>
                        </a:spcAft>
                      </a:pPr>
                      <a:r>
                        <a:rPr lang="en-CA" sz="1000" dirty="0">
                          <a:effectLst/>
                        </a:rPr>
                        <a:t>Dry Runs (practice presentation)</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solidFill>
                      <a:srgbClr val="A4053B"/>
                    </a:solidFill>
                  </a:tcPr>
                </a:tc>
                <a:tc>
                  <a:txBody>
                    <a:bodyPr/>
                    <a:lstStyle/>
                    <a:p>
                      <a:pPr algn="ctr">
                        <a:lnSpc>
                          <a:spcPct val="107000"/>
                        </a:lnSpc>
                        <a:spcAft>
                          <a:spcPts val="800"/>
                        </a:spcAft>
                      </a:pPr>
                      <a:r>
                        <a:rPr lang="en-CA" sz="1000">
                          <a:effectLst/>
                        </a:rPr>
                        <a:t> </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 </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 </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CA" sz="1000">
                          <a:effectLst/>
                        </a:rPr>
                        <a:t>OK</a:t>
                      </a:r>
                      <a:endParaRPr lang="en-CA" sz="100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CA" sz="1000" dirty="0">
                          <a:effectLst/>
                        </a:rPr>
                        <a:t> </a:t>
                      </a:r>
                      <a:endParaRPr lang="en-CA" sz="1000" dirty="0">
                        <a:effectLst/>
                        <a:latin typeface="Trebuchet MS" panose="020B0603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682891"/>
                  </a:ext>
                </a:extLst>
              </a:tr>
            </a:tbl>
          </a:graphicData>
        </a:graphic>
      </p:graphicFrame>
    </p:spTree>
    <p:extLst>
      <p:ext uri="{BB962C8B-B14F-4D97-AF65-F5344CB8AC3E}">
        <p14:creationId xmlns:p14="http://schemas.microsoft.com/office/powerpoint/2010/main" val="238315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8CB4E7AB8BF349A3FE7D3526ADE9B4" ma:contentTypeVersion="2" ma:contentTypeDescription="Create a new document." ma:contentTypeScope="" ma:versionID="133b0850ae2218e91b3de7d57698d0ad">
  <xsd:schema xmlns:xsd="http://www.w3.org/2001/XMLSchema" xmlns:xs="http://www.w3.org/2001/XMLSchema" xmlns:p="http://schemas.microsoft.com/office/2006/metadata/properties" xmlns:ns3="ab0eb968-56ef-47cd-9619-3389f58b82ef" targetNamespace="http://schemas.microsoft.com/office/2006/metadata/properties" ma:root="true" ma:fieldsID="d8c0b3376db516433825d8a15c8e7537" ns3:_="">
    <xsd:import namespace="ab0eb968-56ef-47cd-9619-3389f58b82e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0eb968-56ef-47cd-9619-3389f58b82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88EB28-98AA-4021-8DCB-F447D4C0B22D}">
  <ds:schemaRefs>
    <ds:schemaRef ds:uri="ab0eb968-56ef-47cd-9619-3389f58b82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74DF9BA-BBDB-4067-AC52-B2249F76F0C9}">
  <ds:schemaRefs>
    <ds:schemaRef ds:uri="http://schemas.microsoft.com/sharepoint/v3/contenttype/forms"/>
  </ds:schemaRefs>
</ds:datastoreItem>
</file>

<file path=customXml/itemProps3.xml><?xml version="1.0" encoding="utf-8"?>
<ds:datastoreItem xmlns:ds="http://schemas.openxmlformats.org/officeDocument/2006/customXml" ds:itemID="{483AC9FD-D8E5-4066-8B86-31D1BEAA52F8}">
  <ds:schemaRefs>
    <ds:schemaRef ds:uri="ab0eb968-56ef-47cd-9619-3389f58b82e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TotalTime>
  <Words>1671</Words>
  <Application>Microsoft Office PowerPoint</Application>
  <PresentationFormat>Widescreen</PresentationFormat>
  <Paragraphs>302</Paragraphs>
  <Slides>14</Slides>
  <Notes>13</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Calibri</vt:lpstr>
      <vt:lpstr>Calibri Light</vt:lpstr>
      <vt:lpstr>Pandora Display</vt:lpstr>
      <vt:lpstr>Segoe UI</vt:lpstr>
      <vt:lpstr>Söhne</vt:lpstr>
      <vt:lpstr>Trebuchet MS</vt:lpstr>
      <vt:lpstr>Vijaya</vt:lpstr>
      <vt:lpstr>Vivaldi</vt:lpstr>
      <vt:lpstr>Office Theme</vt:lpstr>
      <vt:lpstr>PowerPoint Presentation</vt:lpstr>
      <vt:lpstr>Team &amp; Logo</vt:lpstr>
      <vt:lpstr>Aims and Features</vt:lpstr>
      <vt:lpstr>List of features</vt:lpstr>
      <vt:lpstr>List of prioritized User Stories</vt:lpstr>
      <vt:lpstr>List of prioritized User Stories</vt:lpstr>
      <vt:lpstr>List of prioritized User Stories</vt:lpstr>
      <vt:lpstr>Sprint Goal</vt:lpstr>
      <vt:lpstr>Sprint Goal</vt:lpstr>
      <vt:lpstr>Database Design</vt:lpstr>
      <vt:lpstr>PowerPoint Presentation</vt:lpstr>
      <vt:lpstr>Distribution Tasks</vt:lpstr>
      <vt:lpstr>Distribution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24slides 23</dc:creator>
  <cp:lastModifiedBy>Jorge Flores</cp:lastModifiedBy>
  <cp:revision>3</cp:revision>
  <dcterms:created xsi:type="dcterms:W3CDTF">2022-04-21T02:10:07Z</dcterms:created>
  <dcterms:modified xsi:type="dcterms:W3CDTF">2024-04-29T16:37:11Z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0x010100468CB4E7AB8BF349A3FE7D3526ADE9B4</vt:lpwstr>
  </property>
</Properties>
</file>