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F153BB-7265-4877-9AB5-8AA57F220B22}">
  <a:tblStyle styleId="{71F153BB-7265-4877-9AB5-8AA57F220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19B94CD-2372-49AB-90D9-D88D72CC342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faSlabOn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eb3ec9a1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eb3ec9a1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conjoint analysis is prediective analyss(e.g. market share predoction)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d73cfa1d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d73cfa1d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2b9df47d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2b9df47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price match guaranteee</a:t>
            </a:r>
            <a:endParaRPr b="1" sz="24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eb3ec9a1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eb3ec9a1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b9df47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2b9df47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d7f46b4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d7f46b4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eb3ec9a1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eb3ec9a1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d7f46b42e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d7f46b42e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eb3ec9a1b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eb3ec9a1b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Niu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b3ec9a1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b3ec9a1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b3ec9a1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b3ec9a1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7f46b42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7f46b4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7f46b4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7f46b4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7f46b42e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7f46b42e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d7f46b42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d7f46b42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b3ec9a1b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b3ec9a1b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" Target="/ppt/slides/slide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slide" Target="/ppt/slides/slide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6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6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slide" Target="/ppt/slides/slide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slide" Target="/ppt/slides/slide16.xml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slide" Target="/ppt/slides/slide1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mailto:qiqi.liu@simon.rochester.edu" TargetMode="External"/><Relationship Id="rId5" Type="http://schemas.openxmlformats.org/officeDocument/2006/relationships/hyperlink" Target="mailto:xiao.yang@simon.rochester.edu" TargetMode="External"/><Relationship Id="rId6" Type="http://schemas.openxmlformats.org/officeDocument/2006/relationships/hyperlink" Target="mailto:yunqing.yu@simon.rochester.edu" TargetMode="External"/><Relationship Id="rId7" Type="http://schemas.openxmlformats.org/officeDocument/2006/relationships/hyperlink" Target="mailto:tong.niu@simon.rochester.edu" TargetMode="External"/><Relationship Id="rId8" Type="http://schemas.openxmlformats.org/officeDocument/2006/relationships/hyperlink" Target="mailto:zhaohui.li@simon.rochester.ed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slide" Target="/ppt/slides/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250"/>
            <a:ext cx="9144001" cy="57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575550" y="1728600"/>
            <a:ext cx="54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Toy Horse Conjoint Analysis</a:t>
            </a:r>
            <a:endParaRPr b="1" sz="3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72600" y="3498600"/>
            <a:ext cx="30000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MSMA </a:t>
            </a:r>
            <a:r>
              <a:rPr lang="zh-CN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Team 13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Tong Niu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Zhaohui Li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Yunqing Yu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Qiqi Liu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Xiao Yang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30200" y="2346175"/>
            <a:ext cx="5400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 10 2020</a:t>
            </a:r>
            <a:endParaRPr i="1" sz="1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9370700" y="464250"/>
            <a:ext cx="1173000" cy="11730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3968925" y="3356250"/>
            <a:ext cx="90000" cy="9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738713" y="3356250"/>
            <a:ext cx="90000" cy="9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584725" y="3356250"/>
            <a:ext cx="90000" cy="9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2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cxnSp>
        <p:nvCxnSpPr>
          <p:cNvPr id="203" name="Google Shape;203;p22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2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Appendix 2 - Optimal Clusters</a:t>
            </a:r>
            <a:endParaRPr b="1"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3074" y="125400"/>
            <a:ext cx="627900" cy="6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787" y="834580"/>
            <a:ext cx="6721975" cy="386257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/>
          <p:nvPr/>
        </p:nvSpPr>
        <p:spPr>
          <a:xfrm>
            <a:off x="1122775" y="2783550"/>
            <a:ext cx="3260100" cy="183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208" name="Google Shape;208;p22"/>
          <p:cNvSpPr txBox="1"/>
          <p:nvPr/>
        </p:nvSpPr>
        <p:spPr>
          <a:xfrm>
            <a:off x="8029325" y="4304250"/>
            <a:ext cx="7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5"/>
              </a:rPr>
              <a:t>back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4" name="Google Shape;214;p23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cxnSp>
        <p:nvCxnSpPr>
          <p:cNvPr id="216" name="Google Shape;216;p23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Appendix 3 - Prisoners Dilemma </a:t>
            </a:r>
            <a:endParaRPr b="1"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8068689" y="227763"/>
            <a:ext cx="522000" cy="493200"/>
            <a:chOff x="1986" y="2193"/>
            <a:chExt cx="2532" cy="3419"/>
          </a:xfrm>
        </p:grpSpPr>
        <p:sp>
          <p:nvSpPr>
            <p:cNvPr id="219" name="Google Shape;219;p23"/>
            <p:cNvSpPr/>
            <p:nvPr/>
          </p:nvSpPr>
          <p:spPr>
            <a:xfrm>
              <a:off x="2151" y="2193"/>
              <a:ext cx="2367" cy="1744"/>
            </a:xfrm>
            <a:custGeom>
              <a:rect b="b" l="l" r="r" t="t"/>
              <a:pathLst>
                <a:path extrusionOk="0" h="783" w="1691">
                  <a:moveTo>
                    <a:pt x="1581" y="570"/>
                  </a:moveTo>
                  <a:lnTo>
                    <a:pt x="1566" y="519"/>
                  </a:lnTo>
                  <a:lnTo>
                    <a:pt x="1549" y="471"/>
                  </a:lnTo>
                  <a:lnTo>
                    <a:pt x="1527" y="423"/>
                  </a:lnTo>
                  <a:lnTo>
                    <a:pt x="1501" y="377"/>
                  </a:lnTo>
                  <a:lnTo>
                    <a:pt x="1472" y="333"/>
                  </a:lnTo>
                  <a:lnTo>
                    <a:pt x="1440" y="291"/>
                  </a:lnTo>
                  <a:lnTo>
                    <a:pt x="1404" y="250"/>
                  </a:lnTo>
                  <a:lnTo>
                    <a:pt x="1365" y="212"/>
                  </a:lnTo>
                  <a:lnTo>
                    <a:pt x="1323" y="177"/>
                  </a:lnTo>
                  <a:lnTo>
                    <a:pt x="1278" y="145"/>
                  </a:lnTo>
                  <a:lnTo>
                    <a:pt x="1232" y="115"/>
                  </a:lnTo>
                  <a:lnTo>
                    <a:pt x="1182" y="90"/>
                  </a:lnTo>
                  <a:lnTo>
                    <a:pt x="1131" y="66"/>
                  </a:lnTo>
                  <a:lnTo>
                    <a:pt x="1078" y="45"/>
                  </a:lnTo>
                  <a:lnTo>
                    <a:pt x="1023" y="30"/>
                  </a:lnTo>
                  <a:lnTo>
                    <a:pt x="968" y="17"/>
                  </a:lnTo>
                  <a:lnTo>
                    <a:pt x="911" y="7"/>
                  </a:lnTo>
                  <a:lnTo>
                    <a:pt x="853" y="1"/>
                  </a:lnTo>
                  <a:lnTo>
                    <a:pt x="796" y="0"/>
                  </a:lnTo>
                  <a:lnTo>
                    <a:pt x="740" y="1"/>
                  </a:lnTo>
                  <a:lnTo>
                    <a:pt x="683" y="7"/>
                  </a:lnTo>
                  <a:lnTo>
                    <a:pt x="626" y="16"/>
                  </a:lnTo>
                  <a:lnTo>
                    <a:pt x="570" y="29"/>
                  </a:lnTo>
                  <a:lnTo>
                    <a:pt x="515" y="45"/>
                  </a:lnTo>
                  <a:lnTo>
                    <a:pt x="462" y="65"/>
                  </a:lnTo>
                  <a:lnTo>
                    <a:pt x="411" y="87"/>
                  </a:lnTo>
                  <a:lnTo>
                    <a:pt x="361" y="114"/>
                  </a:lnTo>
                  <a:lnTo>
                    <a:pt x="315" y="143"/>
                  </a:lnTo>
                  <a:lnTo>
                    <a:pt x="270" y="175"/>
                  </a:lnTo>
                  <a:lnTo>
                    <a:pt x="227" y="210"/>
                  </a:lnTo>
                  <a:lnTo>
                    <a:pt x="189" y="248"/>
                  </a:lnTo>
                  <a:lnTo>
                    <a:pt x="152" y="287"/>
                  </a:lnTo>
                  <a:lnTo>
                    <a:pt x="120" y="330"/>
                  </a:lnTo>
                  <a:lnTo>
                    <a:pt x="91" y="375"/>
                  </a:lnTo>
                  <a:lnTo>
                    <a:pt x="65" y="421"/>
                  </a:lnTo>
                  <a:lnTo>
                    <a:pt x="43" y="467"/>
                  </a:lnTo>
                  <a:lnTo>
                    <a:pt x="24" y="517"/>
                  </a:lnTo>
                  <a:lnTo>
                    <a:pt x="10" y="567"/>
                  </a:lnTo>
                  <a:lnTo>
                    <a:pt x="0" y="616"/>
                  </a:lnTo>
                  <a:lnTo>
                    <a:pt x="118" y="549"/>
                  </a:lnTo>
                  <a:lnTo>
                    <a:pt x="233" y="479"/>
                  </a:lnTo>
                  <a:lnTo>
                    <a:pt x="419" y="615"/>
                  </a:lnTo>
                  <a:lnTo>
                    <a:pt x="435" y="582"/>
                  </a:lnTo>
                  <a:lnTo>
                    <a:pt x="454" y="550"/>
                  </a:lnTo>
                  <a:lnTo>
                    <a:pt x="476" y="521"/>
                  </a:lnTo>
                  <a:lnTo>
                    <a:pt x="502" y="494"/>
                  </a:lnTo>
                  <a:lnTo>
                    <a:pt x="531" y="468"/>
                  </a:lnTo>
                  <a:lnTo>
                    <a:pt x="563" y="446"/>
                  </a:lnTo>
                  <a:lnTo>
                    <a:pt x="595" y="428"/>
                  </a:lnTo>
                  <a:lnTo>
                    <a:pt x="631" y="411"/>
                  </a:lnTo>
                  <a:lnTo>
                    <a:pt x="668" y="398"/>
                  </a:lnTo>
                  <a:lnTo>
                    <a:pt x="707" y="388"/>
                  </a:lnTo>
                  <a:lnTo>
                    <a:pt x="746" y="381"/>
                  </a:lnTo>
                  <a:lnTo>
                    <a:pt x="785" y="378"/>
                  </a:lnTo>
                  <a:lnTo>
                    <a:pt x="826" y="379"/>
                  </a:lnTo>
                  <a:lnTo>
                    <a:pt x="865" y="383"/>
                  </a:lnTo>
                  <a:lnTo>
                    <a:pt x="905" y="391"/>
                  </a:lnTo>
                  <a:lnTo>
                    <a:pt x="943" y="402"/>
                  </a:lnTo>
                  <a:lnTo>
                    <a:pt x="979" y="417"/>
                  </a:lnTo>
                  <a:lnTo>
                    <a:pt x="1014" y="435"/>
                  </a:lnTo>
                  <a:lnTo>
                    <a:pt x="1046" y="455"/>
                  </a:lnTo>
                  <a:lnTo>
                    <a:pt x="1077" y="479"/>
                  </a:lnTo>
                  <a:lnTo>
                    <a:pt x="1104" y="505"/>
                  </a:lnTo>
                  <a:lnTo>
                    <a:pt x="1128" y="533"/>
                  </a:lnTo>
                  <a:lnTo>
                    <a:pt x="1150" y="564"/>
                  </a:lnTo>
                  <a:lnTo>
                    <a:pt x="1153" y="570"/>
                  </a:lnTo>
                  <a:lnTo>
                    <a:pt x="1025" y="570"/>
                  </a:lnTo>
                  <a:lnTo>
                    <a:pt x="1361" y="782"/>
                  </a:lnTo>
                  <a:lnTo>
                    <a:pt x="1690" y="570"/>
                  </a:lnTo>
                  <a:lnTo>
                    <a:pt x="1581" y="57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1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86" y="3458"/>
              <a:ext cx="2449" cy="2154"/>
            </a:xfrm>
            <a:custGeom>
              <a:rect b="b" l="l" r="r" t="t"/>
              <a:pathLst>
                <a:path extrusionOk="0" h="966" w="1749">
                  <a:moveTo>
                    <a:pt x="1340" y="195"/>
                  </a:moveTo>
                  <a:lnTo>
                    <a:pt x="1344" y="233"/>
                  </a:lnTo>
                  <a:lnTo>
                    <a:pt x="1344" y="269"/>
                  </a:lnTo>
                  <a:lnTo>
                    <a:pt x="1339" y="307"/>
                  </a:lnTo>
                  <a:lnTo>
                    <a:pt x="1330" y="343"/>
                  </a:lnTo>
                  <a:lnTo>
                    <a:pt x="1316" y="378"/>
                  </a:lnTo>
                  <a:lnTo>
                    <a:pt x="1300" y="412"/>
                  </a:lnTo>
                  <a:lnTo>
                    <a:pt x="1279" y="444"/>
                  </a:lnTo>
                  <a:lnTo>
                    <a:pt x="1255" y="475"/>
                  </a:lnTo>
                  <a:lnTo>
                    <a:pt x="1228" y="501"/>
                  </a:lnTo>
                  <a:lnTo>
                    <a:pt x="1197" y="526"/>
                  </a:lnTo>
                  <a:lnTo>
                    <a:pt x="1165" y="550"/>
                  </a:lnTo>
                  <a:lnTo>
                    <a:pt x="1128" y="568"/>
                  </a:lnTo>
                  <a:lnTo>
                    <a:pt x="1091" y="584"/>
                  </a:lnTo>
                  <a:lnTo>
                    <a:pt x="1052" y="596"/>
                  </a:lnTo>
                  <a:lnTo>
                    <a:pt x="1012" y="605"/>
                  </a:lnTo>
                  <a:lnTo>
                    <a:pt x="971" y="609"/>
                  </a:lnTo>
                  <a:lnTo>
                    <a:pt x="930" y="610"/>
                  </a:lnTo>
                  <a:lnTo>
                    <a:pt x="888" y="607"/>
                  </a:lnTo>
                  <a:lnTo>
                    <a:pt x="847" y="601"/>
                  </a:lnTo>
                  <a:lnTo>
                    <a:pt x="807" y="590"/>
                  </a:lnTo>
                  <a:lnTo>
                    <a:pt x="770" y="577"/>
                  </a:lnTo>
                  <a:lnTo>
                    <a:pt x="732" y="561"/>
                  </a:lnTo>
                  <a:lnTo>
                    <a:pt x="698" y="540"/>
                  </a:lnTo>
                  <a:lnTo>
                    <a:pt x="665" y="516"/>
                  </a:lnTo>
                  <a:lnTo>
                    <a:pt x="637" y="490"/>
                  </a:lnTo>
                  <a:lnTo>
                    <a:pt x="611" y="461"/>
                  </a:lnTo>
                  <a:lnTo>
                    <a:pt x="588" y="430"/>
                  </a:lnTo>
                  <a:lnTo>
                    <a:pt x="569" y="397"/>
                  </a:lnTo>
                  <a:lnTo>
                    <a:pt x="554" y="363"/>
                  </a:lnTo>
                  <a:lnTo>
                    <a:pt x="543" y="328"/>
                  </a:lnTo>
                  <a:lnTo>
                    <a:pt x="535" y="291"/>
                  </a:lnTo>
                  <a:lnTo>
                    <a:pt x="533" y="254"/>
                  </a:lnTo>
                  <a:lnTo>
                    <a:pt x="534" y="216"/>
                  </a:lnTo>
                  <a:lnTo>
                    <a:pt x="669" y="216"/>
                  </a:lnTo>
                  <a:lnTo>
                    <a:pt x="373" y="0"/>
                  </a:lnTo>
                  <a:lnTo>
                    <a:pt x="0" y="209"/>
                  </a:lnTo>
                  <a:lnTo>
                    <a:pt x="131" y="209"/>
                  </a:lnTo>
                  <a:lnTo>
                    <a:pt x="131" y="261"/>
                  </a:lnTo>
                  <a:lnTo>
                    <a:pt x="135" y="314"/>
                  </a:lnTo>
                  <a:lnTo>
                    <a:pt x="143" y="366"/>
                  </a:lnTo>
                  <a:lnTo>
                    <a:pt x="155" y="417"/>
                  </a:lnTo>
                  <a:lnTo>
                    <a:pt x="172" y="467"/>
                  </a:lnTo>
                  <a:lnTo>
                    <a:pt x="192" y="516"/>
                  </a:lnTo>
                  <a:lnTo>
                    <a:pt x="215" y="564"/>
                  </a:lnTo>
                  <a:lnTo>
                    <a:pt x="244" y="609"/>
                  </a:lnTo>
                  <a:lnTo>
                    <a:pt x="275" y="653"/>
                  </a:lnTo>
                  <a:lnTo>
                    <a:pt x="310" y="695"/>
                  </a:lnTo>
                  <a:lnTo>
                    <a:pt x="349" y="734"/>
                  </a:lnTo>
                  <a:lnTo>
                    <a:pt x="389" y="771"/>
                  </a:lnTo>
                  <a:lnTo>
                    <a:pt x="434" y="806"/>
                  </a:lnTo>
                  <a:lnTo>
                    <a:pt x="481" y="837"/>
                  </a:lnTo>
                  <a:lnTo>
                    <a:pt x="529" y="864"/>
                  </a:lnTo>
                  <a:lnTo>
                    <a:pt x="581" y="890"/>
                  </a:lnTo>
                  <a:lnTo>
                    <a:pt x="635" y="911"/>
                  </a:lnTo>
                  <a:lnTo>
                    <a:pt x="688" y="928"/>
                  </a:lnTo>
                  <a:lnTo>
                    <a:pt x="745" y="943"/>
                  </a:lnTo>
                  <a:lnTo>
                    <a:pt x="802" y="954"/>
                  </a:lnTo>
                  <a:lnTo>
                    <a:pt x="859" y="960"/>
                  </a:lnTo>
                  <a:lnTo>
                    <a:pt x="917" y="965"/>
                  </a:lnTo>
                  <a:lnTo>
                    <a:pt x="976" y="964"/>
                  </a:lnTo>
                  <a:lnTo>
                    <a:pt x="1035" y="959"/>
                  </a:lnTo>
                  <a:lnTo>
                    <a:pt x="1091" y="952"/>
                  </a:lnTo>
                  <a:lnTo>
                    <a:pt x="1148" y="941"/>
                  </a:lnTo>
                  <a:lnTo>
                    <a:pt x="1204" y="925"/>
                  </a:lnTo>
                  <a:lnTo>
                    <a:pt x="1259" y="905"/>
                  </a:lnTo>
                  <a:lnTo>
                    <a:pt x="1311" y="883"/>
                  </a:lnTo>
                  <a:lnTo>
                    <a:pt x="1361" y="858"/>
                  </a:lnTo>
                  <a:lnTo>
                    <a:pt x="1410" y="829"/>
                  </a:lnTo>
                  <a:lnTo>
                    <a:pt x="1456" y="797"/>
                  </a:lnTo>
                  <a:lnTo>
                    <a:pt x="1499" y="763"/>
                  </a:lnTo>
                  <a:lnTo>
                    <a:pt x="1540" y="725"/>
                  </a:lnTo>
                  <a:lnTo>
                    <a:pt x="1577" y="684"/>
                  </a:lnTo>
                  <a:lnTo>
                    <a:pt x="1611" y="642"/>
                  </a:lnTo>
                  <a:lnTo>
                    <a:pt x="1642" y="598"/>
                  </a:lnTo>
                  <a:lnTo>
                    <a:pt x="1669" y="552"/>
                  </a:lnTo>
                  <a:lnTo>
                    <a:pt x="1692" y="503"/>
                  </a:lnTo>
                  <a:lnTo>
                    <a:pt x="1711" y="455"/>
                  </a:lnTo>
                  <a:lnTo>
                    <a:pt x="1727" y="404"/>
                  </a:lnTo>
                  <a:lnTo>
                    <a:pt x="1738" y="352"/>
                  </a:lnTo>
                  <a:lnTo>
                    <a:pt x="1745" y="301"/>
                  </a:lnTo>
                  <a:lnTo>
                    <a:pt x="1748" y="248"/>
                  </a:lnTo>
                  <a:lnTo>
                    <a:pt x="1747" y="196"/>
                  </a:lnTo>
                  <a:lnTo>
                    <a:pt x="1740" y="144"/>
                  </a:lnTo>
                  <a:lnTo>
                    <a:pt x="1505" y="301"/>
                  </a:lnTo>
                  <a:lnTo>
                    <a:pt x="1340" y="19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1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1" name="Google Shape;221;p23"/>
          <p:cNvGraphicFramePr/>
          <p:nvPr/>
        </p:nvGraphicFramePr>
        <p:xfrm>
          <a:off x="2746188" y="195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{71F153BB-7265-4877-9AB5-8AA57F220B22}</a:tableStyleId>
              </a:tblPr>
              <a:tblGrid>
                <a:gridCol w="2386875"/>
                <a:gridCol w="2386875"/>
              </a:tblGrid>
              <a:tr h="89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rgbClr val="1C4587"/>
                          </a:solidFill>
                        </a:rPr>
                        <a:t>-2962.4</a:t>
                      </a:r>
                      <a:r>
                        <a:rPr lang="zh-CN"/>
                        <a:t>, 218789.1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(</a:t>
                      </a:r>
                      <a:r>
                        <a:rPr b="1" lang="zh-CN">
                          <a:solidFill>
                            <a:srgbClr val="0B5394"/>
                          </a:solidFill>
                        </a:rPr>
                        <a:t>7, </a:t>
                      </a:r>
                      <a:r>
                        <a:rPr lang="zh-CN"/>
                        <a:t>3,13,15)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rgbClr val="1C4587"/>
                          </a:solidFill>
                        </a:rPr>
                        <a:t>-</a:t>
                      </a:r>
                      <a:r>
                        <a:rPr b="1" lang="zh-CN">
                          <a:solidFill>
                            <a:srgbClr val="1C4587"/>
                          </a:solidFill>
                        </a:rPr>
                        <a:t>12901, </a:t>
                      </a:r>
                      <a:r>
                        <a:rPr lang="zh-CN"/>
                        <a:t>208594.3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(</a:t>
                      </a:r>
                      <a:r>
                        <a:rPr b="1" lang="zh-CN">
                          <a:solidFill>
                            <a:srgbClr val="0B5394"/>
                          </a:solidFill>
                        </a:rPr>
                        <a:t>7, </a:t>
                      </a:r>
                      <a:r>
                        <a:rPr lang="zh-CN"/>
                        <a:t>14,</a:t>
                      </a:r>
                      <a:r>
                        <a:rPr lang="zh-CN"/>
                        <a:t>15)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rgbClr val="1C4587"/>
                          </a:solidFill>
                        </a:rPr>
                        <a:t>23992, </a:t>
                      </a:r>
                      <a:r>
                        <a:rPr lang="zh-CN"/>
                        <a:t>140714.7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(</a:t>
                      </a:r>
                      <a:r>
                        <a:rPr b="1" lang="zh-CN">
                          <a:solidFill>
                            <a:srgbClr val="0B5394"/>
                          </a:solidFill>
                        </a:rPr>
                        <a:t>8, </a:t>
                      </a:r>
                      <a:r>
                        <a:rPr lang="zh-CN"/>
                        <a:t>4,14,15)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solidFill>
                            <a:srgbClr val="1C4587"/>
                          </a:solidFill>
                        </a:rPr>
                        <a:t>-1303.4, </a:t>
                      </a:r>
                      <a:r>
                        <a:rPr lang="zh-CN"/>
                        <a:t>152010.1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(</a:t>
                      </a:r>
                      <a:r>
                        <a:rPr b="1" lang="zh-CN">
                          <a:solidFill>
                            <a:srgbClr val="0B5394"/>
                          </a:solidFill>
                        </a:rPr>
                        <a:t>8, </a:t>
                      </a:r>
                      <a:r>
                        <a:rPr lang="zh-CN"/>
                        <a:t>4,14,16)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2" name="Google Shape;222;p23"/>
          <p:cNvSpPr txBox="1"/>
          <p:nvPr/>
        </p:nvSpPr>
        <p:spPr>
          <a:xfrm>
            <a:off x="2022354" y="2192250"/>
            <a:ext cx="72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1C4587"/>
                </a:solidFill>
              </a:rPr>
              <a:t>high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631838" y="151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high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6045588" y="151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low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2033738" y="30964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73763"/>
                </a:solidFill>
              </a:rPr>
              <a:t>low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879338" y="2585850"/>
            <a:ext cx="114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1C4587"/>
                </a:solidFill>
              </a:rPr>
              <a:t>competitor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4617676" y="1180650"/>
            <a:ext cx="114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EarlyRiders</a:t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7178875" y="4304250"/>
            <a:ext cx="224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3"/>
              </a:rPr>
              <a:t>back to market simulation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4" name="Google Shape;234;p24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4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cxnSp>
        <p:nvCxnSpPr>
          <p:cNvPr id="236" name="Google Shape;236;p24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4"/>
          <p:cNvSpPr txBox="1"/>
          <p:nvPr>
            <p:ph type="title"/>
          </p:nvPr>
        </p:nvSpPr>
        <p:spPr>
          <a:xfrm>
            <a:off x="457200" y="151200"/>
            <a:ext cx="756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Appendix 3 - </a:t>
            </a: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Market Simulation </a:t>
            </a:r>
            <a:endParaRPr b="1"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16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$111.99 for both competitor and EarlyRiders</a:t>
            </a:r>
            <a:endParaRPr b="1" sz="16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16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Profile3,13,15 is our best option to maximize profit</a:t>
            </a:r>
            <a:endParaRPr b="1" sz="16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1815839" y="954550"/>
            <a:ext cx="586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B5394"/>
                </a:solidFill>
              </a:rPr>
              <a:t>status quo(7, 5,13): our profit: 95862.8, competitor profit: 141857.2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1191313" y="2804575"/>
            <a:ext cx="61014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Assumptions: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When there is a tie in the first choice, we split the possibility </a:t>
            </a:r>
            <a:r>
              <a:rPr lang="zh-CN"/>
              <a:t>equally</a:t>
            </a:r>
            <a:r>
              <a:rPr lang="zh-C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Competitors' cost structures are the same with ours.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Competitors all have the same move.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Only allow one product line change per year.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There is no cost for dropping products.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Only allow price change once.</a:t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54" y="152714"/>
            <a:ext cx="627947" cy="6279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24"/>
          <p:cNvGraphicFramePr/>
          <p:nvPr/>
        </p:nvGraphicFramePr>
        <p:xfrm>
          <a:off x="2456750" y="149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{119B94CD-2372-49AB-90D9-D88D72CC342B}</a:tableStyleId>
              </a:tblPr>
              <a:tblGrid>
                <a:gridCol w="521150"/>
                <a:gridCol w="470050"/>
                <a:gridCol w="470050"/>
                <a:gridCol w="521150"/>
                <a:gridCol w="521150"/>
                <a:gridCol w="980975"/>
                <a:gridCol w="745950"/>
              </a:tblGrid>
              <a:tr h="23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scenario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profile7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profile3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profile13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profile15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profit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profitCompet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0.06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0.385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0.21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0.345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0000"/>
                          </a:solidFill>
                        </a:rPr>
                        <a:t>218789.066666667</a:t>
                      </a:r>
                      <a:endParaRPr b="1" sz="750">
                        <a:solidFill>
                          <a:srgbClr val="FF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-2962.4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0.17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0.385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0.445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200833.466666667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28273.2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0.275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0.415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0.31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189044.333333333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58089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4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0.21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0.39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130429.333333333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93584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24"/>
          <p:cNvSpPr txBox="1"/>
          <p:nvPr/>
        </p:nvSpPr>
        <p:spPr>
          <a:xfrm>
            <a:off x="7178875" y="4304250"/>
            <a:ext cx="224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4"/>
              </a:rPr>
              <a:t>back to market simulation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8" name="Google Shape;248;p25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5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grpSp>
        <p:nvGrpSpPr>
          <p:cNvPr id="250" name="Google Shape;250;p25"/>
          <p:cNvGrpSpPr/>
          <p:nvPr/>
        </p:nvGrpSpPr>
        <p:grpSpPr>
          <a:xfrm rot="2060420">
            <a:off x="8109095" y="169863"/>
            <a:ext cx="499730" cy="561030"/>
            <a:chOff x="768781" y="5382148"/>
            <a:chExt cx="730315" cy="1069088"/>
          </a:xfrm>
        </p:grpSpPr>
        <p:sp>
          <p:nvSpPr>
            <p:cNvPr id="251" name="Google Shape;251;p25"/>
            <p:cNvSpPr/>
            <p:nvPr/>
          </p:nvSpPr>
          <p:spPr>
            <a:xfrm>
              <a:off x="768781" y="5678707"/>
              <a:ext cx="498134" cy="772529"/>
            </a:xfrm>
            <a:custGeom>
              <a:rect b="b" l="l" r="r" t="t"/>
              <a:pathLst>
                <a:path extrusionOk="0" h="310" w="200">
                  <a:moveTo>
                    <a:pt x="153" y="6"/>
                  </a:moveTo>
                  <a:cubicBezTo>
                    <a:pt x="145" y="3"/>
                    <a:pt x="125" y="0"/>
                    <a:pt x="105" y="0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31" y="89"/>
                    <a:pt x="161" y="90"/>
                    <a:pt x="191" y="93"/>
                  </a:cubicBezTo>
                  <a:cubicBezTo>
                    <a:pt x="181" y="51"/>
                    <a:pt x="165" y="12"/>
                    <a:pt x="153" y="6"/>
                  </a:cubicBezTo>
                  <a:close/>
                  <a:moveTo>
                    <a:pt x="193" y="104"/>
                  </a:moveTo>
                  <a:cubicBezTo>
                    <a:pt x="111" y="95"/>
                    <a:pt x="33" y="101"/>
                    <a:pt x="6" y="104"/>
                  </a:cubicBezTo>
                  <a:cubicBezTo>
                    <a:pt x="3" y="122"/>
                    <a:pt x="0" y="141"/>
                    <a:pt x="0" y="157"/>
                  </a:cubicBezTo>
                  <a:cubicBezTo>
                    <a:pt x="0" y="267"/>
                    <a:pt x="45" y="310"/>
                    <a:pt x="100" y="310"/>
                  </a:cubicBezTo>
                  <a:cubicBezTo>
                    <a:pt x="155" y="310"/>
                    <a:pt x="200" y="267"/>
                    <a:pt x="200" y="157"/>
                  </a:cubicBezTo>
                  <a:cubicBezTo>
                    <a:pt x="200" y="141"/>
                    <a:pt x="197" y="122"/>
                    <a:pt x="193" y="104"/>
                  </a:cubicBezTo>
                  <a:close/>
                  <a:moveTo>
                    <a:pt x="95" y="0"/>
                  </a:moveTo>
                  <a:cubicBezTo>
                    <a:pt x="75" y="0"/>
                    <a:pt x="55" y="3"/>
                    <a:pt x="47" y="6"/>
                  </a:cubicBezTo>
                  <a:cubicBezTo>
                    <a:pt x="35" y="12"/>
                    <a:pt x="19" y="51"/>
                    <a:pt x="9" y="93"/>
                  </a:cubicBezTo>
                  <a:cubicBezTo>
                    <a:pt x="25" y="91"/>
                    <a:pt x="57" y="89"/>
                    <a:pt x="95" y="89"/>
                  </a:cubicBezTo>
                  <a:cubicBezTo>
                    <a:pt x="95" y="0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992520" y="5382148"/>
              <a:ext cx="506576" cy="353548"/>
            </a:xfrm>
            <a:custGeom>
              <a:rect b="b" l="l" r="r" t="t"/>
              <a:pathLst>
                <a:path extrusionOk="0" h="142" w="203">
                  <a:moveTo>
                    <a:pt x="27" y="9"/>
                  </a:moveTo>
                  <a:cubicBezTo>
                    <a:pt x="14" y="17"/>
                    <a:pt x="5" y="37"/>
                    <a:pt x="3" y="52"/>
                  </a:cubicBezTo>
                  <a:cubicBezTo>
                    <a:pt x="0" y="67"/>
                    <a:pt x="0" y="82"/>
                    <a:pt x="0" y="9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82"/>
                    <a:pt x="10" y="68"/>
                    <a:pt x="12" y="54"/>
                  </a:cubicBezTo>
                  <a:cubicBezTo>
                    <a:pt x="14" y="41"/>
                    <a:pt x="21" y="24"/>
                    <a:pt x="32" y="17"/>
                  </a:cubicBezTo>
                  <a:cubicBezTo>
                    <a:pt x="44" y="10"/>
                    <a:pt x="61" y="13"/>
                    <a:pt x="70" y="23"/>
                  </a:cubicBezTo>
                  <a:cubicBezTo>
                    <a:pt x="82" y="35"/>
                    <a:pt x="83" y="54"/>
                    <a:pt x="83" y="67"/>
                  </a:cubicBezTo>
                  <a:cubicBezTo>
                    <a:pt x="83" y="84"/>
                    <a:pt x="83" y="103"/>
                    <a:pt x="92" y="118"/>
                  </a:cubicBezTo>
                  <a:cubicBezTo>
                    <a:pt x="102" y="134"/>
                    <a:pt x="121" y="142"/>
                    <a:pt x="145" y="139"/>
                  </a:cubicBezTo>
                  <a:cubicBezTo>
                    <a:pt x="167" y="136"/>
                    <a:pt x="185" y="125"/>
                    <a:pt x="193" y="109"/>
                  </a:cubicBezTo>
                  <a:cubicBezTo>
                    <a:pt x="202" y="91"/>
                    <a:pt x="202" y="70"/>
                    <a:pt x="203" y="50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3" y="69"/>
                    <a:pt x="192" y="89"/>
                    <a:pt x="184" y="105"/>
                  </a:cubicBezTo>
                  <a:cubicBezTo>
                    <a:pt x="177" y="118"/>
                    <a:pt x="162" y="127"/>
                    <a:pt x="144" y="129"/>
                  </a:cubicBezTo>
                  <a:cubicBezTo>
                    <a:pt x="136" y="130"/>
                    <a:pt x="111" y="132"/>
                    <a:pt x="100" y="113"/>
                  </a:cubicBezTo>
                  <a:cubicBezTo>
                    <a:pt x="93" y="100"/>
                    <a:pt x="93" y="83"/>
                    <a:pt x="93" y="67"/>
                  </a:cubicBezTo>
                  <a:cubicBezTo>
                    <a:pt x="93" y="52"/>
                    <a:pt x="91" y="31"/>
                    <a:pt x="77" y="16"/>
                  </a:cubicBezTo>
                  <a:cubicBezTo>
                    <a:pt x="65" y="3"/>
                    <a:pt x="43" y="0"/>
                    <a:pt x="27" y="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3" name="Google Shape;253;p25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5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Appendix 3 - </a:t>
            </a: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Market Simulation </a:t>
            </a:r>
            <a:endParaRPr b="1" sz="16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16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drop price and they don't </a:t>
            </a:r>
            <a:r>
              <a:rPr b="1" lang="zh-CN" sz="16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respond</a:t>
            </a:r>
            <a:r>
              <a:rPr b="1" lang="zh-CN" sz="16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profile14,15 is our best option to maximize profit</a:t>
            </a:r>
            <a:endParaRPr b="1" sz="16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7178875" y="4304250"/>
            <a:ext cx="224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3"/>
              </a:rPr>
              <a:t>back to market simulation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56" name="Google Shape;256;p25"/>
          <p:cNvGraphicFramePr/>
          <p:nvPr/>
        </p:nvGraphicFramePr>
        <p:xfrm>
          <a:off x="1895475" y="95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{119B94CD-2372-49AB-90D9-D88D72CC342B}</a:tableStyleId>
              </a:tblPr>
              <a:tblGrid>
                <a:gridCol w="485775"/>
                <a:gridCol w="438150"/>
                <a:gridCol w="438150"/>
                <a:gridCol w="438150"/>
                <a:gridCol w="485775"/>
                <a:gridCol w="485775"/>
                <a:gridCol w="485775"/>
                <a:gridCol w="485775"/>
                <a:gridCol w="914400"/>
                <a:gridCol w="695325"/>
              </a:tblGrid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scenario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profile7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profile3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profile4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profile13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profile14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profile15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profile16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profit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profitCompet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21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0.095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0.52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0.385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195330.466666667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6976.2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0.035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0.96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169446.866666667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-18580.2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0.595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186066.666666667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-20000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24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0.145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0.65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192279.133333333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21174.2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25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0.185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0.725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197416.933333333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5556.4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26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0.055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0.52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0.425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199755.533333333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-4382.2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27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0.025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0.675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0000"/>
                          </a:solidFill>
                        </a:rPr>
                        <a:t>208594.333333333</a:t>
                      </a:r>
                      <a:endParaRPr b="1" sz="750">
                        <a:solidFill>
                          <a:srgbClr val="FF0000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-12901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28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0.945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176993.533333333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-18580.2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29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0.695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181793.533333333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-18580.2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30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200187.866666667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-11481.2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31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197587.466666667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-14320.8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0.035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0.91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154246.866666667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-18580.2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0.435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191867.066666667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-17160.4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34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0.545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170866.666666667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-20000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35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0.005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0.035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0.66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159046.866666667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-18580.2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36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173826.666666667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-20000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2" name="Google Shape;262;p26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6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grpSp>
        <p:nvGrpSpPr>
          <p:cNvPr id="264" name="Google Shape;264;p26"/>
          <p:cNvGrpSpPr/>
          <p:nvPr/>
        </p:nvGrpSpPr>
        <p:grpSpPr>
          <a:xfrm>
            <a:off x="8068689" y="227763"/>
            <a:ext cx="522000" cy="493200"/>
            <a:chOff x="1986" y="2193"/>
            <a:chExt cx="2532" cy="3419"/>
          </a:xfrm>
        </p:grpSpPr>
        <p:sp>
          <p:nvSpPr>
            <p:cNvPr id="265" name="Google Shape;265;p26"/>
            <p:cNvSpPr/>
            <p:nvPr/>
          </p:nvSpPr>
          <p:spPr>
            <a:xfrm>
              <a:off x="2151" y="2193"/>
              <a:ext cx="2367" cy="1744"/>
            </a:xfrm>
            <a:custGeom>
              <a:rect b="b" l="l" r="r" t="t"/>
              <a:pathLst>
                <a:path extrusionOk="0" h="783" w="1691">
                  <a:moveTo>
                    <a:pt x="1581" y="570"/>
                  </a:moveTo>
                  <a:lnTo>
                    <a:pt x="1566" y="519"/>
                  </a:lnTo>
                  <a:lnTo>
                    <a:pt x="1549" y="471"/>
                  </a:lnTo>
                  <a:lnTo>
                    <a:pt x="1527" y="423"/>
                  </a:lnTo>
                  <a:lnTo>
                    <a:pt x="1501" y="377"/>
                  </a:lnTo>
                  <a:lnTo>
                    <a:pt x="1472" y="333"/>
                  </a:lnTo>
                  <a:lnTo>
                    <a:pt x="1440" y="291"/>
                  </a:lnTo>
                  <a:lnTo>
                    <a:pt x="1404" y="250"/>
                  </a:lnTo>
                  <a:lnTo>
                    <a:pt x="1365" y="212"/>
                  </a:lnTo>
                  <a:lnTo>
                    <a:pt x="1323" y="177"/>
                  </a:lnTo>
                  <a:lnTo>
                    <a:pt x="1278" y="145"/>
                  </a:lnTo>
                  <a:lnTo>
                    <a:pt x="1232" y="115"/>
                  </a:lnTo>
                  <a:lnTo>
                    <a:pt x="1182" y="90"/>
                  </a:lnTo>
                  <a:lnTo>
                    <a:pt x="1131" y="66"/>
                  </a:lnTo>
                  <a:lnTo>
                    <a:pt x="1078" y="45"/>
                  </a:lnTo>
                  <a:lnTo>
                    <a:pt x="1023" y="30"/>
                  </a:lnTo>
                  <a:lnTo>
                    <a:pt x="968" y="17"/>
                  </a:lnTo>
                  <a:lnTo>
                    <a:pt x="911" y="7"/>
                  </a:lnTo>
                  <a:lnTo>
                    <a:pt x="853" y="1"/>
                  </a:lnTo>
                  <a:lnTo>
                    <a:pt x="796" y="0"/>
                  </a:lnTo>
                  <a:lnTo>
                    <a:pt x="740" y="1"/>
                  </a:lnTo>
                  <a:lnTo>
                    <a:pt x="683" y="7"/>
                  </a:lnTo>
                  <a:lnTo>
                    <a:pt x="626" y="16"/>
                  </a:lnTo>
                  <a:lnTo>
                    <a:pt x="570" y="29"/>
                  </a:lnTo>
                  <a:lnTo>
                    <a:pt x="515" y="45"/>
                  </a:lnTo>
                  <a:lnTo>
                    <a:pt x="462" y="65"/>
                  </a:lnTo>
                  <a:lnTo>
                    <a:pt x="411" y="87"/>
                  </a:lnTo>
                  <a:lnTo>
                    <a:pt x="361" y="114"/>
                  </a:lnTo>
                  <a:lnTo>
                    <a:pt x="315" y="143"/>
                  </a:lnTo>
                  <a:lnTo>
                    <a:pt x="270" y="175"/>
                  </a:lnTo>
                  <a:lnTo>
                    <a:pt x="227" y="210"/>
                  </a:lnTo>
                  <a:lnTo>
                    <a:pt x="189" y="248"/>
                  </a:lnTo>
                  <a:lnTo>
                    <a:pt x="152" y="287"/>
                  </a:lnTo>
                  <a:lnTo>
                    <a:pt x="120" y="330"/>
                  </a:lnTo>
                  <a:lnTo>
                    <a:pt x="91" y="375"/>
                  </a:lnTo>
                  <a:lnTo>
                    <a:pt x="65" y="421"/>
                  </a:lnTo>
                  <a:lnTo>
                    <a:pt x="43" y="467"/>
                  </a:lnTo>
                  <a:lnTo>
                    <a:pt x="24" y="517"/>
                  </a:lnTo>
                  <a:lnTo>
                    <a:pt x="10" y="567"/>
                  </a:lnTo>
                  <a:lnTo>
                    <a:pt x="0" y="616"/>
                  </a:lnTo>
                  <a:lnTo>
                    <a:pt x="118" y="549"/>
                  </a:lnTo>
                  <a:lnTo>
                    <a:pt x="233" y="479"/>
                  </a:lnTo>
                  <a:lnTo>
                    <a:pt x="419" y="615"/>
                  </a:lnTo>
                  <a:lnTo>
                    <a:pt x="435" y="582"/>
                  </a:lnTo>
                  <a:lnTo>
                    <a:pt x="454" y="550"/>
                  </a:lnTo>
                  <a:lnTo>
                    <a:pt x="476" y="521"/>
                  </a:lnTo>
                  <a:lnTo>
                    <a:pt x="502" y="494"/>
                  </a:lnTo>
                  <a:lnTo>
                    <a:pt x="531" y="468"/>
                  </a:lnTo>
                  <a:lnTo>
                    <a:pt x="563" y="446"/>
                  </a:lnTo>
                  <a:lnTo>
                    <a:pt x="595" y="428"/>
                  </a:lnTo>
                  <a:lnTo>
                    <a:pt x="631" y="411"/>
                  </a:lnTo>
                  <a:lnTo>
                    <a:pt x="668" y="398"/>
                  </a:lnTo>
                  <a:lnTo>
                    <a:pt x="707" y="388"/>
                  </a:lnTo>
                  <a:lnTo>
                    <a:pt x="746" y="381"/>
                  </a:lnTo>
                  <a:lnTo>
                    <a:pt x="785" y="378"/>
                  </a:lnTo>
                  <a:lnTo>
                    <a:pt x="826" y="379"/>
                  </a:lnTo>
                  <a:lnTo>
                    <a:pt x="865" y="383"/>
                  </a:lnTo>
                  <a:lnTo>
                    <a:pt x="905" y="391"/>
                  </a:lnTo>
                  <a:lnTo>
                    <a:pt x="943" y="402"/>
                  </a:lnTo>
                  <a:lnTo>
                    <a:pt x="979" y="417"/>
                  </a:lnTo>
                  <a:lnTo>
                    <a:pt x="1014" y="435"/>
                  </a:lnTo>
                  <a:lnTo>
                    <a:pt x="1046" y="455"/>
                  </a:lnTo>
                  <a:lnTo>
                    <a:pt x="1077" y="479"/>
                  </a:lnTo>
                  <a:lnTo>
                    <a:pt x="1104" y="505"/>
                  </a:lnTo>
                  <a:lnTo>
                    <a:pt x="1128" y="533"/>
                  </a:lnTo>
                  <a:lnTo>
                    <a:pt x="1150" y="564"/>
                  </a:lnTo>
                  <a:lnTo>
                    <a:pt x="1153" y="570"/>
                  </a:lnTo>
                  <a:lnTo>
                    <a:pt x="1025" y="570"/>
                  </a:lnTo>
                  <a:lnTo>
                    <a:pt x="1361" y="782"/>
                  </a:lnTo>
                  <a:lnTo>
                    <a:pt x="1690" y="570"/>
                  </a:lnTo>
                  <a:lnTo>
                    <a:pt x="1581" y="57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1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986" y="3458"/>
              <a:ext cx="2449" cy="2154"/>
            </a:xfrm>
            <a:custGeom>
              <a:rect b="b" l="l" r="r" t="t"/>
              <a:pathLst>
                <a:path extrusionOk="0" h="966" w="1749">
                  <a:moveTo>
                    <a:pt x="1340" y="195"/>
                  </a:moveTo>
                  <a:lnTo>
                    <a:pt x="1344" y="233"/>
                  </a:lnTo>
                  <a:lnTo>
                    <a:pt x="1344" y="269"/>
                  </a:lnTo>
                  <a:lnTo>
                    <a:pt x="1339" y="307"/>
                  </a:lnTo>
                  <a:lnTo>
                    <a:pt x="1330" y="343"/>
                  </a:lnTo>
                  <a:lnTo>
                    <a:pt x="1316" y="378"/>
                  </a:lnTo>
                  <a:lnTo>
                    <a:pt x="1300" y="412"/>
                  </a:lnTo>
                  <a:lnTo>
                    <a:pt x="1279" y="444"/>
                  </a:lnTo>
                  <a:lnTo>
                    <a:pt x="1255" y="475"/>
                  </a:lnTo>
                  <a:lnTo>
                    <a:pt x="1228" y="501"/>
                  </a:lnTo>
                  <a:lnTo>
                    <a:pt x="1197" y="526"/>
                  </a:lnTo>
                  <a:lnTo>
                    <a:pt x="1165" y="550"/>
                  </a:lnTo>
                  <a:lnTo>
                    <a:pt x="1128" y="568"/>
                  </a:lnTo>
                  <a:lnTo>
                    <a:pt x="1091" y="584"/>
                  </a:lnTo>
                  <a:lnTo>
                    <a:pt x="1052" y="596"/>
                  </a:lnTo>
                  <a:lnTo>
                    <a:pt x="1012" y="605"/>
                  </a:lnTo>
                  <a:lnTo>
                    <a:pt x="971" y="609"/>
                  </a:lnTo>
                  <a:lnTo>
                    <a:pt x="930" y="610"/>
                  </a:lnTo>
                  <a:lnTo>
                    <a:pt x="888" y="607"/>
                  </a:lnTo>
                  <a:lnTo>
                    <a:pt x="847" y="601"/>
                  </a:lnTo>
                  <a:lnTo>
                    <a:pt x="807" y="590"/>
                  </a:lnTo>
                  <a:lnTo>
                    <a:pt x="770" y="577"/>
                  </a:lnTo>
                  <a:lnTo>
                    <a:pt x="732" y="561"/>
                  </a:lnTo>
                  <a:lnTo>
                    <a:pt x="698" y="540"/>
                  </a:lnTo>
                  <a:lnTo>
                    <a:pt x="665" y="516"/>
                  </a:lnTo>
                  <a:lnTo>
                    <a:pt x="637" y="490"/>
                  </a:lnTo>
                  <a:lnTo>
                    <a:pt x="611" y="461"/>
                  </a:lnTo>
                  <a:lnTo>
                    <a:pt x="588" y="430"/>
                  </a:lnTo>
                  <a:lnTo>
                    <a:pt x="569" y="397"/>
                  </a:lnTo>
                  <a:lnTo>
                    <a:pt x="554" y="363"/>
                  </a:lnTo>
                  <a:lnTo>
                    <a:pt x="543" y="328"/>
                  </a:lnTo>
                  <a:lnTo>
                    <a:pt x="535" y="291"/>
                  </a:lnTo>
                  <a:lnTo>
                    <a:pt x="533" y="254"/>
                  </a:lnTo>
                  <a:lnTo>
                    <a:pt x="534" y="216"/>
                  </a:lnTo>
                  <a:lnTo>
                    <a:pt x="669" y="216"/>
                  </a:lnTo>
                  <a:lnTo>
                    <a:pt x="373" y="0"/>
                  </a:lnTo>
                  <a:lnTo>
                    <a:pt x="0" y="209"/>
                  </a:lnTo>
                  <a:lnTo>
                    <a:pt x="131" y="209"/>
                  </a:lnTo>
                  <a:lnTo>
                    <a:pt x="131" y="261"/>
                  </a:lnTo>
                  <a:lnTo>
                    <a:pt x="135" y="314"/>
                  </a:lnTo>
                  <a:lnTo>
                    <a:pt x="143" y="366"/>
                  </a:lnTo>
                  <a:lnTo>
                    <a:pt x="155" y="417"/>
                  </a:lnTo>
                  <a:lnTo>
                    <a:pt x="172" y="467"/>
                  </a:lnTo>
                  <a:lnTo>
                    <a:pt x="192" y="516"/>
                  </a:lnTo>
                  <a:lnTo>
                    <a:pt x="215" y="564"/>
                  </a:lnTo>
                  <a:lnTo>
                    <a:pt x="244" y="609"/>
                  </a:lnTo>
                  <a:lnTo>
                    <a:pt x="275" y="653"/>
                  </a:lnTo>
                  <a:lnTo>
                    <a:pt x="310" y="695"/>
                  </a:lnTo>
                  <a:lnTo>
                    <a:pt x="349" y="734"/>
                  </a:lnTo>
                  <a:lnTo>
                    <a:pt x="389" y="771"/>
                  </a:lnTo>
                  <a:lnTo>
                    <a:pt x="434" y="806"/>
                  </a:lnTo>
                  <a:lnTo>
                    <a:pt x="481" y="837"/>
                  </a:lnTo>
                  <a:lnTo>
                    <a:pt x="529" y="864"/>
                  </a:lnTo>
                  <a:lnTo>
                    <a:pt x="581" y="890"/>
                  </a:lnTo>
                  <a:lnTo>
                    <a:pt x="635" y="911"/>
                  </a:lnTo>
                  <a:lnTo>
                    <a:pt x="688" y="928"/>
                  </a:lnTo>
                  <a:lnTo>
                    <a:pt x="745" y="943"/>
                  </a:lnTo>
                  <a:lnTo>
                    <a:pt x="802" y="954"/>
                  </a:lnTo>
                  <a:lnTo>
                    <a:pt x="859" y="960"/>
                  </a:lnTo>
                  <a:lnTo>
                    <a:pt x="917" y="965"/>
                  </a:lnTo>
                  <a:lnTo>
                    <a:pt x="976" y="964"/>
                  </a:lnTo>
                  <a:lnTo>
                    <a:pt x="1035" y="959"/>
                  </a:lnTo>
                  <a:lnTo>
                    <a:pt x="1091" y="952"/>
                  </a:lnTo>
                  <a:lnTo>
                    <a:pt x="1148" y="941"/>
                  </a:lnTo>
                  <a:lnTo>
                    <a:pt x="1204" y="925"/>
                  </a:lnTo>
                  <a:lnTo>
                    <a:pt x="1259" y="905"/>
                  </a:lnTo>
                  <a:lnTo>
                    <a:pt x="1311" y="883"/>
                  </a:lnTo>
                  <a:lnTo>
                    <a:pt x="1361" y="858"/>
                  </a:lnTo>
                  <a:lnTo>
                    <a:pt x="1410" y="829"/>
                  </a:lnTo>
                  <a:lnTo>
                    <a:pt x="1456" y="797"/>
                  </a:lnTo>
                  <a:lnTo>
                    <a:pt x="1499" y="763"/>
                  </a:lnTo>
                  <a:lnTo>
                    <a:pt x="1540" y="725"/>
                  </a:lnTo>
                  <a:lnTo>
                    <a:pt x="1577" y="684"/>
                  </a:lnTo>
                  <a:lnTo>
                    <a:pt x="1611" y="642"/>
                  </a:lnTo>
                  <a:lnTo>
                    <a:pt x="1642" y="598"/>
                  </a:lnTo>
                  <a:lnTo>
                    <a:pt x="1669" y="552"/>
                  </a:lnTo>
                  <a:lnTo>
                    <a:pt x="1692" y="503"/>
                  </a:lnTo>
                  <a:lnTo>
                    <a:pt x="1711" y="455"/>
                  </a:lnTo>
                  <a:lnTo>
                    <a:pt x="1727" y="404"/>
                  </a:lnTo>
                  <a:lnTo>
                    <a:pt x="1738" y="352"/>
                  </a:lnTo>
                  <a:lnTo>
                    <a:pt x="1745" y="301"/>
                  </a:lnTo>
                  <a:lnTo>
                    <a:pt x="1748" y="248"/>
                  </a:lnTo>
                  <a:lnTo>
                    <a:pt x="1747" y="196"/>
                  </a:lnTo>
                  <a:lnTo>
                    <a:pt x="1740" y="144"/>
                  </a:lnTo>
                  <a:lnTo>
                    <a:pt x="1505" y="301"/>
                  </a:lnTo>
                  <a:lnTo>
                    <a:pt x="1340" y="19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1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7" name="Google Shape;267;p26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6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Appendix 3 - </a:t>
            </a: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Market Simulation </a:t>
            </a:r>
            <a:endParaRPr b="1" sz="17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16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$95.99 for both competitor and EarlyRiders, 4,14,16 is best option</a:t>
            </a:r>
            <a:endParaRPr b="1" sz="16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269" name="Google Shape;269;p26"/>
          <p:cNvGraphicFramePr/>
          <p:nvPr/>
        </p:nvGraphicFramePr>
        <p:xfrm>
          <a:off x="2307450" y="126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{119B94CD-2372-49AB-90D9-D88D72CC342B}</a:tableStyleId>
              </a:tblPr>
              <a:tblGrid>
                <a:gridCol w="536200"/>
                <a:gridCol w="483625"/>
                <a:gridCol w="483625"/>
                <a:gridCol w="536200"/>
                <a:gridCol w="536200"/>
                <a:gridCol w="1009300"/>
                <a:gridCol w="767500"/>
              </a:tblGrid>
              <a:tr h="27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scenario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profile8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profile4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profile14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profile16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profit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profitCompet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37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0.085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0.355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0.22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0.34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0000"/>
                          </a:solidFill>
                        </a:rPr>
                        <a:t>152010.066666667</a:t>
                      </a:r>
                      <a:endParaRPr b="1" sz="750">
                        <a:solidFill>
                          <a:srgbClr val="FF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-1303.4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38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0.335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0.265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127286.733333333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53686.6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39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0.405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0.365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91569.5333333333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69083.8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40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0.18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0.355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0.465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144073.866666667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19592.8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70" name="Google Shape;270;p26"/>
          <p:cNvSpPr txBox="1"/>
          <p:nvPr/>
        </p:nvSpPr>
        <p:spPr>
          <a:xfrm>
            <a:off x="7178875" y="4304250"/>
            <a:ext cx="224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3"/>
              </a:rPr>
              <a:t>back to market simulation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6" name="Google Shape;276;p27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7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grpSp>
        <p:nvGrpSpPr>
          <p:cNvPr id="278" name="Google Shape;278;p27"/>
          <p:cNvGrpSpPr/>
          <p:nvPr/>
        </p:nvGrpSpPr>
        <p:grpSpPr>
          <a:xfrm rot="2060420">
            <a:off x="8109095" y="169863"/>
            <a:ext cx="499730" cy="561030"/>
            <a:chOff x="768781" y="5382148"/>
            <a:chExt cx="730315" cy="1069088"/>
          </a:xfrm>
        </p:grpSpPr>
        <p:sp>
          <p:nvSpPr>
            <p:cNvPr id="279" name="Google Shape;279;p27"/>
            <p:cNvSpPr/>
            <p:nvPr/>
          </p:nvSpPr>
          <p:spPr>
            <a:xfrm>
              <a:off x="768781" y="5678707"/>
              <a:ext cx="498134" cy="772529"/>
            </a:xfrm>
            <a:custGeom>
              <a:rect b="b" l="l" r="r" t="t"/>
              <a:pathLst>
                <a:path extrusionOk="0" h="310" w="200">
                  <a:moveTo>
                    <a:pt x="153" y="6"/>
                  </a:moveTo>
                  <a:cubicBezTo>
                    <a:pt x="145" y="3"/>
                    <a:pt x="125" y="0"/>
                    <a:pt x="105" y="0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31" y="89"/>
                    <a:pt x="161" y="90"/>
                    <a:pt x="191" y="93"/>
                  </a:cubicBezTo>
                  <a:cubicBezTo>
                    <a:pt x="181" y="51"/>
                    <a:pt x="165" y="12"/>
                    <a:pt x="153" y="6"/>
                  </a:cubicBezTo>
                  <a:close/>
                  <a:moveTo>
                    <a:pt x="193" y="104"/>
                  </a:moveTo>
                  <a:cubicBezTo>
                    <a:pt x="111" y="95"/>
                    <a:pt x="33" y="101"/>
                    <a:pt x="6" y="104"/>
                  </a:cubicBezTo>
                  <a:cubicBezTo>
                    <a:pt x="3" y="122"/>
                    <a:pt x="0" y="141"/>
                    <a:pt x="0" y="157"/>
                  </a:cubicBezTo>
                  <a:cubicBezTo>
                    <a:pt x="0" y="267"/>
                    <a:pt x="45" y="310"/>
                    <a:pt x="100" y="310"/>
                  </a:cubicBezTo>
                  <a:cubicBezTo>
                    <a:pt x="155" y="310"/>
                    <a:pt x="200" y="267"/>
                    <a:pt x="200" y="157"/>
                  </a:cubicBezTo>
                  <a:cubicBezTo>
                    <a:pt x="200" y="141"/>
                    <a:pt x="197" y="122"/>
                    <a:pt x="193" y="104"/>
                  </a:cubicBezTo>
                  <a:close/>
                  <a:moveTo>
                    <a:pt x="95" y="0"/>
                  </a:moveTo>
                  <a:cubicBezTo>
                    <a:pt x="75" y="0"/>
                    <a:pt x="55" y="3"/>
                    <a:pt x="47" y="6"/>
                  </a:cubicBezTo>
                  <a:cubicBezTo>
                    <a:pt x="35" y="12"/>
                    <a:pt x="19" y="51"/>
                    <a:pt x="9" y="93"/>
                  </a:cubicBezTo>
                  <a:cubicBezTo>
                    <a:pt x="25" y="91"/>
                    <a:pt x="57" y="89"/>
                    <a:pt x="95" y="89"/>
                  </a:cubicBezTo>
                  <a:cubicBezTo>
                    <a:pt x="95" y="0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992520" y="5382148"/>
              <a:ext cx="506576" cy="353548"/>
            </a:xfrm>
            <a:custGeom>
              <a:rect b="b" l="l" r="r" t="t"/>
              <a:pathLst>
                <a:path extrusionOk="0" h="142" w="203">
                  <a:moveTo>
                    <a:pt x="27" y="9"/>
                  </a:moveTo>
                  <a:cubicBezTo>
                    <a:pt x="14" y="17"/>
                    <a:pt x="5" y="37"/>
                    <a:pt x="3" y="52"/>
                  </a:cubicBezTo>
                  <a:cubicBezTo>
                    <a:pt x="0" y="67"/>
                    <a:pt x="0" y="82"/>
                    <a:pt x="0" y="9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82"/>
                    <a:pt x="10" y="68"/>
                    <a:pt x="12" y="54"/>
                  </a:cubicBezTo>
                  <a:cubicBezTo>
                    <a:pt x="14" y="41"/>
                    <a:pt x="21" y="24"/>
                    <a:pt x="32" y="17"/>
                  </a:cubicBezTo>
                  <a:cubicBezTo>
                    <a:pt x="44" y="10"/>
                    <a:pt x="61" y="13"/>
                    <a:pt x="70" y="23"/>
                  </a:cubicBezTo>
                  <a:cubicBezTo>
                    <a:pt x="82" y="35"/>
                    <a:pt x="83" y="54"/>
                    <a:pt x="83" y="67"/>
                  </a:cubicBezTo>
                  <a:cubicBezTo>
                    <a:pt x="83" y="84"/>
                    <a:pt x="83" y="103"/>
                    <a:pt x="92" y="118"/>
                  </a:cubicBezTo>
                  <a:cubicBezTo>
                    <a:pt x="102" y="134"/>
                    <a:pt x="121" y="142"/>
                    <a:pt x="145" y="139"/>
                  </a:cubicBezTo>
                  <a:cubicBezTo>
                    <a:pt x="167" y="136"/>
                    <a:pt x="185" y="125"/>
                    <a:pt x="193" y="109"/>
                  </a:cubicBezTo>
                  <a:cubicBezTo>
                    <a:pt x="202" y="91"/>
                    <a:pt x="202" y="70"/>
                    <a:pt x="203" y="50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3" y="69"/>
                    <a:pt x="192" y="89"/>
                    <a:pt x="184" y="105"/>
                  </a:cubicBezTo>
                  <a:cubicBezTo>
                    <a:pt x="177" y="118"/>
                    <a:pt x="162" y="127"/>
                    <a:pt x="144" y="129"/>
                  </a:cubicBezTo>
                  <a:cubicBezTo>
                    <a:pt x="136" y="130"/>
                    <a:pt x="111" y="132"/>
                    <a:pt x="100" y="113"/>
                  </a:cubicBezTo>
                  <a:cubicBezTo>
                    <a:pt x="93" y="100"/>
                    <a:pt x="93" y="83"/>
                    <a:pt x="93" y="67"/>
                  </a:cubicBezTo>
                  <a:cubicBezTo>
                    <a:pt x="93" y="52"/>
                    <a:pt x="91" y="31"/>
                    <a:pt x="77" y="16"/>
                  </a:cubicBezTo>
                  <a:cubicBezTo>
                    <a:pt x="65" y="3"/>
                    <a:pt x="43" y="0"/>
                    <a:pt x="27" y="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1" name="Google Shape;281;p27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7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Appendix 3 - </a:t>
            </a: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Market Simulation</a:t>
            </a:r>
            <a:endParaRPr b="1" sz="16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16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Competitors drop price, we respond with lowering some of prices, 4,14,15 is best option</a:t>
            </a:r>
            <a:endParaRPr b="1" sz="16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283" name="Google Shape;283;p27"/>
          <p:cNvGraphicFramePr/>
          <p:nvPr/>
        </p:nvGraphicFramePr>
        <p:xfrm>
          <a:off x="1788200" y="95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{119B94CD-2372-49AB-90D9-D88D72CC342B}</a:tableStyleId>
              </a:tblPr>
              <a:tblGrid>
                <a:gridCol w="485775"/>
                <a:gridCol w="438150"/>
                <a:gridCol w="438150"/>
                <a:gridCol w="438150"/>
                <a:gridCol w="485775"/>
                <a:gridCol w="485775"/>
                <a:gridCol w="485775"/>
                <a:gridCol w="485775"/>
                <a:gridCol w="952500"/>
                <a:gridCol w="6953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scenario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profile8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profile3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profile4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profile13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profile14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profile15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profile16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profit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FFFF"/>
                          </a:solidFill>
                        </a:rPr>
                        <a:t>profitCompet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5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0.71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0.005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0.065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11335.0666666667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136171.6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6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0.77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0.005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0.225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12217.4666666667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149369.2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7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0.93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0.005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0.065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-24469.4666666667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184562.8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8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0.715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0.065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36341.9333333333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137271.4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9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0.345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0.375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0.065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0.215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108740.466666667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55886.2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10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0.545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0.245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0.21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48028.4666666667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99878.2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11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0.495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0.035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41106.4666666667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88880.2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12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0.405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0.365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64902.8666666667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69083.8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13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0.17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0.355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0.035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0.44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129633.466666667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17393.2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14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0.2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0.37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0.225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0.205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>
                          <a:solidFill>
                            <a:srgbClr val="FF0000"/>
                          </a:solidFill>
                        </a:rPr>
                        <a:t>140714.666666667</a:t>
                      </a:r>
                      <a:endParaRPr b="1" sz="750">
                        <a:solidFill>
                          <a:srgbClr val="FF0000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23992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15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0.405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0.375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109622.866666667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69083.8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16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0.505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0.495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55546.8666666667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91079.8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17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0.52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0.415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0.065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85074.1333333333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94379.2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18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28921.3333333333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133972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19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0.495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0.035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0.47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67773.1333333333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88880.2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750"/>
                        <a:t>20</a:t>
                      </a:r>
                      <a:endParaRPr b="1"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0.545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0.245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0.21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74695.1333333333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750"/>
                        <a:t>99878.2</a:t>
                      </a:r>
                      <a:endParaRPr sz="75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p27"/>
          <p:cNvSpPr txBox="1"/>
          <p:nvPr/>
        </p:nvSpPr>
        <p:spPr>
          <a:xfrm>
            <a:off x="7178875" y="4304250"/>
            <a:ext cx="224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3"/>
              </a:rPr>
              <a:t>back to market simulation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0" name="Google Shape;290;p28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8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cxnSp>
        <p:nvCxnSpPr>
          <p:cNvPr id="292" name="Google Shape;292;p28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Appendix 4 -</a:t>
            </a: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Statistic Test</a:t>
            </a:r>
            <a:endParaRPr b="1" sz="16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50" y="820275"/>
            <a:ext cx="4050880" cy="38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3074" y="125400"/>
            <a:ext cx="627900" cy="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8"/>
          <p:cNvSpPr/>
          <p:nvPr/>
        </p:nvSpPr>
        <p:spPr>
          <a:xfrm>
            <a:off x="1428425" y="2921750"/>
            <a:ext cx="3376200" cy="86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8029325" y="4304250"/>
            <a:ext cx="7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5"/>
              </a:rPr>
              <a:t>back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5275350" y="2445600"/>
            <a:ext cx="3197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p-value &gt; 5%, therefore reject the null hypothesis.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-5350"/>
            <a:ext cx="24558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66483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16800" y="47379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FFFFFF"/>
                </a:solidFill>
              </a:rPr>
              <a:t>Team 13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419375" y="399700"/>
            <a:ext cx="296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Executive </a:t>
            </a:r>
            <a:endParaRPr b="1" sz="2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 b="1" sz="2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572142" y="1157075"/>
            <a:ext cx="274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666666"/>
                </a:solidFill>
              </a:rPr>
              <a:t>R</a:t>
            </a:r>
            <a:r>
              <a:rPr b="1" lang="zh-CN" sz="1600">
                <a:solidFill>
                  <a:srgbClr val="666666"/>
                </a:solidFill>
              </a:rPr>
              <a:t>ecommendation</a:t>
            </a:r>
            <a:r>
              <a:rPr b="1" lang="zh-C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675" y="0"/>
            <a:ext cx="6688326" cy="11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55675" y="1474475"/>
            <a:ext cx="66357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zh-CN">
                <a:solidFill>
                  <a:srgbClr val="666666"/>
                </a:solidFill>
              </a:rPr>
              <a:t>Product </a:t>
            </a:r>
            <a:endParaRPr b="1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CN">
                <a:solidFill>
                  <a:srgbClr val="666666"/>
                </a:solidFill>
              </a:rPr>
              <a:t>Launch products targeting at </a:t>
            </a:r>
            <a:r>
              <a:rPr b="1" lang="zh-CN">
                <a:solidFill>
                  <a:srgbClr val="666666"/>
                </a:solidFill>
              </a:rPr>
              <a:t>3 different segments</a:t>
            </a:r>
            <a:r>
              <a:rPr lang="zh-CN">
                <a:solidFill>
                  <a:srgbClr val="666666"/>
                </a:solidFill>
              </a:rPr>
              <a:t> respectively, which correspond to 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</a:pPr>
            <a:r>
              <a:rPr lang="zh-CN">
                <a:solidFill>
                  <a:srgbClr val="666666"/>
                </a:solidFill>
              </a:rPr>
              <a:t>profile4(</a:t>
            </a:r>
            <a:r>
              <a:rPr lang="zh-CN" sz="1000">
                <a:solidFill>
                  <a:srgbClr val="666666"/>
                </a:solidFill>
              </a:rPr>
              <a:t>$119.99/26"/Bouncing/Racing</a:t>
            </a:r>
            <a:r>
              <a:rPr lang="zh-CN">
                <a:solidFill>
                  <a:srgbClr val="666666"/>
                </a:solidFill>
              </a:rPr>
              <a:t>)/profile3(</a:t>
            </a:r>
            <a:r>
              <a:rPr lang="zh-CN" sz="1000">
                <a:solidFill>
                  <a:srgbClr val="666666"/>
                </a:solidFill>
              </a:rPr>
              <a:t>$139.99/26"/Bouncing/Racing</a:t>
            </a:r>
            <a:r>
              <a:rPr lang="zh-CN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</a:pPr>
            <a:r>
              <a:rPr lang="zh-CN">
                <a:solidFill>
                  <a:srgbClr val="666666"/>
                </a:solidFill>
              </a:rPr>
              <a:t>profile14(</a:t>
            </a:r>
            <a:r>
              <a:rPr lang="zh-CN" sz="1000">
                <a:solidFill>
                  <a:srgbClr val="666666"/>
                </a:solidFill>
              </a:rPr>
              <a:t>$119.99/18"/Rocking/Glamour</a:t>
            </a:r>
            <a:r>
              <a:rPr lang="zh-CN">
                <a:solidFill>
                  <a:srgbClr val="666666"/>
                </a:solidFill>
              </a:rPr>
              <a:t>)/profile13(</a:t>
            </a:r>
            <a:r>
              <a:rPr lang="zh-CN" sz="1000">
                <a:solidFill>
                  <a:srgbClr val="666666"/>
                </a:solidFill>
              </a:rPr>
              <a:t>$139.99/18"/Rocking/Glamour</a:t>
            </a:r>
            <a:r>
              <a:rPr lang="zh-CN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</a:pPr>
            <a:r>
              <a:rPr lang="zh-CN">
                <a:solidFill>
                  <a:srgbClr val="666666"/>
                </a:solidFill>
              </a:rPr>
              <a:t>profile16(</a:t>
            </a:r>
            <a:r>
              <a:rPr lang="zh-CN" sz="1000">
                <a:solidFill>
                  <a:srgbClr val="666666"/>
                </a:solidFill>
              </a:rPr>
              <a:t>$119.99/26"/Rocking/Glamour</a:t>
            </a:r>
            <a:r>
              <a:rPr lang="zh-CN">
                <a:solidFill>
                  <a:srgbClr val="666666"/>
                </a:solidFill>
              </a:rPr>
              <a:t>)/</a:t>
            </a:r>
            <a:r>
              <a:rPr lang="zh-CN">
                <a:solidFill>
                  <a:srgbClr val="666666"/>
                </a:solidFill>
              </a:rPr>
              <a:t>profile15(</a:t>
            </a:r>
            <a:r>
              <a:rPr lang="zh-CN" sz="1000">
                <a:solidFill>
                  <a:srgbClr val="666666"/>
                </a:solidFill>
              </a:rPr>
              <a:t>$139.99/26"/Rocking/Glamour</a:t>
            </a:r>
            <a:r>
              <a:rPr lang="zh-CN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zh-CN">
                <a:solidFill>
                  <a:srgbClr val="666666"/>
                </a:solidFill>
              </a:rPr>
              <a:t>Pricing</a:t>
            </a:r>
            <a:endParaRPr b="1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CN">
                <a:solidFill>
                  <a:srgbClr val="666666"/>
                </a:solidFill>
              </a:rPr>
              <a:t>Monitor actions of competitor, prepare </a:t>
            </a:r>
            <a:r>
              <a:rPr b="1" lang="zh-CN">
                <a:solidFill>
                  <a:srgbClr val="666666"/>
                </a:solidFill>
              </a:rPr>
              <a:t>different pricing strategy</a:t>
            </a:r>
            <a:r>
              <a:rPr lang="zh-CN">
                <a:solidFill>
                  <a:srgbClr val="666666"/>
                </a:solidFill>
              </a:rPr>
              <a:t> to the same set of products.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zh-CN">
                <a:solidFill>
                  <a:srgbClr val="666666"/>
                </a:solidFill>
              </a:rPr>
              <a:t>Promotion</a:t>
            </a:r>
            <a:r>
              <a:rPr b="1" lang="zh-CN">
                <a:solidFill>
                  <a:srgbClr val="666666"/>
                </a:solidFill>
              </a:rPr>
              <a:t> </a:t>
            </a:r>
            <a:endParaRPr b="1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CN">
                <a:solidFill>
                  <a:srgbClr val="666666"/>
                </a:solidFill>
              </a:rPr>
              <a:t>Highlight </a:t>
            </a:r>
            <a:r>
              <a:rPr b="1" lang="zh-CN">
                <a:solidFill>
                  <a:srgbClr val="666666"/>
                </a:solidFill>
              </a:rPr>
              <a:t>“Bouncing, Racing”</a:t>
            </a:r>
            <a:r>
              <a:rPr lang="zh-CN">
                <a:solidFill>
                  <a:srgbClr val="666666"/>
                </a:solidFill>
              </a:rPr>
              <a:t> when promote horse toys to</a:t>
            </a:r>
            <a:r>
              <a:rPr b="1" lang="zh-CN">
                <a:solidFill>
                  <a:srgbClr val="666666"/>
                </a:solidFill>
              </a:rPr>
              <a:t> boys </a:t>
            </a:r>
            <a:r>
              <a:rPr lang="zh-CN">
                <a:solidFill>
                  <a:srgbClr val="666666"/>
                </a:solidFill>
              </a:rPr>
              <a:t>while promoting </a:t>
            </a:r>
            <a:r>
              <a:rPr b="1" lang="zh-CN">
                <a:solidFill>
                  <a:srgbClr val="666666"/>
                </a:solidFill>
              </a:rPr>
              <a:t>“Rocking, Glamour”</a:t>
            </a:r>
            <a:r>
              <a:rPr lang="zh-CN">
                <a:solidFill>
                  <a:srgbClr val="666666"/>
                </a:solidFill>
              </a:rPr>
              <a:t> to </a:t>
            </a:r>
            <a:r>
              <a:rPr b="1" lang="zh-CN">
                <a:solidFill>
                  <a:srgbClr val="666666"/>
                </a:solidFill>
              </a:rPr>
              <a:t>girls.</a:t>
            </a:r>
            <a:endParaRPr b="1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CN">
                <a:solidFill>
                  <a:srgbClr val="666666"/>
                </a:solidFill>
              </a:rPr>
              <a:t>Promote </a:t>
            </a:r>
            <a:r>
              <a:rPr b="1" lang="zh-CN">
                <a:solidFill>
                  <a:srgbClr val="666666"/>
                </a:solidFill>
              </a:rPr>
              <a:t>18-inch</a:t>
            </a:r>
            <a:r>
              <a:rPr lang="zh-CN">
                <a:solidFill>
                  <a:srgbClr val="666666"/>
                </a:solidFill>
              </a:rPr>
              <a:t> toy horse with focus on the </a:t>
            </a:r>
            <a:r>
              <a:rPr b="1" lang="zh-CN">
                <a:solidFill>
                  <a:srgbClr val="666666"/>
                </a:solidFill>
              </a:rPr>
              <a:t>only small size</a:t>
            </a:r>
            <a:r>
              <a:rPr lang="zh-CN">
                <a:solidFill>
                  <a:srgbClr val="666666"/>
                </a:solidFill>
              </a:rPr>
              <a:t> in local market.</a:t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5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Analytics Framework</a:t>
            </a:r>
            <a:endParaRPr b="1"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54" y="152714"/>
            <a:ext cx="627947" cy="6279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419872" y="903343"/>
            <a:ext cx="2476500" cy="244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Our Analyt</a:t>
            </a:r>
            <a:r>
              <a:rPr b="1" lang="zh-CN" sz="16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ics Needs</a:t>
            </a:r>
            <a:endParaRPr b="1" sz="16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971600" y="1355716"/>
            <a:ext cx="2808300" cy="3519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Better Target Segments</a:t>
            </a:r>
            <a:endParaRPr b="1"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436096" y="1355716"/>
            <a:ext cx="2808300" cy="3519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</a:t>
            </a: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aximize Profit</a:t>
            </a:r>
            <a:endParaRPr b="1" sz="16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9" name="Google Shape;89;p15"/>
          <p:cNvCxnSpPr>
            <a:stCxn id="87" idx="0"/>
            <a:endCxn id="86" idx="2"/>
          </p:cNvCxnSpPr>
          <p:nvPr/>
        </p:nvCxnSpPr>
        <p:spPr>
          <a:xfrm rot="-5400000">
            <a:off x="3412850" y="110416"/>
            <a:ext cx="208200" cy="22824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>
            <a:stCxn id="88" idx="0"/>
            <a:endCxn id="86" idx="2"/>
          </p:cNvCxnSpPr>
          <p:nvPr/>
        </p:nvCxnSpPr>
        <p:spPr>
          <a:xfrm flipH="1" rot="5400000">
            <a:off x="5645046" y="160516"/>
            <a:ext cx="208200" cy="21822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548675" y="1969400"/>
            <a:ext cx="198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 l</a:t>
            </a: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inear regression to get individual preference on different product attributes (price,size,style,motion)</a:t>
            </a:r>
            <a:endParaRPr sz="1200">
              <a:solidFill>
                <a:srgbClr val="6464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302875" y="3456653"/>
            <a:ext cx="15549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Predict individual ratings </a:t>
            </a: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for profile 3/6/10/16 </a:t>
            </a: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based on partworths</a:t>
            </a:r>
            <a:endParaRPr sz="1200">
              <a:solidFill>
                <a:srgbClr val="6464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880675" y="2114684"/>
            <a:ext cx="15549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Conduct cluster analysis to find target segments</a:t>
            </a:r>
            <a:endParaRPr sz="1200">
              <a:solidFill>
                <a:srgbClr val="6464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358475" y="3425625"/>
            <a:ext cx="16521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Segment </a:t>
            </a: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on gender and age respectively, combining with cluster analysis</a:t>
            </a:r>
            <a:endParaRPr sz="1200">
              <a:solidFill>
                <a:srgbClr val="6464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771300" y="1969400"/>
            <a:ext cx="2372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Simulate market share based on best choice conjoint model; Consider competition when comput</a:t>
            </a: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ing</a:t>
            </a:r>
            <a:r>
              <a:rPr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profit</a:t>
            </a:r>
            <a:endParaRPr sz="1200">
              <a:solidFill>
                <a:srgbClr val="6464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9163" y="4131812"/>
            <a:ext cx="416387" cy="40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5050" y="4133430"/>
            <a:ext cx="688918" cy="39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2743" y="4143692"/>
            <a:ext cx="383579" cy="37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91434" y="4132072"/>
            <a:ext cx="400047" cy="400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527738" y="2748940"/>
            <a:ext cx="1878000" cy="639900"/>
          </a:xfrm>
          <a:prstGeom prst="homePlate">
            <a:avLst>
              <a:gd fmla="val 41389" name="adj"/>
            </a:avLst>
          </a:prstGeom>
          <a:solidFill>
            <a:srgbClr val="0B539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Get Partworths</a:t>
            </a:r>
            <a:endParaRPr b="1"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123426" y="2748940"/>
            <a:ext cx="1878000" cy="639900"/>
          </a:xfrm>
          <a:prstGeom prst="chevron">
            <a:avLst>
              <a:gd fmla="val 41158" name="adj"/>
            </a:avLst>
          </a:prstGeom>
          <a:solidFill>
            <a:srgbClr val="3D85C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Predict Missing Conjoint Data</a:t>
            </a:r>
            <a:endParaRPr b="1"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719114" y="2748938"/>
            <a:ext cx="1878000" cy="639900"/>
          </a:xfrm>
          <a:prstGeom prst="chevron">
            <a:avLst>
              <a:gd fmla="val 41158" name="adj"/>
            </a:avLst>
          </a:prstGeom>
          <a:solidFill>
            <a:srgbClr val="9999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Cluster </a:t>
            </a:r>
            <a:endParaRPr b="1"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Analysis</a:t>
            </a:r>
            <a:endParaRPr b="1"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5314803" y="2748938"/>
            <a:ext cx="1878000" cy="639900"/>
          </a:xfrm>
          <a:prstGeom prst="chevron">
            <a:avLst>
              <a:gd fmla="val 41158" name="adj"/>
            </a:avLst>
          </a:prstGeom>
          <a:solidFill>
            <a:srgbClr val="B7B7B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 </a:t>
            </a: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Priori </a:t>
            </a:r>
            <a:endParaRPr b="1"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Segmentation</a:t>
            </a:r>
            <a:endParaRPr b="1"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910490" y="2748938"/>
            <a:ext cx="1878000" cy="639900"/>
          </a:xfrm>
          <a:prstGeom prst="chevron">
            <a:avLst>
              <a:gd fmla="val 41158" name="adj"/>
            </a:avLst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Market Simulation</a:t>
            </a:r>
            <a:r>
              <a:rPr b="1" lang="zh-CN" sz="1200">
                <a:solidFill>
                  <a:srgbClr val="6464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&amp; Strategy</a:t>
            </a:r>
            <a:endParaRPr b="1" sz="1200">
              <a:solidFill>
                <a:srgbClr val="6464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2811214" y="4187438"/>
            <a:ext cx="343298" cy="311917"/>
            <a:chOff x="1986" y="2193"/>
            <a:chExt cx="2532" cy="3419"/>
          </a:xfrm>
        </p:grpSpPr>
        <p:sp>
          <p:nvSpPr>
            <p:cNvPr id="106" name="Google Shape;106;p15"/>
            <p:cNvSpPr/>
            <p:nvPr/>
          </p:nvSpPr>
          <p:spPr>
            <a:xfrm>
              <a:off x="2151" y="2193"/>
              <a:ext cx="2367" cy="1744"/>
            </a:xfrm>
            <a:custGeom>
              <a:rect b="b" l="l" r="r" t="t"/>
              <a:pathLst>
                <a:path extrusionOk="0" h="783" w="1691">
                  <a:moveTo>
                    <a:pt x="1581" y="570"/>
                  </a:moveTo>
                  <a:lnTo>
                    <a:pt x="1566" y="519"/>
                  </a:lnTo>
                  <a:lnTo>
                    <a:pt x="1549" y="471"/>
                  </a:lnTo>
                  <a:lnTo>
                    <a:pt x="1527" y="423"/>
                  </a:lnTo>
                  <a:lnTo>
                    <a:pt x="1501" y="377"/>
                  </a:lnTo>
                  <a:lnTo>
                    <a:pt x="1472" y="333"/>
                  </a:lnTo>
                  <a:lnTo>
                    <a:pt x="1440" y="291"/>
                  </a:lnTo>
                  <a:lnTo>
                    <a:pt x="1404" y="250"/>
                  </a:lnTo>
                  <a:lnTo>
                    <a:pt x="1365" y="212"/>
                  </a:lnTo>
                  <a:lnTo>
                    <a:pt x="1323" y="177"/>
                  </a:lnTo>
                  <a:lnTo>
                    <a:pt x="1278" y="145"/>
                  </a:lnTo>
                  <a:lnTo>
                    <a:pt x="1232" y="115"/>
                  </a:lnTo>
                  <a:lnTo>
                    <a:pt x="1182" y="90"/>
                  </a:lnTo>
                  <a:lnTo>
                    <a:pt x="1131" y="66"/>
                  </a:lnTo>
                  <a:lnTo>
                    <a:pt x="1078" y="45"/>
                  </a:lnTo>
                  <a:lnTo>
                    <a:pt x="1023" y="30"/>
                  </a:lnTo>
                  <a:lnTo>
                    <a:pt x="968" y="17"/>
                  </a:lnTo>
                  <a:lnTo>
                    <a:pt x="911" y="7"/>
                  </a:lnTo>
                  <a:lnTo>
                    <a:pt x="853" y="1"/>
                  </a:lnTo>
                  <a:lnTo>
                    <a:pt x="796" y="0"/>
                  </a:lnTo>
                  <a:lnTo>
                    <a:pt x="740" y="1"/>
                  </a:lnTo>
                  <a:lnTo>
                    <a:pt x="683" y="7"/>
                  </a:lnTo>
                  <a:lnTo>
                    <a:pt x="626" y="16"/>
                  </a:lnTo>
                  <a:lnTo>
                    <a:pt x="570" y="29"/>
                  </a:lnTo>
                  <a:lnTo>
                    <a:pt x="515" y="45"/>
                  </a:lnTo>
                  <a:lnTo>
                    <a:pt x="462" y="65"/>
                  </a:lnTo>
                  <a:lnTo>
                    <a:pt x="411" y="87"/>
                  </a:lnTo>
                  <a:lnTo>
                    <a:pt x="361" y="114"/>
                  </a:lnTo>
                  <a:lnTo>
                    <a:pt x="315" y="143"/>
                  </a:lnTo>
                  <a:lnTo>
                    <a:pt x="270" y="175"/>
                  </a:lnTo>
                  <a:lnTo>
                    <a:pt x="227" y="210"/>
                  </a:lnTo>
                  <a:lnTo>
                    <a:pt x="189" y="248"/>
                  </a:lnTo>
                  <a:lnTo>
                    <a:pt x="152" y="287"/>
                  </a:lnTo>
                  <a:lnTo>
                    <a:pt x="120" y="330"/>
                  </a:lnTo>
                  <a:lnTo>
                    <a:pt x="91" y="375"/>
                  </a:lnTo>
                  <a:lnTo>
                    <a:pt x="65" y="421"/>
                  </a:lnTo>
                  <a:lnTo>
                    <a:pt x="43" y="467"/>
                  </a:lnTo>
                  <a:lnTo>
                    <a:pt x="24" y="517"/>
                  </a:lnTo>
                  <a:lnTo>
                    <a:pt x="10" y="567"/>
                  </a:lnTo>
                  <a:lnTo>
                    <a:pt x="0" y="616"/>
                  </a:lnTo>
                  <a:lnTo>
                    <a:pt x="118" y="549"/>
                  </a:lnTo>
                  <a:lnTo>
                    <a:pt x="233" y="479"/>
                  </a:lnTo>
                  <a:lnTo>
                    <a:pt x="419" y="615"/>
                  </a:lnTo>
                  <a:lnTo>
                    <a:pt x="435" y="582"/>
                  </a:lnTo>
                  <a:lnTo>
                    <a:pt x="454" y="550"/>
                  </a:lnTo>
                  <a:lnTo>
                    <a:pt x="476" y="521"/>
                  </a:lnTo>
                  <a:lnTo>
                    <a:pt x="502" y="494"/>
                  </a:lnTo>
                  <a:lnTo>
                    <a:pt x="531" y="468"/>
                  </a:lnTo>
                  <a:lnTo>
                    <a:pt x="563" y="446"/>
                  </a:lnTo>
                  <a:lnTo>
                    <a:pt x="595" y="428"/>
                  </a:lnTo>
                  <a:lnTo>
                    <a:pt x="631" y="411"/>
                  </a:lnTo>
                  <a:lnTo>
                    <a:pt x="668" y="398"/>
                  </a:lnTo>
                  <a:lnTo>
                    <a:pt x="707" y="388"/>
                  </a:lnTo>
                  <a:lnTo>
                    <a:pt x="746" y="381"/>
                  </a:lnTo>
                  <a:lnTo>
                    <a:pt x="785" y="378"/>
                  </a:lnTo>
                  <a:lnTo>
                    <a:pt x="826" y="379"/>
                  </a:lnTo>
                  <a:lnTo>
                    <a:pt x="865" y="383"/>
                  </a:lnTo>
                  <a:lnTo>
                    <a:pt x="905" y="391"/>
                  </a:lnTo>
                  <a:lnTo>
                    <a:pt x="943" y="402"/>
                  </a:lnTo>
                  <a:lnTo>
                    <a:pt x="979" y="417"/>
                  </a:lnTo>
                  <a:lnTo>
                    <a:pt x="1014" y="435"/>
                  </a:lnTo>
                  <a:lnTo>
                    <a:pt x="1046" y="455"/>
                  </a:lnTo>
                  <a:lnTo>
                    <a:pt x="1077" y="479"/>
                  </a:lnTo>
                  <a:lnTo>
                    <a:pt x="1104" y="505"/>
                  </a:lnTo>
                  <a:lnTo>
                    <a:pt x="1128" y="533"/>
                  </a:lnTo>
                  <a:lnTo>
                    <a:pt x="1150" y="564"/>
                  </a:lnTo>
                  <a:lnTo>
                    <a:pt x="1153" y="570"/>
                  </a:lnTo>
                  <a:lnTo>
                    <a:pt x="1025" y="570"/>
                  </a:lnTo>
                  <a:lnTo>
                    <a:pt x="1361" y="782"/>
                  </a:lnTo>
                  <a:lnTo>
                    <a:pt x="1690" y="570"/>
                  </a:lnTo>
                  <a:lnTo>
                    <a:pt x="1581" y="57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1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986" y="3458"/>
              <a:ext cx="2449" cy="2154"/>
            </a:xfrm>
            <a:custGeom>
              <a:rect b="b" l="l" r="r" t="t"/>
              <a:pathLst>
                <a:path extrusionOk="0" h="966" w="1749">
                  <a:moveTo>
                    <a:pt x="1340" y="195"/>
                  </a:moveTo>
                  <a:lnTo>
                    <a:pt x="1344" y="233"/>
                  </a:lnTo>
                  <a:lnTo>
                    <a:pt x="1344" y="269"/>
                  </a:lnTo>
                  <a:lnTo>
                    <a:pt x="1339" y="307"/>
                  </a:lnTo>
                  <a:lnTo>
                    <a:pt x="1330" y="343"/>
                  </a:lnTo>
                  <a:lnTo>
                    <a:pt x="1316" y="378"/>
                  </a:lnTo>
                  <a:lnTo>
                    <a:pt x="1300" y="412"/>
                  </a:lnTo>
                  <a:lnTo>
                    <a:pt x="1279" y="444"/>
                  </a:lnTo>
                  <a:lnTo>
                    <a:pt x="1255" y="475"/>
                  </a:lnTo>
                  <a:lnTo>
                    <a:pt x="1228" y="501"/>
                  </a:lnTo>
                  <a:lnTo>
                    <a:pt x="1197" y="526"/>
                  </a:lnTo>
                  <a:lnTo>
                    <a:pt x="1165" y="550"/>
                  </a:lnTo>
                  <a:lnTo>
                    <a:pt x="1128" y="568"/>
                  </a:lnTo>
                  <a:lnTo>
                    <a:pt x="1091" y="584"/>
                  </a:lnTo>
                  <a:lnTo>
                    <a:pt x="1052" y="596"/>
                  </a:lnTo>
                  <a:lnTo>
                    <a:pt x="1012" y="605"/>
                  </a:lnTo>
                  <a:lnTo>
                    <a:pt x="971" y="609"/>
                  </a:lnTo>
                  <a:lnTo>
                    <a:pt x="930" y="610"/>
                  </a:lnTo>
                  <a:lnTo>
                    <a:pt x="888" y="607"/>
                  </a:lnTo>
                  <a:lnTo>
                    <a:pt x="847" y="601"/>
                  </a:lnTo>
                  <a:lnTo>
                    <a:pt x="807" y="590"/>
                  </a:lnTo>
                  <a:lnTo>
                    <a:pt x="770" y="577"/>
                  </a:lnTo>
                  <a:lnTo>
                    <a:pt x="732" y="561"/>
                  </a:lnTo>
                  <a:lnTo>
                    <a:pt x="698" y="540"/>
                  </a:lnTo>
                  <a:lnTo>
                    <a:pt x="665" y="516"/>
                  </a:lnTo>
                  <a:lnTo>
                    <a:pt x="637" y="490"/>
                  </a:lnTo>
                  <a:lnTo>
                    <a:pt x="611" y="461"/>
                  </a:lnTo>
                  <a:lnTo>
                    <a:pt x="588" y="430"/>
                  </a:lnTo>
                  <a:lnTo>
                    <a:pt x="569" y="397"/>
                  </a:lnTo>
                  <a:lnTo>
                    <a:pt x="554" y="363"/>
                  </a:lnTo>
                  <a:lnTo>
                    <a:pt x="543" y="328"/>
                  </a:lnTo>
                  <a:lnTo>
                    <a:pt x="535" y="291"/>
                  </a:lnTo>
                  <a:lnTo>
                    <a:pt x="533" y="254"/>
                  </a:lnTo>
                  <a:lnTo>
                    <a:pt x="534" y="216"/>
                  </a:lnTo>
                  <a:lnTo>
                    <a:pt x="669" y="216"/>
                  </a:lnTo>
                  <a:lnTo>
                    <a:pt x="373" y="0"/>
                  </a:lnTo>
                  <a:lnTo>
                    <a:pt x="0" y="209"/>
                  </a:lnTo>
                  <a:lnTo>
                    <a:pt x="131" y="209"/>
                  </a:lnTo>
                  <a:lnTo>
                    <a:pt x="131" y="261"/>
                  </a:lnTo>
                  <a:lnTo>
                    <a:pt x="135" y="314"/>
                  </a:lnTo>
                  <a:lnTo>
                    <a:pt x="143" y="366"/>
                  </a:lnTo>
                  <a:lnTo>
                    <a:pt x="155" y="417"/>
                  </a:lnTo>
                  <a:lnTo>
                    <a:pt x="172" y="467"/>
                  </a:lnTo>
                  <a:lnTo>
                    <a:pt x="192" y="516"/>
                  </a:lnTo>
                  <a:lnTo>
                    <a:pt x="215" y="564"/>
                  </a:lnTo>
                  <a:lnTo>
                    <a:pt x="244" y="609"/>
                  </a:lnTo>
                  <a:lnTo>
                    <a:pt x="275" y="653"/>
                  </a:lnTo>
                  <a:lnTo>
                    <a:pt x="310" y="695"/>
                  </a:lnTo>
                  <a:lnTo>
                    <a:pt x="349" y="734"/>
                  </a:lnTo>
                  <a:lnTo>
                    <a:pt x="389" y="771"/>
                  </a:lnTo>
                  <a:lnTo>
                    <a:pt x="434" y="806"/>
                  </a:lnTo>
                  <a:lnTo>
                    <a:pt x="481" y="837"/>
                  </a:lnTo>
                  <a:lnTo>
                    <a:pt x="529" y="864"/>
                  </a:lnTo>
                  <a:lnTo>
                    <a:pt x="581" y="890"/>
                  </a:lnTo>
                  <a:lnTo>
                    <a:pt x="635" y="911"/>
                  </a:lnTo>
                  <a:lnTo>
                    <a:pt x="688" y="928"/>
                  </a:lnTo>
                  <a:lnTo>
                    <a:pt x="745" y="943"/>
                  </a:lnTo>
                  <a:lnTo>
                    <a:pt x="802" y="954"/>
                  </a:lnTo>
                  <a:lnTo>
                    <a:pt x="859" y="960"/>
                  </a:lnTo>
                  <a:lnTo>
                    <a:pt x="917" y="965"/>
                  </a:lnTo>
                  <a:lnTo>
                    <a:pt x="976" y="964"/>
                  </a:lnTo>
                  <a:lnTo>
                    <a:pt x="1035" y="959"/>
                  </a:lnTo>
                  <a:lnTo>
                    <a:pt x="1091" y="952"/>
                  </a:lnTo>
                  <a:lnTo>
                    <a:pt x="1148" y="941"/>
                  </a:lnTo>
                  <a:lnTo>
                    <a:pt x="1204" y="925"/>
                  </a:lnTo>
                  <a:lnTo>
                    <a:pt x="1259" y="905"/>
                  </a:lnTo>
                  <a:lnTo>
                    <a:pt x="1311" y="883"/>
                  </a:lnTo>
                  <a:lnTo>
                    <a:pt x="1361" y="858"/>
                  </a:lnTo>
                  <a:lnTo>
                    <a:pt x="1410" y="829"/>
                  </a:lnTo>
                  <a:lnTo>
                    <a:pt x="1456" y="797"/>
                  </a:lnTo>
                  <a:lnTo>
                    <a:pt x="1499" y="763"/>
                  </a:lnTo>
                  <a:lnTo>
                    <a:pt x="1540" y="725"/>
                  </a:lnTo>
                  <a:lnTo>
                    <a:pt x="1577" y="684"/>
                  </a:lnTo>
                  <a:lnTo>
                    <a:pt x="1611" y="642"/>
                  </a:lnTo>
                  <a:lnTo>
                    <a:pt x="1642" y="598"/>
                  </a:lnTo>
                  <a:lnTo>
                    <a:pt x="1669" y="552"/>
                  </a:lnTo>
                  <a:lnTo>
                    <a:pt x="1692" y="503"/>
                  </a:lnTo>
                  <a:lnTo>
                    <a:pt x="1711" y="455"/>
                  </a:lnTo>
                  <a:lnTo>
                    <a:pt x="1727" y="404"/>
                  </a:lnTo>
                  <a:lnTo>
                    <a:pt x="1738" y="352"/>
                  </a:lnTo>
                  <a:lnTo>
                    <a:pt x="1745" y="301"/>
                  </a:lnTo>
                  <a:lnTo>
                    <a:pt x="1748" y="248"/>
                  </a:lnTo>
                  <a:lnTo>
                    <a:pt x="1747" y="196"/>
                  </a:lnTo>
                  <a:lnTo>
                    <a:pt x="1740" y="144"/>
                  </a:lnTo>
                  <a:lnTo>
                    <a:pt x="1505" y="301"/>
                  </a:lnTo>
                  <a:lnTo>
                    <a:pt x="1340" y="19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1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5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Benefit Segmentation - Cluster Analysis</a:t>
            </a:r>
            <a:endParaRPr b="1"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5544750" y="1126000"/>
            <a:ext cx="1498800" cy="675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B539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Price Radar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40%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135025" y="1002800"/>
            <a:ext cx="1872300" cy="10146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u="sng">
                <a:solidFill>
                  <a:schemeClr val="lt1"/>
                </a:solidFill>
              </a:rPr>
              <a:t>profile 4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Very</a:t>
            </a:r>
            <a:r>
              <a:rPr lang="zh-CN">
                <a:solidFill>
                  <a:srgbClr val="FFFFFF"/>
                </a:solidFill>
              </a:rPr>
              <a:t> price sensitive;  Prefer </a:t>
            </a:r>
            <a:r>
              <a:rPr b="1" lang="zh-CN">
                <a:solidFill>
                  <a:srgbClr val="FFFFFF"/>
                </a:solidFill>
              </a:rPr>
              <a:t>26”,</a:t>
            </a:r>
            <a:r>
              <a:rPr b="1" lang="zh-CN">
                <a:solidFill>
                  <a:srgbClr val="FFFFFF"/>
                </a:solidFill>
              </a:rPr>
              <a:t> </a:t>
            </a:r>
            <a:r>
              <a:rPr b="1" lang="zh-CN">
                <a:solidFill>
                  <a:srgbClr val="FFFFFF"/>
                </a:solidFill>
              </a:rPr>
              <a:t>Racing</a:t>
            </a:r>
            <a:r>
              <a:rPr b="1" lang="zh-CN">
                <a:solidFill>
                  <a:srgbClr val="FFFFFF"/>
                </a:solidFill>
              </a:rPr>
              <a:t>, Bouncing</a:t>
            </a:r>
            <a:r>
              <a:rPr lang="zh-CN">
                <a:solidFill>
                  <a:srgbClr val="FFFFFF"/>
                </a:solidFill>
              </a:rPr>
              <a:t> </a:t>
            </a:r>
            <a:r>
              <a:rPr lang="zh-CN">
                <a:solidFill>
                  <a:srgbClr val="FFFFFF"/>
                </a:solidFill>
              </a:rPr>
              <a:t>Toy Horse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Two Women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2374" y="190764"/>
            <a:ext cx="301902" cy="2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and Woman"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0262" y="455666"/>
            <a:ext cx="301902" cy="2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Men" id="122" name="Google Shape;1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4360" y="454061"/>
            <a:ext cx="301902" cy="29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7135025" y="3481000"/>
            <a:ext cx="1872300" cy="10146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u="sng">
                <a:solidFill>
                  <a:srgbClr val="666666"/>
                </a:solidFill>
              </a:rPr>
              <a:t>profile 16</a:t>
            </a:r>
            <a:endParaRPr b="1"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Least</a:t>
            </a:r>
            <a:r>
              <a:rPr lang="zh-CN">
                <a:solidFill>
                  <a:srgbClr val="666666"/>
                </a:solidFill>
              </a:rPr>
              <a:t> p</a:t>
            </a:r>
            <a:r>
              <a:rPr lang="zh-CN">
                <a:solidFill>
                  <a:srgbClr val="666666"/>
                </a:solidFill>
              </a:rPr>
              <a:t>rice sensitive;  Prefer </a:t>
            </a:r>
            <a:r>
              <a:rPr b="1" lang="zh-CN">
                <a:solidFill>
                  <a:srgbClr val="666666"/>
                </a:solidFill>
              </a:rPr>
              <a:t>26”, Glamour, Rocking</a:t>
            </a:r>
            <a:r>
              <a:rPr lang="zh-CN">
                <a:solidFill>
                  <a:srgbClr val="666666"/>
                </a:solidFill>
              </a:rPr>
              <a:t> Toy Horse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135025" y="2222951"/>
            <a:ext cx="1872300" cy="1014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u="sng">
                <a:solidFill>
                  <a:schemeClr val="lt1"/>
                </a:solidFill>
              </a:rPr>
              <a:t>profile 14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Price sensitive;  Prefer </a:t>
            </a:r>
            <a:r>
              <a:rPr b="1" lang="zh-CN">
                <a:solidFill>
                  <a:srgbClr val="FFFFFF"/>
                </a:solidFill>
              </a:rPr>
              <a:t>18”,</a:t>
            </a:r>
            <a:r>
              <a:rPr b="1" lang="zh-CN">
                <a:solidFill>
                  <a:srgbClr val="FFFFFF"/>
                </a:solidFill>
              </a:rPr>
              <a:t> </a:t>
            </a:r>
            <a:r>
              <a:rPr b="1" lang="zh-CN">
                <a:solidFill>
                  <a:srgbClr val="FFFFFF"/>
                </a:solidFill>
              </a:rPr>
              <a:t>Glamour, </a:t>
            </a:r>
            <a:r>
              <a:rPr b="1" lang="zh-CN">
                <a:solidFill>
                  <a:srgbClr val="FFFFFF"/>
                </a:solidFill>
              </a:rPr>
              <a:t>Rocking</a:t>
            </a:r>
            <a:r>
              <a:rPr lang="zh-CN">
                <a:solidFill>
                  <a:srgbClr val="FFFFFF"/>
                </a:solidFill>
              </a:rPr>
              <a:t> Toy Horse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544750" y="2367688"/>
            <a:ext cx="1498800" cy="675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Rock Star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26%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544750" y="3609400"/>
            <a:ext cx="1498800" cy="675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Fancy Lover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34%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26975" y="4428375"/>
            <a:ext cx="803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B5394"/>
                </a:solidFill>
              </a:rPr>
              <a:t>*See cluster analysis results in </a:t>
            </a:r>
            <a:r>
              <a:rPr lang="zh-CN" sz="1000" u="sng">
                <a:solidFill>
                  <a:schemeClr val="hlink"/>
                </a:solidFill>
                <a:hlinkClick action="ppaction://hlinksldjump" r:id="rId6"/>
              </a:rPr>
              <a:t>Appendix 1</a:t>
            </a:r>
            <a:r>
              <a:rPr lang="zh-CN" sz="1000">
                <a:solidFill>
                  <a:srgbClr val="0B5394"/>
                </a:solidFill>
              </a:rPr>
              <a:t> and </a:t>
            </a:r>
            <a:r>
              <a:rPr lang="zh-CN" sz="1000" u="sng">
                <a:solidFill>
                  <a:schemeClr val="hlink"/>
                </a:solidFill>
                <a:hlinkClick action="ppaction://hlinksldjump" r:id="rId7"/>
              </a:rPr>
              <a:t>Appendix 2</a:t>
            </a:r>
            <a:r>
              <a:rPr lang="zh-CN" sz="1000">
                <a:solidFill>
                  <a:srgbClr val="0B5394"/>
                </a:solidFill>
              </a:rPr>
              <a:t>.  </a:t>
            </a:r>
            <a:endParaRPr sz="1000">
              <a:solidFill>
                <a:srgbClr val="0B5394"/>
              </a:solidFill>
            </a:endParaRPr>
          </a:p>
        </p:txBody>
      </p:sp>
      <p:pic>
        <p:nvPicPr>
          <p:cNvPr id="128" name="Google Shape;128;p16" title="图表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525" y="1400230"/>
            <a:ext cx="5367749" cy="209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 rot="5400000">
            <a:off x="6155850" y="-93625"/>
            <a:ext cx="1835400" cy="3765600"/>
          </a:xfrm>
          <a:prstGeom prst="homePlate">
            <a:avLst>
              <a:gd fmla="val 7718" name="adj"/>
            </a:avLst>
          </a:prstGeom>
          <a:solidFill>
            <a:srgbClr val="E0E0E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H="1" rot="10800000">
            <a:off x="403175" y="729025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7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Benefit Segmentation - A Priori Segmentation</a:t>
            </a:r>
            <a:endParaRPr b="1"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9750" y="79762"/>
            <a:ext cx="627900" cy="62792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5211150" y="919213"/>
            <a:ext cx="37248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zh-CN" sz="1200">
                <a:solidFill>
                  <a:srgbClr val="666666"/>
                </a:solidFill>
              </a:rPr>
              <a:t>Both are price sensitive, and prefer bigger size.</a:t>
            </a:r>
            <a:endParaRPr sz="12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●"/>
            </a:pPr>
            <a:r>
              <a:rPr lang="zh-CN" sz="1200">
                <a:solidFill>
                  <a:srgbClr val="666666"/>
                </a:solidFill>
              </a:rPr>
              <a:t>They have opposite preference of motion and style: </a:t>
            </a:r>
            <a:endParaRPr sz="1200"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➢"/>
            </a:pPr>
            <a:r>
              <a:rPr b="1" lang="zh-CN" sz="1200">
                <a:solidFill>
                  <a:srgbClr val="666666"/>
                </a:solidFill>
              </a:rPr>
              <a:t>B</a:t>
            </a:r>
            <a:r>
              <a:rPr b="1" lang="zh-CN" sz="1200">
                <a:solidFill>
                  <a:srgbClr val="666666"/>
                </a:solidFill>
              </a:rPr>
              <a:t>oys</a:t>
            </a:r>
            <a:r>
              <a:rPr lang="zh-CN" sz="1200">
                <a:solidFill>
                  <a:srgbClr val="666666"/>
                </a:solidFill>
              </a:rPr>
              <a:t> prefer </a:t>
            </a:r>
            <a:r>
              <a:rPr b="1" lang="zh-CN" sz="1200">
                <a:solidFill>
                  <a:srgbClr val="666666"/>
                </a:solidFill>
              </a:rPr>
              <a:t>Bouncing, Racing(profile4)</a:t>
            </a:r>
            <a:r>
              <a:rPr lang="zh-CN" sz="1200">
                <a:solidFill>
                  <a:srgbClr val="666666"/>
                </a:solidFill>
              </a:rPr>
              <a:t>, </a:t>
            </a:r>
            <a:endParaRPr sz="1200"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➢"/>
            </a:pPr>
            <a:r>
              <a:rPr lang="zh-CN" sz="1200">
                <a:solidFill>
                  <a:srgbClr val="666666"/>
                </a:solidFill>
              </a:rPr>
              <a:t>While </a:t>
            </a:r>
            <a:r>
              <a:rPr b="1" lang="zh-CN" sz="1200">
                <a:solidFill>
                  <a:srgbClr val="666666"/>
                </a:solidFill>
              </a:rPr>
              <a:t>girls</a:t>
            </a:r>
            <a:r>
              <a:rPr lang="zh-CN" sz="1200">
                <a:solidFill>
                  <a:srgbClr val="666666"/>
                </a:solidFill>
              </a:rPr>
              <a:t> prefer </a:t>
            </a:r>
            <a:r>
              <a:rPr b="1" lang="zh-CN" sz="1200">
                <a:solidFill>
                  <a:srgbClr val="666666"/>
                </a:solidFill>
              </a:rPr>
              <a:t>Rocking, Glamour(profile16).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p17"/>
          <p:cNvSpPr/>
          <p:nvPr/>
        </p:nvSpPr>
        <p:spPr>
          <a:xfrm>
            <a:off x="5211150" y="2755525"/>
            <a:ext cx="3724800" cy="1606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zh-CN" sz="1200">
                <a:solidFill>
                  <a:srgbClr val="666666"/>
                </a:solidFill>
              </a:rPr>
              <a:t>Combining earlier analysis, boys share similar preference with segment 1, so boys should be targeted with profile4; </a:t>
            </a:r>
            <a:endParaRPr sz="1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zh-CN" sz="1200">
                <a:solidFill>
                  <a:srgbClr val="666666"/>
                </a:solidFill>
              </a:rPr>
              <a:t>Girls share similar preference with segment 2, so girls should be targeted with profile16; </a:t>
            </a:r>
            <a:endParaRPr sz="1200">
              <a:solidFill>
                <a:srgbClr val="66666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26975" y="4428375"/>
            <a:ext cx="881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B5394"/>
                </a:solidFill>
              </a:rPr>
              <a:t>*There is no </a:t>
            </a:r>
            <a:r>
              <a:rPr lang="zh-CN" sz="1000">
                <a:solidFill>
                  <a:srgbClr val="0B5394"/>
                </a:solidFill>
              </a:rPr>
              <a:t>significant</a:t>
            </a:r>
            <a:r>
              <a:rPr lang="zh-CN" sz="1000">
                <a:solidFill>
                  <a:srgbClr val="0B5394"/>
                </a:solidFill>
              </a:rPr>
              <a:t> preference differences between younger </a:t>
            </a:r>
            <a:r>
              <a:rPr lang="zh-CN" sz="1000">
                <a:solidFill>
                  <a:srgbClr val="0B5394"/>
                </a:solidFill>
              </a:rPr>
              <a:t>and </a:t>
            </a:r>
            <a:r>
              <a:rPr lang="zh-CN" sz="1000">
                <a:solidFill>
                  <a:srgbClr val="0B5394"/>
                </a:solidFill>
              </a:rPr>
              <a:t>older kids, so we don't consider segmentation on age. (See </a:t>
            </a:r>
            <a:r>
              <a:rPr lang="zh-CN" sz="1000" u="sng">
                <a:solidFill>
                  <a:schemeClr val="hlink"/>
                </a:solidFill>
                <a:hlinkClick action="ppaction://hlinksldjump" r:id="rId4"/>
              </a:rPr>
              <a:t>Appendix 4</a:t>
            </a:r>
            <a:r>
              <a:rPr lang="zh-CN" sz="1000">
                <a:solidFill>
                  <a:srgbClr val="0B5394"/>
                </a:solidFill>
              </a:rPr>
              <a:t>)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cxnSp>
        <p:nvCxnSpPr>
          <p:cNvPr id="142" name="Google Shape;142;p17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7" title="图表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50" y="1352975"/>
            <a:ext cx="4885848" cy="234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8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176" y="125400"/>
            <a:ext cx="815229" cy="65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8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Market Simulation</a:t>
            </a:r>
            <a:endParaRPr b="1" sz="24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16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$111.99 wholesale price for both competitor and EarlyRiders</a:t>
            </a:r>
            <a:endParaRPr b="1" sz="24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01800" y="4609075"/>
            <a:ext cx="884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B5394"/>
                </a:solidFill>
              </a:rPr>
              <a:t>*In this case, we assume that our competitors do not drop price. Then Scen1 is our best option. We have more simulations based on different marketing reactions. See </a:t>
            </a:r>
            <a:r>
              <a:rPr lang="zh-CN" sz="1000" u="sng">
                <a:solidFill>
                  <a:schemeClr val="hlink"/>
                </a:solidFill>
                <a:hlinkClick action="ppaction://hlinksldjump" r:id="rId4"/>
              </a:rPr>
              <a:t>Appendix 3</a:t>
            </a:r>
            <a:r>
              <a:rPr lang="zh-CN" sz="1000">
                <a:solidFill>
                  <a:srgbClr val="0B5394"/>
                </a:solidFill>
              </a:rPr>
              <a:t>.  </a:t>
            </a:r>
            <a:endParaRPr sz="1000">
              <a:solidFill>
                <a:srgbClr val="0B5394"/>
              </a:solidFill>
            </a:endParaRPr>
          </a:p>
        </p:txBody>
      </p:sp>
      <p:graphicFrame>
        <p:nvGraphicFramePr>
          <p:cNvPr id="155" name="Google Shape;155;p18"/>
          <p:cNvGraphicFramePr/>
          <p:nvPr/>
        </p:nvGraphicFramePr>
        <p:xfrm>
          <a:off x="670938" y="85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{71F153BB-7265-4877-9AB5-8AA57F220B22}</a:tableStyleId>
              </a:tblPr>
              <a:tblGrid>
                <a:gridCol w="929725"/>
                <a:gridCol w="3868125"/>
                <a:gridCol w="1360100"/>
                <a:gridCol w="1644175"/>
              </a:tblGrid>
              <a:tr h="39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Scenario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Products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Market share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Profit(</a:t>
                      </a:r>
                      <a:r>
                        <a:rPr lang="zh-CN" sz="1000">
                          <a:solidFill>
                            <a:srgbClr val="FFFFFF"/>
                          </a:solidFill>
                        </a:rPr>
                        <a:t>EarlyRider)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Current 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situation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$139.99/18"/Rocking/Racing (Profile 5)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$139.99/18"/Rocking/Glamour (Profile 13)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$139.99/26"/Rocking/Racing (Profile 7)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22%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21%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57%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$   95,862.8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Scen1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</a:t>
                      </a:r>
                      <a:r>
                        <a:rPr b="1" lang="zh-CN" sz="1000">
                          <a:solidFill>
                            <a:srgbClr val="434343"/>
                          </a:solidFill>
                        </a:rPr>
                        <a:t>$139.99/18"/Rocking/Racing (Profile 3)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434343"/>
                          </a:solidFill>
                        </a:rPr>
                        <a:t>                    $139.99/18"/Rocking/Glamour (Profile 13)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434343"/>
                          </a:solidFill>
                        </a:rPr>
                        <a:t>                    $139.99/18"/Rocking/Glamour (Profile 15)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$139.99/26"/Rocking/Racing (Profile 7)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38.5%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21%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34.5%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6%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00"/>
                          </a:solidFill>
                        </a:rPr>
                        <a:t>$   </a:t>
                      </a:r>
                      <a:r>
                        <a:rPr b="1" lang="zh-CN" sz="1000">
                          <a:solidFill>
                            <a:srgbClr val="FF0000"/>
                          </a:solidFill>
                        </a:rPr>
                        <a:t>218789.1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Scen2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$139.99/26"/Bouncing/Racing (Profile 3)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$139.99/18"/Rocking/Glamour (Profile 15)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$139.99/26"/Rocking/Racing (Profile 7)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38.5%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44.5%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17%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$   200833.1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Scen3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$139.99/18"/Rocking/Glamour (Profile 3)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$139.99/26"/Rocking/Glamour (Profile 13)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$139.99/26"/Rocking/Racing (Profile 7)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41.5%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31%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27.5%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$   189044.3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Scen4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$139.99/26"/Bouncing/Racing (Profile 13)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$139.99/26"/Rocking/Glamour (Profile 15)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$139.99/26"/Rocking/Racing (Profile 7)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21%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39%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40%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$   130429.3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176" y="125400"/>
            <a:ext cx="815229" cy="65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9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9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Market Simulation</a:t>
            </a:r>
            <a:endParaRPr b="1" sz="24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16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$95.99 wholesale price for both competitor and EarlyRiders</a:t>
            </a:r>
            <a:endParaRPr b="1" sz="2400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301775" y="4613200"/>
            <a:ext cx="803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B5394"/>
                </a:solidFill>
              </a:rPr>
              <a:t>*In this case, we assume our competitor has a quick response, lowering price. </a:t>
            </a:r>
            <a:endParaRPr sz="1000">
              <a:solidFill>
                <a:srgbClr val="0B5394"/>
              </a:solidFill>
            </a:endParaRPr>
          </a:p>
        </p:txBody>
      </p:sp>
      <p:graphicFrame>
        <p:nvGraphicFramePr>
          <p:cNvPr id="167" name="Google Shape;167;p19"/>
          <p:cNvGraphicFramePr/>
          <p:nvPr/>
        </p:nvGraphicFramePr>
        <p:xfrm>
          <a:off x="670938" y="86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{71F153BB-7265-4877-9AB5-8AA57F220B22}</a:tableStyleId>
              </a:tblPr>
              <a:tblGrid>
                <a:gridCol w="929725"/>
                <a:gridCol w="3868125"/>
                <a:gridCol w="1360100"/>
                <a:gridCol w="1644175"/>
              </a:tblGrid>
              <a:tr h="39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Scenario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Products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Market share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Profit(</a:t>
                      </a:r>
                      <a:r>
                        <a:rPr lang="zh-CN" sz="1000">
                          <a:solidFill>
                            <a:srgbClr val="FFFFFF"/>
                          </a:solidFill>
                        </a:rPr>
                        <a:t>EarlyRider)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Current 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situation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$139.99/18"/Rocking/Racing (Profile 5)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$139.99/18"/Rocking/Glamour (Profile 13)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$139.99/26"/Rocking/Racing (Profile 7)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22%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21%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57%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$   95,862.8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Scen5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</a:t>
                      </a:r>
                      <a:r>
                        <a:rPr b="1" lang="zh-CN" sz="1000">
                          <a:solidFill>
                            <a:srgbClr val="434343"/>
                          </a:solidFill>
                        </a:rPr>
                        <a:t>$119.99/18"/Rocking/Racing (Profile 4)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434343"/>
                          </a:solidFill>
                        </a:rPr>
                        <a:t>                    $119.99/18"/Rocking/Glamour (Profile 14)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434343"/>
                          </a:solidFill>
                        </a:rPr>
                        <a:t>                    $119.99/26"/Rocking/Glamour (Profile 16)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$119.99/26"/Rocking/Racing (Profile 8)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35.5%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22%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34%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8.5%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0000"/>
                          </a:solidFill>
                        </a:rPr>
                        <a:t>$   </a:t>
                      </a:r>
                      <a:r>
                        <a:rPr b="1" lang="zh-CN" sz="1000">
                          <a:solidFill>
                            <a:srgbClr val="FF0000"/>
                          </a:solidFill>
                        </a:rPr>
                        <a:t>152010.1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Scen6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$119.99/26"/Bouncing/Racing (Profile 4)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$119.99/18"/Rocking/Glamour (Profile 14)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$119.99/26"/Rocking/Racing (Profile 8)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40%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26.5%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33.5%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$   </a:t>
                      </a: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127286.7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Scen7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$119.99/18"/Rocking/Glamour (Profile 14)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$119.99/26"/Rocking/Glamour (Profile 16)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$119.99/26"/Rocking/Racing (Profile 8)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23%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36.5%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40.5%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$   </a:t>
                      </a: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91569.5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434343"/>
                          </a:solidFill>
                        </a:rPr>
                        <a:t>Scen8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$119.99/26"/Bouncing/Racing (Profile 4)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$119.99/26"/Rocking/Glamour (Profile 16)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$119.99/26"/Rocking/Racing (Profile 8)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EarlyRider:  35.5% 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                    46.5%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Competitor: 18%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$   </a:t>
                      </a:r>
                      <a:r>
                        <a:rPr lang="zh-CN" sz="1000">
                          <a:solidFill>
                            <a:srgbClr val="434343"/>
                          </a:solidFill>
                        </a:rPr>
                        <a:t>144073.9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250"/>
            <a:ext cx="9144001" cy="57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575550" y="1728600"/>
            <a:ext cx="54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Toy Horse Conjoint Analysis</a:t>
            </a:r>
            <a:endParaRPr b="1" sz="3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430200" y="2346175"/>
            <a:ext cx="5400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 10 2020</a:t>
            </a:r>
            <a:endParaRPr i="1" sz="1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0"/>
          <p:cNvCxnSpPr/>
          <p:nvPr/>
        </p:nvCxnSpPr>
        <p:spPr>
          <a:xfrm>
            <a:off x="9370700" y="464250"/>
            <a:ext cx="1173000" cy="11730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0"/>
          <p:cNvSpPr/>
          <p:nvPr/>
        </p:nvSpPr>
        <p:spPr>
          <a:xfrm>
            <a:off x="3968925" y="3356250"/>
            <a:ext cx="90000" cy="9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738713" y="3356250"/>
            <a:ext cx="90000" cy="9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584725" y="3356250"/>
            <a:ext cx="90000" cy="9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844188" y="2998547"/>
            <a:ext cx="45720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MSMA Team 13</a:t>
            </a:r>
            <a:endParaRPr b="0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SIMON BUSINESS SCHOOL</a:t>
            </a:r>
            <a:endParaRPr b="0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zh-CN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zh-C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Qiqi Liu : </a:t>
            </a:r>
            <a:r>
              <a:rPr lang="zh-CN" u="sng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qiqi.liu@simon.rochester.edu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Xiao Yang: </a:t>
            </a:r>
            <a:r>
              <a:rPr lang="zh-CN" u="sng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xiao.yang@simon.rochester.edu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Yunqing Yu: </a:t>
            </a:r>
            <a:r>
              <a:rPr lang="zh-CN" u="sng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yunqing.yu@simon.rochester.edu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Tong Niu: </a:t>
            </a:r>
            <a:r>
              <a:rPr b="0" i="0" lang="zh-CN" sz="1400" u="sng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tong.niu@simon.rochester.edu</a:t>
            </a:r>
            <a:endParaRPr b="0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Zhaohui Li: </a:t>
            </a:r>
            <a:r>
              <a:rPr b="0" i="0" lang="zh-CN" sz="1400" u="sng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zhaohui.li@simon.rochester.edu</a:t>
            </a:r>
            <a:endParaRPr b="0" i="0" sz="18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zh-C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7" name="Google Shape;187;p21"/>
          <p:cNvCxnSpPr/>
          <p:nvPr/>
        </p:nvCxnSpPr>
        <p:spPr>
          <a:xfrm flipH="1" rot="10800000">
            <a:off x="403175" y="46668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1"/>
          <p:cNvSpPr txBox="1"/>
          <p:nvPr/>
        </p:nvSpPr>
        <p:spPr>
          <a:xfrm>
            <a:off x="134400" y="4737425"/>
            <a:ext cx="627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Team 13</a:t>
            </a:r>
            <a:endParaRPr sz="900">
              <a:solidFill>
                <a:srgbClr val="434343"/>
              </a:solidFill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 flipH="1" rot="10800000">
            <a:off x="403175" y="780650"/>
            <a:ext cx="8161200" cy="30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1"/>
          <p:cNvSpPr txBox="1"/>
          <p:nvPr>
            <p:ph type="title"/>
          </p:nvPr>
        </p:nvSpPr>
        <p:spPr>
          <a:xfrm>
            <a:off x="457200" y="151200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Appendix 1 - Optimal Number of Clusters</a:t>
            </a:r>
            <a:endParaRPr b="1"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3074" y="125400"/>
            <a:ext cx="627900" cy="6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00" y="963350"/>
            <a:ext cx="6451301" cy="3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2282175" y="3691225"/>
            <a:ext cx="147000" cy="15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5079825" y="1284850"/>
            <a:ext cx="147000" cy="15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8029325" y="4304250"/>
            <a:ext cx="7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5"/>
              </a:rPr>
              <a:t>back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