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theme/theme9.xml" ContentType="application/vnd.openxmlformats-officedocument.theme+xml"/>
  <Override PartName="/ppt/slideLayouts/slideLayout17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theme/theme11.xml" ContentType="application/vnd.openxmlformats-officedocument.theme+xml"/>
  <Override PartName="/ppt/slideLayouts/slideLayout19.xml" ContentType="application/vnd.openxmlformats-officedocument.presentationml.slideLayout+xml"/>
  <Override PartName="/ppt/theme/theme12.xml" ContentType="application/vnd.openxmlformats-officedocument.theme+xml"/>
  <Override PartName="/ppt/slideLayouts/slideLayout20.xml" ContentType="application/vnd.openxmlformats-officedocument.presentationml.slideLayout+xml"/>
  <Override PartName="/ppt/theme/theme13.xml" ContentType="application/vnd.openxmlformats-officedocument.theme+xml"/>
  <Override PartName="/ppt/slideLayouts/slideLayout21.xml" ContentType="application/vnd.openxmlformats-officedocument.presentationml.slideLayout+xml"/>
  <Override PartName="/ppt/theme/theme14.xml" ContentType="application/vnd.openxmlformats-officedocument.theme+xml"/>
  <Override PartName="/ppt/slideLayouts/slideLayout22.xml" ContentType="application/vnd.openxmlformats-officedocument.presentationml.slideLayout+xml"/>
  <Override PartName="/ppt/theme/theme15.xml" ContentType="application/vnd.openxmlformats-officedocument.theme+xml"/>
  <Override PartName="/ppt/slideLayouts/slideLayout23.xml" ContentType="application/vnd.openxmlformats-officedocument.presentationml.slideLayout+xml"/>
  <Override PartName="/ppt/theme/theme16.xml" ContentType="application/vnd.openxmlformats-officedocument.theme+xml"/>
  <Override PartName="/ppt/slideLayouts/slideLayout24.xml" ContentType="application/vnd.openxmlformats-officedocument.presentationml.slideLayout+xml"/>
  <Override PartName="/ppt/theme/theme17.xml" ContentType="application/vnd.openxmlformats-officedocument.theme+xml"/>
  <Override PartName="/ppt/slideLayouts/slideLayout25.xml" ContentType="application/vnd.openxmlformats-officedocument.presentationml.slideLayout+xml"/>
  <Override PartName="/ppt/theme/theme18.xml" ContentType="application/vnd.openxmlformats-officedocument.theme+xml"/>
  <Override PartName="/ppt/slideLayouts/slideLayout26.xml" ContentType="application/vnd.openxmlformats-officedocument.presentationml.slideLayout+xml"/>
  <Override PartName="/ppt/theme/theme19.xml" ContentType="application/vnd.openxmlformats-officedocument.theme+xml"/>
  <Override PartName="/ppt/slideLayouts/slideLayout27.xml" ContentType="application/vnd.openxmlformats-officedocument.presentationml.slideLayout+xml"/>
  <Override PartName="/ppt/theme/theme20.xml" ContentType="application/vnd.openxmlformats-officedocument.theme+xml"/>
  <Override PartName="/ppt/slideLayouts/slideLayout28.xml" ContentType="application/vnd.openxmlformats-officedocument.presentationml.slideLayout+xml"/>
  <Override PartName="/ppt/theme/theme21.xml" ContentType="application/vnd.openxmlformats-officedocument.theme+xml"/>
  <Override PartName="/ppt/slideLayouts/slideLayout29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52" r:id="rId2"/>
    <p:sldMasterId id="2147483654" r:id="rId3"/>
    <p:sldMasterId id="2147483656" r:id="rId4"/>
    <p:sldMasterId id="2147483664" r:id="rId5"/>
    <p:sldMasterId id="2147483666" r:id="rId6"/>
    <p:sldMasterId id="2147483668" r:id="rId7"/>
    <p:sldMasterId id="2147483670" r:id="rId8"/>
    <p:sldMasterId id="2147483672" r:id="rId9"/>
    <p:sldMasterId id="2147483674" r:id="rId10"/>
    <p:sldMasterId id="2147483676" r:id="rId11"/>
    <p:sldMasterId id="2147483678" r:id="rId12"/>
    <p:sldMasterId id="2147483680" r:id="rId13"/>
    <p:sldMasterId id="2147483682" r:id="rId14"/>
    <p:sldMasterId id="2147483684" r:id="rId15"/>
    <p:sldMasterId id="2147483686" r:id="rId16"/>
    <p:sldMasterId id="2147483688" r:id="rId17"/>
    <p:sldMasterId id="2147483690" r:id="rId18"/>
    <p:sldMasterId id="2147483692" r:id="rId19"/>
    <p:sldMasterId id="2147483694" r:id="rId20"/>
    <p:sldMasterId id="2147483696" r:id="rId21"/>
    <p:sldMasterId id="2147483698" r:id="rId22"/>
  </p:sldMasterIdLst>
  <p:notesMasterIdLst>
    <p:notesMasterId r:id="rId56"/>
  </p:notesMasterIdLst>
  <p:sldIdLst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8" r:id="rId31"/>
    <p:sldId id="269" r:id="rId32"/>
    <p:sldId id="309" r:id="rId33"/>
    <p:sldId id="310" r:id="rId34"/>
    <p:sldId id="311" r:id="rId35"/>
    <p:sldId id="313" r:id="rId36"/>
    <p:sldId id="312" r:id="rId37"/>
    <p:sldId id="270" r:id="rId38"/>
    <p:sldId id="272" r:id="rId39"/>
    <p:sldId id="274" r:id="rId40"/>
    <p:sldId id="275" r:id="rId41"/>
    <p:sldId id="276" r:id="rId42"/>
    <p:sldId id="314" r:id="rId43"/>
    <p:sldId id="315" r:id="rId44"/>
    <p:sldId id="316" r:id="rId45"/>
    <p:sldId id="317" r:id="rId46"/>
    <p:sldId id="323" r:id="rId47"/>
    <p:sldId id="318" r:id="rId48"/>
    <p:sldId id="320" r:id="rId49"/>
    <p:sldId id="321" r:id="rId50"/>
    <p:sldId id="322" r:id="rId51"/>
    <p:sldId id="324" r:id="rId52"/>
    <p:sldId id="325" r:id="rId53"/>
    <p:sldId id="326" r:id="rId54"/>
    <p:sldId id="327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50" Type="http://schemas.openxmlformats.org/officeDocument/2006/relationships/slide" Target="slides/slide28.xml"/><Relationship Id="rId55" Type="http://schemas.openxmlformats.org/officeDocument/2006/relationships/slide" Target="slides/slide3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slide" Target="slides/slide31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59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54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u="none" strike="noStrike">
                <a:solidFill>
                  <a:srgbClr val="000000"/>
                </a:solidFill>
                <a:uFillTx/>
                <a:latin typeface="Arial"/>
              </a:rPr>
              <a:t>請按這裡移動投影片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zh-TW" sz="2000" b="0" u="none" strike="noStrike">
                <a:solidFill>
                  <a:srgbClr val="000000"/>
                </a:solidFill>
                <a:uFillTx/>
                <a:latin typeface="Arial"/>
              </a:rPr>
              <a:t>請按這裡編輯備註格式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223" name="PlaceHolder 4"/>
          <p:cNvSpPr>
            <a:spLocks noGrp="1"/>
          </p:cNvSpPr>
          <p:nvPr>
            <p:ph type="dt" idx="2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224" name="PlaceHolder 5"/>
          <p:cNvSpPr>
            <a:spLocks noGrp="1"/>
          </p:cNvSpPr>
          <p:nvPr>
            <p:ph type="ftr" idx="2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225" name="PlaceHolder 6"/>
          <p:cNvSpPr>
            <a:spLocks noGrp="1"/>
          </p:cNvSpPr>
          <p:nvPr>
            <p:ph type="sldNum" idx="3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6546ADC-826E-45E0-B19D-D52F909A1E45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991EF55-0A6F-4815-95FB-8BF14035F7E7}" type="slidenum">
              <a: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17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961879-8482-40D4-B7A3-2112AB1D294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預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預設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預設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預設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預設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預設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預設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預設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2C39E9-3450-4BE9-9B9C-6BA4702487F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預設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預設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預設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預設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C09D71E-92D5-49B2-926A-81E979A923D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D995504-BF89-4429-B0F5-C8B35A61388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C15745F-E89B-4154-AD7D-A5D715D97D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08E75AC7-E317-47AF-B286-B17074124E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0AA20890-B24C-4E8B-8FF6-DC11DD4D6FE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990CF9F-57F3-470C-ADB8-0F3A6A7EEDB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7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9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1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2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3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4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5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7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8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09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0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1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2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3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4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5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6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7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8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9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0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1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2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3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4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25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26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27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28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29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30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31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32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33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34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35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36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7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38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39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0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1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42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43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4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5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6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7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48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49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50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51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52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53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54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55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56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57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58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59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160" name="PlaceHolder 1"/>
          <p:cNvSpPr>
            <a:spLocks noGrp="1"/>
          </p:cNvSpPr>
          <p:nvPr>
            <p:ph type="ftr" idx="1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2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5D755B5-DFD6-4BCC-9105-529F7592F0F9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3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925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26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27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28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29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0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1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2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3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4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5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6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7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8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9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40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941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942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43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44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45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46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947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948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49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50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51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52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953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54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55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56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57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958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959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60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61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62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63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964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965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66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67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68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69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970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71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72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73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74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975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976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977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78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79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0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1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2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3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4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5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6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7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8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9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90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91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92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993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994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95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96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97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98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999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000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01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02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03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04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005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06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07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08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09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010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011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12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13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14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15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016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017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18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19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20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21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022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23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24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25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26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027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031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2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3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4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5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6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7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8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9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0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1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2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3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4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5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6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047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048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49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50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51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52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053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054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55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56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57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58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059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0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1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2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3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064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065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6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7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8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9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070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071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72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73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74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75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076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77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78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79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80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081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082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083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4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5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6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7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8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9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0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1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2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3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4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5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6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7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8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099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100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01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02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03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04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105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106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07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08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09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10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111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2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3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4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5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116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117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8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9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20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21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122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123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24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25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26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27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128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29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30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31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32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133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138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39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0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1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2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3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4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5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6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7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8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9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50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51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52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53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154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155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56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57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58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59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160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161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62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63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64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65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166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67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68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69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0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171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172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3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4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5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6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177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178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79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80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81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82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183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84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85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86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87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188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189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190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1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2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3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4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5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6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7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8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9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0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1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2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3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4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5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206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207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08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09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10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11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212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213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14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15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16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17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218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19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0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1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2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223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224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5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6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7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8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229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230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31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32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33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34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235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36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37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38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39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240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242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3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4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5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6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7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8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9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0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1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2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3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4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5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6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7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258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259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60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61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62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63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264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265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66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67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68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69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270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1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2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3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4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275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276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7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8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9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80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281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282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83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84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85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86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287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88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89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90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91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292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293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294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5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6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7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8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9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0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1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2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3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4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5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6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7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8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9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310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311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12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13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14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15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316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317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18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19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20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21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22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3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4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5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6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327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328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9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30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31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32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333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334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35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36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37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38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39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40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41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42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43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344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346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47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48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49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0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1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2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3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4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5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6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7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8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9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60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61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362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363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64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65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66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67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368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369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70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71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72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73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74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75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76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77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78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379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380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81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82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83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84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385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386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87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88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89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90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91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92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93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94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95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396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397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398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99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0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1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2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3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4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5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6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7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8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9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10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11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12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13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414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415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16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17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18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19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420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421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22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23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24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25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426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27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28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29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0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431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432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3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4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5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6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437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438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39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40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41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42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443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44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45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46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47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448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4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454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5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6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7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8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9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0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1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2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3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4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5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6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7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8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9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470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471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72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73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74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75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476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477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78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79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80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81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482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3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4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5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6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487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488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9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90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91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92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493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494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95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96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97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98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499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00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01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02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03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504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505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506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07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08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09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0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1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2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3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4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5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6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7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8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9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20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21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522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523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24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25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26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27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528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529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30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31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32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33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534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35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36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37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38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539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540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41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42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43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44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545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546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47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48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49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50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551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52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53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54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55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556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5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9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560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1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2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3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4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5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6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7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8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9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0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1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2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3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4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5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576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577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78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79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80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81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582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583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584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585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586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587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588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89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0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1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2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593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594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5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6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7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8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599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600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601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602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603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604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605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606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607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608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609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610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611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612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3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4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5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6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7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8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9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0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1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2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3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4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5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6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7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628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629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30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31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32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33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634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635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36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37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38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39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640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1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2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3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4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645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646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7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8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9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50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651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652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53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54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55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56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657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58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59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60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61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662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670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1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2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3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4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5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6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7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8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9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0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1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2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3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4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5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686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687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88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89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90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91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692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693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694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695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696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697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698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99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0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1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2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703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704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5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6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7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8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709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710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11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12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13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14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715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16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17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18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19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720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17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4" name="PlaceHolder 4"/>
          <p:cNvSpPr>
            <a:spLocks noGrp="1"/>
          </p:cNvSpPr>
          <p:nvPr>
            <p:ph type="ftr" idx="10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&lt;頁尾&gt;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5" name="PlaceHolder 5"/>
          <p:cNvSpPr>
            <a:spLocks noGrp="1"/>
          </p:cNvSpPr>
          <p:nvPr>
            <p:ph type="sldNum" idx="11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A4A28FC-7467-4E80-9E04-AA0EFD5FEDC3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6" name="PlaceHolder 6"/>
          <p:cNvSpPr>
            <a:spLocks noGrp="1"/>
          </p:cNvSpPr>
          <p:nvPr>
            <p:ph type="dt" idx="12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&lt;日期/時間&gt;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731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2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3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4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5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6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7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8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9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0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1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2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3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4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5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6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747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748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49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50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51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52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753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754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55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56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57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58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759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0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1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2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3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764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765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6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7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8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9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770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771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72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73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74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75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776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77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78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79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80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781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1782" name="PlaceHolder 1"/>
          <p:cNvSpPr>
            <a:spLocks noGrp="1"/>
          </p:cNvSpPr>
          <p:nvPr>
            <p:ph type="ftr" idx="13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3" name="PlaceHolder 2"/>
          <p:cNvSpPr>
            <a:spLocks noGrp="1"/>
          </p:cNvSpPr>
          <p:nvPr>
            <p:ph type="sldNum" idx="14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A4E8293-996A-4486-8FA3-DF038E55EF04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4" name="PlaceHolder 3"/>
          <p:cNvSpPr>
            <a:spLocks noGrp="1"/>
          </p:cNvSpPr>
          <p:nvPr>
            <p:ph type="dt" idx="15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786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87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88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89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0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1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2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3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4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5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6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7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8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9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00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01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802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03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04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05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06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07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808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809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10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11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12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13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814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15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16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17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18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819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20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21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22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23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24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825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826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27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28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29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30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831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32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33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34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35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836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1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8" name="PlaceHolder 2"/>
          <p:cNvSpPr>
            <a:spLocks noGrp="1"/>
          </p:cNvSpPr>
          <p:nvPr>
            <p:ph type="ftr" idx="16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9" name="PlaceHolder 3"/>
          <p:cNvSpPr>
            <a:spLocks noGrp="1"/>
          </p:cNvSpPr>
          <p:nvPr>
            <p:ph type="sldNum" idx="17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D49605E-1FBF-447C-BF61-8113CFE2AE7F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0" name="PlaceHolder 4"/>
          <p:cNvSpPr>
            <a:spLocks noGrp="1"/>
          </p:cNvSpPr>
          <p:nvPr>
            <p:ph type="dt" idx="18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84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64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5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6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9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0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1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2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5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6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7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8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80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1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2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3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4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5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86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87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9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0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1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92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3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4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5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6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97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98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0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1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2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03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204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5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6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7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09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1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2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3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14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215" name="PlaceHolder 1"/>
          <p:cNvSpPr>
            <a:spLocks noGrp="1"/>
          </p:cNvSpPr>
          <p:nvPr>
            <p:ph type="ftr" idx="4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Num" idx="5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87D9DB0-86CF-40A9-8BC9-26A682F6957A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dt" idx="6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844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5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6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7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8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9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0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1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2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3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4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5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6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7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8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9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860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61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62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63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64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65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866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867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68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69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70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71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872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3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4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5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6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877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78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9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80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81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82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883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884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5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6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7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8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889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90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91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92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93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894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895" name="群組 160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896" name="直線接點​ 161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897" name="直線接點​​ 162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898" name="直線接點​​ 163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899" name="直線接點​​ 164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0" name="直線接點​​ 165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1" name="直線接點​​ 166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2" name="直線接點​​ 167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3" name="直線接點​​ 168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4" name="直線接點​ 169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5" name="直線接點​​ 170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6" name="直線接點​​ 171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7" name="直線接點​​ 172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8" name="直線接點​​ 173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9" name="直線接點​​ 174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10" name="直線接點​​ 175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11" name="直線接點​​ 176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grpSp>
          <p:nvGrpSpPr>
            <p:cNvPr id="1912" name="群組 177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913" name="直線接點​​ 195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14" name="直線接點​​ 196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15" name="直線接點​​ 197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16" name="直線接點​​ 198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17" name="直線接點 199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grpSp>
            <p:nvGrpSpPr>
              <p:cNvPr id="1918" name="群組 200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919" name="直線接點 206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20" name="直線接點 207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21" name="直線接點 208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22" name="直線接點​​ 209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23" name="直線接點 210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</p:grpSp>
          <p:cxnSp>
            <p:nvCxnSpPr>
              <p:cNvPr id="1924" name="直線接點 201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25" name="直線接點​​ 202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26" name="直線接點 203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27" name="直線接點 204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28" name="直線接點 205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</p:grpSp>
        <p:grpSp>
          <p:nvGrpSpPr>
            <p:cNvPr id="1929" name="群組 178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930" name="直線接點​​ 179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31" name="直線接點​​ 180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32" name="直線接點​​ 181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33" name="直線接點​​ 182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34" name="直線接點 183"/>
              <p:cNvCxnSpPr/>
              <p:nvPr/>
            </p:nvCxnSpPr>
            <p:spPr>
              <a:xfrm flipH="1">
                <a:off x="2692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grpSp>
            <p:nvGrpSpPr>
              <p:cNvPr id="1935" name="群組 184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936" name="直線接點​​ 190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37" name="直線接點​​ 191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38" name="直線接點​​ 192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39" name="直線接點​​ 193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40" name="直線接點​​ 194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</p:grpSp>
          <p:cxnSp>
            <p:nvCxnSpPr>
              <p:cNvPr id="1941" name="直線接點​​ 185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42" name="直線接點 186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43" name="直線接點 187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44" name="直線接點 188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45" name="直線接點 189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</p:grpSp>
      </p:grpSp>
      <p:sp>
        <p:nvSpPr>
          <p:cNvPr id="1946" name="PlaceHolder 1"/>
          <p:cNvSpPr>
            <a:spLocks noGrp="1"/>
          </p:cNvSpPr>
          <p:nvPr>
            <p:ph type="ftr" idx="19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7" name="PlaceHolder 2"/>
          <p:cNvSpPr>
            <a:spLocks noGrp="1"/>
          </p:cNvSpPr>
          <p:nvPr>
            <p:ph type="sldNum" idx="20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9B8D466-71C6-4D7E-9124-0BC168837E77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8" name="PlaceHolder 3"/>
          <p:cNvSpPr>
            <a:spLocks noGrp="1"/>
          </p:cNvSpPr>
          <p:nvPr>
            <p:ph type="dt" idx="21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100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9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950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1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2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3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4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5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6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7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8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9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0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1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2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3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4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5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966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967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68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69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70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71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972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973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74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75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76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77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978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79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0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1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2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983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984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5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6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7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8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989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990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91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92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93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94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995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6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7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8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9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000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2001" name="群組 8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2002" name="直線接點 9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3" name="直線接點 10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4" name="直線接點​​ 11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5" name="直線接點​​ 12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6" name="直線接點​ 13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7" name="直線接點​​ 14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8" name="直線接點 15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9" name="直線接點 16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0" name="直線接點 17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1" name="直線接點​​ 18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2" name="直線接點​​ 19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3" name="直線接點​​ 20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4" name="直線接點 21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5" name="直線接點​​ 22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6" name="直線接點 23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7" name="直線接點 24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2018" name="群組 25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2019" name="直線接點 43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20" name="直線接點 44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21" name="直線接點 45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22" name="直線接點 46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23" name="直線接點 47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2024" name="群組 48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2025" name="直線接點 54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26" name="直線接點 55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27" name="直線接點 56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28" name="直線接點​​ 57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29" name="直線接點​​ 58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030" name="直線接點​​ 49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1" name="直線接點​​ 50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2" name="直線接點 51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3" name="直線接點 52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4" name="直線接點 53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2035" name="群組 26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2036" name="直線接點 27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7" name="直線接點 28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8" name="直線接點 29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9" name="直線接點 30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40" name="直線接點 31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2041" name="群組 32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2042" name="直線接點 38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43" name="直線接點 39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44" name="直線接點 40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45" name="直線接點​​ 41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46" name="直線接點 42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047" name="直線接點​​ 33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48" name="直線接點 34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49" name="直線接點 35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50" name="直線接點 36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51" name="直線接點 37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sp>
        <p:nvSpPr>
          <p:cNvPr id="2052" name="矩形 6"/>
          <p:cNvSpPr/>
          <p:nvPr/>
        </p:nvSpPr>
        <p:spPr>
          <a:xfrm>
            <a:off x="0" y="0"/>
            <a:ext cx="731412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6900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Microsoft JhengHei UI"/>
              <a:ea typeface="Microsoft JhengHei UI"/>
            </a:endParaRPr>
          </a:p>
        </p:txBody>
      </p:sp>
      <p:cxnSp>
        <p:nvCxnSpPr>
          <p:cNvPr id="2053" name="直線接點 59"/>
          <p:cNvCxnSpPr/>
          <p:nvPr/>
        </p:nvCxnSpPr>
        <p:spPr>
          <a:xfrm>
            <a:off x="7922880" y="2895480"/>
            <a:ext cx="3660480" cy="108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2054" name="PlaceHolder 1"/>
          <p:cNvSpPr>
            <a:spLocks noGrp="1"/>
          </p:cNvSpPr>
          <p:nvPr>
            <p:ph type="ftr" idx="22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lang="en-US" sz="11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55" name="PlaceHolder 2"/>
          <p:cNvSpPr>
            <a:spLocks noGrp="1"/>
          </p:cNvSpPr>
          <p:nvPr>
            <p:ph type="sldNum" idx="23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lt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3EE6286-6D28-469F-B8FB-1F7FEC007CD3}" type="slidenum">
              <a:rPr lang="en-US" sz="1100" b="0" u="none" strike="noStrike">
                <a:solidFill>
                  <a:schemeClr val="lt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56" name="PlaceHolder 3"/>
          <p:cNvSpPr>
            <a:spLocks noGrp="1"/>
          </p:cNvSpPr>
          <p:nvPr>
            <p:ph type="dt" idx="24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100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2058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59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0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1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2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3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4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5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6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7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8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9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70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71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72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73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2074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075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76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77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78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79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080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2081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2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3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4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5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086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87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88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89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0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2091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092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3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4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5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6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097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2098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99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100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101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102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103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4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5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6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7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108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2109" name="群組 7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2110" name="直線接點​​ 8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1" name="直線接點 9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2" name="直線接點 10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3" name="直線接點​​ 11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4" name="直線接點​​ 12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5" name="直線接點​ 13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6" name="直線接點​​ 14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7" name="直線接點 15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8" name="直線接點 16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9" name="直線接點 17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0" name="直線接點​​ 18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1" name="直線接點​​ 19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2" name="直線接點​​ 20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3" name="直線接點 21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4" name="直線接點​​ 22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5" name="直線接點 23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2126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2127" name="直線接點 42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28" name="直線接點 43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29" name="直線接點 44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30" name="直線接點 45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31" name="直線接點 46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2132" name="群組 47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2133" name="直線接點 53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34" name="直線接點 54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35" name="直線接點 55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36" name="直線接點 56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37" name="直線接點​​ 57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138" name="直線接點 48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39" name="直線接點​​ 49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0" name="直線接點​​ 50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1" name="直線接點 51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2" name="直線接點 52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2143" name="群組 25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2144" name="直線接點 26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5" name="直線接點 27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6" name="直線接點 28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7" name="直線接點 29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8" name="直線接點 30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2149" name="群組 31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2150" name="直線接點 37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51" name="直線接點 38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52" name="直線接點 39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53" name="直線接點 40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54" name="直線接點​​ 41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155" name="直線接點 32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56" name="直線接點​​ 33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57" name="直線接點 34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58" name="直線接點 35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59" name="直線接點 36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sp>
        <p:nvSpPr>
          <p:cNvPr id="2160" name="矩形 59"/>
          <p:cNvSpPr/>
          <p:nvPr/>
        </p:nvSpPr>
        <p:spPr>
          <a:xfrm>
            <a:off x="0" y="0"/>
            <a:ext cx="731412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6900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Microsoft JhengHei UI"/>
              <a:ea typeface="Microsoft JhengHei UI"/>
            </a:endParaRPr>
          </a:p>
        </p:txBody>
      </p:sp>
      <p:cxnSp>
        <p:nvCxnSpPr>
          <p:cNvPr id="2161" name="直線接點​​ 58"/>
          <p:cNvCxnSpPr/>
          <p:nvPr/>
        </p:nvCxnSpPr>
        <p:spPr>
          <a:xfrm>
            <a:off x="7922880" y="2895480"/>
            <a:ext cx="3660480" cy="108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219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0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1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2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3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4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5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6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7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8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9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0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1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2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3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4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235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36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37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38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39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40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41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242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43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44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45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46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47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48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49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0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1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252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53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4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5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6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7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58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259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0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1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2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3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64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65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66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67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68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69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ftr" idx="7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&lt;頁尾&gt;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sldNum" idx="8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891E249-CC0B-46C6-8040-C08E5BC4D55D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dt" idx="9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&lt;日期/時間&gt;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0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278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79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0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1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2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3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4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5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6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7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8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9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90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91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92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93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294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95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296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297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298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299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300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301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02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03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04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05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306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07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08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09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0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311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312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3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4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5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6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317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318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19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20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21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22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323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24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25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26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27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328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329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330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1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2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3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4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5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6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7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8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9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0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1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2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3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4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5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346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347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48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49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50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51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352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353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54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55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56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57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358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59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0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1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2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363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364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5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6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7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8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369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370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71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72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73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74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375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76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77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78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79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380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392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3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4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5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6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7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8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9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0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1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2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3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4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5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6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7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408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409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10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11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12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13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414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415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16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17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18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19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20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1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2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3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4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425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426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7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8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9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30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431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432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33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34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35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36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37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38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39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40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41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442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443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444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5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6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7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8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9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0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1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2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3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4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5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6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7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8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9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460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461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62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63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64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65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466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467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68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69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70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71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72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3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4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5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6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477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478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9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80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81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82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483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484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85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86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87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88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89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90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91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92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93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494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499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0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1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2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3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4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5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6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7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8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9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0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1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2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3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4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515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516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17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18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19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20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521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522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23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24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25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26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527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28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29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0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1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532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533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4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5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6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7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538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539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40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41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42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43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544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45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46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47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48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549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550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551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2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3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4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5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6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7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8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9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0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1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2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3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4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5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6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567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568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69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70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71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72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573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574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75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76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77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78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579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0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1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2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3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584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585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6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7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8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9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590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591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92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93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94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95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596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97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98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99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00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601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603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4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5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6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7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8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9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0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1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2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3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4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5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6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7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8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619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620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21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22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23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24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625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626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27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28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29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30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631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2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3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4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5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636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637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8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9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40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41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642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643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44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45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46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47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648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49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50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51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52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653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654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655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56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57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58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59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0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1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2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3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4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5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6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7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8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9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70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671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672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73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74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75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76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677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678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79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80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81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82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683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84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85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86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87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688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689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90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91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92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93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694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695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96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97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98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99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700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01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02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03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04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705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707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08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09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0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1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2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3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4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5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6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7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8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9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20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21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22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723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724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25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26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27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28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729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730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31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32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33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34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735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36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37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38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39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740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741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42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43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44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45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746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747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48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49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50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51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752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53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54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55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56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757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758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759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0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1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2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3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4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5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6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7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8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9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0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1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2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3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4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775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776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77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78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79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80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781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782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783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784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785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786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787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88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89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0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1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792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793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4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5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6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7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798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799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00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01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02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03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804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05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06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07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08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809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815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16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17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18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19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0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1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2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3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4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5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6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7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8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9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30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831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832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33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34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35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36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837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838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39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40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41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42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843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44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45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46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47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848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849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50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51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52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53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854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855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56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57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58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59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860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61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62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63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64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865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866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867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68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69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0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1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2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3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4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5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6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7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8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9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80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81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82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883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884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85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86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87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88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889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890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91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92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93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94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895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96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97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98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99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900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901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02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03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04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05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906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907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908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909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910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911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912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13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14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15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16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917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魔法學院課程管理系統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Java Swing + MVC + SQL </a:t>
            </a:r>
            <a:r>
              <a:rPr dirty="0" err="1"/>
              <a:t>架構</a:t>
            </a:r>
            <a:endParaRPr dirty="0"/>
          </a:p>
          <a:p>
            <a:r>
              <a:rPr dirty="0"/>
              <a:t>- </a:t>
            </a:r>
            <a:r>
              <a:rPr dirty="0" err="1"/>
              <a:t>功能</a:t>
            </a:r>
            <a:r>
              <a:rPr dirty="0"/>
              <a:t>:</a:t>
            </a:r>
          </a:p>
          <a:p>
            <a:r>
              <a:rPr dirty="0"/>
              <a:t>  - </a:t>
            </a:r>
            <a:r>
              <a:rPr dirty="0" err="1"/>
              <a:t>學生選課</a:t>
            </a:r>
            <a:endParaRPr dirty="0"/>
          </a:p>
          <a:p>
            <a:r>
              <a:rPr dirty="0"/>
              <a:t>  - </a:t>
            </a:r>
            <a:r>
              <a:rPr dirty="0" err="1"/>
              <a:t>老師管理課程</a:t>
            </a:r>
            <a:endParaRPr dirty="0"/>
          </a:p>
          <a:p>
            <a:r>
              <a:rPr dirty="0"/>
              <a:t>  - </a:t>
            </a:r>
            <a:r>
              <a:rPr dirty="0" err="1"/>
              <a:t>成績登錄</a:t>
            </a:r>
            <a:endParaRPr dirty="0"/>
          </a:p>
          <a:p>
            <a:r>
              <a:rPr dirty="0"/>
              <a:t>  - </a:t>
            </a:r>
            <a:r>
              <a:rPr dirty="0" err="1"/>
              <a:t>報表統計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 dirty="0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3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model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**model/Student.java**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學生資料模型（學號、姓名、密碼、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Email…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），負責封裝學生屬性。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**model/Teacher.java**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教師資料模型（教師編號、姓名、專業領域、帳號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…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**model/Course.java**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課程資料模型（課程代碼、名稱、學分、授課教師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…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**model/Enrollment.java**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選課紀錄模型（選課編號、學生、課程、成績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…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43263-0E76-C4E6-38F9-BA379C679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PlaceHolder 1">
            <a:extLst>
              <a:ext uri="{FF2B5EF4-FFF2-40B4-BE49-F238E27FC236}">
                <a16:creationId xmlns:a16="http://schemas.microsoft.com/office/drawing/2014/main" id="{C028EA23-4C2A-3387-1465-D9A8638B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 dirty="0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3" name="PlaceHolder 2">
            <a:extLst>
              <a:ext uri="{FF2B5EF4-FFF2-40B4-BE49-F238E27FC236}">
                <a16:creationId xmlns:a16="http://schemas.microsoft.com/office/drawing/2014/main" id="{230D76DF-9281-FFF8-2596-E1DDF45361E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dao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**dao/StudentDao.java**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定義學生資料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CRUD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方法。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**dao/TeacherDao.java**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定義教師資料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CRUD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方法。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**dao/CourseDao.java**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定義課程資料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CRUD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方法。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**dao/EnrollmentDao.java**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定義選課紀錄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CRUD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與查詢方法。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70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AFBD6-90AF-2994-DB53-023A3EBE9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PlaceHolder 1">
            <a:extLst>
              <a:ext uri="{FF2B5EF4-FFF2-40B4-BE49-F238E27FC236}">
                <a16:creationId xmlns:a16="http://schemas.microsoft.com/office/drawing/2014/main" id="{1E2D7692-8360-7825-920E-2D8906E1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 dirty="0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3" name="PlaceHolder 2">
            <a:extLst>
              <a:ext uri="{FF2B5EF4-FFF2-40B4-BE49-F238E27FC236}">
                <a16:creationId xmlns:a16="http://schemas.microsoft.com/office/drawing/2014/main" id="{1BFCD54D-20FE-C060-F366-9421DCF9BB3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dao.impl</a:t>
            </a:r>
            <a:endParaRPr lang="en-US" sz="16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</a:t>
            </a:r>
            <a:r>
              <a:rPr lang="en-US" altLang="zh-TW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dao.impl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/StudentDaoImpl.java**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學生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實作，與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DB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進行實際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SQL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操作。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</a:t>
            </a:r>
            <a:r>
              <a:rPr lang="en-US" altLang="zh-TW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dao.impl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/TeacherDaoImpl.java**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教師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實作，處理教師相關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SQL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</a:t>
            </a:r>
            <a:r>
              <a:rPr lang="en-US" altLang="zh-TW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dao.impl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/CourseDaoImpl.java**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課程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實作，提供課程新增、查詢、更新、刪除功能。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</a:t>
            </a:r>
            <a:r>
              <a:rPr lang="en-US" altLang="zh-TW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dao.impl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/EnrollmentDaoImpl.java**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選課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實作，包含學生選課與退選邏輯。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610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95E83-3D87-4C1C-7FCE-22966E6EA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PlaceHolder 1">
            <a:extLst>
              <a:ext uri="{FF2B5EF4-FFF2-40B4-BE49-F238E27FC236}">
                <a16:creationId xmlns:a16="http://schemas.microsoft.com/office/drawing/2014/main" id="{D8DD0AED-28AF-A103-D7E2-C04D8A9C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 dirty="0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3" name="PlaceHolder 2">
            <a:extLst>
              <a:ext uri="{FF2B5EF4-FFF2-40B4-BE49-F238E27FC236}">
                <a16:creationId xmlns:a16="http://schemas.microsoft.com/office/drawing/2014/main" id="{8B523E69-E6EF-954B-78ED-A4EC898D724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service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|**service/StudentService.java**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定義學生業務邏輯（登入、註冊、查詢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…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**service/TeacherService.java**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定義教師業務邏輯（登入、課程管理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…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**service/CourseService.java**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定義課程業務邏輯（開課、修課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…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**service/EnrollmentService.java**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定義選課業務邏輯（加選、退選、成績管理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…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204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6117C-6C13-816B-A6AC-B9CC88E37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PlaceHolder 1">
            <a:extLst>
              <a:ext uri="{FF2B5EF4-FFF2-40B4-BE49-F238E27FC236}">
                <a16:creationId xmlns:a16="http://schemas.microsoft.com/office/drawing/2014/main" id="{E5693304-1106-618F-6139-D6488B06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 dirty="0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3" name="PlaceHolder 2">
            <a:extLst>
              <a:ext uri="{FF2B5EF4-FFF2-40B4-BE49-F238E27FC236}">
                <a16:creationId xmlns:a16="http://schemas.microsoft.com/office/drawing/2014/main" id="{1C014824-B3B2-D7DB-AEBD-563EF0DF422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service.impl</a:t>
            </a:r>
            <a:endParaRPr lang="en-US" sz="16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|**</a:t>
            </a:r>
            <a:r>
              <a:rPr lang="en-US" altLang="zh-TW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service.impl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/StudentServiceImpl.java**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學生業務邏輯實作，調用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層完成實際操作。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</a:t>
            </a:r>
            <a:r>
              <a:rPr lang="en-US" altLang="zh-TW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service.impl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/TeacherServiceImpl.java**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教師業務邏輯實作，串接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與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UI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</a:t>
            </a:r>
            <a:r>
              <a:rPr lang="en-US" altLang="zh-TW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service.impl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/CourseServiceImpl.java**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課程業務邏輯實作，包含課程資料檢查與維護。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</a:t>
            </a:r>
            <a:r>
              <a:rPr lang="en-US" altLang="zh-TW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service.impl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/EnrollmentServiceImpl.java**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選課業務邏輯實作，處理加退選與成績管理。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919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12C51-7BDB-3C78-4A15-14C93A5D3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PlaceHolder 1">
            <a:extLst>
              <a:ext uri="{FF2B5EF4-FFF2-40B4-BE49-F238E27FC236}">
                <a16:creationId xmlns:a16="http://schemas.microsoft.com/office/drawing/2014/main" id="{A986836C-DC50-6684-5BE8-AD2F3D8D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 dirty="0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3" name="PlaceHolder 2">
            <a:extLst>
              <a:ext uri="{FF2B5EF4-FFF2-40B4-BE49-F238E27FC236}">
                <a16:creationId xmlns:a16="http://schemas.microsoft.com/office/drawing/2014/main" id="{00D4C477-55D9-4C4D-E055-1D5957CB020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Controller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**Controller/LoginFrame.java**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提供學生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/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教師登入介面，驗證身份。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**Controller/RegisterFrame.java**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提供新學生註冊功能，輸入基本資料並存入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DB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**Controller/CoursePanel.java**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顯示課程清單，支援課程選修與查詢功能。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**Controller/TeacherPanel.java**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教師專用介面，可管理課程與輸入成績。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**Controller/ReportPanel.java**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報表功能，產生課程或成績清單供查詢與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Excel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匯出。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**Controller/MainFrame.java** |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主畫面框架，整合各功能模組（登入後的系統入口）。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630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5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📂 util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（工具類別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-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提供共用函式）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**util/DbConnection.java** | </a:t>
            </a:r>
            <a:r>
              <a:rPr lang="zh-TW" alt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提供 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lang="zh-TW" alt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資料庫連線管理，統一連線與關閉資源的方法。 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**util/CodeGenerator.java** | </a:t>
            </a:r>
            <a:r>
              <a:rPr lang="zh-TW" alt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自動產生學號、教師編號、課程編號等唯一識別碼。 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 **util/PasswordUtil.java** | </a:t>
            </a:r>
            <a:r>
              <a:rPr lang="zh-TW" alt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處理密碼加密、驗證，提升系統安全性。 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|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120" cy="274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zh-TW" sz="6000" b="1" u="none" strike="noStrike">
                <a:solidFill>
                  <a:schemeClr val="lt1"/>
                </a:solidFill>
                <a:uFillTx/>
                <a:latin typeface="Microsoft JhengHei UI"/>
                <a:ea typeface="Microsoft JhengHei UI"/>
              </a:rPr>
              <a:t>使用介面介紹</a:t>
            </a:r>
            <a:endParaRPr lang="en-US" sz="6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59" name="PlaceHolder 2"/>
          <p:cNvSpPr>
            <a:spLocks noGrp="1"/>
          </p:cNvSpPr>
          <p:nvPr>
            <p:ph/>
          </p:nvPr>
        </p:nvSpPr>
        <p:spPr>
          <a:xfrm>
            <a:off x="1295280" y="5431680"/>
            <a:ext cx="960012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 dirty="0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首頁和登入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7F7B66D-98B7-4810-1DB8-D799A4B3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46" y="2110285"/>
            <a:ext cx="5043670" cy="36582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C22F5FE-B3BD-2694-2982-540BDE4C1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012" y="2090137"/>
            <a:ext cx="5043669" cy="3678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altLang="en-US" sz="3200" b="1" u="none" strike="noStrike" dirty="0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學生註冊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7C52A03-9ADB-1E09-0D3E-97D8788AC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35" y="582053"/>
            <a:ext cx="4961105" cy="5656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功能特色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665" y="1498060"/>
            <a:ext cx="9695234" cy="4628105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| </a:t>
            </a:r>
            <a:r>
              <a:rPr lang="zh-TW" altLang="en-US" sz="2000" dirty="0"/>
              <a:t>類別               </a:t>
            </a:r>
            <a:r>
              <a:rPr lang="en-US" altLang="zh-TW" sz="2000" dirty="0"/>
              <a:t>| </a:t>
            </a:r>
            <a:r>
              <a:rPr lang="zh-TW" altLang="en-US" sz="2000" dirty="0"/>
              <a:t>功能特色                                                                                        </a:t>
            </a:r>
            <a:r>
              <a:rPr lang="en-US" altLang="zh-TW" sz="2000" dirty="0"/>
              <a:t>|</a:t>
            </a:r>
          </a:p>
          <a:p>
            <a:r>
              <a:rPr lang="en-US" altLang="zh-TW" sz="2000" dirty="0"/>
              <a:t>| ---------- </a:t>
            </a:r>
            <a:r>
              <a:rPr lang="zh-TW" altLang="en-US" sz="2000" dirty="0"/>
              <a:t>         </a:t>
            </a:r>
            <a:r>
              <a:rPr lang="en-US" altLang="zh-TW" sz="2000" dirty="0"/>
              <a:t>| -------------------------------------------------------------- </a:t>
            </a:r>
            <a:r>
              <a:rPr lang="zh-TW" altLang="en-US" sz="2000" dirty="0"/>
              <a:t>                    </a:t>
            </a:r>
            <a:r>
              <a:rPr lang="en-US" altLang="zh-TW" sz="2000" dirty="0"/>
              <a:t>|</a:t>
            </a:r>
          </a:p>
          <a:p>
            <a:r>
              <a:rPr lang="en-US" altLang="zh-TW" sz="2000" dirty="0"/>
              <a:t>| </a:t>
            </a:r>
            <a:r>
              <a:rPr lang="en-US" sz="2000" dirty="0"/>
              <a:t>Util       </a:t>
            </a:r>
            <a:r>
              <a:rPr lang="zh-TW" altLang="en-US" sz="2000" dirty="0"/>
              <a:t>          </a:t>
            </a:r>
            <a:r>
              <a:rPr lang="en-US" sz="2000" dirty="0"/>
              <a:t>| </a:t>
            </a:r>
            <a:r>
              <a:rPr lang="en-US" sz="2000" dirty="0" err="1"/>
              <a:t>CodeGenerator</a:t>
            </a:r>
            <a:r>
              <a:rPr lang="en-US" sz="2000" dirty="0"/>
              <a:t>, </a:t>
            </a:r>
            <a:r>
              <a:rPr lang="en-US" sz="2000" dirty="0" err="1"/>
              <a:t>PasswordUtil</a:t>
            </a:r>
            <a:r>
              <a:rPr lang="en-US" sz="2000" dirty="0"/>
              <a:t>, </a:t>
            </a:r>
            <a:r>
              <a:rPr lang="en-US" sz="2000" dirty="0" err="1"/>
              <a:t>DbConnection</a:t>
            </a:r>
            <a:r>
              <a:rPr lang="en-US" sz="2000" dirty="0"/>
              <a:t>     </a:t>
            </a:r>
            <a:r>
              <a:rPr lang="zh-TW" altLang="en-US" sz="2000" dirty="0"/>
              <a:t>                    </a:t>
            </a:r>
            <a:r>
              <a:rPr lang="en-US" sz="2000" dirty="0"/>
              <a:t>|</a:t>
            </a:r>
          </a:p>
          <a:p>
            <a:r>
              <a:rPr lang="en-US" sz="2000" dirty="0"/>
              <a:t>| DAO        </a:t>
            </a:r>
            <a:r>
              <a:rPr lang="zh-TW" altLang="en-US" sz="2000" dirty="0"/>
              <a:t>       </a:t>
            </a:r>
            <a:r>
              <a:rPr lang="en-US" sz="2000" dirty="0"/>
              <a:t>| CRUD </a:t>
            </a:r>
            <a:r>
              <a:rPr lang="zh-TW" altLang="en-US" sz="2000" dirty="0"/>
              <a:t>介面，實作在 </a:t>
            </a:r>
            <a:r>
              <a:rPr lang="en-US" sz="2000" dirty="0" err="1"/>
              <a:t>dao.impl</a:t>
            </a:r>
            <a:r>
              <a:rPr lang="en-US" sz="2000" dirty="0"/>
              <a:t>                            </a:t>
            </a:r>
            <a:r>
              <a:rPr lang="zh-TW" altLang="en-US" sz="2000" dirty="0"/>
              <a:t> </a:t>
            </a:r>
            <a:r>
              <a:rPr lang="en-US" sz="2000" dirty="0"/>
              <a:t>  </a:t>
            </a:r>
            <a:r>
              <a:rPr lang="zh-TW" altLang="en-US" sz="2000" dirty="0"/>
              <a:t>                    </a:t>
            </a:r>
            <a:r>
              <a:rPr lang="en-US" sz="2000" dirty="0"/>
              <a:t>|</a:t>
            </a:r>
          </a:p>
          <a:p>
            <a:r>
              <a:rPr lang="en-US" sz="2000" dirty="0"/>
              <a:t>| Service    </a:t>
            </a:r>
            <a:r>
              <a:rPr lang="zh-TW" altLang="en-US" sz="2000" dirty="0"/>
              <a:t>      </a:t>
            </a:r>
            <a:r>
              <a:rPr lang="en-US" sz="2000" dirty="0"/>
              <a:t>| </a:t>
            </a:r>
            <a:r>
              <a:rPr lang="zh-TW" altLang="en-US" sz="2000" dirty="0"/>
              <a:t>封裝商業邏輯，實作在 </a:t>
            </a:r>
            <a:r>
              <a:rPr lang="en-US" sz="2000" dirty="0" err="1"/>
              <a:t>service.impl</a:t>
            </a:r>
            <a:r>
              <a:rPr lang="en-US" sz="2000" dirty="0"/>
              <a:t>                                        |</a:t>
            </a:r>
          </a:p>
          <a:p>
            <a:r>
              <a:rPr lang="en-US" sz="2000" dirty="0"/>
              <a:t>| Controller </a:t>
            </a:r>
            <a:r>
              <a:rPr lang="zh-TW" altLang="en-US" sz="2000" dirty="0"/>
              <a:t>    </a:t>
            </a:r>
            <a:r>
              <a:rPr lang="en-US" sz="2000" dirty="0"/>
              <a:t>| Swing </a:t>
            </a:r>
            <a:r>
              <a:rPr lang="zh-TW" altLang="en-US" sz="2000" dirty="0"/>
              <a:t>畫面控制（</a:t>
            </a:r>
            <a:r>
              <a:rPr lang="en-US" sz="2000" dirty="0" err="1"/>
              <a:t>LoginFrame</a:t>
            </a:r>
            <a:r>
              <a:rPr lang="en-US" sz="2000" dirty="0"/>
              <a:t>, </a:t>
            </a:r>
            <a:r>
              <a:rPr lang="en-US" sz="2000" dirty="0" err="1"/>
              <a:t>CoursePanel</a:t>
            </a:r>
            <a:r>
              <a:rPr lang="en-US" sz="2000" dirty="0"/>
              <a:t>, </a:t>
            </a:r>
            <a:r>
              <a:rPr lang="zh-TW" altLang="en-US" sz="2000" dirty="0"/>
              <a:t>                 </a:t>
            </a:r>
            <a:r>
              <a:rPr lang="en-US" sz="2000" dirty="0" err="1"/>
              <a:t>TeacherPanel</a:t>
            </a:r>
            <a:r>
              <a:rPr lang="en-US" sz="2000" dirty="0"/>
              <a:t>, </a:t>
            </a:r>
            <a:r>
              <a:rPr lang="en-US" sz="2000" dirty="0" err="1"/>
              <a:t>ReportPanel</a:t>
            </a:r>
            <a:r>
              <a:rPr lang="en-US" sz="2000" dirty="0"/>
              <a:t>） </a:t>
            </a:r>
            <a:r>
              <a:rPr lang="zh-TW" altLang="en-US" sz="2000" dirty="0"/>
              <a:t>                                                                                 </a:t>
            </a:r>
            <a:r>
              <a:rPr lang="en-US" sz="2000" dirty="0"/>
              <a:t>|</a:t>
            </a:r>
          </a:p>
          <a:p>
            <a:r>
              <a:rPr lang="en-US" sz="2000" dirty="0"/>
              <a:t>| </a:t>
            </a:r>
            <a:r>
              <a:rPr lang="zh-TW" altLang="en-US" sz="2000" dirty="0"/>
              <a:t>報表              </a:t>
            </a:r>
            <a:r>
              <a:rPr lang="en-US" altLang="zh-TW" sz="2000" dirty="0"/>
              <a:t>| </a:t>
            </a:r>
            <a:r>
              <a:rPr lang="en-US" sz="2000" dirty="0" err="1"/>
              <a:t>ReportPanel</a:t>
            </a:r>
            <a:r>
              <a:rPr lang="en-US" sz="2000" dirty="0"/>
              <a:t> </a:t>
            </a:r>
            <a:r>
              <a:rPr lang="zh-TW" altLang="en-US" sz="2000" dirty="0"/>
              <a:t>顯示課程統計、成績趨勢，支援 </a:t>
            </a:r>
            <a:r>
              <a:rPr lang="en-US" sz="2000" dirty="0"/>
              <a:t>Excel </a:t>
            </a:r>
            <a:r>
              <a:rPr lang="zh-TW" altLang="en-US" sz="2000" dirty="0"/>
              <a:t>匯出 </a:t>
            </a:r>
            <a:r>
              <a:rPr lang="en-US" altLang="zh-TW" sz="2000" dirty="0"/>
              <a:t>|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PlaceHolder 1"/>
          <p:cNvSpPr>
            <a:spLocks noGrp="1"/>
          </p:cNvSpPr>
          <p:nvPr>
            <p:ph type="title"/>
          </p:nvPr>
        </p:nvSpPr>
        <p:spPr>
          <a:xfrm>
            <a:off x="1400782" y="447473"/>
            <a:ext cx="9640112" cy="7490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學生選課</a:t>
            </a:r>
            <a:r>
              <a:rPr lang="en-US" altLang="zh-TW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-- </a:t>
            </a: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衝堂機制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66A01B-2214-2F7A-8666-D2D9B8CF6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84" y="1203354"/>
            <a:ext cx="8554288" cy="4932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24EB8-8415-690D-6BB7-51C5ABBD8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PlaceHolder 1">
            <a:extLst>
              <a:ext uri="{FF2B5EF4-FFF2-40B4-BE49-F238E27FC236}">
                <a16:creationId xmlns:a16="http://schemas.microsoft.com/office/drawing/2014/main" id="{9A26AB37-F232-DFF2-1C2B-0C387209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82" y="447473"/>
            <a:ext cx="9640112" cy="7490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學生選課</a:t>
            </a:r>
            <a:r>
              <a:rPr lang="en-US" altLang="zh-TW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-- </a:t>
            </a: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學分要求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6A7BB3-9A98-5F16-4BD5-2C4595AB7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18" y="1282544"/>
            <a:ext cx="8162213" cy="47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9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40F76-8A42-CFD8-6C0C-E442C4BB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PlaceHolder 1">
            <a:extLst>
              <a:ext uri="{FF2B5EF4-FFF2-40B4-BE49-F238E27FC236}">
                <a16:creationId xmlns:a16="http://schemas.microsoft.com/office/drawing/2014/main" id="{7108B4DD-3667-3CC9-56C7-EFDE75AB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82" y="447473"/>
            <a:ext cx="9640112" cy="7490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學生選課</a:t>
            </a:r>
            <a:r>
              <a:rPr lang="en-US" altLang="zh-TW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-- </a:t>
            </a: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選課完成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626A0D-3874-8C76-38A0-E1AFD79D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80" y="1196502"/>
            <a:ext cx="8729148" cy="50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5F1F0-8544-6941-5ABB-F0D79A247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PlaceHolder 1">
            <a:extLst>
              <a:ext uri="{FF2B5EF4-FFF2-40B4-BE49-F238E27FC236}">
                <a16:creationId xmlns:a16="http://schemas.microsoft.com/office/drawing/2014/main" id="{BA75A223-8D28-E4D6-6C95-FA0BDBA4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82" y="447473"/>
            <a:ext cx="9640112" cy="7490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學生選課</a:t>
            </a:r>
            <a:r>
              <a:rPr lang="en-US" altLang="zh-TW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-- </a:t>
            </a: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成績畫面</a:t>
            </a:r>
            <a:r>
              <a:rPr lang="en-US" altLang="zh-TW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(</a:t>
            </a: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老師打完成績</a:t>
            </a:r>
            <a:r>
              <a:rPr lang="en-US" altLang="zh-TW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)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4A4CA7-437A-CC98-1664-2E2C7B65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29" y="1142801"/>
            <a:ext cx="8600330" cy="49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4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22D48-1804-C582-C19A-C865C52A6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PlaceHolder 1">
            <a:extLst>
              <a:ext uri="{FF2B5EF4-FFF2-40B4-BE49-F238E27FC236}">
                <a16:creationId xmlns:a16="http://schemas.microsoft.com/office/drawing/2014/main" id="{C63A47DE-AC3E-1DE9-04B3-532FB4BD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82" y="447473"/>
            <a:ext cx="9640112" cy="7490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學生選課</a:t>
            </a:r>
            <a:r>
              <a:rPr lang="en-US" altLang="zh-TW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-- </a:t>
            </a: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成績趨勢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BB18B7-1BF8-2686-15B7-FC102649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67" y="1196503"/>
            <a:ext cx="8584409" cy="50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8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FC0CF-9A59-AF4A-650C-E0072A92E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PlaceHolder 1">
            <a:extLst>
              <a:ext uri="{FF2B5EF4-FFF2-40B4-BE49-F238E27FC236}">
                <a16:creationId xmlns:a16="http://schemas.microsoft.com/office/drawing/2014/main" id="{6085AF54-1BE9-A7A7-39B1-0FD87831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82" y="447473"/>
            <a:ext cx="9640112" cy="7490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老師課程管理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52DCAE-60CB-2F87-1B4C-6D13BB6B6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12" y="1196503"/>
            <a:ext cx="9174439" cy="53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9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B80C2-5DD6-A986-EE53-FFACDB57D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PlaceHolder 1">
            <a:extLst>
              <a:ext uri="{FF2B5EF4-FFF2-40B4-BE49-F238E27FC236}">
                <a16:creationId xmlns:a16="http://schemas.microsoft.com/office/drawing/2014/main" id="{5E1932BB-6F2D-3841-7DE9-026C021E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82" y="447473"/>
            <a:ext cx="9640112" cy="7490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老師新增課程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8B27C9-EF3A-8825-CB90-4A875B7BB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07" y="1146219"/>
            <a:ext cx="8580076" cy="498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935F4-8D60-40B5-1931-B46E2C79C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PlaceHolder 1">
            <a:extLst>
              <a:ext uri="{FF2B5EF4-FFF2-40B4-BE49-F238E27FC236}">
                <a16:creationId xmlns:a16="http://schemas.microsoft.com/office/drawing/2014/main" id="{7CBAAE2F-E48E-45A9-FFB4-A2FA8180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82" y="447473"/>
            <a:ext cx="9640112" cy="7490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老師新增課程</a:t>
            </a:r>
            <a:r>
              <a:rPr lang="en-US" altLang="zh-TW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-- </a:t>
            </a: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衝堂機制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3EDB85-A8AA-B0A8-F6B5-7A458B44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89" y="1272678"/>
            <a:ext cx="8279837" cy="48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1C4C-28C3-6DDA-75DD-B5F240CD3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PlaceHolder 1">
            <a:extLst>
              <a:ext uri="{FF2B5EF4-FFF2-40B4-BE49-F238E27FC236}">
                <a16:creationId xmlns:a16="http://schemas.microsoft.com/office/drawing/2014/main" id="{A95C2654-350B-3F96-75B5-EBD9F083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82" y="447473"/>
            <a:ext cx="9640112" cy="7490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老師刪除課程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19F615-DD08-7D11-AE3F-4E2C7C6F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603" y="1142999"/>
            <a:ext cx="8697920" cy="507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26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5C30A-4936-958A-83E0-2413669C8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PlaceHolder 1">
            <a:extLst>
              <a:ext uri="{FF2B5EF4-FFF2-40B4-BE49-F238E27FC236}">
                <a16:creationId xmlns:a16="http://schemas.microsoft.com/office/drawing/2014/main" id="{8C5D89F7-F795-7AE9-9B8B-0A6D5B89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82" y="447473"/>
            <a:ext cx="9640112" cy="7490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老師異動課程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86C33E-3F41-D72A-CC0F-D24517244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37" y="1196503"/>
            <a:ext cx="8649281" cy="50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6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專案架構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Academy/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dirty="0"/>
              <a:t>├─ </a:t>
            </a:r>
            <a:r>
              <a:rPr lang="en-US" dirty="0" err="1"/>
              <a:t>src</a:t>
            </a:r>
            <a:r>
              <a:rPr lang="en-US" dirty="0"/>
              <a:t>/main/java/│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dirty="0"/>
              <a:t> ├─ model/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dirty="0"/>
              <a:t>│  ├─ dao/</a:t>
            </a:r>
            <a:r>
              <a:rPr lang="en-US" dirty="0" err="1"/>
              <a:t>impl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dirty="0"/>
              <a:t>│  ├─ service/</a:t>
            </a:r>
            <a:r>
              <a:rPr lang="en-US" dirty="0" err="1"/>
              <a:t>impl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dirty="0"/>
              <a:t>│  ├─ controller/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dirty="0"/>
              <a:t>│  └─ util/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dirty="0"/>
              <a:t>└─ pom.xml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DF59D-1228-DE58-F6A5-F0046C5F1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PlaceHolder 1">
            <a:extLst>
              <a:ext uri="{FF2B5EF4-FFF2-40B4-BE49-F238E27FC236}">
                <a16:creationId xmlns:a16="http://schemas.microsoft.com/office/drawing/2014/main" id="{630C38B9-3D80-73D3-C724-CD5DA72F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82" y="447473"/>
            <a:ext cx="9640112" cy="7490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老師成績管理</a:t>
            </a:r>
            <a:r>
              <a:rPr lang="en-US" altLang="zh-TW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--</a:t>
            </a: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單筆打分數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9DC48B-FF63-D586-08EA-90651344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25" y="1196503"/>
            <a:ext cx="8788758" cy="51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5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127E4-7975-25DE-7D15-69B47F2C2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PlaceHolder 1">
            <a:extLst>
              <a:ext uri="{FF2B5EF4-FFF2-40B4-BE49-F238E27FC236}">
                <a16:creationId xmlns:a16="http://schemas.microsoft.com/office/drawing/2014/main" id="{F7DE0AE8-2F76-DE13-3C3C-D5502824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82" y="447473"/>
            <a:ext cx="9640112" cy="7490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老師成績管理</a:t>
            </a:r>
            <a:r>
              <a:rPr lang="en-US" altLang="zh-TW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--</a:t>
            </a: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批次打分數</a:t>
            </a:r>
            <a:r>
              <a:rPr lang="en-US" altLang="zh-TW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(</a:t>
            </a: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可依課程對選課同學做分數異動</a:t>
            </a:r>
            <a:r>
              <a:rPr lang="en-US" altLang="zh-TW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)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19B7F0B-2B01-C5B0-E0D3-3FBF0C79F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08" y="1149439"/>
            <a:ext cx="8382701" cy="49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108B3-556D-A8C7-89FB-CF046E77E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PlaceHolder 1">
            <a:extLst>
              <a:ext uri="{FF2B5EF4-FFF2-40B4-BE49-F238E27FC236}">
                <a16:creationId xmlns:a16="http://schemas.microsoft.com/office/drawing/2014/main" id="{D5C82DE2-0C7C-5109-CFE6-4A808C8A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82" y="447473"/>
            <a:ext cx="9640112" cy="7490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老師成績管理總覽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9C408E-0199-F1D7-D543-7BA4450A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34" y="1750980"/>
            <a:ext cx="10371932" cy="32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9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BD4CC-7316-0460-A442-D1D88CCA4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PlaceHolder 1">
            <a:extLst>
              <a:ext uri="{FF2B5EF4-FFF2-40B4-BE49-F238E27FC236}">
                <a16:creationId xmlns:a16="http://schemas.microsoft.com/office/drawing/2014/main" id="{923413D2-6DED-38CB-9326-992AF063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82" y="447473"/>
            <a:ext cx="9640112" cy="7490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老師課程及成績統計表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E7C176-91FA-61B4-4D67-E6F043CF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06" y="1099979"/>
            <a:ext cx="8976575" cy="5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1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學生與老師操作流程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dirty="0"/>
              <a:t>[</a:t>
            </a:r>
            <a:r>
              <a:rPr lang="zh-TW" altLang="en-US" sz="2000" dirty="0"/>
              <a:t>學生登入</a:t>
            </a:r>
            <a:r>
              <a:rPr lang="en-US" altLang="zh-TW" sz="2000" dirty="0"/>
              <a:t>] </a:t>
            </a:r>
          </a:p>
          <a:p>
            <a:pPr marL="0" indent="0">
              <a:buNone/>
            </a:pPr>
            <a:r>
              <a:rPr lang="en-US" altLang="zh-TW" sz="2000" dirty="0"/>
              <a:t>     |</a:t>
            </a:r>
          </a:p>
          <a:p>
            <a:pPr marL="0" indent="0">
              <a:buNone/>
            </a:pPr>
            <a:r>
              <a:rPr lang="en-US" altLang="zh-TW" sz="2000" dirty="0"/>
              <a:t>[</a:t>
            </a:r>
            <a:r>
              <a:rPr lang="en-US" altLang="zh-TW" sz="2000" dirty="0" err="1"/>
              <a:t>CoursePanel</a:t>
            </a:r>
            <a:r>
              <a:rPr lang="en-US" altLang="zh-TW" sz="2000" dirty="0"/>
              <a:t> </a:t>
            </a:r>
            <a:r>
              <a:rPr lang="zh-TW" altLang="en-US" sz="2000" dirty="0"/>
              <a:t>顯示課程列表</a:t>
            </a:r>
            <a:r>
              <a:rPr lang="en-US" altLang="zh-TW" sz="2000" dirty="0"/>
              <a:t>] --&gt; [</a:t>
            </a:r>
            <a:r>
              <a:rPr lang="zh-TW" altLang="en-US" sz="2000" dirty="0"/>
              <a:t>選擇課程</a:t>
            </a:r>
            <a:r>
              <a:rPr lang="en-US" altLang="zh-TW" sz="2000" dirty="0"/>
              <a:t>] --&gt; [</a:t>
            </a:r>
            <a:r>
              <a:rPr lang="zh-TW" altLang="en-US" sz="2000" dirty="0"/>
              <a:t>衝堂檢查</a:t>
            </a:r>
            <a:r>
              <a:rPr lang="en-US" altLang="zh-TW" sz="2000" dirty="0"/>
              <a:t>] --</a:t>
            </a:r>
            <a:r>
              <a:rPr lang="zh-TW" altLang="en-US" sz="2000" dirty="0"/>
              <a:t>通過</a:t>
            </a:r>
            <a:r>
              <a:rPr lang="en-US" altLang="zh-TW" sz="2000" dirty="0"/>
              <a:t>--&gt; [</a:t>
            </a:r>
            <a:r>
              <a:rPr lang="zh-TW" altLang="en-US" sz="2000" dirty="0"/>
              <a:t>成功加入選課</a:t>
            </a:r>
            <a:r>
              <a:rPr lang="en-US" altLang="zh-TW" sz="2000" dirty="0"/>
              <a:t>]</a:t>
            </a:r>
          </a:p>
          <a:p>
            <a:pPr marL="0" indent="0">
              <a:buNone/>
            </a:pPr>
            <a:r>
              <a:rPr lang="en-US" altLang="zh-TW" sz="2000" dirty="0"/>
              <a:t>                                                         |</a:t>
            </a:r>
          </a:p>
          <a:p>
            <a:pPr marL="0" indent="0">
              <a:buNone/>
            </a:pPr>
            <a:r>
              <a:rPr lang="en-US" altLang="zh-TW" sz="2000" dirty="0"/>
              <a:t>                                                     [</a:t>
            </a:r>
            <a:r>
              <a:rPr lang="zh-TW" altLang="en-US" sz="2000" dirty="0"/>
              <a:t>報表更新</a:t>
            </a:r>
            <a:r>
              <a:rPr lang="en-US" altLang="zh-TW" sz="2000" dirty="0"/>
              <a:t>] --&gt; [</a:t>
            </a:r>
            <a:r>
              <a:rPr lang="zh-TW" altLang="en-US" sz="2000" dirty="0"/>
              <a:t>學生查看成績</a:t>
            </a:r>
            <a:r>
              <a:rPr lang="en-US" altLang="zh-TW" sz="2000" dirty="0"/>
              <a:t>&amp;</a:t>
            </a:r>
            <a:r>
              <a:rPr lang="zh-TW" altLang="en-US" sz="2000" dirty="0"/>
              <a:t>報表</a:t>
            </a:r>
            <a:r>
              <a:rPr lang="en-US" altLang="zh-TW" sz="2000" dirty="0"/>
              <a:t>]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[</a:t>
            </a:r>
            <a:r>
              <a:rPr lang="zh-TW" altLang="en-US" sz="2000" dirty="0"/>
              <a:t>老師登入</a:t>
            </a:r>
            <a:r>
              <a:rPr lang="en-US" altLang="zh-TW" sz="2000" dirty="0"/>
              <a:t>]</a:t>
            </a:r>
          </a:p>
          <a:p>
            <a:pPr marL="0" indent="0">
              <a:buNone/>
            </a:pPr>
            <a:r>
              <a:rPr lang="en-US" altLang="zh-TW" sz="2000" dirty="0"/>
              <a:t>     |</a:t>
            </a:r>
          </a:p>
          <a:p>
            <a:pPr marL="0" indent="0">
              <a:buNone/>
            </a:pPr>
            <a:r>
              <a:rPr lang="en-US" altLang="zh-TW" sz="2000" dirty="0"/>
              <a:t>[</a:t>
            </a:r>
            <a:r>
              <a:rPr lang="en-US" altLang="zh-TW" sz="2000" dirty="0" err="1"/>
              <a:t>TeacherPanel</a:t>
            </a:r>
            <a:r>
              <a:rPr lang="en-US" altLang="zh-TW" sz="2000" dirty="0"/>
              <a:t> </a:t>
            </a:r>
            <a:r>
              <a:rPr lang="zh-TW" altLang="en-US" sz="2000" dirty="0"/>
              <a:t>顯示已選課學生</a:t>
            </a:r>
            <a:r>
              <a:rPr lang="en-US" altLang="zh-TW" sz="2000" dirty="0"/>
              <a:t>] --&gt; [</a:t>
            </a:r>
            <a:r>
              <a:rPr lang="zh-TW" altLang="en-US" sz="2000" dirty="0"/>
              <a:t>老師輸入分數</a:t>
            </a:r>
            <a:r>
              <a:rPr lang="en-US" altLang="zh-TW" sz="2000" dirty="0"/>
              <a:t>] --&gt; [</a:t>
            </a:r>
            <a:r>
              <a:rPr lang="zh-TW" altLang="en-US" sz="2000" dirty="0"/>
              <a:t>成績寫入資料庫</a:t>
            </a:r>
            <a:r>
              <a:rPr lang="en-US" altLang="zh-TW" sz="2000" dirty="0"/>
              <a:t>]</a:t>
            </a:r>
          </a:p>
          <a:p>
            <a:pPr marL="0" indent="0">
              <a:buNone/>
            </a:pPr>
            <a:r>
              <a:rPr lang="en-US" altLang="zh-TW" sz="2000" dirty="0"/>
              <a:t>                                              |</a:t>
            </a:r>
          </a:p>
          <a:p>
            <a:pPr marL="0" indent="0">
              <a:buNone/>
            </a:pPr>
            <a:r>
              <a:rPr lang="en-US" altLang="zh-TW" sz="2000" dirty="0"/>
              <a:t>                                          [</a:t>
            </a:r>
            <a:r>
              <a:rPr lang="zh-TW" altLang="en-US" sz="2000" dirty="0"/>
              <a:t>報表更新</a:t>
            </a:r>
            <a:r>
              <a:rPr lang="en-US" altLang="zh-TW" sz="2000" dirty="0"/>
              <a:t>] --&gt; [</a:t>
            </a:r>
            <a:r>
              <a:rPr lang="zh-TW" altLang="en-US" sz="2000" dirty="0"/>
              <a:t>老師查看學生成績統計</a:t>
            </a:r>
            <a:r>
              <a:rPr lang="en-US" altLang="zh-TW" sz="2000" dirty="0"/>
              <a:t>&amp;</a:t>
            </a:r>
            <a:r>
              <a:rPr lang="zh-TW" altLang="en-US" sz="2000" dirty="0"/>
              <a:t>選課統計</a:t>
            </a:r>
            <a:r>
              <a:rPr lang="en-US" altLang="zh-TW" sz="2000" dirty="0"/>
              <a:t>]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DEB1B-3074-A824-F83E-E055D4E1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15095-9249-EA0E-2CDB-89E87778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94" y="1332689"/>
            <a:ext cx="11056266" cy="4630366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/>
              <a:t>A[</a:t>
            </a:r>
            <a:r>
              <a:rPr lang="zh-TW" altLang="en-US" dirty="0"/>
              <a:t>學生登入</a:t>
            </a:r>
            <a:r>
              <a:rPr lang="en-US" altLang="zh-TW" dirty="0"/>
              <a:t>] --&gt; B[</a:t>
            </a:r>
            <a:r>
              <a:rPr lang="en-US" altLang="zh-TW" dirty="0" err="1"/>
              <a:t>CoursePanel</a:t>
            </a:r>
            <a:r>
              <a:rPr lang="en-US" altLang="zh-TW" dirty="0"/>
              <a:t> </a:t>
            </a:r>
            <a:r>
              <a:rPr lang="zh-TW" altLang="en-US" dirty="0"/>
              <a:t>顯示課程列表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   B --&gt; C[</a:t>
            </a:r>
            <a:r>
              <a:rPr lang="zh-TW" altLang="en-US" dirty="0"/>
              <a:t>選擇課程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   C --&gt; D{</a:t>
            </a:r>
            <a:r>
              <a:rPr lang="zh-TW" altLang="en-US" dirty="0"/>
              <a:t>衝堂檢查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 D -- </a:t>
            </a:r>
            <a:r>
              <a:rPr lang="zh-TW" altLang="en-US" dirty="0"/>
              <a:t>通過 </a:t>
            </a:r>
            <a:r>
              <a:rPr lang="en-US" altLang="zh-TW" dirty="0"/>
              <a:t>--&gt; E[</a:t>
            </a:r>
            <a:r>
              <a:rPr lang="zh-TW" altLang="en-US" dirty="0"/>
              <a:t>成功加入選課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   E --&gt; F[</a:t>
            </a:r>
            <a:r>
              <a:rPr lang="zh-TW" altLang="en-US" dirty="0"/>
              <a:t>報表更新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   F --&gt; G[</a:t>
            </a:r>
            <a:r>
              <a:rPr lang="zh-TW" altLang="en-US" dirty="0"/>
              <a:t>學生可查看自己的成績 </a:t>
            </a:r>
            <a:r>
              <a:rPr lang="en-US" altLang="zh-TW" dirty="0"/>
              <a:t>&amp; </a:t>
            </a:r>
            <a:r>
              <a:rPr lang="zh-TW" altLang="en-US" dirty="0"/>
              <a:t>報表</a:t>
            </a:r>
            <a:r>
              <a:rPr lang="en-US" altLang="zh-TW" dirty="0"/>
              <a:t>]</a:t>
            </a:r>
          </a:p>
          <a:p>
            <a:endParaRPr lang="en-US" altLang="zh-TW" dirty="0"/>
          </a:p>
          <a:p>
            <a:r>
              <a:rPr lang="en-US" altLang="zh-TW" dirty="0"/>
              <a:t>    H[</a:t>
            </a:r>
            <a:r>
              <a:rPr lang="zh-TW" altLang="en-US" dirty="0"/>
              <a:t>老師登入</a:t>
            </a:r>
            <a:r>
              <a:rPr lang="en-US" altLang="zh-TW" dirty="0"/>
              <a:t>] --&gt; I[</a:t>
            </a:r>
            <a:r>
              <a:rPr lang="en-US" altLang="zh-TW" dirty="0" err="1"/>
              <a:t>TeacherPanel</a:t>
            </a:r>
            <a:r>
              <a:rPr lang="en-US" altLang="zh-TW" dirty="0"/>
              <a:t> </a:t>
            </a:r>
            <a:r>
              <a:rPr lang="zh-TW" altLang="en-US" dirty="0"/>
              <a:t>顯示已選課學生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   I --&gt; J[</a:t>
            </a:r>
            <a:r>
              <a:rPr lang="zh-TW" altLang="en-US" dirty="0"/>
              <a:t>老師輸入分數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   J --&gt; K[</a:t>
            </a:r>
            <a:r>
              <a:rPr lang="zh-TW" altLang="en-US" dirty="0"/>
              <a:t>成績寫入資料庫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   K --&gt; L[</a:t>
            </a:r>
            <a:r>
              <a:rPr lang="zh-TW" altLang="en-US" dirty="0"/>
              <a:t>報表更新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   L --&gt; M[</a:t>
            </a:r>
            <a:r>
              <a:rPr lang="zh-TW" altLang="en-US" dirty="0"/>
              <a:t>老師可查看學生成績統計 </a:t>
            </a:r>
            <a:r>
              <a:rPr lang="en-US" altLang="zh-TW" dirty="0"/>
              <a:t>&amp; </a:t>
            </a:r>
            <a:r>
              <a:rPr lang="zh-TW" altLang="en-US" dirty="0"/>
              <a:t>選課統計</a:t>
            </a:r>
            <a:r>
              <a:rPr lang="en-US" altLang="zh-TW" dirty="0"/>
              <a:t>]</a:t>
            </a:r>
          </a:p>
          <a:p>
            <a:endParaRPr lang="en-US" altLang="zh-TW" dirty="0"/>
          </a:p>
          <a:p>
            <a:r>
              <a:rPr lang="en-US" altLang="zh-TW" dirty="0"/>
              <a:t>    E -- </a:t>
            </a:r>
            <a:r>
              <a:rPr lang="zh-TW" altLang="en-US" dirty="0"/>
              <a:t>選課資訊 </a:t>
            </a:r>
            <a:r>
              <a:rPr lang="en-US" altLang="zh-TW" dirty="0"/>
              <a:t>--&gt; I</a:t>
            </a:r>
          </a:p>
          <a:p>
            <a:r>
              <a:rPr lang="en-US" altLang="zh-TW" dirty="0"/>
              <a:t>    J -- </a:t>
            </a:r>
            <a:r>
              <a:rPr lang="zh-TW" altLang="en-US" dirty="0"/>
              <a:t>分數更新 </a:t>
            </a:r>
            <a:r>
              <a:rPr lang="en-US" altLang="zh-TW" dirty="0"/>
              <a:t>--&gt; 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40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CoursePanel (學生端) 互動示意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dirty="0"/>
              <a:t>| </a:t>
            </a:r>
            <a:r>
              <a:rPr lang="zh-TW" altLang="en-US" sz="2200" dirty="0"/>
              <a:t>欄位 </a:t>
            </a:r>
            <a:r>
              <a:rPr lang="en-US" altLang="zh-TW" sz="2200" dirty="0"/>
              <a:t>/ </a:t>
            </a:r>
            <a:r>
              <a:rPr lang="zh-TW" altLang="en-US" sz="2200" dirty="0"/>
              <a:t>按鈕          </a:t>
            </a:r>
            <a:r>
              <a:rPr lang="en-US" altLang="zh-TW" sz="2200" dirty="0"/>
              <a:t>| </a:t>
            </a:r>
            <a:r>
              <a:rPr lang="zh-TW" altLang="en-US" sz="2200" dirty="0"/>
              <a:t>說明              </a:t>
            </a:r>
            <a:r>
              <a:rPr lang="en-US" altLang="zh-TW" sz="2200" dirty="0"/>
              <a:t>| </a:t>
            </a:r>
            <a:r>
              <a:rPr lang="zh-TW" altLang="en-US" sz="2200" dirty="0"/>
              <a:t>互動效果                                              </a:t>
            </a:r>
            <a:r>
              <a:rPr lang="en-US" altLang="zh-TW" sz="2200" dirty="0"/>
              <a:t>|</a:t>
            </a:r>
          </a:p>
          <a:p>
            <a:pPr marL="0" indent="0">
              <a:buNone/>
            </a:pPr>
            <a:r>
              <a:rPr lang="en-US" altLang="zh-TW" sz="2200" dirty="0"/>
              <a:t>| ----------- </a:t>
            </a:r>
            <a:r>
              <a:rPr lang="zh-TW" altLang="en-US" sz="2200" dirty="0"/>
              <a:t>             </a:t>
            </a:r>
            <a:r>
              <a:rPr lang="en-US" altLang="zh-TW" sz="2200" dirty="0"/>
              <a:t>| ------ </a:t>
            </a:r>
            <a:r>
              <a:rPr lang="zh-TW" altLang="en-US" sz="2200" dirty="0"/>
              <a:t>              </a:t>
            </a:r>
            <a:r>
              <a:rPr lang="en-US" altLang="zh-TW" sz="2200" dirty="0"/>
              <a:t>| ----------------------- </a:t>
            </a:r>
            <a:r>
              <a:rPr lang="zh-TW" altLang="en-US" sz="2200" dirty="0"/>
              <a:t>                               </a:t>
            </a:r>
            <a:r>
              <a:rPr lang="en-US" altLang="zh-TW" sz="2200" dirty="0"/>
              <a:t>|</a:t>
            </a:r>
          </a:p>
          <a:p>
            <a:pPr marL="0" indent="0">
              <a:buNone/>
            </a:pPr>
            <a:r>
              <a:rPr lang="en-US" altLang="zh-TW" sz="2200" dirty="0"/>
              <a:t>| </a:t>
            </a:r>
            <a:r>
              <a:rPr lang="zh-TW" altLang="en-US" sz="2200" dirty="0"/>
              <a:t>課程列表 </a:t>
            </a:r>
            <a:r>
              <a:rPr lang="en-US" altLang="zh-TW" sz="2200" dirty="0" err="1"/>
              <a:t>JTable</a:t>
            </a:r>
            <a:r>
              <a:rPr lang="en-US" altLang="zh-TW" sz="2200" dirty="0"/>
              <a:t> | </a:t>
            </a:r>
            <a:r>
              <a:rPr lang="zh-TW" altLang="en-US" sz="2200" dirty="0"/>
              <a:t>顯示所有課程 </a:t>
            </a:r>
            <a:r>
              <a:rPr lang="en-US" altLang="zh-TW" sz="2200" dirty="0"/>
              <a:t>| </a:t>
            </a:r>
            <a:r>
              <a:rPr lang="zh-TW" altLang="en-US" sz="2200" dirty="0"/>
              <a:t>點擊「選課」 → 發生衝堂檢查           </a:t>
            </a:r>
            <a:r>
              <a:rPr lang="en-US" altLang="zh-TW" sz="2200" dirty="0"/>
              <a:t>|</a:t>
            </a:r>
          </a:p>
          <a:p>
            <a:pPr marL="0" indent="0">
              <a:buNone/>
            </a:pPr>
            <a:r>
              <a:rPr lang="en-US" altLang="zh-TW" sz="2200" dirty="0"/>
              <a:t>| </a:t>
            </a:r>
            <a:r>
              <a:rPr lang="zh-TW" altLang="en-US" sz="2200" dirty="0"/>
              <a:t>選課按鈕 🟢       </a:t>
            </a:r>
            <a:r>
              <a:rPr lang="en-US" altLang="zh-TW" sz="2200" dirty="0"/>
              <a:t>| </a:t>
            </a:r>
            <a:r>
              <a:rPr lang="zh-TW" altLang="en-US" sz="2200" dirty="0"/>
              <a:t>選擇課程        </a:t>
            </a:r>
            <a:r>
              <a:rPr lang="en-US" altLang="zh-TW" sz="2200" dirty="0"/>
              <a:t>| </a:t>
            </a:r>
            <a:r>
              <a:rPr lang="zh-TW" altLang="en-US" sz="2200" dirty="0"/>
              <a:t>成功加入 → </a:t>
            </a:r>
            <a:r>
              <a:rPr lang="en-US" altLang="zh-TW" sz="2200" dirty="0" err="1"/>
              <a:t>JTable</a:t>
            </a:r>
            <a:r>
              <a:rPr lang="en-US" altLang="zh-TW" sz="2200" dirty="0"/>
              <a:t> </a:t>
            </a:r>
            <a:r>
              <a:rPr lang="zh-TW" altLang="en-US" sz="2200" dirty="0"/>
              <a:t>更新，報表刷新   </a:t>
            </a:r>
            <a:r>
              <a:rPr lang="en-US" altLang="zh-TW" sz="2200" dirty="0"/>
              <a:t>|</a:t>
            </a:r>
          </a:p>
          <a:p>
            <a:pPr marL="0" indent="0">
              <a:buNone/>
            </a:pPr>
            <a:r>
              <a:rPr lang="en-US" altLang="zh-TW" sz="2200" dirty="0"/>
              <a:t>| </a:t>
            </a:r>
            <a:r>
              <a:rPr lang="zh-TW" altLang="en-US" sz="2200" dirty="0"/>
              <a:t>衝堂警告 ⚠️       </a:t>
            </a:r>
            <a:r>
              <a:rPr lang="en-US" altLang="zh-TW" sz="2200" dirty="0"/>
              <a:t>| </a:t>
            </a:r>
            <a:r>
              <a:rPr lang="zh-TW" altLang="en-US" sz="2200" dirty="0"/>
              <a:t>顯示衝堂訊息 </a:t>
            </a:r>
            <a:r>
              <a:rPr lang="en-US" altLang="zh-TW" sz="2200" dirty="0"/>
              <a:t>| </a:t>
            </a:r>
            <a:r>
              <a:rPr lang="zh-TW" altLang="en-US" sz="2200" dirty="0"/>
              <a:t>阻止選課                                              </a:t>
            </a:r>
            <a:r>
              <a:rPr lang="en-US" altLang="zh-TW" sz="2200" dirty="0"/>
              <a:t>|</a:t>
            </a:r>
          </a:p>
          <a:p>
            <a:pPr marL="0" indent="0">
              <a:buNone/>
            </a:pPr>
            <a:r>
              <a:rPr lang="en-US" altLang="zh-TW" sz="2200" dirty="0"/>
              <a:t>| </a:t>
            </a:r>
            <a:r>
              <a:rPr lang="zh-TW" altLang="en-US" sz="2200" dirty="0"/>
              <a:t>報表按鈕 📊       </a:t>
            </a:r>
            <a:r>
              <a:rPr lang="en-US" altLang="zh-TW" sz="2200" dirty="0"/>
              <a:t>| </a:t>
            </a:r>
            <a:r>
              <a:rPr lang="zh-TW" altLang="en-US" sz="2200" dirty="0"/>
              <a:t>查看個人成績 </a:t>
            </a:r>
            <a:r>
              <a:rPr lang="en-US" altLang="zh-TW" sz="2200" dirty="0"/>
              <a:t>| </a:t>
            </a:r>
            <a:r>
              <a:rPr lang="zh-TW" altLang="en-US" sz="2200" dirty="0"/>
              <a:t>開啟 </a:t>
            </a:r>
            <a:r>
              <a:rPr lang="en-US" altLang="zh-TW" sz="2200" dirty="0" err="1"/>
              <a:t>ReportPanel</a:t>
            </a:r>
            <a:r>
              <a:rPr lang="en-US" altLang="zh-TW" sz="2200" dirty="0"/>
              <a:t> </a:t>
            </a:r>
            <a:r>
              <a:rPr lang="zh-TW" altLang="en-US" sz="2200" dirty="0"/>
              <a:t>折線圖 </a:t>
            </a:r>
            <a:r>
              <a:rPr lang="en-US" altLang="zh-TW" sz="2200" dirty="0"/>
              <a:t>&amp; </a:t>
            </a:r>
            <a:r>
              <a:rPr lang="zh-TW" altLang="en-US" sz="2200" dirty="0"/>
              <a:t>表格         </a:t>
            </a:r>
            <a:r>
              <a:rPr lang="en-US" altLang="zh-TW" sz="2200" dirty="0"/>
              <a:t>|</a:t>
            </a:r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TeacherPanel</a:t>
            </a:r>
            <a:r>
              <a:rPr dirty="0"/>
              <a:t> (</a:t>
            </a:r>
            <a:r>
              <a:rPr dirty="0" err="1"/>
              <a:t>老師端</a:t>
            </a:r>
            <a:r>
              <a:rPr dirty="0"/>
              <a:t>) </a:t>
            </a:r>
            <a:r>
              <a:rPr dirty="0" err="1"/>
              <a:t>互動示意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dirty="0"/>
              <a:t>| </a:t>
            </a:r>
            <a:r>
              <a:rPr lang="zh-TW" altLang="en-US" sz="2200" dirty="0"/>
              <a:t>欄位 </a:t>
            </a:r>
            <a:r>
              <a:rPr lang="en-US" altLang="zh-TW" sz="2200" dirty="0"/>
              <a:t>/ </a:t>
            </a:r>
            <a:r>
              <a:rPr lang="zh-TW" altLang="en-US" sz="2200" dirty="0"/>
              <a:t>按鈕          </a:t>
            </a:r>
            <a:r>
              <a:rPr lang="en-US" altLang="zh-TW" sz="2200" dirty="0"/>
              <a:t>| </a:t>
            </a:r>
            <a:r>
              <a:rPr lang="zh-TW" altLang="en-US" sz="2200" dirty="0"/>
              <a:t>說明                  </a:t>
            </a:r>
            <a:r>
              <a:rPr lang="en-US" altLang="zh-TW" sz="2200" dirty="0"/>
              <a:t>| </a:t>
            </a:r>
            <a:r>
              <a:rPr lang="zh-TW" altLang="en-US" sz="2200" dirty="0"/>
              <a:t>互動效果                                   </a:t>
            </a:r>
            <a:r>
              <a:rPr lang="en-US" altLang="zh-TW" sz="2200" dirty="0"/>
              <a:t>|</a:t>
            </a:r>
          </a:p>
          <a:p>
            <a:pPr marL="0" indent="0">
              <a:buNone/>
            </a:pPr>
            <a:r>
              <a:rPr lang="en-US" altLang="zh-TW" sz="2200" dirty="0"/>
              <a:t>| ----------- </a:t>
            </a:r>
            <a:r>
              <a:rPr lang="zh-TW" altLang="en-US" sz="2200" dirty="0"/>
              <a:t>              </a:t>
            </a:r>
            <a:r>
              <a:rPr lang="en-US" altLang="zh-TW" sz="2200" dirty="0"/>
              <a:t>| ------- </a:t>
            </a:r>
            <a:r>
              <a:rPr lang="zh-TW" altLang="en-US" sz="2200" dirty="0"/>
              <a:t>               </a:t>
            </a:r>
            <a:r>
              <a:rPr lang="en-US" altLang="zh-TW" sz="2200" dirty="0"/>
              <a:t>| ----------------------- |</a:t>
            </a:r>
          </a:p>
          <a:p>
            <a:pPr marL="0" indent="0">
              <a:buNone/>
            </a:pPr>
            <a:r>
              <a:rPr lang="en-US" altLang="zh-TW" sz="2200" dirty="0"/>
              <a:t>| </a:t>
            </a:r>
            <a:r>
              <a:rPr lang="zh-TW" altLang="en-US" sz="2200" dirty="0"/>
              <a:t>課程列表 </a:t>
            </a:r>
            <a:r>
              <a:rPr lang="en-US" altLang="zh-TW" sz="2200" dirty="0" err="1"/>
              <a:t>JTable</a:t>
            </a:r>
            <a:r>
              <a:rPr lang="en-US" altLang="zh-TW" sz="2200" dirty="0"/>
              <a:t> | </a:t>
            </a:r>
            <a:r>
              <a:rPr lang="zh-TW" altLang="en-US" sz="2200" dirty="0"/>
              <a:t>顯示授課課程    </a:t>
            </a:r>
            <a:r>
              <a:rPr lang="en-US" altLang="zh-TW" sz="2200" dirty="0"/>
              <a:t>| </a:t>
            </a:r>
            <a:r>
              <a:rPr lang="zh-TW" altLang="en-US" sz="2200" dirty="0"/>
              <a:t>點擊課程查看學生列表              </a:t>
            </a:r>
            <a:r>
              <a:rPr lang="en-US" altLang="zh-TW" sz="2200" dirty="0"/>
              <a:t>|</a:t>
            </a:r>
          </a:p>
          <a:p>
            <a:pPr marL="0" indent="0">
              <a:buNone/>
            </a:pPr>
            <a:r>
              <a:rPr lang="en-US" altLang="zh-TW" sz="2200" dirty="0"/>
              <a:t>| </a:t>
            </a:r>
            <a:r>
              <a:rPr lang="zh-TW" altLang="en-US" sz="2200" dirty="0"/>
              <a:t>學生列表 </a:t>
            </a:r>
            <a:r>
              <a:rPr lang="en-US" altLang="zh-TW" sz="2200" dirty="0" err="1"/>
              <a:t>JTable</a:t>
            </a:r>
            <a:r>
              <a:rPr lang="en-US" altLang="zh-TW" sz="2200" dirty="0"/>
              <a:t> | </a:t>
            </a:r>
            <a:r>
              <a:rPr lang="zh-TW" altLang="en-US" sz="2200" dirty="0"/>
              <a:t>顯示已選課學生 </a:t>
            </a:r>
            <a:r>
              <a:rPr lang="en-US" altLang="zh-TW" sz="2200" dirty="0"/>
              <a:t>| </a:t>
            </a:r>
            <a:r>
              <a:rPr lang="zh-TW" altLang="en-US" sz="2200" dirty="0"/>
              <a:t>可輸入分數                                </a:t>
            </a:r>
            <a:r>
              <a:rPr lang="en-US" altLang="zh-TW" sz="2200" dirty="0"/>
              <a:t>|</a:t>
            </a:r>
          </a:p>
          <a:p>
            <a:pPr marL="0" indent="0">
              <a:buNone/>
            </a:pPr>
            <a:r>
              <a:rPr lang="en-US" altLang="zh-TW" sz="2200" dirty="0"/>
              <a:t>| </a:t>
            </a:r>
            <a:r>
              <a:rPr lang="zh-TW" altLang="en-US" sz="2200" dirty="0"/>
              <a:t>分數輸入欄 ✏️   </a:t>
            </a:r>
            <a:r>
              <a:rPr lang="en-US" altLang="zh-TW" sz="2200" dirty="0"/>
              <a:t>| </a:t>
            </a:r>
            <a:r>
              <a:rPr lang="zh-TW" altLang="en-US" sz="2200" dirty="0"/>
              <a:t>老師輸入分數     </a:t>
            </a:r>
            <a:r>
              <a:rPr lang="en-US" altLang="zh-TW" sz="2200" dirty="0"/>
              <a:t>| </a:t>
            </a:r>
            <a:r>
              <a:rPr lang="zh-TW" altLang="en-US" sz="2200" dirty="0"/>
              <a:t>寫入資料庫，報表刷新              </a:t>
            </a:r>
            <a:r>
              <a:rPr lang="en-US" altLang="zh-TW" sz="2200" dirty="0"/>
              <a:t>|</a:t>
            </a:r>
          </a:p>
          <a:p>
            <a:pPr marL="0" indent="0">
              <a:buNone/>
            </a:pPr>
            <a:r>
              <a:rPr lang="en-US" altLang="zh-TW" sz="2200" dirty="0"/>
              <a:t>| </a:t>
            </a:r>
            <a:r>
              <a:rPr lang="zh-TW" altLang="en-US" sz="2200" dirty="0"/>
              <a:t>新增課程 ➕      </a:t>
            </a:r>
            <a:r>
              <a:rPr lang="en-US" altLang="zh-TW" sz="2200" dirty="0"/>
              <a:t>| </a:t>
            </a:r>
            <a:r>
              <a:rPr lang="zh-TW" altLang="en-US" sz="2200" dirty="0"/>
              <a:t>新增課程             </a:t>
            </a:r>
            <a:r>
              <a:rPr lang="en-US" altLang="zh-TW" sz="2200" dirty="0"/>
              <a:t>| </a:t>
            </a:r>
            <a:r>
              <a:rPr lang="zh-TW" altLang="en-US" sz="2200" dirty="0"/>
              <a:t>存入資料庫，刷新列表              </a:t>
            </a:r>
            <a:r>
              <a:rPr lang="en-US" altLang="zh-TW" sz="2200" dirty="0"/>
              <a:t>|</a:t>
            </a:r>
          </a:p>
          <a:p>
            <a:pPr marL="0" indent="0">
              <a:buNone/>
            </a:pPr>
            <a:r>
              <a:rPr lang="en-US" altLang="zh-TW" sz="2200" dirty="0"/>
              <a:t>| </a:t>
            </a:r>
            <a:r>
              <a:rPr lang="zh-TW" altLang="en-US" sz="2200" dirty="0"/>
              <a:t>編輯課程 ✏️      </a:t>
            </a:r>
            <a:r>
              <a:rPr lang="en-US" altLang="zh-TW" sz="2200" dirty="0"/>
              <a:t>| </a:t>
            </a:r>
            <a:r>
              <a:rPr lang="zh-TW" altLang="en-US" sz="2200" dirty="0"/>
              <a:t>編輯課程             </a:t>
            </a:r>
            <a:r>
              <a:rPr lang="en-US" altLang="zh-TW" sz="2200" dirty="0"/>
              <a:t>| </a:t>
            </a:r>
            <a:r>
              <a:rPr lang="zh-TW" altLang="en-US" sz="2200" dirty="0"/>
              <a:t>更新資料庫，刷新列表              </a:t>
            </a:r>
            <a:r>
              <a:rPr lang="en-US" altLang="zh-TW" sz="2200" dirty="0"/>
              <a:t>|</a:t>
            </a:r>
          </a:p>
          <a:p>
            <a:pPr marL="0" indent="0">
              <a:buNone/>
            </a:pPr>
            <a:r>
              <a:rPr lang="en-US" altLang="zh-TW" sz="2200" dirty="0"/>
              <a:t>| </a:t>
            </a:r>
            <a:r>
              <a:rPr lang="zh-TW" altLang="en-US" sz="2200" dirty="0"/>
              <a:t>報表 📊             </a:t>
            </a:r>
            <a:r>
              <a:rPr lang="en-US" altLang="zh-TW" sz="2200" dirty="0"/>
              <a:t>| </a:t>
            </a:r>
            <a:r>
              <a:rPr lang="zh-TW" altLang="en-US" sz="2200" dirty="0"/>
              <a:t>查看統計             </a:t>
            </a:r>
            <a:r>
              <a:rPr lang="en-US" altLang="zh-TW" sz="2200" dirty="0"/>
              <a:t>| </a:t>
            </a:r>
            <a:r>
              <a:rPr lang="zh-TW" altLang="en-US" sz="2200" dirty="0"/>
              <a:t>開啟 </a:t>
            </a:r>
            <a:r>
              <a:rPr lang="en-US" altLang="zh-TW" sz="2200" dirty="0" err="1"/>
              <a:t>ReportPanel</a:t>
            </a:r>
            <a:r>
              <a:rPr lang="zh-TW" altLang="en-US" sz="2200" dirty="0"/>
              <a:t>（柱狀圖</a:t>
            </a:r>
            <a:r>
              <a:rPr lang="en-US" altLang="zh-TW" sz="2200" dirty="0"/>
              <a:t>/</a:t>
            </a:r>
            <a:r>
              <a:rPr lang="zh-TW" altLang="en-US" sz="2200" dirty="0"/>
              <a:t>圓餅圖） </a:t>
            </a:r>
            <a:r>
              <a:rPr lang="en-US" altLang="zh-TW" sz="2200" dirty="0"/>
              <a:t>|</a:t>
            </a:r>
          </a:p>
          <a:p>
            <a:pPr marL="0" indent="0"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C4312-A10C-9FCB-6277-05A8D1C0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CoursePanel</a:t>
            </a:r>
            <a:r>
              <a:rPr lang="en-US" altLang="zh-TW" dirty="0"/>
              <a:t> / </a:t>
            </a:r>
            <a:r>
              <a:rPr lang="en-US" altLang="zh-TW" dirty="0" err="1"/>
              <a:t>TeacherPanel</a:t>
            </a:r>
            <a:r>
              <a:rPr lang="en-US" altLang="zh-TW" dirty="0"/>
              <a:t> </a:t>
            </a:r>
            <a:r>
              <a:rPr lang="zh-TW" altLang="en-US" dirty="0"/>
              <a:t>流程箭頭示意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84C74-015E-7BD9-9D36-7A3B47806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</a:t>
            </a:r>
            <a:r>
              <a:rPr lang="zh-TW" altLang="en-US" dirty="0"/>
              <a:t>課程列表</a:t>
            </a:r>
            <a:r>
              <a:rPr lang="en-US" altLang="zh-TW" dirty="0"/>
              <a:t>] --&gt; [</a:t>
            </a:r>
            <a:r>
              <a:rPr lang="zh-TW" altLang="en-US" dirty="0"/>
              <a:t>選課按鈕</a:t>
            </a:r>
            <a:r>
              <a:rPr lang="en-US" altLang="zh-TW" dirty="0"/>
              <a:t>] --&gt; [</a:t>
            </a:r>
            <a:r>
              <a:rPr lang="en-US" altLang="zh-TW" dirty="0" err="1"/>
              <a:t>JTable</a:t>
            </a:r>
            <a:r>
              <a:rPr lang="en-US" altLang="zh-TW" dirty="0"/>
              <a:t> </a:t>
            </a:r>
            <a:r>
              <a:rPr lang="zh-TW" altLang="en-US" dirty="0"/>
              <a:t>更新</a:t>
            </a:r>
            <a:r>
              <a:rPr lang="en-US" altLang="zh-TW" dirty="0"/>
              <a:t>] --&gt; [</a:t>
            </a:r>
            <a:r>
              <a:rPr lang="zh-TW" altLang="en-US" dirty="0"/>
              <a:t>報表刷新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[</a:t>
            </a:r>
            <a:r>
              <a:rPr lang="zh-TW" altLang="en-US" dirty="0"/>
              <a:t>學生列表</a:t>
            </a:r>
            <a:r>
              <a:rPr lang="en-US" altLang="zh-TW" dirty="0"/>
              <a:t>] --&gt; [</a:t>
            </a:r>
            <a:r>
              <a:rPr lang="zh-TW" altLang="en-US" dirty="0"/>
              <a:t>分數輸入</a:t>
            </a:r>
            <a:r>
              <a:rPr lang="en-US" altLang="zh-TW" dirty="0"/>
              <a:t>] --&gt; [</a:t>
            </a:r>
            <a:r>
              <a:rPr lang="zh-TW" altLang="en-US" dirty="0"/>
              <a:t>資料庫更新</a:t>
            </a:r>
            <a:r>
              <a:rPr lang="en-US" altLang="zh-TW" dirty="0"/>
              <a:t>] --&gt; [</a:t>
            </a:r>
            <a:r>
              <a:rPr lang="zh-TW" altLang="en-US" dirty="0"/>
              <a:t>報表刷新</a:t>
            </a:r>
            <a:r>
              <a:rPr lang="en-US" altLang="zh-TW" dirty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73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91CB7-57C5-E5B6-B5E3-A81078844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1FDC-A848-FA1C-6657-114EF3B8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ReportPanel</a:t>
            </a:r>
            <a:r>
              <a:rPr dirty="0"/>
              <a:t> 與 Service/DAO </a:t>
            </a:r>
            <a:r>
              <a:rPr dirty="0" err="1"/>
              <a:t>關聯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096C-00E4-0186-46E9-619370E5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ReportPanel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|</a:t>
            </a:r>
          </a:p>
          <a:p>
            <a:pPr marL="0" indent="0">
              <a:buNone/>
            </a:pPr>
            <a:r>
              <a:rPr lang="en-US" sz="2400" dirty="0"/>
              <a:t>    +--&gt; </a:t>
            </a:r>
            <a:r>
              <a:rPr lang="en-US" sz="2400" dirty="0" err="1"/>
              <a:t>CourseService</a:t>
            </a:r>
            <a:r>
              <a:rPr lang="en-US" sz="2400" dirty="0"/>
              <a:t> / </a:t>
            </a:r>
            <a:r>
              <a:rPr lang="en-US" sz="2400" dirty="0" err="1"/>
              <a:t>EnrollmentService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|</a:t>
            </a:r>
          </a:p>
          <a:p>
            <a:pPr marL="0" indent="0">
              <a:buNone/>
            </a:pPr>
            <a:r>
              <a:rPr lang="en-US" sz="2400" dirty="0"/>
              <a:t>             +--&gt; </a:t>
            </a:r>
            <a:r>
              <a:rPr lang="en-US" sz="2400" dirty="0" err="1"/>
              <a:t>CourseDaoImpl</a:t>
            </a:r>
            <a:r>
              <a:rPr lang="en-US" sz="2400" dirty="0"/>
              <a:t> / </a:t>
            </a:r>
            <a:r>
              <a:rPr lang="zh-TW" altLang="en-US" sz="2400" dirty="0"/>
              <a:t>    </a:t>
            </a:r>
            <a:r>
              <a:rPr lang="en-US" sz="2400" dirty="0" err="1"/>
              <a:t>EnrollmentDaoImpl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|</a:t>
            </a:r>
          </a:p>
          <a:p>
            <a:pPr marL="0" indent="0">
              <a:buNone/>
            </a:pPr>
            <a:r>
              <a:rPr lang="en-US" sz="2400" dirty="0"/>
              <a:t>                    +--&gt; MySQL </a:t>
            </a:r>
            <a:r>
              <a:rPr lang="zh-TW" altLang="en-US" sz="2400" dirty="0"/>
              <a:t>資料庫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48530368"/>
      </p:ext>
    </p:extLst>
  </p:cSld>
  <p:clrMapOvr>
    <a:masterClrMapping/>
  </p:clrMapOvr>
</p:sld>
</file>

<file path=ppt/theme/theme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189</TotalTime>
  <Words>1427</Words>
  <Application>Microsoft Office PowerPoint</Application>
  <PresentationFormat>寬螢幕</PresentationFormat>
  <Paragraphs>140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22</vt:i4>
      </vt:variant>
      <vt:variant>
        <vt:lpstr>投影片標題</vt:lpstr>
      </vt:variant>
      <vt:variant>
        <vt:i4>33</vt:i4>
      </vt:variant>
    </vt:vector>
  </HeadingPairs>
  <TitlesOfParts>
    <vt:vector size="60" baseType="lpstr">
      <vt:lpstr>Microsoft JhengHei UI</vt:lpstr>
      <vt:lpstr>Arial</vt:lpstr>
      <vt:lpstr>Symbol</vt:lpstr>
      <vt:lpstr>Times New Roman</vt:lpstr>
      <vt:lpstr>Wingdings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魔法學院課程管理系統</vt:lpstr>
      <vt:lpstr>功能特色</vt:lpstr>
      <vt:lpstr>專案架構</vt:lpstr>
      <vt:lpstr>學生與老師操作流程</vt:lpstr>
      <vt:lpstr>流程圖</vt:lpstr>
      <vt:lpstr>CoursePanel (學生端) 互動示意</vt:lpstr>
      <vt:lpstr>TeacherPanel (老師端) 互動示意</vt:lpstr>
      <vt:lpstr>CoursePanel / TeacherPanel 流程箭頭示意</vt:lpstr>
      <vt:lpstr>ReportPanel 與 Service/DAO 關聯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使用介面介紹</vt:lpstr>
      <vt:lpstr>首頁和登入</vt:lpstr>
      <vt:lpstr>學生註冊</vt:lpstr>
      <vt:lpstr>學生選課-- 衝堂機制</vt:lpstr>
      <vt:lpstr>學生選課-- 學分要求</vt:lpstr>
      <vt:lpstr>學生選課-- 選課完成</vt:lpstr>
      <vt:lpstr>學生選課-- 成績畫面(老師打完成績)</vt:lpstr>
      <vt:lpstr>學生選課-- 成績趨勢</vt:lpstr>
      <vt:lpstr>老師課程管理</vt:lpstr>
      <vt:lpstr>老師新增課程</vt:lpstr>
      <vt:lpstr>老師新增課程-- 衝堂機制</vt:lpstr>
      <vt:lpstr>老師刪除課程</vt:lpstr>
      <vt:lpstr>老師異動課程</vt:lpstr>
      <vt:lpstr>老師成績管理--單筆打分數</vt:lpstr>
      <vt:lpstr>老師成績管理--批次打分數(可依課程對選課同學做分數異動)</vt:lpstr>
      <vt:lpstr>老師成績管理總覽</vt:lpstr>
      <vt:lpstr>老師課程及成績統計表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subject/>
  <dc:creator>student</dc:creator>
  <dc:description/>
  <cp:lastModifiedBy>HOME</cp:lastModifiedBy>
  <cp:revision>126</cp:revision>
  <dcterms:created xsi:type="dcterms:W3CDTF">2025-02-19T05:37:36Z</dcterms:created>
  <dcterms:modified xsi:type="dcterms:W3CDTF">2025-08-25T03:51:43Z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Notes">
    <vt:i4>4</vt:i4>
  </property>
  <property fmtid="{D5CDD505-2E9C-101B-9397-08002B2CF9AE}" pid="8" name="PresentationFormat">
    <vt:lpwstr>寬螢幕</vt:lpwstr>
  </property>
  <property fmtid="{D5CDD505-2E9C-101B-9397-08002B2CF9AE}" pid="9" name="ScenarioTags">
    <vt:lpwstr/>
  </property>
  <property fmtid="{D5CDD505-2E9C-101B-9397-08002B2CF9AE}" pid="10" name="Slides">
    <vt:i4>41</vt:i4>
  </property>
</Properties>
</file>