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5FC625-62DE-4414-B2A0-48D1DE51759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6005B4E8-A5BF-44D8-B4CB-123CB573C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BC10B2A3-AC4D-43C4-A5FB-BC188AB3FF0B}"/>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5" name="מציין מיקום של כותרת תחתונה 4">
            <a:extLst>
              <a:ext uri="{FF2B5EF4-FFF2-40B4-BE49-F238E27FC236}">
                <a16:creationId xmlns:a16="http://schemas.microsoft.com/office/drawing/2014/main" id="{FBD94C30-2A5D-4CBD-B096-C0AE216B5C8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AD765D2-0336-4338-A472-FBEF4BE8B97F}"/>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117357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1BC77F-CEC7-4E98-A9CC-BB5E4BD257C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F6F3B3C-0B5A-4219-9291-7C99795BFD0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B2F614C-179C-4E38-B40B-AFA426EDF2B7}"/>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5" name="מציין מיקום של כותרת תחתונה 4">
            <a:extLst>
              <a:ext uri="{FF2B5EF4-FFF2-40B4-BE49-F238E27FC236}">
                <a16:creationId xmlns:a16="http://schemas.microsoft.com/office/drawing/2014/main" id="{7B4D1F23-C18F-4268-AAD9-2219EB96950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C70FE9B-F1D6-4D64-AAC9-7DD1EB84717C}"/>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180065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078CFFC-EA7C-48C8-BC03-2EB60E4D73C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8E70DDC-0C7F-4CA6-9AE6-FC3D3DE4210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E8B1AA3-D8D2-49AA-BD73-5552D5E7ABDF}"/>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5" name="מציין מיקום של כותרת תחתונה 4">
            <a:extLst>
              <a:ext uri="{FF2B5EF4-FFF2-40B4-BE49-F238E27FC236}">
                <a16:creationId xmlns:a16="http://schemas.microsoft.com/office/drawing/2014/main" id="{B1082456-5075-41B3-8283-75D32A451D0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E6196D7-E4F9-46E5-A303-73A7159C88EC}"/>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141599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5EFE87-34DA-4306-A6A6-A226C0B5F16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783CFFC-9546-4A39-9AEF-582DBCB94B57}"/>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5F633DC-6F24-4C2A-A0AC-4FC50E59763E}"/>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5" name="מציין מיקום של כותרת תחתונה 4">
            <a:extLst>
              <a:ext uri="{FF2B5EF4-FFF2-40B4-BE49-F238E27FC236}">
                <a16:creationId xmlns:a16="http://schemas.microsoft.com/office/drawing/2014/main" id="{FAE08A9F-F7BE-4C70-8FBA-2F2FD205D3B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0369FA8-E1FE-4ECC-968F-626AA1C31049}"/>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62762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AFFDB9-81E4-4BE7-BA1B-B382BB8F01A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5EE1C17-4DF7-43E1-9949-68FB6319CA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0BFCC54-B530-4845-87AD-0C5B340ADCFE}"/>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5" name="מציין מיקום של כותרת תחתונה 4">
            <a:extLst>
              <a:ext uri="{FF2B5EF4-FFF2-40B4-BE49-F238E27FC236}">
                <a16:creationId xmlns:a16="http://schemas.microsoft.com/office/drawing/2014/main" id="{51DF678D-978C-43DA-9E83-45F1CFCA320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0622546-F69F-47E9-89B1-8C9B5C0B5634}"/>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198766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67B27B-35EC-4E43-82A1-4B1B3248826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52C719B-2140-4372-B784-AD05D9CF184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B76507E-8581-4C7F-89F3-E83A6B6C015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5B13199E-8346-43E3-90A9-8FBF48D24C8B}"/>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6" name="מציין מיקום של כותרת תחתונה 5">
            <a:extLst>
              <a:ext uri="{FF2B5EF4-FFF2-40B4-BE49-F238E27FC236}">
                <a16:creationId xmlns:a16="http://schemas.microsoft.com/office/drawing/2014/main" id="{A609FD4C-69DA-4F31-9460-235094318CE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B16B307-EF38-4052-BFBF-0831A14F393B}"/>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164866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085BDF-5FC1-4BBE-8C64-D631F34DE24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AA93039-71EE-4E36-B03A-A1629F4A10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80EC1C8E-F15F-42B3-B624-2AEE7F707509}"/>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5F85F116-98FF-4F22-BAC1-01A6E2BAF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D1DC51AC-85F4-481A-BB52-394B6B919B4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B8CE970-21A5-422C-B047-ED006E538F06}"/>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8" name="מציין מיקום של כותרת תחתונה 7">
            <a:extLst>
              <a:ext uri="{FF2B5EF4-FFF2-40B4-BE49-F238E27FC236}">
                <a16:creationId xmlns:a16="http://schemas.microsoft.com/office/drawing/2014/main" id="{92A45983-2C58-44A0-8D3C-1CD4360152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E039ECE-0B25-4235-9A97-A3EB456D88C3}"/>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358720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C37AD5-AF64-46AF-A81E-AE32E4CD7F5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75D83D6-6881-4A0F-B0D2-0A84384D19A7}"/>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4" name="מציין מיקום של כותרת תחתונה 3">
            <a:extLst>
              <a:ext uri="{FF2B5EF4-FFF2-40B4-BE49-F238E27FC236}">
                <a16:creationId xmlns:a16="http://schemas.microsoft.com/office/drawing/2014/main" id="{F3617B4E-3CA4-4856-8EC3-B0ED8D70A0C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FAF95036-825A-4EE8-A546-2CE4D850E831}"/>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105854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30694CD-EFA9-4E1B-BAB8-24AA29DC1B86}"/>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3" name="מציין מיקום של כותרת תחתונה 2">
            <a:extLst>
              <a:ext uri="{FF2B5EF4-FFF2-40B4-BE49-F238E27FC236}">
                <a16:creationId xmlns:a16="http://schemas.microsoft.com/office/drawing/2014/main" id="{0FFF1247-37D2-4598-A873-8B51F6E2616C}"/>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AD225DD8-16F0-4AAE-B9DD-D168B10F6D1D}"/>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58567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E51E79-0461-49BB-80B4-2DC0BB02704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83FC008-5D25-4982-BBD9-E8ECA7AEB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2C945E10-43BD-413B-A181-DA26436AE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43A49DE-7337-432E-8451-E6C2BBD1ABC2}"/>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6" name="מציין מיקום של כותרת תחתונה 5">
            <a:extLst>
              <a:ext uri="{FF2B5EF4-FFF2-40B4-BE49-F238E27FC236}">
                <a16:creationId xmlns:a16="http://schemas.microsoft.com/office/drawing/2014/main" id="{DDE2EA66-0527-432E-AF62-CE9AFC77CCD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7FA9EF8-DF99-47CC-90BB-0EC49D5FEEED}"/>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336908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299ABC-FCA8-40E7-81D5-EC6EF576BBF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236DC505-4492-46DC-A566-6900B0D02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8E545B96-19E0-48C5-9F41-FEF7ECCE4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A475892-4876-4528-A746-58FEE4C9EAD5}"/>
              </a:ext>
            </a:extLst>
          </p:cNvPr>
          <p:cNvSpPr>
            <a:spLocks noGrp="1"/>
          </p:cNvSpPr>
          <p:nvPr>
            <p:ph type="dt" sz="half" idx="10"/>
          </p:nvPr>
        </p:nvSpPr>
        <p:spPr/>
        <p:txBody>
          <a:bodyPr/>
          <a:lstStyle/>
          <a:p>
            <a:fld id="{2F9B9766-AEBE-435F-BEDB-F3EAA039D9E5}" type="datetimeFigureOut">
              <a:rPr lang="he-IL" smtClean="0"/>
              <a:t>כ"א/סיון/תש"ף</a:t>
            </a:fld>
            <a:endParaRPr lang="he-IL"/>
          </a:p>
        </p:txBody>
      </p:sp>
      <p:sp>
        <p:nvSpPr>
          <p:cNvPr id="6" name="מציין מיקום של כותרת תחתונה 5">
            <a:extLst>
              <a:ext uri="{FF2B5EF4-FFF2-40B4-BE49-F238E27FC236}">
                <a16:creationId xmlns:a16="http://schemas.microsoft.com/office/drawing/2014/main" id="{642785F6-3F7A-4892-8322-4D6B28C6ED3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78516F5-365E-49BE-8FE1-DCD15EA54402}"/>
              </a:ext>
            </a:extLst>
          </p:cNvPr>
          <p:cNvSpPr>
            <a:spLocks noGrp="1"/>
          </p:cNvSpPr>
          <p:nvPr>
            <p:ph type="sldNum" sz="quarter" idx="12"/>
          </p:nvPr>
        </p:nvSpPr>
        <p:spPr/>
        <p:txBody>
          <a:bodyPr/>
          <a:lstStyle/>
          <a:p>
            <a:fld id="{68397471-8029-4826-A171-70828DF774E4}" type="slidenum">
              <a:rPr lang="he-IL" smtClean="0"/>
              <a:t>‹#›</a:t>
            </a:fld>
            <a:endParaRPr lang="he-IL"/>
          </a:p>
        </p:txBody>
      </p:sp>
    </p:spTree>
    <p:extLst>
      <p:ext uri="{BB962C8B-B14F-4D97-AF65-F5344CB8AC3E}">
        <p14:creationId xmlns:p14="http://schemas.microsoft.com/office/powerpoint/2010/main" val="363049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B6B460D-88AE-495D-B527-6D5E57518FC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0FABF68-09DC-4E14-B3DA-0159C6E3952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A341F2E-9BF2-4FBA-BA3A-9609E34B7B2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F9B9766-AEBE-435F-BEDB-F3EAA039D9E5}" type="datetimeFigureOut">
              <a:rPr lang="he-IL" smtClean="0"/>
              <a:t>כ"א/סיון/תש"ף</a:t>
            </a:fld>
            <a:endParaRPr lang="he-IL"/>
          </a:p>
        </p:txBody>
      </p:sp>
      <p:sp>
        <p:nvSpPr>
          <p:cNvPr id="5" name="מציין מיקום של כותרת תחתונה 4">
            <a:extLst>
              <a:ext uri="{FF2B5EF4-FFF2-40B4-BE49-F238E27FC236}">
                <a16:creationId xmlns:a16="http://schemas.microsoft.com/office/drawing/2014/main" id="{F4AD8823-CA59-43CE-97AD-CB3B5539B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E533680C-2D61-4847-A6BA-C785F5B55EC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8397471-8029-4826-A171-70828DF774E4}" type="slidenum">
              <a:rPr lang="he-IL" smtClean="0"/>
              <a:t>‹#›</a:t>
            </a:fld>
            <a:endParaRPr lang="he-IL"/>
          </a:p>
        </p:txBody>
      </p:sp>
    </p:spTree>
    <p:extLst>
      <p:ext uri="{BB962C8B-B14F-4D97-AF65-F5344CB8AC3E}">
        <p14:creationId xmlns:p14="http://schemas.microsoft.com/office/powerpoint/2010/main" val="367832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hyperlink" Target="https://he.wikipedia.org/wiki/%D7%A8%D7%95%D7%92%D7%9C%D7%94"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he.wikipedia.org/wiki/%D7%A1%D7%99%D7%A1%D7%9E%D7%94" TargetMode="External"/><Relationship Id="rId4" Type="http://schemas.openxmlformats.org/officeDocument/2006/relationships/hyperlink" Target="https://he.wikipedia.org/wiki/%D7%A1%D7%95%D7%A1_%D7%98%D7%A8%D7%95%D7%99%D7%90%D7%A0%D7%99_(%D7%AA%D7%95%D7%9B%D7%A0%D7%9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helly875/keylogger-hack-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17BEA57C-89EB-44A4-8186-B7CC87FED369}"/>
              </a:ext>
            </a:extLst>
          </p:cNvPr>
          <p:cNvSpPr/>
          <p:nvPr/>
        </p:nvSpPr>
        <p:spPr>
          <a:xfrm>
            <a:off x="3253818" y="1994727"/>
            <a:ext cx="5684363" cy="3046988"/>
          </a:xfrm>
          <a:prstGeom prst="rect">
            <a:avLst/>
          </a:prstGeom>
          <a:noFill/>
        </p:spPr>
        <p:txBody>
          <a:bodyPr wrap="square" lIns="91440" tIns="45720" rIns="91440" bIns="45720">
            <a:spAutoFit/>
          </a:bodyPr>
          <a:lstStyle/>
          <a:p>
            <a:pPr algn="ctr"/>
            <a:r>
              <a:rPr lang="en-US" sz="96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KeyLogger</a:t>
            </a:r>
          </a:p>
          <a:p>
            <a:pPr algn="ctr"/>
            <a:r>
              <a:rPr lang="en-US" sz="9600" b="1" dirty="0">
                <a:ln w="6600">
                  <a:solidFill>
                    <a:schemeClr val="accent2"/>
                  </a:solidFill>
                  <a:prstDash val="solid"/>
                </a:ln>
                <a:solidFill>
                  <a:schemeClr val="accent1">
                    <a:lumMod val="50000"/>
                  </a:schemeClr>
                </a:solidFill>
                <a:effectLst>
                  <a:outerShdw dist="38100" dir="2700000" algn="tl" rotWithShape="0">
                    <a:schemeClr val="accent2"/>
                  </a:outerShdw>
                </a:effectLst>
              </a:rPr>
              <a:t>hacking</a:t>
            </a:r>
            <a:endParaRPr lang="he-IL" sz="96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endParaRPr>
          </a:p>
        </p:txBody>
      </p:sp>
      <p:sp>
        <p:nvSpPr>
          <p:cNvPr id="5" name="תיבת טקסט 4">
            <a:extLst>
              <a:ext uri="{FF2B5EF4-FFF2-40B4-BE49-F238E27FC236}">
                <a16:creationId xmlns:a16="http://schemas.microsoft.com/office/drawing/2014/main" id="{6621996A-5839-45B9-A2CF-270423E2724A}"/>
              </a:ext>
            </a:extLst>
          </p:cNvPr>
          <p:cNvSpPr txBox="1"/>
          <p:nvPr/>
        </p:nvSpPr>
        <p:spPr>
          <a:xfrm>
            <a:off x="3564485" y="5130473"/>
            <a:ext cx="4562670" cy="1384995"/>
          </a:xfrm>
          <a:prstGeom prst="rect">
            <a:avLst/>
          </a:prstGeom>
          <a:noFill/>
        </p:spPr>
        <p:txBody>
          <a:bodyPr wrap="square" rtlCol="1">
            <a:spAutoFit/>
          </a:bodyPr>
          <a:lstStyle/>
          <a:p>
            <a:pPr algn="ctr"/>
            <a:r>
              <a:rPr lang="he-IL" sz="2800" dirty="0">
                <a:latin typeface="Tahoma" panose="020B0604030504040204" pitchFamily="34" charset="0"/>
                <a:ea typeface="Tahoma" panose="020B0604030504040204" pitchFamily="34" charset="0"/>
                <a:cs typeface="Tahoma" panose="020B0604030504040204" pitchFamily="34" charset="0"/>
              </a:rPr>
              <a:t>שלי מירון</a:t>
            </a:r>
          </a:p>
          <a:p>
            <a:pPr algn="ctr"/>
            <a:r>
              <a:rPr lang="he-IL" sz="2800" dirty="0">
                <a:latin typeface="Tahoma" panose="020B0604030504040204" pitchFamily="34" charset="0"/>
                <a:ea typeface="Tahoma" panose="020B0604030504040204" pitchFamily="34" charset="0"/>
                <a:cs typeface="Tahoma" panose="020B0604030504040204" pitchFamily="34" charset="0"/>
              </a:rPr>
              <a:t>ליאת גולבר</a:t>
            </a:r>
          </a:p>
          <a:p>
            <a:pPr algn="ctr"/>
            <a:r>
              <a:rPr lang="he-IL" sz="2800" dirty="0">
                <a:latin typeface="Tahoma" panose="020B0604030504040204" pitchFamily="34" charset="0"/>
                <a:ea typeface="Tahoma" panose="020B0604030504040204" pitchFamily="34" charset="0"/>
                <a:cs typeface="Tahoma" panose="020B0604030504040204" pitchFamily="34" charset="0"/>
              </a:rPr>
              <a:t>בני סגל</a:t>
            </a:r>
          </a:p>
        </p:txBody>
      </p:sp>
      <p:pic>
        <p:nvPicPr>
          <p:cNvPr id="1026" name="Picture 2" descr="Keylogger Android | Catwatchful: A powerful monitoring solution">
            <a:extLst>
              <a:ext uri="{FF2B5EF4-FFF2-40B4-BE49-F238E27FC236}">
                <a16:creationId xmlns:a16="http://schemas.microsoft.com/office/drawing/2014/main" id="{76356261-7CDE-4AD0-804A-A017BDF93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036" y="530401"/>
            <a:ext cx="1675567" cy="1675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547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68094" y="479432"/>
            <a:ext cx="10852185" cy="1938992"/>
          </a:xfrm>
          <a:prstGeom prst="rect">
            <a:avLst/>
          </a:prstGeom>
          <a:noFill/>
        </p:spPr>
        <p:txBody>
          <a:bodyPr wrap="square" lIns="91440" tIns="45720" rIns="91440" bIns="45720">
            <a:spAutoFit/>
          </a:bodyPr>
          <a:lstStyle/>
          <a:p>
            <a:pPr algn="ct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שלב 4 – העברת ה-</a:t>
            </a:r>
            <a:r>
              <a:rPr lang="en-US"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keylogger</a:t>
            </a: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 למותקף בצורה מוסתרת</a:t>
            </a:r>
          </a:p>
        </p:txBody>
      </p:sp>
    </p:spTree>
    <p:extLst>
      <p:ext uri="{BB962C8B-B14F-4D97-AF65-F5344CB8AC3E}">
        <p14:creationId xmlns:p14="http://schemas.microsoft.com/office/powerpoint/2010/main" val="320595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0" y="629763"/>
            <a:ext cx="10345244" cy="1938992"/>
          </a:xfrm>
          <a:prstGeom prst="rect">
            <a:avLst/>
          </a:prstGeom>
          <a:noFill/>
        </p:spPr>
        <p:txBody>
          <a:bodyPr wrap="square" lIns="91440" tIns="45720" rIns="91440" bIns="45720">
            <a:spAutoFit/>
          </a:bodyPr>
          <a:lstStyle/>
          <a:p>
            <a:pPr algn="ct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הדגמת אופן פעולת ה-</a:t>
            </a:r>
            <a:r>
              <a:rPr lang="en-US"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Keylogger</a:t>
            </a:r>
          </a:p>
          <a:p>
            <a:pPr algn="ct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באמצעות סימולציה</a:t>
            </a:r>
          </a:p>
        </p:txBody>
      </p:sp>
    </p:spTree>
    <p:extLst>
      <p:ext uri="{BB962C8B-B14F-4D97-AF65-F5344CB8AC3E}">
        <p14:creationId xmlns:p14="http://schemas.microsoft.com/office/powerpoint/2010/main" val="277039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7571636" y="629763"/>
            <a:ext cx="2478563" cy="1015663"/>
          </a:xfrm>
          <a:prstGeom prst="rect">
            <a:avLst/>
          </a:prstGeom>
          <a:noFill/>
        </p:spPr>
        <p:txBody>
          <a:bodyPr wrap="none" lIns="91440" tIns="45720" rIns="91440" bIns="45720">
            <a:spAutoFit/>
          </a:bodyPr>
          <a:lstStyle/>
          <a:p>
            <a:pPr algn="ctr"/>
            <a:r>
              <a:rPr lang="he-IL" sz="6000" b="1" dirty="0">
                <a:ln w="6600">
                  <a:solidFill>
                    <a:schemeClr val="accent2"/>
                  </a:solidFill>
                  <a:prstDash val="solid"/>
                </a:ln>
                <a:solidFill>
                  <a:schemeClr val="accent1">
                    <a:lumMod val="50000"/>
                  </a:schemeClr>
                </a:solidFill>
                <a:effectLst>
                  <a:outerShdw dist="38100" dir="2700000" algn="tl" rotWithShape="0">
                    <a:schemeClr val="accent2"/>
                  </a:outerShdw>
                </a:effectLst>
              </a:rPr>
              <a:t>הקדמה</a:t>
            </a:r>
            <a:endPar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endParaRPr>
          </a:p>
        </p:txBody>
      </p:sp>
      <p:sp>
        <p:nvSpPr>
          <p:cNvPr id="2" name="תיבת טקסט 1">
            <a:extLst>
              <a:ext uri="{FF2B5EF4-FFF2-40B4-BE49-F238E27FC236}">
                <a16:creationId xmlns:a16="http://schemas.microsoft.com/office/drawing/2014/main" id="{5696FF43-0730-4803-8EC1-8FC3EC2E5312}"/>
              </a:ext>
            </a:extLst>
          </p:cNvPr>
          <p:cNvSpPr txBox="1"/>
          <p:nvPr/>
        </p:nvSpPr>
        <p:spPr>
          <a:xfrm>
            <a:off x="1775698" y="2274838"/>
            <a:ext cx="9322411" cy="2308324"/>
          </a:xfrm>
          <a:prstGeom prst="rect">
            <a:avLst/>
          </a:prstGeom>
          <a:noFill/>
        </p:spPr>
        <p:txBody>
          <a:bodyPr wrap="square" rtlCol="1">
            <a:spAutoFit/>
          </a:bodyPr>
          <a:lstStyle/>
          <a:p>
            <a:r>
              <a:rPr lang="he-IL" dirty="0">
                <a:latin typeface="Tahoma" panose="020B0604030504040204" pitchFamily="34" charset="0"/>
                <a:ea typeface="Tahoma" panose="020B0604030504040204" pitchFamily="34" charset="0"/>
                <a:cs typeface="Tahoma" panose="020B0604030504040204" pitchFamily="34" charset="0"/>
              </a:rPr>
              <a:t>כחלק מפרויקט הסיום שלנו בקורס אבטחת נתונים, רצינו לבחור נושא שיגע קצת מכל דבר</a:t>
            </a:r>
          </a:p>
          <a:p>
            <a:r>
              <a:rPr lang="he-IL" dirty="0">
                <a:latin typeface="Tahoma" panose="020B0604030504040204" pitchFamily="34" charset="0"/>
                <a:ea typeface="Tahoma" panose="020B0604030504040204" pitchFamily="34" charset="0"/>
                <a:cs typeface="Tahoma" panose="020B0604030504040204" pitchFamily="34" charset="0"/>
              </a:rPr>
              <a:t>שלמדנו – החל מקריפטוגרפיה (נקטנו בשיטת הצפנה שנראה בהמשך), ועד לפתיחת </a:t>
            </a:r>
            <a:r>
              <a:rPr lang="en-US" dirty="0">
                <a:latin typeface="Tahoma" panose="020B0604030504040204" pitchFamily="34" charset="0"/>
                <a:ea typeface="Tahoma" panose="020B0604030504040204" pitchFamily="34" charset="0"/>
                <a:cs typeface="Tahoma" panose="020B0604030504040204" pitchFamily="34" charset="0"/>
              </a:rPr>
              <a:t>sockets</a:t>
            </a:r>
            <a:r>
              <a:rPr lang="he-IL" dirty="0">
                <a:latin typeface="Tahoma" panose="020B0604030504040204" pitchFamily="34" charset="0"/>
                <a:ea typeface="Tahoma" panose="020B0604030504040204" pitchFamily="34" charset="0"/>
                <a:cs typeface="Tahoma" panose="020B0604030504040204" pitchFamily="34" charset="0"/>
              </a:rPr>
              <a:t> (לא מאובטח בכוונה תחילה) בין 2 מארחים ברשת, ולבסוף פריצה זדונית לנתונים שהזין המשתמש (במקרה שלנו – תווים שהקליד והועברו לתוקף).</a:t>
            </a:r>
          </a:p>
          <a:p>
            <a:endParaRPr lang="he-IL" dirty="0">
              <a:latin typeface="Tahoma" panose="020B0604030504040204" pitchFamily="34" charset="0"/>
              <a:ea typeface="Tahoma" panose="020B0604030504040204" pitchFamily="34" charset="0"/>
              <a:cs typeface="Tahoma" panose="020B0604030504040204" pitchFamily="34" charset="0"/>
            </a:endParaRPr>
          </a:p>
          <a:p>
            <a:r>
              <a:rPr lang="he-IL" dirty="0">
                <a:latin typeface="Tahoma" panose="020B0604030504040204" pitchFamily="34" charset="0"/>
                <a:ea typeface="Tahoma" panose="020B0604030504040204" pitchFamily="34" charset="0"/>
                <a:cs typeface="Tahoma" panose="020B0604030504040204" pitchFamily="34" charset="0"/>
              </a:rPr>
              <a:t>הנושא היה מאתגר, בייחוד בשל העובדה שיש הרבה מידע על </a:t>
            </a:r>
            <a:r>
              <a:rPr lang="en-US" dirty="0">
                <a:latin typeface="Tahoma" panose="020B0604030504040204" pitchFamily="34" charset="0"/>
                <a:ea typeface="Tahoma" panose="020B0604030504040204" pitchFamily="34" charset="0"/>
                <a:cs typeface="Tahoma" panose="020B0604030504040204" pitchFamily="34" charset="0"/>
              </a:rPr>
              <a:t>keyloggers</a:t>
            </a:r>
            <a:r>
              <a:rPr lang="he-IL" dirty="0">
                <a:latin typeface="Tahoma" panose="020B0604030504040204" pitchFamily="34" charset="0"/>
                <a:ea typeface="Tahoma" panose="020B0604030504040204" pitchFamily="34" charset="0"/>
                <a:cs typeface="Tahoma" panose="020B0604030504040204" pitchFamily="34" charset="0"/>
              </a:rPr>
              <a:t> והיינו צריכים לברור ולהתעמק בכל אחד ממקורות המידע שמצאנו, עד שהגענו לתוכנה מוגמרת, אותה נדגים בהמשך ההצגה.</a:t>
            </a:r>
          </a:p>
        </p:txBody>
      </p:sp>
    </p:spTree>
    <p:extLst>
      <p:ext uri="{BB962C8B-B14F-4D97-AF65-F5344CB8AC3E}">
        <p14:creationId xmlns:p14="http://schemas.microsoft.com/office/powerpoint/2010/main" val="323371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6853906" y="629763"/>
            <a:ext cx="3329566" cy="1015663"/>
          </a:xfrm>
          <a:prstGeom prst="rect">
            <a:avLst/>
          </a:prstGeom>
          <a:noFill/>
        </p:spPr>
        <p:txBody>
          <a:bodyPr wrap="none" lIns="91440" tIns="45720" rIns="91440" bIns="45720">
            <a:spAutoFit/>
          </a:bodyPr>
          <a:lstStyle/>
          <a:p>
            <a:pPr algn="ctr"/>
            <a:r>
              <a:rPr lang="en-US" sz="6000" b="1" dirty="0">
                <a:ln w="6600">
                  <a:solidFill>
                    <a:schemeClr val="accent2"/>
                  </a:solidFill>
                  <a:prstDash val="solid"/>
                </a:ln>
                <a:solidFill>
                  <a:schemeClr val="accent1">
                    <a:lumMod val="50000"/>
                  </a:schemeClr>
                </a:solidFill>
                <a:effectLst>
                  <a:outerShdw dist="38100" dir="2700000" algn="tl" rotWithShape="0">
                    <a:schemeClr val="accent2"/>
                  </a:outerShdw>
                </a:effectLst>
              </a:rPr>
              <a:t>Key-who?</a:t>
            </a:r>
            <a:endPar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endParaRPr>
          </a:p>
        </p:txBody>
      </p:sp>
      <p:sp>
        <p:nvSpPr>
          <p:cNvPr id="2" name="תיבת טקסט 1">
            <a:extLst>
              <a:ext uri="{FF2B5EF4-FFF2-40B4-BE49-F238E27FC236}">
                <a16:creationId xmlns:a16="http://schemas.microsoft.com/office/drawing/2014/main" id="{5696FF43-0730-4803-8EC1-8FC3EC2E5312}"/>
              </a:ext>
            </a:extLst>
          </p:cNvPr>
          <p:cNvSpPr txBox="1"/>
          <p:nvPr/>
        </p:nvSpPr>
        <p:spPr>
          <a:xfrm>
            <a:off x="1775698" y="2274838"/>
            <a:ext cx="9322411" cy="2585323"/>
          </a:xfrm>
          <a:prstGeom prst="rect">
            <a:avLst/>
          </a:prstGeom>
          <a:noFill/>
        </p:spPr>
        <p:txBody>
          <a:bodyPr wrap="square" rtlCol="1">
            <a:spAutoFit/>
          </a:bodyPr>
          <a:lstStyle/>
          <a:p>
            <a:r>
              <a:rPr lang="he-IL" dirty="0">
                <a:latin typeface="Tahoma" panose="020B0604030504040204" pitchFamily="34" charset="0"/>
                <a:ea typeface="Tahoma" panose="020B0604030504040204" pitchFamily="34" charset="0"/>
                <a:cs typeface="Tahoma" panose="020B0604030504040204" pitchFamily="34" charset="0"/>
              </a:rPr>
              <a:t>לפני שנמחיש את הפעלת התוכנה שלנו, נרצה לספר קצת על מה זה </a:t>
            </a:r>
            <a:r>
              <a:rPr lang="en-US" dirty="0">
                <a:latin typeface="Tahoma" panose="020B0604030504040204" pitchFamily="34" charset="0"/>
                <a:ea typeface="Tahoma" panose="020B0604030504040204" pitchFamily="34" charset="0"/>
                <a:cs typeface="Tahoma" panose="020B0604030504040204" pitchFamily="34" charset="0"/>
              </a:rPr>
              <a:t>keylogger</a:t>
            </a:r>
            <a:r>
              <a:rPr lang="he-IL" dirty="0">
                <a:latin typeface="Tahoma" panose="020B0604030504040204" pitchFamily="34" charset="0"/>
                <a:ea typeface="Tahoma" panose="020B0604030504040204" pitchFamily="34" charset="0"/>
                <a:cs typeface="Tahoma" panose="020B0604030504040204" pitchFamily="34" charset="0"/>
              </a:rPr>
              <a:t> ומה השימושים שלו.</a:t>
            </a:r>
          </a:p>
          <a:p>
            <a:r>
              <a:rPr lang="en-US" dirty="0">
                <a:latin typeface="Tahoma" panose="020B0604030504040204" pitchFamily="34" charset="0"/>
                <a:ea typeface="Tahoma" panose="020B0604030504040204" pitchFamily="34" charset="0"/>
                <a:cs typeface="Tahoma" panose="020B0604030504040204" pitchFamily="34" charset="0"/>
              </a:rPr>
              <a:t>Keylogger</a:t>
            </a:r>
            <a:r>
              <a:rPr lang="he-IL" dirty="0">
                <a:latin typeface="Tahoma" panose="020B0604030504040204" pitchFamily="34" charset="0"/>
                <a:ea typeface="Tahoma" panose="020B0604030504040204" pitchFamily="34" charset="0"/>
                <a:cs typeface="Tahoma" panose="020B0604030504040204" pitchFamily="34" charset="0"/>
              </a:rPr>
              <a:t> או בשמה העברי "תוכנת רישום הקשות,</a:t>
            </a:r>
            <a:r>
              <a:rPr lang="en-US" dirty="0">
                <a:latin typeface="Tahoma" panose="020B0604030504040204" pitchFamily="34" charset="0"/>
                <a:ea typeface="Tahoma" panose="020B0604030504040204" pitchFamily="34" charset="0"/>
                <a:cs typeface="Tahoma" panose="020B0604030504040204" pitchFamily="34" charset="0"/>
              </a:rPr>
              <a:t> </a:t>
            </a:r>
            <a:r>
              <a:rPr lang="he-IL" dirty="0">
                <a:latin typeface="Tahoma" panose="020B0604030504040204" pitchFamily="34" charset="0"/>
                <a:ea typeface="Tahoma" panose="020B0604030504040204" pitchFamily="34" charset="0"/>
                <a:cs typeface="Tahoma" panose="020B0604030504040204" pitchFamily="34" charset="0"/>
              </a:rPr>
              <a:t>היא שיטה לזיהוי ורישום המקשים שנלחצו על ידי המשתמש, סדר ההקשה עליהם ורווחי הזמן שבין ההקשות. בעבר הכוונה הייתה אך ורק להקשות במקלדת, ומכאן שמה, אולם כיום הכוונה היא גם להקלקות בעכבר. שימוש לגיטימי ברישום מקשים ניתן לראות למשל במסגרת לימודי תקשורת אדם-מחשב, אך ניתן לנצל את רישום ההקשות למטרות זדוניות, למשל לשם ציתות או הקלטת סיסמאות.</a:t>
            </a:r>
          </a:p>
          <a:p>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Keylogger Software Definition | Common Types of Keyloggers Virus">
            <a:extLst>
              <a:ext uri="{FF2B5EF4-FFF2-40B4-BE49-F238E27FC236}">
                <a16:creationId xmlns:a16="http://schemas.microsoft.com/office/drawing/2014/main" id="{E6EEEF0D-5907-42A0-85F2-19956A20E23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39051" y1="40044" x2="53294" y2="59000"/>
                        <a14:foregroundMark x1="37765" y1="38333" x2="38894" y2="39836"/>
                        <a14:foregroundMark x1="53294" y1="59000" x2="54941" y2="59333"/>
                        <a14:foregroundMark x1="62235" y1="71333" x2="38664" y2="75262"/>
                        <a14:foregroundMark x1="34598" y1="69022" x2="48118" y2="45333"/>
                        <a14:foregroundMark x1="31448" y1="74541" x2="31558" y2="74348"/>
                        <a14:foregroundMark x1="48118" y1="45333" x2="61647" y2="46333"/>
                        <a14:foregroundMark x1="62824" y1="61000" x2="60706" y2="49000"/>
                        <a14:foregroundMark x1="56706" y1="65333" x2="40706" y2="48333"/>
                        <a14:foregroundMark x1="40706" y1="48333" x2="38706" y2="54000"/>
                        <a14:foregroundMark x1="51315" y1="24529" x2="54588" y2="22000"/>
                        <a14:foregroundMark x1="47438" y1="27525" x2="49781" y2="25715"/>
                        <a14:foregroundMark x1="56560" y1="16413" x2="56837" y2="15629"/>
                        <a14:foregroundMark x1="50344" y1="22628" x2="48235" y2="24667"/>
                        <a14:foregroundMark x1="56830" y1="16357" x2="56500" y2="16676"/>
                        <a14:foregroundMark x1="57081" y1="16115" x2="56889" y2="16300"/>
                        <a14:foregroundMark x1="48235" y1="24667" x2="47929" y2="24935"/>
                        <a14:foregroundMark x1="48235" y1="25333" x2="47790" y2="25665"/>
                        <a14:backgroundMark x1="47412" y1="31333" x2="42235" y2="32333"/>
                        <a14:backgroundMark x1="40000" y1="34000" x2="47412" y2="27667"/>
                        <a14:backgroundMark x1="50824" y1="20000" x2="56706" y2="13667"/>
                        <a14:backgroundMark x1="54588" y1="17333" x2="56353" y2="17333"/>
                        <a14:backgroundMark x1="31412" y1="75000" x2="33294" y2="75000"/>
                        <a14:backgroundMark x1="33294" y1="75000" x2="38235" y2="77000"/>
                        <a14:backgroundMark x1="32000" y1="77000" x2="29529" y2="77000"/>
                        <a14:backgroundMark x1="37882" y1="29667" x2="37882" y2="34000"/>
                        <a14:backgroundMark x1="56706" y1="17333" x2="57647" y2="10333"/>
                        <a14:backgroundMark x1="57647" y1="10333" x2="56353" y2="14667"/>
                      </a14:backgroundRemoval>
                    </a14:imgEffect>
                  </a14:imgLayer>
                </a14:imgProps>
              </a:ext>
              <a:ext uri="{28A0092B-C50C-407E-A947-70E740481C1C}">
                <a14:useLocalDpi xmlns:a14="http://schemas.microsoft.com/office/drawing/2010/main" val="0"/>
              </a:ext>
            </a:extLst>
          </a:blip>
          <a:srcRect l="28599" r="30679"/>
          <a:stretch/>
        </p:blipFill>
        <p:spPr bwMode="auto">
          <a:xfrm>
            <a:off x="999241" y="3949177"/>
            <a:ext cx="2102177" cy="182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5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3034144" y="705178"/>
            <a:ext cx="6805517" cy="1015663"/>
          </a:xfrm>
          <a:prstGeom prst="rect">
            <a:avLst/>
          </a:prstGeom>
          <a:noFill/>
        </p:spPr>
        <p:txBody>
          <a:bodyPr wrap="none" lIns="91440" tIns="45720" rIns="91440" bIns="45720">
            <a:spAutoFit/>
          </a:bodyPr>
          <a:lstStyle/>
          <a:p>
            <a:pPr algn="ct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שימושים ל-</a:t>
            </a:r>
            <a:r>
              <a:rPr lang="en-US"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keylogger</a:t>
            </a:r>
            <a:endPar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endParaRPr>
          </a:p>
        </p:txBody>
      </p:sp>
      <p:sp>
        <p:nvSpPr>
          <p:cNvPr id="2" name="תיבת טקסט 1">
            <a:extLst>
              <a:ext uri="{FF2B5EF4-FFF2-40B4-BE49-F238E27FC236}">
                <a16:creationId xmlns:a16="http://schemas.microsoft.com/office/drawing/2014/main" id="{5696FF43-0730-4803-8EC1-8FC3EC2E5312}"/>
              </a:ext>
            </a:extLst>
          </p:cNvPr>
          <p:cNvSpPr txBox="1"/>
          <p:nvPr/>
        </p:nvSpPr>
        <p:spPr>
          <a:xfrm>
            <a:off x="1775698" y="2274838"/>
            <a:ext cx="9322411" cy="2585323"/>
          </a:xfrm>
          <a:prstGeom prst="rect">
            <a:avLst/>
          </a:prstGeom>
          <a:noFill/>
        </p:spPr>
        <p:txBody>
          <a:bodyPr wrap="square" rtlCol="1">
            <a:spAutoFit/>
          </a:bodyPr>
          <a:lstStyle/>
          <a:p>
            <a:r>
              <a:rPr lang="he-IL" dirty="0">
                <a:latin typeface="Tahoma" panose="020B0604030504040204" pitchFamily="34" charset="0"/>
                <a:ea typeface="Tahoma" panose="020B0604030504040204" pitchFamily="34" charset="0"/>
                <a:cs typeface="Tahoma" panose="020B0604030504040204" pitchFamily="34" charset="0"/>
              </a:rPr>
              <a:t>קיימים מספר שימושים בתוכנת ה- </a:t>
            </a:r>
            <a:r>
              <a:rPr lang="en-US" dirty="0">
                <a:latin typeface="Tahoma" panose="020B0604030504040204" pitchFamily="34" charset="0"/>
                <a:ea typeface="Tahoma" panose="020B0604030504040204" pitchFamily="34" charset="0"/>
                <a:cs typeface="Tahoma" panose="020B0604030504040204" pitchFamily="34" charset="0"/>
              </a:rPr>
              <a:t>keylogger</a:t>
            </a:r>
            <a:r>
              <a:rPr lang="he-IL" dirty="0">
                <a:latin typeface="Tahoma" panose="020B0604030504040204" pitchFamily="34" charset="0"/>
                <a:ea typeface="Tahoma" panose="020B0604030504040204" pitchFamily="34" charset="0"/>
                <a:cs typeface="Tahoma" panose="020B0604030504040204" pitchFamily="34" charset="0"/>
              </a:rPr>
              <a:t> כאשר רובם קשורים למעקב אחר שגרת המשתמש:</a:t>
            </a:r>
          </a:p>
          <a:p>
            <a:endParaRPr lang="he-IL"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ניתוח תקלות עפ"י סטטיסטיקה של הקשות משתמש.</a:t>
            </a:r>
          </a:p>
          <a:p>
            <a:pPr marL="285750" indent="-285750">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הבנת אופן פעולת המשתמש כאשר הוא משתמש בתוכנה כלשהי, בכדי למצוא תרחישי תוכנה/בדיקה לגרסה עתידית.</a:t>
            </a:r>
          </a:p>
          <a:p>
            <a:pPr marL="285750" indent="-285750">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איתור שימוש זדוני בשיטות רישום הקשות בקרב </a:t>
            </a:r>
            <a:r>
              <a:rPr lang="he-IL" dirty="0" err="1">
                <a:latin typeface="Tahoma" panose="020B0604030504040204" pitchFamily="34" charset="0"/>
                <a:ea typeface="Tahoma" panose="020B0604030504040204" pitchFamily="34" charset="0"/>
                <a:cs typeface="Tahoma" panose="020B0604030504040204" pitchFamily="34" charset="0"/>
                <a:hlinkClick r:id="rId3" tooltip="רוגלה">
                  <a:extLst>
                    <a:ext uri="{A12FA001-AC4F-418D-AE19-62706E023703}">
                      <ahyp:hlinkClr xmlns:ahyp="http://schemas.microsoft.com/office/drawing/2018/hyperlinkcolor" val="tx"/>
                    </a:ext>
                  </a:extLst>
                </a:hlinkClick>
              </a:rPr>
              <a:t>רוגלות</a:t>
            </a:r>
            <a:r>
              <a:rPr lang="he-IL" dirty="0">
                <a:latin typeface="Tahoma" panose="020B0604030504040204" pitchFamily="34" charset="0"/>
                <a:ea typeface="Tahoma" panose="020B0604030504040204" pitchFamily="34" charset="0"/>
                <a:cs typeface="Tahoma" panose="020B0604030504040204" pitchFamily="34" charset="0"/>
              </a:rPr>
              <a:t> ו</a:t>
            </a:r>
            <a:r>
              <a:rPr lang="he-IL" dirty="0">
                <a:latin typeface="Tahoma" panose="020B0604030504040204" pitchFamily="34" charset="0"/>
                <a:ea typeface="Tahoma" panose="020B0604030504040204" pitchFamily="34" charset="0"/>
                <a:cs typeface="Tahoma" panose="020B0604030504040204" pitchFamily="34" charset="0"/>
                <a:hlinkClick r:id="rId4" tooltip="סוס טרויאני (תוכנה)">
                  <a:extLst>
                    <a:ext uri="{A12FA001-AC4F-418D-AE19-62706E023703}">
                      <ahyp:hlinkClr xmlns:ahyp="http://schemas.microsoft.com/office/drawing/2018/hyperlinkcolor" val="tx"/>
                    </a:ext>
                  </a:extLst>
                </a:hlinkClick>
              </a:rPr>
              <a:t>סוסים טרויאנים</a:t>
            </a:r>
            <a:r>
              <a:rPr lang="he-IL" dirty="0">
                <a:latin typeface="Tahoma" panose="020B0604030504040204" pitchFamily="34" charset="0"/>
                <a:ea typeface="Tahoma" panose="020B0604030504040204" pitchFamily="34" charset="0"/>
                <a:cs typeface="Tahoma" panose="020B0604030504040204" pitchFamily="34" charset="0"/>
              </a:rPr>
              <a:t> רבים, המשתמשים בנתונים אלו על מנת לחלץ שמות משתמשים ו</a:t>
            </a:r>
            <a:r>
              <a:rPr lang="he-IL" dirty="0">
                <a:latin typeface="Tahoma" panose="020B0604030504040204" pitchFamily="34" charset="0"/>
                <a:ea typeface="Tahoma" panose="020B0604030504040204" pitchFamily="34" charset="0"/>
                <a:cs typeface="Tahoma" panose="020B0604030504040204" pitchFamily="34" charset="0"/>
                <a:hlinkClick r:id="rId5" tooltip="סיסמה">
                  <a:extLst>
                    <a:ext uri="{A12FA001-AC4F-418D-AE19-62706E023703}">
                      <ahyp:hlinkClr xmlns:ahyp="http://schemas.microsoft.com/office/drawing/2018/hyperlinkcolor" val="tx"/>
                    </a:ext>
                  </a:extLst>
                </a:hlinkClick>
              </a:rPr>
              <a:t>סיסמאות</a:t>
            </a:r>
            <a:r>
              <a:rPr lang="he-IL" dirty="0">
                <a:latin typeface="Tahoma" panose="020B0604030504040204" pitchFamily="34" charset="0"/>
                <a:ea typeface="Tahoma" panose="020B0604030504040204" pitchFamily="34" charset="0"/>
                <a:cs typeface="Tahoma" panose="020B0604030504040204" pitchFamily="34" charset="0"/>
              </a:rPr>
              <a:t> שהוקשו על המחשב עליו הם רצים.</a:t>
            </a:r>
          </a:p>
        </p:txBody>
      </p:sp>
    </p:spTree>
    <p:extLst>
      <p:ext uri="{BB962C8B-B14F-4D97-AF65-F5344CB8AC3E}">
        <p14:creationId xmlns:p14="http://schemas.microsoft.com/office/powerpoint/2010/main" val="328682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3286044" y="705178"/>
            <a:ext cx="6301725" cy="1015663"/>
          </a:xfrm>
          <a:prstGeom prst="rect">
            <a:avLst/>
          </a:prstGeom>
          <a:noFill/>
        </p:spPr>
        <p:txBody>
          <a:bodyPr wrap="none" lIns="91440" tIns="45720" rIns="91440" bIns="45720">
            <a:spAutoFit/>
          </a:bodyPr>
          <a:lstStyle/>
          <a:p>
            <a:pPr algn="ct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שלבי הפרויקט שלנו</a:t>
            </a:r>
          </a:p>
        </p:txBody>
      </p:sp>
      <p:sp>
        <p:nvSpPr>
          <p:cNvPr id="5" name="תיבת טקסט 4">
            <a:extLst>
              <a:ext uri="{FF2B5EF4-FFF2-40B4-BE49-F238E27FC236}">
                <a16:creationId xmlns:a16="http://schemas.microsoft.com/office/drawing/2014/main" id="{7B9D6313-D7F6-4A78-BD4E-47CB4AE7EE49}"/>
              </a:ext>
            </a:extLst>
          </p:cNvPr>
          <p:cNvSpPr txBox="1"/>
          <p:nvPr/>
        </p:nvSpPr>
        <p:spPr>
          <a:xfrm>
            <a:off x="802433" y="2379080"/>
            <a:ext cx="9522678" cy="2862322"/>
          </a:xfrm>
          <a:prstGeom prst="rect">
            <a:avLst/>
          </a:prstGeom>
          <a:noFill/>
        </p:spPr>
        <p:txBody>
          <a:bodyPr wrap="square" rtlCol="1">
            <a:spAutoFit/>
          </a:bodyPr>
          <a:lstStyle/>
          <a:p>
            <a:r>
              <a:rPr lang="he-IL" dirty="0"/>
              <a:t>עמוד ה-</a:t>
            </a:r>
            <a:r>
              <a:rPr lang="en-US" dirty="0"/>
              <a:t>GitHub</a:t>
            </a:r>
            <a:r>
              <a:rPr lang="he-IL" dirty="0"/>
              <a:t> הרשמי של הפרויקט: </a:t>
            </a:r>
            <a:r>
              <a:rPr lang="en-US" dirty="0"/>
              <a:t> </a:t>
            </a:r>
            <a:r>
              <a:rPr lang="en-US" dirty="0">
                <a:hlinkClick r:id="rId3"/>
              </a:rPr>
              <a:t>https://github.com/Shelly875/keylogger-hack-python</a:t>
            </a:r>
            <a:endParaRPr lang="he-IL" dirty="0"/>
          </a:p>
          <a:p>
            <a:endParaRPr lang="he-IL" dirty="0"/>
          </a:p>
          <a:p>
            <a:r>
              <a:rPr lang="he-IL" dirty="0"/>
              <a:t>הפרויקט מורכב מ-4 סקריפטים שאחראיים על ה – </a:t>
            </a:r>
            <a:r>
              <a:rPr lang="en-US" dirty="0"/>
              <a:t>keylogger hacking</a:t>
            </a:r>
            <a:r>
              <a:rPr lang="he-IL" dirty="0"/>
              <a:t>, כאשר כל סקריפט מתאר </a:t>
            </a:r>
          </a:p>
          <a:p>
            <a:r>
              <a:rPr lang="he-IL" dirty="0"/>
              <a:t>שלב אחר בתוכנה הסופית, אותם נפרט בנפרד בהמשך ההצגה:</a:t>
            </a:r>
          </a:p>
          <a:p>
            <a:endParaRPr lang="he-IL" dirty="0"/>
          </a:p>
          <a:p>
            <a:pPr marL="342900" indent="-342900">
              <a:buAutoNum type="arabicPeriod"/>
            </a:pPr>
            <a:r>
              <a:rPr lang="he-IL" dirty="0"/>
              <a:t>סקריפט ה-</a:t>
            </a:r>
            <a:r>
              <a:rPr lang="en-US" dirty="0"/>
              <a:t>keylogger</a:t>
            </a:r>
          </a:p>
          <a:p>
            <a:pPr marL="342900" indent="-342900">
              <a:buAutoNum type="arabicPeriod"/>
            </a:pPr>
            <a:r>
              <a:rPr lang="he-IL" dirty="0"/>
              <a:t>סקריפט ההצפנה ופיענוח של ה-</a:t>
            </a:r>
            <a:r>
              <a:rPr lang="en-US" dirty="0"/>
              <a:t>log</a:t>
            </a:r>
            <a:r>
              <a:rPr lang="he-IL" dirty="0"/>
              <a:t> שהקליד המשתמש– הצפנה באמצעות ספריית פייתון </a:t>
            </a:r>
            <a:r>
              <a:rPr lang="en-US" dirty="0"/>
              <a:t>base64 </a:t>
            </a:r>
          </a:p>
          <a:p>
            <a:pPr marL="342900" indent="-342900">
              <a:buAutoNum type="arabicPeriod"/>
            </a:pPr>
            <a:r>
              <a:rPr lang="he-IL" dirty="0"/>
              <a:t>סקריפט העברת </a:t>
            </a:r>
            <a:r>
              <a:rPr lang="en-US" dirty="0"/>
              <a:t>Log</a:t>
            </a:r>
            <a:r>
              <a:rPr lang="he-IL" dirty="0"/>
              <a:t> התווים שהוקלדו בין 2 </a:t>
            </a:r>
            <a:r>
              <a:rPr lang="en-US" dirty="0"/>
              <a:t>HOSTS</a:t>
            </a:r>
            <a:r>
              <a:rPr lang="he-IL" dirty="0"/>
              <a:t>.</a:t>
            </a:r>
          </a:p>
          <a:p>
            <a:pPr marL="342900" indent="-342900">
              <a:buAutoNum type="arabicPeriod"/>
            </a:pPr>
            <a:r>
              <a:rPr lang="he-IL" dirty="0"/>
              <a:t>סקריפט העברת ה-</a:t>
            </a:r>
            <a:r>
              <a:rPr lang="en-US" dirty="0"/>
              <a:t>Keylogger</a:t>
            </a:r>
            <a:r>
              <a:rPr lang="he-IL" dirty="0"/>
              <a:t> למותקף ללא ידיעתו ובאופן בלתי גלוי.</a:t>
            </a:r>
          </a:p>
          <a:p>
            <a:r>
              <a:rPr lang="he-IL" dirty="0"/>
              <a:t> </a:t>
            </a:r>
          </a:p>
        </p:txBody>
      </p:sp>
    </p:spTree>
    <p:extLst>
      <p:ext uri="{BB962C8B-B14F-4D97-AF65-F5344CB8AC3E}">
        <p14:creationId xmlns:p14="http://schemas.microsoft.com/office/powerpoint/2010/main" val="289337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6096000" y="629763"/>
            <a:ext cx="4043094" cy="1015663"/>
          </a:xfrm>
          <a:prstGeom prst="rect">
            <a:avLst/>
          </a:prstGeom>
          <a:noFill/>
        </p:spPr>
        <p:txBody>
          <a:bodyPr wrap="none" lIns="91440" tIns="45720" rIns="91440" bIns="45720">
            <a:spAutoFit/>
          </a:bodyPr>
          <a:lstStyle/>
          <a:p>
            <a:pPr algn="ct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דרישות קדם</a:t>
            </a:r>
          </a:p>
        </p:txBody>
      </p:sp>
      <p:sp>
        <p:nvSpPr>
          <p:cNvPr id="5" name="תיבת טקסט 4">
            <a:extLst>
              <a:ext uri="{FF2B5EF4-FFF2-40B4-BE49-F238E27FC236}">
                <a16:creationId xmlns:a16="http://schemas.microsoft.com/office/drawing/2014/main" id="{7B9D6313-D7F6-4A78-BD4E-47CB4AE7EE49}"/>
              </a:ext>
            </a:extLst>
          </p:cNvPr>
          <p:cNvSpPr txBox="1"/>
          <p:nvPr/>
        </p:nvSpPr>
        <p:spPr>
          <a:xfrm>
            <a:off x="556181" y="2369653"/>
            <a:ext cx="10301158" cy="2923877"/>
          </a:xfrm>
          <a:prstGeom prst="rect">
            <a:avLst/>
          </a:prstGeom>
          <a:noFill/>
        </p:spPr>
        <p:txBody>
          <a:bodyPr wrap="square" rtlCol="1">
            <a:spAutoFit/>
          </a:bodyPr>
          <a:lstStyle/>
          <a:p>
            <a:r>
              <a:rPr lang="he-IL" dirty="0">
                <a:latin typeface="Tahoma" panose="020B0604030504040204" pitchFamily="34" charset="0"/>
                <a:ea typeface="Tahoma" panose="020B0604030504040204" pitchFamily="34" charset="0"/>
                <a:cs typeface="Tahoma" panose="020B0604030504040204" pitchFamily="34" charset="0"/>
              </a:rPr>
              <a:t>לפני שנריץ את הפרויקט, נרצה לוודא שיש בידינו את כל הכלים, התוכנות והשלבים להרצה נכונה:</a:t>
            </a:r>
          </a:p>
          <a:p>
            <a:endParaRPr lang="he-IL"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Python</a:t>
            </a:r>
            <a:r>
              <a:rPr lang="he-IL" dirty="0">
                <a:latin typeface="Tahoma" panose="020B0604030504040204" pitchFamily="34" charset="0"/>
                <a:ea typeface="Tahoma" panose="020B0604030504040204" pitchFamily="34" charset="0"/>
                <a:cs typeface="Tahoma" panose="020B0604030504040204" pitchFamily="34" charset="0"/>
              </a:rPr>
              <a:t> 3.6 + - שים לב! במקרה של גרסה גבוהה מ-3.6, </a:t>
            </a:r>
            <a:r>
              <a:rPr lang="en-US" dirty="0">
                <a:latin typeface="Tahoma" panose="020B0604030504040204" pitchFamily="34" charset="0"/>
                <a:ea typeface="Tahoma" panose="020B0604030504040204" pitchFamily="34" charset="0"/>
                <a:cs typeface="Tahoma" panose="020B0604030504040204" pitchFamily="34" charset="0"/>
              </a:rPr>
              <a:t>Pyhook</a:t>
            </a:r>
            <a:r>
              <a:rPr lang="he-IL" dirty="0">
                <a:latin typeface="Tahoma" panose="020B0604030504040204" pitchFamily="34" charset="0"/>
                <a:ea typeface="Tahoma" panose="020B0604030504040204" pitchFamily="34" charset="0"/>
                <a:cs typeface="Tahoma" panose="020B0604030504040204" pitchFamily="34" charset="0"/>
              </a:rPr>
              <a:t> צריך להיות מותקן אחרת:</a:t>
            </a:r>
          </a:p>
          <a:p>
            <a:endParaRPr lang="he-IL"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a:t>
            </a:r>
            <a:r>
              <a:rPr lang="he-IL" dirty="0">
                <a:latin typeface="Tahoma" panose="020B0604030504040204" pitchFamily="34" charset="0"/>
                <a:ea typeface="Tahoma" panose="020B0604030504040204" pitchFamily="34" charset="0"/>
                <a:cs typeface="Tahoma" panose="020B0604030504040204" pitchFamily="34" charset="0"/>
              </a:rPr>
              <a:t>   </a:t>
            </a:r>
            <a:r>
              <a:rPr lang="en-US" sz="2000" dirty="0">
                <a:effectLst>
                  <a:outerShdw blurRad="38100" dist="38100" dir="2700000" algn="tl">
                    <a:srgbClr val="000000">
                      <a:alpha val="43137"/>
                    </a:srgbClr>
                  </a:outerShdw>
                </a:effectLst>
              </a:rPr>
              <a:t>pip install pyWinhook -q</a:t>
            </a:r>
            <a:endParaRPr lang="he-IL" sz="2000" dirty="0">
              <a:effectLst>
                <a:outerShdw blurRad="38100" dist="38100" dir="2700000" algn="tl">
                  <a:srgbClr val="000000">
                    <a:alpha val="43137"/>
                  </a:srgbClr>
                </a:outerShdw>
              </a:effectLst>
            </a:endParaRPr>
          </a:p>
          <a:p>
            <a:endParaRPr lang="he-IL"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חבילות וסיפריות שצריך להתקין: </a:t>
            </a:r>
            <a:r>
              <a:rPr lang="en-US" dirty="0">
                <a:latin typeface="Tahoma" panose="020B0604030504040204" pitchFamily="34" charset="0"/>
                <a:ea typeface="Tahoma" panose="020B0604030504040204" pitchFamily="34" charset="0"/>
                <a:cs typeface="Tahoma" panose="020B0604030504040204" pitchFamily="34" charset="0"/>
              </a:rPr>
              <a:t> sockets, listener, pynput, logging, pyhook, base64</a:t>
            </a:r>
          </a:p>
          <a:p>
            <a:pPr marL="285750" indent="-285750">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חומת האש של המחשב או אנטי וירוס – צריכים להיות מכובים</a:t>
            </a:r>
          </a:p>
          <a:p>
            <a:pPr marL="285750" indent="-285750">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לשם ההדגמה, נשתמש ב-</a:t>
            </a:r>
            <a:r>
              <a:rPr lang="en-US" dirty="0">
                <a:latin typeface="Tahoma" panose="020B0604030504040204" pitchFamily="34" charset="0"/>
                <a:ea typeface="Tahoma" panose="020B0604030504040204" pitchFamily="34" charset="0"/>
                <a:cs typeface="Tahoma" panose="020B0604030504040204" pitchFamily="34" charset="0"/>
              </a:rPr>
              <a:t>IP</a:t>
            </a:r>
            <a:r>
              <a:rPr lang="he-IL" dirty="0">
                <a:latin typeface="Tahoma" panose="020B0604030504040204" pitchFamily="34" charset="0"/>
                <a:ea typeface="Tahoma" panose="020B0604030504040204" pitchFamily="34" charset="0"/>
                <a:cs typeface="Tahoma" panose="020B0604030504040204" pitchFamily="34" charset="0"/>
              </a:rPr>
              <a:t> מקומי 127.0.0.1 עם 2 מחשבים באותה הרשת.</a:t>
            </a:r>
          </a:p>
          <a:p>
            <a:pPr marL="285750" indent="-285750">
              <a:buFont typeface="Arial" panose="020B0604020202020204" pitchFamily="34" charset="0"/>
              <a:buChar char="•"/>
            </a:pP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892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1415335" y="695751"/>
            <a:ext cx="8836523" cy="1015663"/>
          </a:xfrm>
          <a:prstGeom prst="rect">
            <a:avLst/>
          </a:prstGeom>
          <a:noFill/>
        </p:spPr>
        <p:txBody>
          <a:bodyPr wrap="none" lIns="91440" tIns="45720" rIns="91440" bIns="45720">
            <a:spAutoFit/>
          </a:bodyPr>
          <a:lstStyle/>
          <a:p>
            <a:pPr algn="ct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שלב 1 – </a:t>
            </a:r>
            <a:r>
              <a:rPr lang="he-IL" sz="6000" b="1" dirty="0">
                <a:ln w="6600">
                  <a:solidFill>
                    <a:schemeClr val="accent2"/>
                  </a:solidFill>
                  <a:prstDash val="solid"/>
                </a:ln>
                <a:solidFill>
                  <a:schemeClr val="accent1">
                    <a:lumMod val="50000"/>
                  </a:schemeClr>
                </a:solidFill>
                <a:effectLst>
                  <a:outerShdw dist="38100" dir="2700000" algn="tl" rotWithShape="0">
                    <a:schemeClr val="accent2"/>
                  </a:outerShdw>
                </a:effectLst>
              </a:rPr>
              <a:t>תוכנה ה-</a:t>
            </a:r>
            <a:r>
              <a:rPr lang="en-US" sz="6000" b="1" dirty="0">
                <a:ln w="6600">
                  <a:solidFill>
                    <a:schemeClr val="accent2"/>
                  </a:solidFill>
                  <a:prstDash val="solid"/>
                </a:ln>
                <a:solidFill>
                  <a:schemeClr val="accent1">
                    <a:lumMod val="50000"/>
                  </a:schemeClr>
                </a:solidFill>
                <a:effectLst>
                  <a:outerShdw dist="38100" dir="2700000" algn="tl" rotWithShape="0">
                    <a:schemeClr val="accent2"/>
                  </a:outerShdw>
                </a:effectLst>
              </a:rPr>
              <a:t>keylogger</a:t>
            </a:r>
            <a:endPar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2317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1667885" y="601483"/>
            <a:ext cx="8657226" cy="1938992"/>
          </a:xfrm>
          <a:prstGeom prst="rect">
            <a:avLst/>
          </a:prstGeom>
          <a:noFill/>
        </p:spPr>
        <p:txBody>
          <a:bodyPr wrap="square" lIns="91440" tIns="45720" rIns="91440" bIns="45720">
            <a:spAutoFit/>
          </a:bodyPr>
          <a:lstStyle/>
          <a:p>
            <a:pPr algn="ct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שלב 2 – פתיחת </a:t>
            </a:r>
            <a:r>
              <a:rPr lang="en-US"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socket</a:t>
            </a: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 בין 2 </a:t>
            </a:r>
            <a:r>
              <a:rPr lang="en-US"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hosts</a:t>
            </a:r>
            <a:endPar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412866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E.net - Apps on Google Play">
            <a:extLst>
              <a:ext uri="{FF2B5EF4-FFF2-40B4-BE49-F238E27FC236}">
                <a16:creationId xmlns:a16="http://schemas.microsoft.com/office/drawing/2014/main" id="{A27B6317-3F99-443E-96E2-D08B0313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111" y="364597"/>
            <a:ext cx="1545996" cy="1545996"/>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39A512D-7447-424A-9DC6-9E35E9429038}"/>
              </a:ext>
            </a:extLst>
          </p:cNvPr>
          <p:cNvSpPr/>
          <p:nvPr/>
        </p:nvSpPr>
        <p:spPr>
          <a:xfrm>
            <a:off x="320893" y="695751"/>
            <a:ext cx="10121682" cy="1015663"/>
          </a:xfrm>
          <a:prstGeom prst="rect">
            <a:avLst/>
          </a:prstGeom>
          <a:noFill/>
        </p:spPr>
        <p:txBody>
          <a:bodyPr wrap="none" lIns="91440" tIns="45720" rIns="91440" bIns="45720">
            <a:spAutoFit/>
          </a:bodyPr>
          <a:lstStyle/>
          <a:p>
            <a:pPr algn="ctr"/>
            <a:r>
              <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שלב 3 – הצפנה ופיענוח</a:t>
            </a:r>
            <a:r>
              <a:rPr lang="en-US"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rPr>
              <a:t> base64 </a:t>
            </a:r>
            <a:endParaRPr lang="he-IL" sz="6000" b="1" cap="none" spc="0" dirty="0">
              <a:ln w="6600">
                <a:solidFill>
                  <a:schemeClr val="accent2"/>
                </a:solidFill>
                <a:prstDash val="solid"/>
              </a:ln>
              <a:solidFill>
                <a:schemeClr val="accent1">
                  <a:lumMod val="5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264897230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467</Words>
  <Application>Microsoft Office PowerPoint</Application>
  <PresentationFormat>מסך רחב</PresentationFormat>
  <Paragraphs>46</Paragraphs>
  <Slides>11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Arial</vt:lpstr>
      <vt:lpstr>Calibri</vt:lpstr>
      <vt:lpstr>Calibri Light</vt:lpstr>
      <vt:lpstr>Tahoma</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shelly miron</dc:creator>
  <cp:lastModifiedBy>shelly miron</cp:lastModifiedBy>
  <cp:revision>28</cp:revision>
  <dcterms:created xsi:type="dcterms:W3CDTF">2020-06-12T14:40:00Z</dcterms:created>
  <dcterms:modified xsi:type="dcterms:W3CDTF">2020-06-13T18:16:56Z</dcterms:modified>
</cp:coreProperties>
</file>