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ink/ink1.xml" ContentType="application/inkml+xml"/>
  <Override PartName="/ppt/ink/ink2.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61" r:id="rId3"/>
    <p:sldId id="273" r:id="rId4"/>
    <p:sldId id="272" r:id="rId5"/>
    <p:sldId id="257" r:id="rId6"/>
    <p:sldId id="258" r:id="rId7"/>
    <p:sldId id="297" r:id="rId8"/>
    <p:sldId id="302" r:id="rId9"/>
    <p:sldId id="303" r:id="rId10"/>
    <p:sldId id="296" r:id="rId11"/>
    <p:sldId id="304" r:id="rId12"/>
    <p:sldId id="305" r:id="rId13"/>
    <p:sldId id="306" r:id="rId14"/>
    <p:sldId id="299" r:id="rId15"/>
    <p:sldId id="301" r:id="rId16"/>
    <p:sldId id="300" r:id="rId17"/>
    <p:sldId id="29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ambria Math" panose="02040503050406030204" pitchFamily="18" charset="0"/>
      <p:regular r:id="rId24"/>
    </p:embeddedFont>
    <p:embeddedFont>
      <p:font typeface="Microsoft JhengHei" panose="020B0604030504040204" pitchFamily="34" charset="-120"/>
      <p:regular r:id="rId25"/>
      <p:bold r:id="rId26"/>
    </p:embeddedFont>
    <p:embeddedFont>
      <p:font typeface="Microsoft JhengHei UI" panose="020B0604030504040204" pitchFamily="34" charset="-120"/>
      <p:regular r:id="rId27"/>
      <p:bold r:id="rId28"/>
    </p:embeddedFont>
    <p:embeddedFont>
      <p:font typeface="Microsoft New Tai Lue" panose="020B0502040204020203" pitchFamily="34" charset="0"/>
      <p:regular r:id="rId29"/>
      <p:bold r:id="rId30"/>
    </p:embeddedFont>
    <p:embeddedFont>
      <p:font typeface="Microsoft Sans Serif" panose="020B0604020202020204" pitchFamily="34" charset="0"/>
      <p:regular r:id="rId31"/>
    </p:embeddedFont>
    <p:embeddedFont>
      <p:font typeface="Modern Sans" panose="020B0604020202020204" charset="0"/>
      <p:regular r:id="rId32"/>
    </p:embeddedFont>
    <p:embeddedFont>
      <p:font typeface="Montserrat" panose="00000500000000000000" pitchFamily="2" charset="0"/>
      <p:regular r:id="rId33"/>
      <p:bold r:id="rId34"/>
      <p:italic r:id="rId35"/>
      <p:boldItalic r:id="rId36"/>
    </p:embeddedFont>
    <p:embeddedFont>
      <p:font typeface="Montserrat Light" panose="000004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6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customXml" Target="../customXml/item2.xml"/><Relationship Id="rId20" Type="http://schemas.openxmlformats.org/officeDocument/2006/relationships/font" Target="fonts/font1.fntdata"/><Relationship Id="rId4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06:10.988"/>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46:20.831"/>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855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94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rPr lang="en-US"/>
              <a:t>Click to edit Master 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6" name="Google Shape;36;p5"/>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a:t>Click to edit Master text styles</a:t>
            </a: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4" name="Google Shape;44;p6"/>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a:t>Click to edit Master text styles</a:t>
            </a:r>
          </a:p>
        </p:txBody>
      </p:sp>
      <p:sp>
        <p:nvSpPr>
          <p:cNvPr id="45" name="Google Shape;45;p6"/>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a:t>Click to edit Master text styles</a:t>
            </a:r>
          </a:p>
        </p:txBody>
      </p:sp>
      <p:sp>
        <p:nvSpPr>
          <p:cNvPr id="46" name="Google Shape;4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3" name="Google Shape;53;p7"/>
          <p:cNvSpPr txBox="1">
            <a:spLocks noGrp="1"/>
          </p:cNvSpPr>
          <p:nvPr>
            <p:ph type="body" idx="1"/>
          </p:nvPr>
        </p:nvSpPr>
        <p:spPr>
          <a:xfrm>
            <a:off x="855300"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54" name="Google Shape;54;p7"/>
          <p:cNvSpPr txBox="1">
            <a:spLocks noGrp="1"/>
          </p:cNvSpPr>
          <p:nvPr>
            <p:ph type="body" idx="2"/>
          </p:nvPr>
        </p:nvSpPr>
        <p:spPr>
          <a:xfrm>
            <a:off x="3414211"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55" name="Google Shape;55;p7"/>
          <p:cNvSpPr txBox="1">
            <a:spLocks noGrp="1"/>
          </p:cNvSpPr>
          <p:nvPr>
            <p:ph type="body" idx="3"/>
          </p:nvPr>
        </p:nvSpPr>
        <p:spPr>
          <a:xfrm>
            <a:off x="5973122"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56" name="Google Shape;5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3" name="Google Shape;6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85800" y="1771550"/>
            <a:ext cx="8224284" cy="18435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accent2">
                    <a:lumMod val="20000"/>
                    <a:lumOff val="80000"/>
                  </a:schemeClr>
                </a:solidFill>
              </a:rPr>
              <a:t>Light Intensity Controlled </a:t>
            </a:r>
            <a:r>
              <a:rPr lang="en" dirty="0"/>
              <a:t>Automatic Curtains </a:t>
            </a:r>
            <a:r>
              <a:rPr lang="en" sz="1800" dirty="0"/>
              <a:t>with</a:t>
            </a:r>
            <a:r>
              <a:rPr lang="en" dirty="0"/>
              <a:t> </a:t>
            </a:r>
            <a:r>
              <a:rPr lang="en" sz="4400" dirty="0">
                <a:solidFill>
                  <a:schemeClr val="accent2">
                    <a:lumMod val="20000"/>
                    <a:lumOff val="80000"/>
                  </a:schemeClr>
                </a:solidFill>
              </a:rPr>
              <a:t>Voice</a:t>
            </a:r>
            <a:r>
              <a:rPr lang="en" dirty="0">
                <a:solidFill>
                  <a:schemeClr val="accent2">
                    <a:lumMod val="20000"/>
                    <a:lumOff val="80000"/>
                  </a:schemeClr>
                </a:solidFill>
              </a:rPr>
              <a:t> </a:t>
            </a:r>
            <a:r>
              <a:rPr lang="en" sz="4400" dirty="0">
                <a:solidFill>
                  <a:schemeClr val="accent2">
                    <a:lumMod val="20000"/>
                    <a:lumOff val="80000"/>
                  </a:schemeClr>
                </a:solidFill>
              </a:rPr>
              <a:t>Recognition</a:t>
            </a:r>
            <a:endParaRPr sz="4400" dirty="0">
              <a:solidFill>
                <a:schemeClr val="accent2">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4" name="Google Shape;104;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7" name="Google Shape;92;p13">
            <a:extLst>
              <a:ext uri="{FF2B5EF4-FFF2-40B4-BE49-F238E27FC236}">
                <a16:creationId xmlns:a16="http://schemas.microsoft.com/office/drawing/2014/main" id="{425EF043-2875-416C-A7D1-8F39A5D0FF93}"/>
              </a:ext>
            </a:extLst>
          </p:cNvPr>
          <p:cNvSpPr txBox="1">
            <a:spLocks/>
          </p:cNvSpPr>
          <p:nvPr/>
        </p:nvSpPr>
        <p:spPr>
          <a:xfrm>
            <a:off x="132286" y="122590"/>
            <a:ext cx="7433400" cy="3963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rgbClr val="00B0F0"/>
                </a:solidFill>
                <a:latin typeface="Montserrat" panose="00000500000000000000" pitchFamily="2" charset="0"/>
              </a:rPr>
              <a:t>Plan of Action-</a:t>
            </a:r>
            <a:endParaRPr lang="en-IN" sz="3000" b="1" dirty="0">
              <a:solidFill>
                <a:srgbClr val="00B0F0"/>
              </a:solidFill>
              <a:latin typeface="Montserrat" panose="00000500000000000000" pitchFamily="2" charset="0"/>
            </a:endParaRPr>
          </a:p>
        </p:txBody>
      </p:sp>
      <p:sp>
        <p:nvSpPr>
          <p:cNvPr id="4" name="Google Shape;94;p13">
            <a:extLst>
              <a:ext uri="{FF2B5EF4-FFF2-40B4-BE49-F238E27FC236}">
                <a16:creationId xmlns:a16="http://schemas.microsoft.com/office/drawing/2014/main" id="{3D314EAC-AD37-4ABE-BED2-73D674024B87}"/>
              </a:ext>
            </a:extLst>
          </p:cNvPr>
          <p:cNvSpPr txBox="1">
            <a:spLocks/>
          </p:cNvSpPr>
          <p:nvPr/>
        </p:nvSpPr>
        <p:spPr>
          <a:xfrm>
            <a:off x="196083" y="776455"/>
            <a:ext cx="3199248" cy="163202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100" dirty="0">
              <a:latin typeface="Montserrat" panose="00000500000000000000" pitchFamily="2" charset="0"/>
            </a:endParaRPr>
          </a:p>
        </p:txBody>
      </p:sp>
      <p:sp>
        <p:nvSpPr>
          <p:cNvPr id="5" name="TextBox 4">
            <a:extLst>
              <a:ext uri="{FF2B5EF4-FFF2-40B4-BE49-F238E27FC236}">
                <a16:creationId xmlns:a16="http://schemas.microsoft.com/office/drawing/2014/main" id="{491A40E1-F3A7-4637-872B-E9E139DB055C}"/>
              </a:ext>
            </a:extLst>
          </p:cNvPr>
          <p:cNvSpPr txBox="1"/>
          <p:nvPr/>
        </p:nvSpPr>
        <p:spPr>
          <a:xfrm>
            <a:off x="196083" y="673395"/>
            <a:ext cx="5547492" cy="3354765"/>
          </a:xfrm>
          <a:prstGeom prst="rect">
            <a:avLst/>
          </a:prstGeom>
          <a:noFill/>
        </p:spPr>
        <p:txBody>
          <a:bodyPr wrap="square" rtlCol="0">
            <a:spAutoFit/>
          </a:bodyPr>
          <a:lstStyle/>
          <a:p>
            <a:r>
              <a:rPr lang="en-US" sz="1600" b="1" dirty="0">
                <a:solidFill>
                  <a:schemeClr val="accent6">
                    <a:lumMod val="50000"/>
                  </a:schemeClr>
                </a:solidFill>
                <a:latin typeface="Microsoft JhengHei" panose="020B0604030504040204" pitchFamily="34" charset="-120"/>
                <a:ea typeface="Microsoft JhengHei" panose="020B0604030504040204" pitchFamily="34" charset="-120"/>
              </a:rPr>
              <a:t>INPUT of LIGHT LEVELS</a:t>
            </a:r>
          </a:p>
          <a:p>
            <a:r>
              <a:rPr lang="en-US" dirty="0">
                <a:latin typeface="Montserrat Light" panose="00000400000000000000" pitchFamily="2" charset="0"/>
              </a:rPr>
              <a:t>The photoresistor will record light values coming from outside the window</a:t>
            </a:r>
          </a:p>
          <a:p>
            <a:r>
              <a:rPr lang="en-US" dirty="0">
                <a:latin typeface="Montserrat Light" panose="00000400000000000000" pitchFamily="2" charset="0"/>
              </a:rPr>
              <a:t>The circuit will continuously record light intensity to adjust the curtains</a:t>
            </a:r>
          </a:p>
          <a:p>
            <a:endParaRPr lang="en-US" dirty="0">
              <a:solidFill>
                <a:schemeClr val="accent6">
                  <a:lumMod val="50000"/>
                </a:schemeClr>
              </a:solidFill>
              <a:latin typeface="Microsoft JhengHei" panose="020B0604030504040204" pitchFamily="34" charset="-120"/>
              <a:ea typeface="Microsoft JhengHei" panose="020B0604030504040204" pitchFamily="34" charset="-120"/>
            </a:endParaRPr>
          </a:p>
          <a:p>
            <a:r>
              <a:rPr lang="en-US" sz="1600" b="1" dirty="0">
                <a:solidFill>
                  <a:schemeClr val="accent6">
                    <a:lumMod val="50000"/>
                  </a:schemeClr>
                </a:solidFill>
                <a:latin typeface="Microsoft JhengHei" panose="020B0604030504040204" pitchFamily="34" charset="-120"/>
                <a:ea typeface="Microsoft JhengHei" panose="020B0604030504040204" pitchFamily="34" charset="-120"/>
              </a:rPr>
              <a:t>Voice Commands</a:t>
            </a:r>
          </a:p>
          <a:p>
            <a:r>
              <a:rPr lang="en-IN" dirty="0">
                <a:latin typeface="Montserrat Light" panose="00000400000000000000" pitchFamily="2" charset="0"/>
              </a:rPr>
              <a:t>The curtains can also be changed to voice recognition mode where we can say commands like open, close or adjust to level 1, 2, 3 etc. to control the curtain level</a:t>
            </a:r>
          </a:p>
          <a:p>
            <a:endParaRPr lang="en-IN" sz="1000" dirty="0">
              <a:latin typeface="Montserrat Light" panose="00000400000000000000" pitchFamily="2" charset="0"/>
            </a:endParaRPr>
          </a:p>
          <a:p>
            <a:r>
              <a:rPr lang="en-IN" sz="1600" b="1" dirty="0">
                <a:solidFill>
                  <a:schemeClr val="accent6">
                    <a:lumMod val="50000"/>
                  </a:schemeClr>
                </a:solidFill>
                <a:latin typeface="Microsoft JhengHei" panose="020B0604030504040204" pitchFamily="34" charset="-120"/>
                <a:ea typeface="Microsoft JhengHei" panose="020B0604030504040204" pitchFamily="34" charset="-120"/>
              </a:rPr>
              <a:t>OUTPUT</a:t>
            </a:r>
          </a:p>
          <a:p>
            <a:r>
              <a:rPr lang="en-IN" dirty="0">
                <a:latin typeface="Montserrat Light" panose="00000400000000000000" pitchFamily="2" charset="0"/>
              </a:rPr>
              <a:t>Servo motor will open the curtains and adjust them to different levels to regulate the light levels coming in the room.</a:t>
            </a:r>
          </a:p>
        </p:txBody>
      </p:sp>
    </p:spTree>
    <p:extLst>
      <p:ext uri="{BB962C8B-B14F-4D97-AF65-F5344CB8AC3E}">
        <p14:creationId xmlns:p14="http://schemas.microsoft.com/office/powerpoint/2010/main" val="204314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6E1E81-0A90-4150-B287-6C66A20006DB}"/>
              </a:ext>
            </a:extLst>
          </p:cNvPr>
          <p:cNvSpPr>
            <a:spLocks noGrp="1"/>
          </p:cNvSpPr>
          <p:nvPr>
            <p:ph type="body" idx="1"/>
          </p:nvPr>
        </p:nvSpPr>
        <p:spPr>
          <a:xfrm>
            <a:off x="182880" y="0"/>
            <a:ext cx="8961120" cy="5143500"/>
          </a:xfrm>
        </p:spPr>
        <p:txBody>
          <a:bodyPr/>
          <a:lstStyle/>
          <a:p>
            <a:pPr marL="0" marR="0">
              <a:lnSpc>
                <a:spcPct val="107000"/>
              </a:lnSpc>
              <a:spcBef>
                <a:spcPts val="0"/>
              </a:spcBef>
              <a:spcAft>
                <a:spcPts val="800"/>
              </a:spcAft>
            </a:pPr>
            <a:r>
              <a:rPr lang="en-IN" sz="1800" b="1" dirty="0">
                <a:solidFill>
                  <a:srgbClr val="767171"/>
                </a:solidFill>
                <a:effectLst/>
                <a:latin typeface="Modern Sans" pitchFamily="2" charset="0"/>
                <a:ea typeface="Calibri" panose="020F0502020204030204" pitchFamily="34" charset="0"/>
                <a:cs typeface="Mangal" panose="00000400000000000000" pitchFamily="2"/>
              </a:rPr>
              <a:t>CHALLENGE-</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0" marR="0" indent="0">
              <a:lnSpc>
                <a:spcPct val="107000"/>
              </a:lnSpc>
              <a:spcBef>
                <a:spcPts val="0"/>
              </a:spcBef>
              <a:spcAft>
                <a:spcPts val="800"/>
              </a:spcAft>
              <a:buNone/>
            </a:pPr>
            <a:r>
              <a:rPr lang="en-IN" sz="1800" dirty="0">
                <a:effectLst/>
                <a:latin typeface="Modern Sans" pitchFamily="2" charset="0"/>
                <a:ea typeface="Calibri" panose="020F0502020204030204" pitchFamily="34" charset="0"/>
                <a:cs typeface="Mangal" panose="00000400000000000000" pitchFamily="2"/>
              </a:rPr>
              <a:t> Now using two photoresistors made the rotation of   servo motor dependent on two intensities as measured by the two photoresistors. They could be different most of the time as the light falling on the photoresistors depend on the position and distance of light source too. Directly specifying the intensity would lead to failure of our project as that would create confusion between do different measured values.</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0" marR="0">
              <a:lnSpc>
                <a:spcPct val="107000"/>
              </a:lnSpc>
              <a:spcBef>
                <a:spcPts val="0"/>
              </a:spcBef>
              <a:spcAft>
                <a:spcPts val="800"/>
              </a:spcAft>
            </a:pPr>
            <a:r>
              <a:rPr lang="en-IN" sz="1800" dirty="0">
                <a:effectLst/>
                <a:latin typeface="Modern Sans" pitchFamily="2" charset="0"/>
                <a:ea typeface="Calibri" panose="020F0502020204030204" pitchFamily="34" charset="0"/>
                <a:cs typeface="Mangal" panose="00000400000000000000" pitchFamily="2"/>
              </a:rPr>
              <a:t>For e.g.: In case of a circular light source intensity is inversely proportional to square of the distance.</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0" marR="0" algn="ctr">
              <a:lnSpc>
                <a:spcPct val="107000"/>
              </a:lnSpc>
              <a:spcBef>
                <a:spcPts val="0"/>
              </a:spcBef>
              <a:spcAft>
                <a:spcPts val="800"/>
              </a:spcAft>
            </a:pPr>
            <a:r>
              <a:rPr lang="en-IN" sz="1800" dirty="0">
                <a:effectLst/>
                <a:latin typeface="Modern Sans" pitchFamily="2" charset="0"/>
                <a:ea typeface="Calibri" panose="020F0502020204030204" pitchFamily="34" charset="0"/>
                <a:cs typeface="Mangal" panose="00000400000000000000" pitchFamily="2"/>
              </a:rPr>
              <a:t>I </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Modern Sans" pitchFamily="2" charset="0"/>
                <a:ea typeface="Calibri" panose="020F0502020204030204" pitchFamily="34" charset="0"/>
                <a:cs typeface="Mangal" panose="00000400000000000000" pitchFamily="2"/>
              </a:rPr>
              <a:t> 1/d2</a:t>
            </a:r>
            <a:endParaRPr lang="en-IN" sz="1800" dirty="0">
              <a:effectLst/>
              <a:latin typeface="Calibri" panose="020F0502020204030204" pitchFamily="34" charset="0"/>
              <a:ea typeface="Calibri" panose="020F0502020204030204" pitchFamily="34" charset="0"/>
              <a:cs typeface="Mangal" panose="00000400000000000000" pitchFamily="2"/>
            </a:endParaRPr>
          </a:p>
          <a:p>
            <a:endParaRPr lang="en-IN" dirty="0"/>
          </a:p>
        </p:txBody>
      </p:sp>
      <p:sp>
        <p:nvSpPr>
          <p:cNvPr id="4" name="Slide Number Placeholder 3">
            <a:extLst>
              <a:ext uri="{FF2B5EF4-FFF2-40B4-BE49-F238E27FC236}">
                <a16:creationId xmlns:a16="http://schemas.microsoft.com/office/drawing/2014/main" id="{A6FA89DA-DE77-42CB-85EF-81DF1F58B5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15738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90D5E8-CEF6-4E17-9D29-D4024C40E543}"/>
              </a:ext>
            </a:extLst>
          </p:cNvPr>
          <p:cNvSpPr>
            <a:spLocks noGrp="1"/>
          </p:cNvSpPr>
          <p:nvPr>
            <p:ph type="body" idx="1"/>
          </p:nvPr>
        </p:nvSpPr>
        <p:spPr>
          <a:xfrm>
            <a:off x="260195" y="-1"/>
            <a:ext cx="8883805" cy="5143451"/>
          </a:xfrm>
        </p:spPr>
        <p:txBody>
          <a:bodyPr/>
          <a:lstStyle/>
          <a:p>
            <a:pPr marL="0" marR="0">
              <a:lnSpc>
                <a:spcPct val="107000"/>
              </a:lnSpc>
              <a:spcBef>
                <a:spcPts val="0"/>
              </a:spcBef>
              <a:spcAft>
                <a:spcPts val="800"/>
              </a:spcAft>
            </a:pPr>
            <a:r>
              <a:rPr lang="en-IN" sz="1800" dirty="0">
                <a:solidFill>
                  <a:srgbClr val="767171"/>
                </a:solidFill>
                <a:effectLst/>
                <a:latin typeface="Modern Sans" pitchFamily="2" charset="0"/>
                <a:ea typeface="Calibri" panose="020F0502020204030204" pitchFamily="34" charset="0"/>
                <a:cs typeface="Mangal" panose="00000400000000000000" pitchFamily="2"/>
              </a:rPr>
              <a:t>CALCULATIONS-</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457200" marR="0">
              <a:lnSpc>
                <a:spcPct val="107000"/>
              </a:lnSpc>
              <a:spcBef>
                <a:spcPts val="0"/>
              </a:spcBef>
              <a:spcAft>
                <a:spcPts val="800"/>
              </a:spcAft>
            </a:pPr>
            <a:r>
              <a:rPr lang="en-IN" sz="1800" dirty="0">
                <a:effectLst/>
                <a:latin typeface="Modern Sans" pitchFamily="2" charset="0"/>
                <a:ea typeface="Calibri" panose="020F0502020204030204" pitchFamily="34" charset="0"/>
                <a:cs typeface="Mangal" panose="00000400000000000000" pitchFamily="2"/>
              </a:rPr>
              <a:t>To solve this challenge, our knowledge of permutations and combinations came handy.</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228600" marR="0">
              <a:lnSpc>
                <a:spcPct val="107000"/>
              </a:lnSpc>
              <a:spcBef>
                <a:spcPts val="0"/>
              </a:spcBef>
              <a:spcAft>
                <a:spcPts val="800"/>
              </a:spcAft>
            </a:pPr>
            <a:r>
              <a:rPr lang="en-IN" sz="1800" b="1" i="1" dirty="0">
                <a:effectLst/>
                <a:latin typeface="Modern Sans" pitchFamily="2" charset="0"/>
                <a:ea typeface="Calibri" panose="020F0502020204030204" pitchFamily="34" charset="0"/>
                <a:cs typeface="Mangal" panose="00000400000000000000" pitchFamily="2"/>
              </a:rPr>
              <a:t>Intensity measured by Photoresistor 1= I1 </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228600" marR="0">
              <a:lnSpc>
                <a:spcPct val="107000"/>
              </a:lnSpc>
              <a:spcBef>
                <a:spcPts val="0"/>
              </a:spcBef>
              <a:spcAft>
                <a:spcPts val="800"/>
              </a:spcAft>
            </a:pPr>
            <a:r>
              <a:rPr lang="en-IN" sz="1800" b="1" i="1" dirty="0">
                <a:effectLst/>
                <a:latin typeface="Modern Sans" pitchFamily="2" charset="0"/>
                <a:ea typeface="Calibri" panose="020F0502020204030204" pitchFamily="34" charset="0"/>
                <a:cs typeface="Mangal" panose="00000400000000000000" pitchFamily="2"/>
              </a:rPr>
              <a:t>Intensity measured by Photoresistor 2=I2</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457200" marR="0">
              <a:lnSpc>
                <a:spcPct val="107000"/>
              </a:lnSpc>
              <a:spcBef>
                <a:spcPts val="0"/>
              </a:spcBef>
              <a:spcAft>
                <a:spcPts val="800"/>
              </a:spcAft>
            </a:pPr>
            <a:r>
              <a:rPr lang="en-IN" sz="1800" dirty="0">
                <a:solidFill>
                  <a:srgbClr val="000000"/>
                </a:solidFill>
                <a:effectLst/>
                <a:latin typeface="Modern Sans" pitchFamily="2" charset="0"/>
                <a:ea typeface="Calibri" panose="020F0502020204030204" pitchFamily="34" charset="0"/>
                <a:cs typeface="Mangal" panose="00000400000000000000" pitchFamily="2"/>
              </a:rPr>
              <a:t>W</a:t>
            </a:r>
            <a:r>
              <a:rPr lang="en-IN" sz="1800" dirty="0">
                <a:effectLst/>
                <a:latin typeface="Modern Sans" pitchFamily="2" charset="0"/>
                <a:ea typeface="Calibri" panose="020F0502020204030204" pitchFamily="34" charset="0"/>
                <a:cs typeface="Mangal" panose="00000400000000000000" pitchFamily="2"/>
              </a:rPr>
              <a:t>e specified four levels at which our curtain would be open so four intensity ranges were decided. </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457200" marR="0">
              <a:lnSpc>
                <a:spcPct val="107000"/>
              </a:lnSpc>
              <a:spcBef>
                <a:spcPts val="0"/>
              </a:spcBef>
              <a:spcAft>
                <a:spcPts val="800"/>
              </a:spcAft>
            </a:pPr>
            <a:r>
              <a:rPr lang="en-IN" sz="1800" dirty="0">
                <a:effectLst/>
                <a:latin typeface="Modern Sans" pitchFamily="2" charset="0"/>
                <a:ea typeface="Calibri" panose="020F0502020204030204" pitchFamily="34" charset="0"/>
                <a:cs typeface="Mangal" panose="00000400000000000000" pitchFamily="2"/>
              </a:rPr>
              <a:t>Hence, we had </a:t>
            </a:r>
            <a:r>
              <a:rPr lang="en-IN" sz="1800" b="1" dirty="0">
                <a:effectLst/>
                <a:latin typeface="Modern Sans" pitchFamily="2" charset="0"/>
                <a:ea typeface="Calibri" panose="020F0502020204030204" pitchFamily="34" charset="0"/>
                <a:cs typeface="Mangal" panose="00000400000000000000" pitchFamily="2"/>
              </a:rPr>
              <a:t>four values of each I1 and I2. </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457200" marR="0">
              <a:lnSpc>
                <a:spcPct val="107000"/>
              </a:lnSpc>
              <a:spcBef>
                <a:spcPts val="0"/>
              </a:spcBef>
              <a:spcAft>
                <a:spcPts val="800"/>
              </a:spcAft>
            </a:pPr>
            <a:r>
              <a:rPr lang="en-IN" sz="1800" dirty="0">
                <a:effectLst/>
                <a:latin typeface="Modern Sans" pitchFamily="2" charset="0"/>
                <a:ea typeface="Calibri" panose="020F0502020204030204" pitchFamily="34" charset="0"/>
                <a:cs typeface="Mangal" panose="00000400000000000000" pitchFamily="2"/>
              </a:rPr>
              <a:t>So total combinations that would occur at any given day=4*4=16</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457200" marR="0">
              <a:lnSpc>
                <a:spcPct val="107000"/>
              </a:lnSpc>
              <a:spcBef>
                <a:spcPts val="0"/>
              </a:spcBef>
              <a:spcAft>
                <a:spcPts val="800"/>
              </a:spcAft>
            </a:pPr>
            <a:r>
              <a:rPr lang="en-IN" sz="1800" dirty="0">
                <a:effectLst/>
                <a:latin typeface="Modern Sans" pitchFamily="2" charset="0"/>
                <a:ea typeface="Calibri" panose="020F0502020204030204" pitchFamily="34" charset="0"/>
                <a:cs typeface="Mangal" panose="00000400000000000000" pitchFamily="2"/>
              </a:rPr>
              <a:t>The Table of intensities vs servo motor rotation angle (in degrees) is as follows</a:t>
            </a:r>
            <a:endParaRPr lang="en-IN" sz="1800" dirty="0">
              <a:effectLst/>
              <a:latin typeface="Calibri" panose="020F0502020204030204" pitchFamily="34" charset="0"/>
              <a:ea typeface="Calibri" panose="020F0502020204030204" pitchFamily="34" charset="0"/>
              <a:cs typeface="Mangal" panose="00000400000000000000" pitchFamily="2"/>
            </a:endParaRPr>
          </a:p>
          <a:p>
            <a:pPr marL="76200" indent="0">
              <a:buNone/>
            </a:pPr>
            <a:endParaRPr lang="en-IN" dirty="0"/>
          </a:p>
        </p:txBody>
      </p:sp>
      <p:sp>
        <p:nvSpPr>
          <p:cNvPr id="4" name="Slide Number Placeholder 3">
            <a:extLst>
              <a:ext uri="{FF2B5EF4-FFF2-40B4-BE49-F238E27FC236}">
                <a16:creationId xmlns:a16="http://schemas.microsoft.com/office/drawing/2014/main" id="{E0FC3774-F153-4A32-BCAE-704298B86B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7251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26E921-F57A-4668-A5D3-FD394F405A03}"/>
              </a:ext>
            </a:extLst>
          </p:cNvPr>
          <p:cNvSpPr>
            <a:spLocks noGrp="1"/>
          </p:cNvSpPr>
          <p:nvPr>
            <p:ph type="body" idx="1"/>
          </p:nvPr>
        </p:nvSpPr>
        <p:spPr>
          <a:xfrm>
            <a:off x="208156" y="0"/>
            <a:ext cx="8935844" cy="5143500"/>
          </a:xfrm>
        </p:spPr>
        <p:txBody>
          <a:bodyPr/>
          <a:lstStyle/>
          <a:p>
            <a:pPr marL="76200" indent="0">
              <a:buNone/>
            </a:pPr>
            <a:endParaRPr lang="en-IN" dirty="0"/>
          </a:p>
        </p:txBody>
      </p:sp>
      <p:sp>
        <p:nvSpPr>
          <p:cNvPr id="4" name="Slide Number Placeholder 3">
            <a:extLst>
              <a:ext uri="{FF2B5EF4-FFF2-40B4-BE49-F238E27FC236}">
                <a16:creationId xmlns:a16="http://schemas.microsoft.com/office/drawing/2014/main" id="{69F0A9EB-4EFF-4427-8FBE-614A21520C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8101D38C-4587-4027-8A44-65021F45E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17" y="0"/>
            <a:ext cx="5783549" cy="2360930"/>
          </a:xfrm>
          <a:prstGeom prst="rect">
            <a:avLst/>
          </a:prstGeom>
        </p:spPr>
      </p:pic>
      <p:pic>
        <p:nvPicPr>
          <p:cNvPr id="6" name="Picture 5">
            <a:extLst>
              <a:ext uri="{FF2B5EF4-FFF2-40B4-BE49-F238E27FC236}">
                <a16:creationId xmlns:a16="http://schemas.microsoft.com/office/drawing/2014/main" id="{F2333D43-BB7F-4956-9368-51144E4AD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56" y="2360930"/>
            <a:ext cx="5731510" cy="2782570"/>
          </a:xfrm>
          <a:prstGeom prst="rect">
            <a:avLst/>
          </a:prstGeom>
        </p:spPr>
      </p:pic>
    </p:spTree>
    <p:extLst>
      <p:ext uri="{BB962C8B-B14F-4D97-AF65-F5344CB8AC3E}">
        <p14:creationId xmlns:p14="http://schemas.microsoft.com/office/powerpoint/2010/main" val="131000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596DCB-E819-4A25-9B32-1F1B66333BB6}"/>
              </a:ext>
            </a:extLst>
          </p:cNvPr>
          <p:cNvSpPr>
            <a:spLocks noGrp="1"/>
          </p:cNvSpPr>
          <p:nvPr>
            <p:ph type="title"/>
          </p:nvPr>
        </p:nvSpPr>
        <p:spPr>
          <a:xfrm rot="10800000" flipV="1">
            <a:off x="2518347" y="239841"/>
            <a:ext cx="4758516" cy="434715"/>
          </a:xfrm>
        </p:spPr>
        <p:txBody>
          <a:bodyPr/>
          <a:lstStyle/>
          <a:p>
            <a:r>
              <a:rPr lang="en-IN" dirty="0"/>
              <a:t>Schematic Diagram</a:t>
            </a:r>
          </a:p>
        </p:txBody>
      </p:sp>
      <p:sp>
        <p:nvSpPr>
          <p:cNvPr id="2" name="Slide Number Placeholder 1">
            <a:extLst>
              <a:ext uri="{FF2B5EF4-FFF2-40B4-BE49-F238E27FC236}">
                <a16:creationId xmlns:a16="http://schemas.microsoft.com/office/drawing/2014/main" id="{F07CE297-585B-401B-B8FD-9622304EB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CCDD70CA-265F-4F1C-A920-01917677B86F}"/>
              </a:ext>
            </a:extLst>
          </p:cNvPr>
          <p:cNvPicPr>
            <a:picLocks noChangeAspect="1"/>
          </p:cNvPicPr>
          <p:nvPr/>
        </p:nvPicPr>
        <p:blipFill>
          <a:blip r:embed="rId2"/>
          <a:stretch>
            <a:fillRect/>
          </a:stretch>
        </p:blipFill>
        <p:spPr>
          <a:xfrm>
            <a:off x="2542519" y="771992"/>
            <a:ext cx="4058961" cy="4371507"/>
          </a:xfrm>
          <a:prstGeom prst="rect">
            <a:avLst/>
          </a:prstGeom>
        </p:spPr>
      </p:pic>
    </p:spTree>
    <p:extLst>
      <p:ext uri="{BB962C8B-B14F-4D97-AF65-F5344CB8AC3E}">
        <p14:creationId xmlns:p14="http://schemas.microsoft.com/office/powerpoint/2010/main" val="4105423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051517-4364-487A-988D-19F8B2286B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F07150B4-F939-4F78-8202-64308D2A7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
            <a:ext cx="5731510" cy="5143451"/>
          </a:xfrm>
          <a:prstGeom prst="rect">
            <a:avLst/>
          </a:prstGeom>
        </p:spPr>
      </p:pic>
    </p:spTree>
    <p:extLst>
      <p:ext uri="{BB962C8B-B14F-4D97-AF65-F5344CB8AC3E}">
        <p14:creationId xmlns:p14="http://schemas.microsoft.com/office/powerpoint/2010/main" val="110085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B9DA-85BA-4F20-8647-0E109DFBC140}"/>
              </a:ext>
            </a:extLst>
          </p:cNvPr>
          <p:cNvSpPr>
            <a:spLocks noGrp="1"/>
          </p:cNvSpPr>
          <p:nvPr>
            <p:ph type="title"/>
          </p:nvPr>
        </p:nvSpPr>
        <p:spPr>
          <a:xfrm>
            <a:off x="42530" y="35014"/>
            <a:ext cx="7433400" cy="305228"/>
          </a:xfrm>
        </p:spPr>
        <p:txBody>
          <a:bodyPr/>
          <a:lstStyle/>
          <a:p>
            <a:r>
              <a:rPr lang="en-US" sz="2000" dirty="0"/>
              <a:t>Flowchart about detailed working of curtain :-</a:t>
            </a:r>
            <a:endParaRPr lang="en-IN" sz="2000" dirty="0"/>
          </a:p>
        </p:txBody>
      </p:sp>
      <p:sp>
        <p:nvSpPr>
          <p:cNvPr id="4" name="Slide Number Placeholder 3">
            <a:extLst>
              <a:ext uri="{FF2B5EF4-FFF2-40B4-BE49-F238E27FC236}">
                <a16:creationId xmlns:a16="http://schemas.microsoft.com/office/drawing/2014/main" id="{B7DE3380-D12C-4C94-B731-FB2373EFC5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7C7E28A7-FDE4-4B24-A6F5-5DAB91DA280E}"/>
                  </a:ext>
                </a:extLst>
              </p14:cNvPr>
              <p14:cNvContentPartPr/>
              <p14:nvPr/>
            </p14:nvContentPartPr>
            <p14:xfrm>
              <a:off x="-652633" y="878746"/>
              <a:ext cx="360" cy="360"/>
            </p14:xfrm>
          </p:contentPart>
        </mc:Choice>
        <mc:Fallback xmlns="">
          <p:pic>
            <p:nvPicPr>
              <p:cNvPr id="8" name="Ink 7">
                <a:extLst>
                  <a:ext uri="{FF2B5EF4-FFF2-40B4-BE49-F238E27FC236}">
                    <a16:creationId xmlns:a16="http://schemas.microsoft.com/office/drawing/2014/main" id="{7C7E28A7-FDE4-4B24-A6F5-5DAB91DA280E}"/>
                  </a:ext>
                </a:extLst>
              </p:cNvPr>
              <p:cNvPicPr/>
              <p:nvPr/>
            </p:nvPicPr>
            <p:blipFill>
              <a:blip r:embed="rId3"/>
              <a:stretch>
                <a:fillRect/>
              </a:stretch>
            </p:blipFill>
            <p:spPr>
              <a:xfrm>
                <a:off x="-661273" y="8701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6FAFD16-FED9-4B98-AD0B-E31B4B3A5363}"/>
                  </a:ext>
                </a:extLst>
              </p14:cNvPr>
              <p14:cNvContentPartPr/>
              <p14:nvPr/>
            </p14:nvContentPartPr>
            <p14:xfrm>
              <a:off x="2827847" y="1828426"/>
              <a:ext cx="360" cy="360"/>
            </p14:xfrm>
          </p:contentPart>
        </mc:Choice>
        <mc:Fallback xmlns="">
          <p:pic>
            <p:nvPicPr>
              <p:cNvPr id="9" name="Ink 8">
                <a:extLst>
                  <a:ext uri="{FF2B5EF4-FFF2-40B4-BE49-F238E27FC236}">
                    <a16:creationId xmlns:a16="http://schemas.microsoft.com/office/drawing/2014/main" id="{06FAFD16-FED9-4B98-AD0B-E31B4B3A5363}"/>
                  </a:ext>
                </a:extLst>
              </p:cNvPr>
              <p:cNvPicPr/>
              <p:nvPr/>
            </p:nvPicPr>
            <p:blipFill>
              <a:blip r:embed="rId3"/>
              <a:stretch>
                <a:fillRect/>
              </a:stretch>
            </p:blipFill>
            <p:spPr>
              <a:xfrm>
                <a:off x="2819207" y="1819786"/>
                <a:ext cx="18000" cy="18000"/>
              </a:xfrm>
              <a:prstGeom prst="rect">
                <a:avLst/>
              </a:prstGeom>
            </p:spPr>
          </p:pic>
        </mc:Fallback>
      </mc:AlternateContent>
      <p:pic>
        <p:nvPicPr>
          <p:cNvPr id="5" name="Picture 4">
            <a:extLst>
              <a:ext uri="{FF2B5EF4-FFF2-40B4-BE49-F238E27FC236}">
                <a16:creationId xmlns:a16="http://schemas.microsoft.com/office/drawing/2014/main" id="{189BB0E9-7D34-47CD-8AF1-B2599FDC64AF}"/>
              </a:ext>
            </a:extLst>
          </p:cNvPr>
          <p:cNvPicPr>
            <a:picLocks noChangeAspect="1"/>
          </p:cNvPicPr>
          <p:nvPr/>
        </p:nvPicPr>
        <p:blipFill>
          <a:blip r:embed="rId5"/>
          <a:stretch>
            <a:fillRect/>
          </a:stretch>
        </p:blipFill>
        <p:spPr>
          <a:xfrm>
            <a:off x="0" y="411832"/>
            <a:ext cx="9144000" cy="4485499"/>
          </a:xfrm>
          <a:prstGeom prst="rect">
            <a:avLst/>
          </a:prstGeom>
        </p:spPr>
      </p:pic>
    </p:spTree>
    <p:extLst>
      <p:ext uri="{BB962C8B-B14F-4D97-AF65-F5344CB8AC3E}">
        <p14:creationId xmlns:p14="http://schemas.microsoft.com/office/powerpoint/2010/main" val="68215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8FE0BB-5431-451C-BA80-844C3255ED4D}"/>
              </a:ext>
            </a:extLst>
          </p:cNvPr>
          <p:cNvSpPr>
            <a:spLocks noGrp="1"/>
          </p:cNvSpPr>
          <p:nvPr>
            <p:ph type="ctrTitle"/>
          </p:nvPr>
        </p:nvSpPr>
        <p:spPr/>
        <p:txBody>
          <a:bodyPr/>
          <a:lstStyle/>
          <a:p>
            <a:r>
              <a:rPr lang="en-US" dirty="0"/>
              <a:t>THANK YOU</a:t>
            </a:r>
            <a:endParaRPr lang="en-IN" dirty="0"/>
          </a:p>
        </p:txBody>
      </p:sp>
      <p:sp>
        <p:nvSpPr>
          <p:cNvPr id="2" name="Slide Number Placeholder 1">
            <a:extLst>
              <a:ext uri="{FF2B5EF4-FFF2-40B4-BE49-F238E27FC236}">
                <a16:creationId xmlns:a16="http://schemas.microsoft.com/office/drawing/2014/main" id="{37F980D5-26C2-4510-B490-15FC7EB9B35A}"/>
              </a:ext>
            </a:extLst>
          </p:cNvPr>
          <p:cNvSpPr>
            <a:spLocks noGrp="1"/>
          </p:cNvSpPr>
          <p:nvPr>
            <p:ph type="sldNum" idx="4294967295"/>
          </p:nvPr>
        </p:nvSpPr>
        <p:spPr>
          <a:xfrm>
            <a:off x="8594725" y="4749800"/>
            <a:ext cx="549275" cy="393700"/>
          </a:xfrm>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05420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Contents-</a:t>
            </a:r>
            <a:endParaRPr dirty="0"/>
          </a:p>
        </p:txBody>
      </p:sp>
      <p:sp>
        <p:nvSpPr>
          <p:cNvPr id="122" name="Google Shape;122;p17"/>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a:t>Scope</a:t>
            </a:r>
            <a:endParaRPr dirty="0"/>
          </a:p>
          <a:p>
            <a:pPr marL="457200" lvl="0" indent="-381000" algn="l" rtl="0">
              <a:spcBef>
                <a:spcPts val="600"/>
              </a:spcBef>
              <a:spcAft>
                <a:spcPts val="0"/>
              </a:spcAft>
              <a:buSzPts val="2400"/>
              <a:buChar char="●"/>
            </a:pPr>
            <a:r>
              <a:rPr lang="en" dirty="0"/>
              <a:t>Required Hardware and Software</a:t>
            </a:r>
          </a:p>
          <a:p>
            <a:pPr marL="457200" lvl="0" indent="-381000" algn="l" rtl="0">
              <a:spcBef>
                <a:spcPts val="600"/>
              </a:spcBef>
              <a:spcAft>
                <a:spcPts val="0"/>
              </a:spcAft>
              <a:buSzPts val="2400"/>
              <a:buChar char="●"/>
            </a:pPr>
            <a:r>
              <a:rPr lang="en" dirty="0"/>
              <a:t>Plan of Action</a:t>
            </a:r>
          </a:p>
          <a:p>
            <a:pPr marL="457200" lvl="0" indent="-381000" algn="l" rtl="0">
              <a:spcBef>
                <a:spcPts val="600"/>
              </a:spcBef>
              <a:spcAft>
                <a:spcPts val="0"/>
              </a:spcAft>
              <a:buSzPts val="2400"/>
              <a:buChar char="●"/>
            </a:pPr>
            <a:r>
              <a:rPr lang="en" dirty="0"/>
              <a:t>Division of Work</a:t>
            </a:r>
          </a:p>
          <a:p>
            <a:pPr marL="457200" lvl="0" indent="-381000" algn="l" rtl="0">
              <a:spcBef>
                <a:spcPts val="600"/>
              </a:spcBef>
              <a:spcAft>
                <a:spcPts val="0"/>
              </a:spcAft>
              <a:buSzPts val="2400"/>
              <a:buChar char="●"/>
            </a:pPr>
            <a:r>
              <a:rPr lang="en" dirty="0"/>
              <a:t>Resource Arrangement, Feasibility</a:t>
            </a:r>
          </a:p>
          <a:p>
            <a:pPr marL="457200" lvl="0" indent="-381000" algn="l" rtl="0">
              <a:spcBef>
                <a:spcPts val="600"/>
              </a:spcBef>
              <a:spcAft>
                <a:spcPts val="0"/>
              </a:spcAft>
              <a:buSzPts val="2400"/>
              <a:buChar char="●"/>
            </a:pPr>
            <a:endParaRPr dirty="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Division of Work</a:t>
            </a:r>
            <a:endParaRPr dirty="0"/>
          </a:p>
        </p:txBody>
      </p:sp>
      <p:sp>
        <p:nvSpPr>
          <p:cNvPr id="273" name="Google Shape;273;p29"/>
          <p:cNvSpPr txBox="1">
            <a:spLocks noGrp="1"/>
          </p:cNvSpPr>
          <p:nvPr>
            <p:ph type="body" idx="1"/>
          </p:nvPr>
        </p:nvSpPr>
        <p:spPr>
          <a:xfrm>
            <a:off x="855300" y="1430150"/>
            <a:ext cx="2315700" cy="134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Keshav Garg</a:t>
            </a:r>
            <a:endParaRPr b="1" dirty="0"/>
          </a:p>
          <a:p>
            <a:pPr marL="0" lvl="0" indent="0" algn="l" rtl="0">
              <a:spcBef>
                <a:spcPts val="600"/>
              </a:spcBef>
              <a:spcAft>
                <a:spcPts val="600"/>
              </a:spcAft>
              <a:buNone/>
            </a:pPr>
            <a:r>
              <a:rPr lang="en" sz="1200" dirty="0"/>
              <a:t>Coordination, Circuits and Calculations</a:t>
            </a:r>
            <a:endParaRPr sz="1200" dirty="0"/>
          </a:p>
        </p:txBody>
      </p:sp>
      <p:sp>
        <p:nvSpPr>
          <p:cNvPr id="274" name="Google Shape;274;p29"/>
          <p:cNvSpPr txBox="1">
            <a:spLocks noGrp="1"/>
          </p:cNvSpPr>
          <p:nvPr>
            <p:ph type="body" idx="2"/>
          </p:nvPr>
        </p:nvSpPr>
        <p:spPr>
          <a:xfrm>
            <a:off x="3414212" y="1430150"/>
            <a:ext cx="2315700" cy="134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Aditya Chandrikapure</a:t>
            </a:r>
            <a:endParaRPr b="1" dirty="0"/>
          </a:p>
          <a:p>
            <a:pPr marL="0" lvl="0" indent="0" algn="l" rtl="0">
              <a:spcBef>
                <a:spcPts val="600"/>
              </a:spcBef>
              <a:spcAft>
                <a:spcPts val="600"/>
              </a:spcAft>
              <a:buNone/>
            </a:pPr>
            <a:r>
              <a:rPr lang="en" sz="1200" dirty="0"/>
              <a:t>Hardware and Assembly</a:t>
            </a:r>
            <a:endParaRPr sz="1200" dirty="0"/>
          </a:p>
        </p:txBody>
      </p:sp>
      <p:sp>
        <p:nvSpPr>
          <p:cNvPr id="275" name="Google Shape;275;p29"/>
          <p:cNvSpPr txBox="1">
            <a:spLocks noGrp="1"/>
          </p:cNvSpPr>
          <p:nvPr>
            <p:ph type="body" idx="3"/>
          </p:nvPr>
        </p:nvSpPr>
        <p:spPr>
          <a:xfrm>
            <a:off x="5973124" y="1430150"/>
            <a:ext cx="2315700" cy="134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Karan Nag</a:t>
            </a:r>
            <a:endParaRPr b="1" dirty="0"/>
          </a:p>
          <a:p>
            <a:pPr marL="0" lvl="0" indent="0" algn="l" rtl="0">
              <a:spcBef>
                <a:spcPts val="600"/>
              </a:spcBef>
              <a:spcAft>
                <a:spcPts val="0"/>
              </a:spcAft>
              <a:buNone/>
            </a:pPr>
            <a:r>
              <a:rPr lang="en" sz="1200" dirty="0"/>
              <a:t>Software(Code of the project)</a:t>
            </a:r>
            <a:endParaRPr sz="1200" dirty="0"/>
          </a:p>
          <a:p>
            <a:pPr marL="0" lvl="0" indent="0" algn="l" rtl="0">
              <a:spcBef>
                <a:spcPts val="600"/>
              </a:spcBef>
              <a:spcAft>
                <a:spcPts val="600"/>
              </a:spcAft>
              <a:buNone/>
            </a:pPr>
            <a:endParaRPr sz="1200" dirty="0"/>
          </a:p>
        </p:txBody>
      </p:sp>
      <p:sp>
        <p:nvSpPr>
          <p:cNvPr id="276" name="Google Shape;276;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77" name="Google Shape;277;p29"/>
          <p:cNvSpPr txBox="1">
            <a:spLocks noGrp="1"/>
          </p:cNvSpPr>
          <p:nvPr>
            <p:ph type="body" idx="1"/>
          </p:nvPr>
        </p:nvSpPr>
        <p:spPr>
          <a:xfrm>
            <a:off x="855300" y="2954150"/>
            <a:ext cx="2315700" cy="134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Shelly Aggarwal</a:t>
            </a:r>
            <a:endParaRPr b="1" dirty="0"/>
          </a:p>
          <a:p>
            <a:pPr marL="0" lvl="0" indent="0" algn="l" rtl="0">
              <a:spcBef>
                <a:spcPts val="600"/>
              </a:spcBef>
              <a:spcAft>
                <a:spcPts val="600"/>
              </a:spcAft>
              <a:buNone/>
            </a:pPr>
            <a:r>
              <a:rPr lang="en" sz="1200" dirty="0"/>
              <a:t>Circuits, Research Work and Mechanical Parts Assembly</a:t>
            </a:r>
            <a:endParaRPr sz="1200" dirty="0"/>
          </a:p>
        </p:txBody>
      </p:sp>
      <p:sp>
        <p:nvSpPr>
          <p:cNvPr id="278" name="Google Shape;278;p29"/>
          <p:cNvSpPr txBox="1">
            <a:spLocks noGrp="1"/>
          </p:cNvSpPr>
          <p:nvPr>
            <p:ph type="body" idx="2"/>
          </p:nvPr>
        </p:nvSpPr>
        <p:spPr>
          <a:xfrm>
            <a:off x="3414212" y="2954150"/>
            <a:ext cx="2315700" cy="134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Akshat Chaudhary</a:t>
            </a:r>
            <a:endParaRPr b="1" dirty="0"/>
          </a:p>
          <a:p>
            <a:pPr marL="0" lvl="0" indent="0" algn="l" rtl="0">
              <a:spcBef>
                <a:spcPts val="600"/>
              </a:spcBef>
              <a:spcAft>
                <a:spcPts val="600"/>
              </a:spcAft>
              <a:buNone/>
            </a:pPr>
            <a:r>
              <a:rPr lang="en" sz="1200" dirty="0"/>
              <a:t>Presentation, Lab Report and Calculations</a:t>
            </a:r>
            <a:endParaRPr sz="1200" dirty="0"/>
          </a:p>
        </p:txBody>
      </p:sp>
      <p:sp>
        <p:nvSpPr>
          <p:cNvPr id="279" name="Google Shape;279;p29"/>
          <p:cNvSpPr txBox="1">
            <a:spLocks noGrp="1"/>
          </p:cNvSpPr>
          <p:nvPr>
            <p:ph type="body" idx="3"/>
          </p:nvPr>
        </p:nvSpPr>
        <p:spPr>
          <a:xfrm>
            <a:off x="5973124" y="2954150"/>
            <a:ext cx="2315700" cy="1346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200" dirty="0"/>
          </a:p>
          <a:p>
            <a:pPr marL="0" lvl="0" indent="0" algn="l" rtl="0">
              <a:spcBef>
                <a:spcPts val="600"/>
              </a:spcBef>
              <a:spcAft>
                <a:spcPts val="600"/>
              </a:spcAft>
              <a:buNone/>
            </a:pP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Working of Curtains</a:t>
            </a:r>
            <a:endParaRPr dirty="0"/>
          </a:p>
        </p:txBody>
      </p:sp>
      <p:sp>
        <p:nvSpPr>
          <p:cNvPr id="242" name="Google Shape;242;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43" name="Google Shape;243;p28"/>
          <p:cNvGrpSpPr/>
          <p:nvPr/>
        </p:nvGrpSpPr>
        <p:grpSpPr>
          <a:xfrm>
            <a:off x="323513" y="2367800"/>
            <a:ext cx="2952125" cy="1289700"/>
            <a:chOff x="323513" y="1986800"/>
            <a:chExt cx="2952125" cy="1289700"/>
          </a:xfrm>
        </p:grpSpPr>
        <p:sp>
          <p:nvSpPr>
            <p:cNvPr id="244" name="Google Shape;244;p28"/>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Montserrat Light"/>
                  <a:ea typeface="Montserrat Light"/>
                  <a:cs typeface="Montserrat Light"/>
                  <a:sym typeface="Montserrat Light"/>
                </a:rPr>
                <a:t>Light Level Input</a:t>
              </a:r>
            </a:p>
            <a:p>
              <a:pPr marL="0" lvl="0" indent="0" algn="r" rtl="0">
                <a:spcBef>
                  <a:spcPts val="0"/>
                </a:spcBef>
                <a:spcAft>
                  <a:spcPts val="0"/>
                </a:spcAft>
                <a:buNone/>
              </a:pPr>
              <a:endParaRPr lang="en" sz="1200" dirty="0">
                <a:solidFill>
                  <a:schemeClr val="dk1"/>
                </a:solidFill>
                <a:latin typeface="Montserrat Light"/>
                <a:ea typeface="Montserrat Light"/>
                <a:cs typeface="Montserrat Light"/>
                <a:sym typeface="Montserrat Light"/>
              </a:endParaRPr>
            </a:p>
            <a:p>
              <a:pPr marL="0" lvl="0" indent="0" algn="r" rtl="0">
                <a:spcBef>
                  <a:spcPts val="0"/>
                </a:spcBef>
                <a:spcAft>
                  <a:spcPts val="0"/>
                </a:spcAft>
                <a:buNone/>
              </a:pPr>
              <a:r>
                <a:rPr lang="en-US" sz="800" dirty="0">
                  <a:solidFill>
                    <a:schemeClr val="dk1"/>
                  </a:solidFill>
                  <a:latin typeface="Montserrat Light"/>
                  <a:ea typeface="Montserrat Light"/>
                  <a:cs typeface="Montserrat Light"/>
                  <a:sym typeface="Montserrat Light"/>
                </a:rPr>
                <a:t>Light levels will be recorded in the circuit through a photoresistor and saved for processing</a:t>
              </a:r>
              <a:endParaRPr sz="800" dirty="0">
                <a:solidFill>
                  <a:schemeClr val="dk1"/>
                </a:solidFill>
                <a:latin typeface="Montserrat Light"/>
                <a:ea typeface="Montserrat Light"/>
                <a:cs typeface="Montserrat Light"/>
                <a:sym typeface="Montserrat Light"/>
              </a:endParaRPr>
            </a:p>
          </p:txBody>
        </p:sp>
        <p:cxnSp>
          <p:nvCxnSpPr>
            <p:cNvPr id="245" name="Google Shape;245;p28"/>
            <p:cNvCxnSpPr/>
            <p:nvPr/>
          </p:nvCxnSpPr>
          <p:spPr>
            <a:xfrm rot="10800000">
              <a:off x="2642038" y="2647950"/>
              <a:ext cx="633600" cy="0"/>
            </a:xfrm>
            <a:prstGeom prst="straightConnector1">
              <a:avLst/>
            </a:prstGeom>
            <a:noFill/>
            <a:ln w="9525" cap="flat" cmpd="sng">
              <a:solidFill>
                <a:schemeClr val="accent1"/>
              </a:solidFill>
              <a:prstDash val="solid"/>
              <a:round/>
              <a:headEnd type="none" w="sm" len="sm"/>
              <a:tailEnd type="oval" w="med" len="med"/>
            </a:ln>
          </p:spPr>
        </p:cxnSp>
      </p:grpSp>
      <p:grpSp>
        <p:nvGrpSpPr>
          <p:cNvPr id="246" name="Google Shape;246;p28"/>
          <p:cNvGrpSpPr/>
          <p:nvPr/>
        </p:nvGrpSpPr>
        <p:grpSpPr>
          <a:xfrm>
            <a:off x="5209838" y="1441350"/>
            <a:ext cx="3610650" cy="1289700"/>
            <a:chOff x="5209838" y="1060350"/>
            <a:chExt cx="3610650" cy="1289700"/>
          </a:xfrm>
        </p:grpSpPr>
        <p:sp>
          <p:nvSpPr>
            <p:cNvPr id="247" name="Google Shape;247;p28"/>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Montserrat Light"/>
                  <a:ea typeface="Montserrat Light"/>
                  <a:cs typeface="Montserrat Light"/>
                  <a:sym typeface="Montserrat Light"/>
                </a:rPr>
                <a:t>Opening of Curtains</a:t>
              </a:r>
              <a:endParaRPr sz="1200" dirty="0">
                <a:solidFill>
                  <a:schemeClr val="dk1"/>
                </a:solidFill>
                <a:latin typeface="Montserrat Light"/>
                <a:ea typeface="Montserrat Light"/>
                <a:cs typeface="Montserrat Light"/>
                <a:sym typeface="Montserrat Light"/>
              </a:endParaRPr>
            </a:p>
            <a:p>
              <a:pPr marL="0" lvl="0" indent="0" algn="l" rtl="0">
                <a:spcBef>
                  <a:spcPts val="0"/>
                </a:spcBef>
                <a:spcAft>
                  <a:spcPts val="0"/>
                </a:spcAft>
                <a:buNone/>
              </a:pPr>
              <a:endParaRPr sz="800" dirty="0">
                <a:solidFill>
                  <a:schemeClr val="dk1"/>
                </a:solidFill>
                <a:latin typeface="Montserrat Light"/>
                <a:ea typeface="Montserrat Light"/>
                <a:cs typeface="Montserrat Light"/>
                <a:sym typeface="Montserrat Light"/>
              </a:endParaRPr>
            </a:p>
            <a:p>
              <a:pPr marL="0" lvl="0" indent="0" algn="l" rtl="0">
                <a:spcBef>
                  <a:spcPts val="0"/>
                </a:spcBef>
                <a:spcAft>
                  <a:spcPts val="1600"/>
                </a:spcAft>
                <a:buNone/>
              </a:pPr>
              <a:r>
                <a:rPr lang="en" sz="800" dirty="0">
                  <a:solidFill>
                    <a:schemeClr val="dk1"/>
                  </a:solidFill>
                  <a:latin typeface="Montserrat Light"/>
                  <a:ea typeface="Montserrat Light"/>
                  <a:cs typeface="Montserrat Light"/>
                  <a:sym typeface="Montserrat Light"/>
                </a:rPr>
                <a:t>The servo motor(s) will open the curtains accordingly to different levels.</a:t>
              </a:r>
              <a:endParaRPr sz="800" dirty="0">
                <a:solidFill>
                  <a:schemeClr val="dk1"/>
                </a:solidFill>
                <a:latin typeface="Montserrat Light"/>
                <a:ea typeface="Montserrat Light"/>
                <a:cs typeface="Montserrat Light"/>
                <a:sym typeface="Montserrat Light"/>
              </a:endParaRPr>
            </a:p>
          </p:txBody>
        </p:sp>
        <p:cxnSp>
          <p:nvCxnSpPr>
            <p:cNvPr id="248" name="Google Shape;248;p28"/>
            <p:cNvCxnSpPr/>
            <p:nvPr/>
          </p:nvCxnSpPr>
          <p:spPr>
            <a:xfrm>
              <a:off x="5209838" y="1705200"/>
              <a:ext cx="1286700" cy="0"/>
            </a:xfrm>
            <a:prstGeom prst="straightConnector1">
              <a:avLst/>
            </a:prstGeom>
            <a:noFill/>
            <a:ln w="9525" cap="flat" cmpd="sng">
              <a:solidFill>
                <a:schemeClr val="accent4"/>
              </a:solidFill>
              <a:prstDash val="solid"/>
              <a:round/>
              <a:headEnd type="none" w="sm" len="sm"/>
              <a:tailEnd type="oval" w="med" len="med"/>
            </a:ln>
          </p:spPr>
        </p:cxnSp>
      </p:grpSp>
      <p:grpSp>
        <p:nvGrpSpPr>
          <p:cNvPr id="249" name="Google Shape;249;p28"/>
          <p:cNvGrpSpPr/>
          <p:nvPr/>
        </p:nvGrpSpPr>
        <p:grpSpPr>
          <a:xfrm>
            <a:off x="5209838" y="3401450"/>
            <a:ext cx="3610650" cy="1289700"/>
            <a:chOff x="5209838" y="3020450"/>
            <a:chExt cx="3610650" cy="1289700"/>
          </a:xfrm>
        </p:grpSpPr>
        <p:sp>
          <p:nvSpPr>
            <p:cNvPr id="250" name="Google Shape;250;p28"/>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Montserrat Light"/>
                  <a:ea typeface="Montserrat Light"/>
                  <a:cs typeface="Montserrat Light"/>
                  <a:sym typeface="Montserrat Light"/>
                </a:rPr>
                <a:t>Processing</a:t>
              </a:r>
            </a:p>
            <a:p>
              <a:pPr marL="0" lvl="0" indent="0" algn="l" rtl="0">
                <a:spcBef>
                  <a:spcPts val="0"/>
                </a:spcBef>
                <a:spcAft>
                  <a:spcPts val="0"/>
                </a:spcAft>
                <a:buNone/>
              </a:pPr>
              <a:endParaRPr lang="en-IN" sz="1200" dirty="0">
                <a:solidFill>
                  <a:schemeClr val="dk1"/>
                </a:solidFill>
                <a:latin typeface="Montserrat Light"/>
                <a:ea typeface="Montserrat Light"/>
                <a:cs typeface="Montserrat Light"/>
                <a:sym typeface="Montserrat Light"/>
              </a:endParaRPr>
            </a:p>
            <a:p>
              <a:pPr marL="0" lvl="0" indent="0" algn="l" rtl="0">
                <a:spcBef>
                  <a:spcPts val="0"/>
                </a:spcBef>
                <a:spcAft>
                  <a:spcPts val="0"/>
                </a:spcAft>
                <a:buNone/>
              </a:pPr>
              <a:r>
                <a:rPr lang="en" sz="800" dirty="0">
                  <a:solidFill>
                    <a:schemeClr val="dk1"/>
                  </a:solidFill>
                  <a:latin typeface="Montserrat Light"/>
                  <a:ea typeface="Montserrat Light"/>
                  <a:cs typeface="Montserrat Light"/>
                  <a:sym typeface="Montserrat Light"/>
                </a:rPr>
                <a:t>The recorded light levels(or voice commands) will be given to the servo motor</a:t>
              </a:r>
            </a:p>
            <a:p>
              <a:pPr marL="0" lvl="0" indent="0" algn="l" rtl="0">
                <a:spcBef>
                  <a:spcPts val="0"/>
                </a:spcBef>
                <a:spcAft>
                  <a:spcPts val="0"/>
                </a:spcAft>
                <a:buNone/>
              </a:pPr>
              <a:endParaRPr lang="en" sz="800" dirty="0">
                <a:solidFill>
                  <a:schemeClr val="dk1"/>
                </a:solidFill>
                <a:latin typeface="Montserrat Light"/>
                <a:ea typeface="Montserrat Light"/>
                <a:cs typeface="Montserrat Light"/>
                <a:sym typeface="Montserrat Light"/>
              </a:endParaRPr>
            </a:p>
          </p:txBody>
        </p:sp>
        <p:cxnSp>
          <p:nvCxnSpPr>
            <p:cNvPr id="251" name="Google Shape;251;p28"/>
            <p:cNvCxnSpPr/>
            <p:nvPr/>
          </p:nvCxnSpPr>
          <p:spPr>
            <a:xfrm>
              <a:off x="5209838" y="3648300"/>
              <a:ext cx="1286700" cy="0"/>
            </a:xfrm>
            <a:prstGeom prst="straightConnector1">
              <a:avLst/>
            </a:prstGeom>
            <a:noFill/>
            <a:ln w="9525" cap="flat" cmpd="sng">
              <a:solidFill>
                <a:schemeClr val="accent3"/>
              </a:solidFill>
              <a:prstDash val="solid"/>
              <a:round/>
              <a:headEnd type="none" w="sm" len="sm"/>
              <a:tailEnd type="oval" w="med" len="med"/>
            </a:ln>
          </p:spPr>
        </p:cxnSp>
      </p:grpSp>
      <p:grpSp>
        <p:nvGrpSpPr>
          <p:cNvPr id="252" name="Google Shape;252;p28"/>
          <p:cNvGrpSpPr/>
          <p:nvPr/>
        </p:nvGrpSpPr>
        <p:grpSpPr>
          <a:xfrm>
            <a:off x="2662213" y="1109463"/>
            <a:ext cx="3814835" cy="3790597"/>
            <a:chOff x="2662213" y="676344"/>
            <a:chExt cx="3814835" cy="3790597"/>
          </a:xfrm>
        </p:grpSpPr>
        <p:sp>
          <p:nvSpPr>
            <p:cNvPr id="253" name="Google Shape;253;p28"/>
            <p:cNvSpPr/>
            <p:nvPr/>
          </p:nvSpPr>
          <p:spPr>
            <a:xfrm rot="3600185">
              <a:off x="3169983" y="1184511"/>
              <a:ext cx="2774659" cy="2774659"/>
            </a:xfrm>
            <a:prstGeom prst="blockArc">
              <a:avLst>
                <a:gd name="adj1" fmla="val 12622480"/>
                <a:gd name="adj2" fmla="val 19781569"/>
                <a:gd name="adj3" fmla="val 2077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rot="10800000">
              <a:off x="3183490" y="1163229"/>
              <a:ext cx="2774700" cy="2774700"/>
            </a:xfrm>
            <a:prstGeom prst="blockArc">
              <a:avLst>
                <a:gd name="adj1" fmla="val 12622480"/>
                <a:gd name="adj2" fmla="val 19662822"/>
                <a:gd name="adj3" fmla="val 2072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rot="-3600185">
              <a:off x="3194618" y="1184114"/>
              <a:ext cx="2774659" cy="2774659"/>
            </a:xfrm>
            <a:prstGeom prst="blockArc">
              <a:avLst>
                <a:gd name="adj1" fmla="val 12622480"/>
                <a:gd name="adj2" fmla="val 19703271"/>
                <a:gd name="adj3" fmla="val 208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256" name="Google Shape;256;p28"/>
            <p:cNvGrpSpPr/>
            <p:nvPr/>
          </p:nvGrpSpPr>
          <p:grpSpPr>
            <a:xfrm rot="-7200165">
              <a:off x="3337679" y="2826785"/>
              <a:ext cx="585011" cy="585536"/>
              <a:chOff x="1967628" y="812211"/>
              <a:chExt cx="588000" cy="588000"/>
            </a:xfrm>
          </p:grpSpPr>
          <p:sp>
            <p:nvSpPr>
              <p:cNvPr id="257" name="Google Shape;257;p28"/>
              <p:cNvSpPr/>
              <p:nvPr/>
            </p:nvSpPr>
            <p:spPr>
              <a:xfrm rot="39023">
                <a:off x="1970909" y="815492"/>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rot="10800000">
                <a:off x="1970875" y="815525"/>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8"/>
            <p:cNvGrpSpPr/>
            <p:nvPr/>
          </p:nvGrpSpPr>
          <p:grpSpPr>
            <a:xfrm>
              <a:off x="4264097" y="1180331"/>
              <a:ext cx="585001" cy="585530"/>
              <a:chOff x="1970048" y="811613"/>
              <a:chExt cx="588000" cy="588000"/>
            </a:xfrm>
          </p:grpSpPr>
          <p:sp>
            <p:nvSpPr>
              <p:cNvPr id="260" name="Google Shape;260;p28"/>
              <p:cNvSpPr/>
              <p:nvPr/>
            </p:nvSpPr>
            <p:spPr>
              <a:xfrm rot="39023">
                <a:off x="1973329" y="814894"/>
                <a:ext cx="581437" cy="581437"/>
              </a:xfrm>
              <a:prstGeom prst="pie">
                <a:avLst>
                  <a:gd name="adj1" fmla="val 6190354"/>
                  <a:gd name="adj2" fmla="val 14996165"/>
                </a:avLst>
              </a:prstGeom>
              <a:solidFill>
                <a:schemeClr val="accent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rot="10800000">
                <a:off x="1973295" y="814927"/>
                <a:ext cx="581400" cy="581400"/>
              </a:xfrm>
              <a:prstGeom prst="pie">
                <a:avLst>
                  <a:gd name="adj1" fmla="val 4028252"/>
                  <a:gd name="adj2" fmla="val 171836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28"/>
            <p:cNvGrpSpPr/>
            <p:nvPr/>
          </p:nvGrpSpPr>
          <p:grpSpPr>
            <a:xfrm rot="7200165">
              <a:off x="5229930" y="2804716"/>
              <a:ext cx="585011" cy="585536"/>
              <a:chOff x="1977085" y="811649"/>
              <a:chExt cx="588000" cy="588000"/>
            </a:xfrm>
          </p:grpSpPr>
          <p:sp>
            <p:nvSpPr>
              <p:cNvPr id="263" name="Google Shape;263;p28"/>
              <p:cNvSpPr/>
              <p:nvPr/>
            </p:nvSpPr>
            <p:spPr>
              <a:xfrm rot="39023">
                <a:off x="1980366" y="814930"/>
                <a:ext cx="581437" cy="581437"/>
              </a:xfrm>
              <a:prstGeom prst="pie">
                <a:avLst>
                  <a:gd name="adj1" fmla="val 6190354"/>
                  <a:gd name="adj2" fmla="val 14996165"/>
                </a:avLst>
              </a:prstGeom>
              <a:solidFill>
                <a:schemeClr val="accent3"/>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rot="10800000">
                <a:off x="1980332" y="814963"/>
                <a:ext cx="581400" cy="581400"/>
              </a:xfrm>
              <a:prstGeom prst="pie">
                <a:avLst>
                  <a:gd name="adj1" fmla="val 4028252"/>
                  <a:gd name="adj2" fmla="val 171836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8"/>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Montserrat"/>
                  <a:ea typeface="Montserrat"/>
                  <a:cs typeface="Montserrat"/>
                  <a:sym typeface="Montserrat"/>
                </a:rPr>
                <a:t>03 </a:t>
              </a:r>
              <a:endParaRPr sz="1600" b="1">
                <a:solidFill>
                  <a:schemeClr val="dk1"/>
                </a:solidFill>
                <a:latin typeface="Montserrat"/>
                <a:ea typeface="Montserrat"/>
                <a:cs typeface="Montserrat"/>
                <a:sym typeface="Montserrat"/>
              </a:endParaRPr>
            </a:p>
          </p:txBody>
        </p:sp>
        <p:sp>
          <p:nvSpPr>
            <p:cNvPr id="266" name="Google Shape;266;p28"/>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Montserrat"/>
                  <a:ea typeface="Montserrat"/>
                  <a:cs typeface="Montserrat"/>
                  <a:sym typeface="Montserrat"/>
                </a:rPr>
                <a:t>01 </a:t>
              </a:r>
              <a:endParaRPr sz="1600" b="1">
                <a:solidFill>
                  <a:schemeClr val="dk1"/>
                </a:solidFill>
                <a:latin typeface="Montserrat"/>
                <a:ea typeface="Montserrat"/>
                <a:cs typeface="Montserrat"/>
                <a:sym typeface="Montserrat"/>
              </a:endParaRPr>
            </a:p>
          </p:txBody>
        </p:sp>
        <p:sp>
          <p:nvSpPr>
            <p:cNvPr id="267" name="Google Shape;267;p28"/>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Montserrat"/>
                  <a:ea typeface="Montserrat"/>
                  <a:cs typeface="Montserrat"/>
                  <a:sym typeface="Montserrat"/>
                </a:rPr>
                <a:t>02 </a:t>
              </a:r>
              <a:endParaRPr sz="1600" b="1">
                <a:solidFill>
                  <a:schemeClr val="dk1"/>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132286" y="12259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Scope</a:t>
            </a:r>
            <a:endParaRPr dirty="0"/>
          </a:p>
        </p:txBody>
      </p:sp>
      <p:sp>
        <p:nvSpPr>
          <p:cNvPr id="94" name="Google Shape;94;p13"/>
          <p:cNvSpPr txBox="1">
            <a:spLocks noGrp="1"/>
          </p:cNvSpPr>
          <p:nvPr>
            <p:ph type="body" idx="1"/>
          </p:nvPr>
        </p:nvSpPr>
        <p:spPr>
          <a:xfrm>
            <a:off x="196082" y="776454"/>
            <a:ext cx="6554762" cy="386698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600" b="1" dirty="0">
                <a:solidFill>
                  <a:schemeClr val="accent6">
                    <a:lumMod val="50000"/>
                  </a:schemeClr>
                </a:solidFill>
                <a:latin typeface="Microsoft JhengHei" panose="020B0604030504040204" pitchFamily="34" charset="-120"/>
                <a:ea typeface="Microsoft JhengHei" panose="020B0604030504040204" pitchFamily="34" charset="-120"/>
              </a:rPr>
              <a:t>PRINCIPLE-</a:t>
            </a:r>
          </a:p>
          <a:p>
            <a:pPr marL="0" lvl="0" indent="0" algn="l" rtl="0">
              <a:spcBef>
                <a:spcPts val="0"/>
              </a:spcBef>
              <a:spcAft>
                <a:spcPts val="0"/>
              </a:spcAft>
              <a:buClr>
                <a:schemeClr val="dk1"/>
              </a:buClr>
              <a:buSzPts val="1100"/>
              <a:buFont typeface="Arial"/>
              <a:buNone/>
            </a:pPr>
            <a:endParaRPr lang="en" sz="1200" b="1" dirty="0"/>
          </a:p>
          <a:p>
            <a:pPr marL="0" lvl="0" indent="0" algn="l" rtl="0">
              <a:spcBef>
                <a:spcPts val="0"/>
              </a:spcBef>
              <a:spcAft>
                <a:spcPts val="0"/>
              </a:spcAft>
              <a:buClr>
                <a:schemeClr val="dk1"/>
              </a:buClr>
              <a:buSzPts val="1100"/>
              <a:buFont typeface="Arial"/>
              <a:buNone/>
            </a:pPr>
            <a:r>
              <a:rPr lang="en" sz="1400" dirty="0"/>
              <a:t>The light intensity will be recorded   continously and the curtains will be adjusted to particular levels to compensate for the light coming through.</a:t>
            </a:r>
          </a:p>
          <a:p>
            <a:pPr marL="0" lvl="0" indent="0" algn="l" rtl="0">
              <a:spcBef>
                <a:spcPts val="0"/>
              </a:spcBef>
              <a:spcAft>
                <a:spcPts val="0"/>
              </a:spcAft>
              <a:buClr>
                <a:schemeClr val="dk1"/>
              </a:buClr>
              <a:buSzPts val="1100"/>
              <a:buFont typeface="Arial"/>
              <a:buNone/>
            </a:pPr>
            <a:r>
              <a:rPr lang="en" sz="1400" dirty="0"/>
              <a:t>	The curtains can also be set to voice recognition mode where it can be  opened to different levels by voice commands</a:t>
            </a:r>
          </a:p>
          <a:p>
            <a:pPr marL="0" lvl="0" indent="0" algn="l" rtl="0">
              <a:spcBef>
                <a:spcPts val="0"/>
              </a:spcBef>
              <a:spcAft>
                <a:spcPts val="0"/>
              </a:spcAft>
              <a:buClr>
                <a:schemeClr val="dk1"/>
              </a:buClr>
              <a:buSzPts val="1100"/>
              <a:buFont typeface="Arial"/>
              <a:buNone/>
            </a:pPr>
            <a:endParaRPr sz="1400" dirty="0"/>
          </a:p>
          <a:p>
            <a:pPr marL="0" lvl="0" indent="0" algn="l" rtl="0">
              <a:spcBef>
                <a:spcPts val="600"/>
              </a:spcBef>
              <a:spcAft>
                <a:spcPts val="600"/>
              </a:spcAft>
              <a:buClr>
                <a:schemeClr val="dk1"/>
              </a:buClr>
              <a:buSzPts val="1100"/>
              <a:buFont typeface="Arial"/>
              <a:buNone/>
            </a:pPr>
            <a:r>
              <a:rPr lang="en" sz="1600"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FINAL OUTPUT-</a:t>
            </a:r>
          </a:p>
          <a:p>
            <a:pPr marL="0" lvl="0" indent="0" algn="l" rtl="0">
              <a:spcBef>
                <a:spcPts val="600"/>
              </a:spcBef>
              <a:spcAft>
                <a:spcPts val="600"/>
              </a:spcAft>
              <a:buClr>
                <a:schemeClr val="dk1"/>
              </a:buClr>
              <a:buSzPts val="1100"/>
              <a:buFont typeface="Arial"/>
              <a:buNone/>
            </a:pPr>
            <a:r>
              <a:rPr lang="en-IN" sz="1400" dirty="0"/>
              <a:t>C</a:t>
            </a:r>
            <a:r>
              <a:rPr lang="en" sz="1400" dirty="0"/>
              <a:t>urtains will open or close according to the different light levels or given voice commands</a:t>
            </a:r>
          </a:p>
          <a:p>
            <a:pPr marL="0" lvl="0" indent="0" algn="l" rtl="0">
              <a:spcBef>
                <a:spcPts val="600"/>
              </a:spcBef>
              <a:spcAft>
                <a:spcPts val="600"/>
              </a:spcAft>
              <a:buClr>
                <a:schemeClr val="dk1"/>
              </a:buClr>
              <a:buSzPts val="1100"/>
              <a:buFont typeface="Arial"/>
              <a:buNone/>
            </a:pPr>
            <a:r>
              <a:rPr lang="en" sz="1600" b="1" dirty="0">
                <a:solidFill>
                  <a:schemeClr val="accent6">
                    <a:lumMod val="50000"/>
                  </a:schemeClr>
                </a:solidFill>
                <a:latin typeface="Microsoft JhengHei" panose="020B0604030504040204" pitchFamily="34" charset="-120"/>
                <a:ea typeface="Microsoft JhengHei" panose="020B0604030504040204" pitchFamily="34" charset="-120"/>
              </a:rPr>
              <a:t>APPLICATIONS-</a:t>
            </a:r>
          </a:p>
          <a:p>
            <a:pPr marL="0" lvl="0" indent="0" algn="l" rtl="0">
              <a:spcBef>
                <a:spcPts val="600"/>
              </a:spcBef>
              <a:spcAft>
                <a:spcPts val="600"/>
              </a:spcAft>
              <a:buClr>
                <a:schemeClr val="dk1"/>
              </a:buClr>
              <a:buSzPts val="1100"/>
              <a:buFont typeface="Arial"/>
              <a:buNone/>
            </a:pPr>
            <a:r>
              <a:rPr lang="en-IN" sz="1400" dirty="0"/>
              <a:t>Light level regulation inside the room, easier operation of the curtains with voice commands</a:t>
            </a:r>
            <a:endParaRPr lang="en" sz="1400" dirty="0"/>
          </a:p>
          <a:p>
            <a:pPr marL="0" lvl="0" indent="0" algn="l" rtl="0">
              <a:spcBef>
                <a:spcPts val="600"/>
              </a:spcBef>
              <a:spcAft>
                <a:spcPts val="600"/>
              </a:spcAft>
              <a:buClr>
                <a:schemeClr val="dk1"/>
              </a:buClr>
              <a:buSzPts val="1100"/>
              <a:buFont typeface="Arial"/>
              <a:buNone/>
            </a:pPr>
            <a:endParaRPr sz="1200" b="1" dirty="0"/>
          </a:p>
        </p:txBody>
      </p:sp>
      <p:sp>
        <p:nvSpPr>
          <p:cNvPr id="96" name="Google Shape;9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02D14662-4E8E-4988-8F3A-8833B6FF45A7}"/>
              </a:ext>
            </a:extLst>
          </p:cNvPr>
          <p:cNvSpPr>
            <a:spLocks noGrp="1"/>
          </p:cNvSpPr>
          <p:nvPr>
            <p:ph type="body" idx="2"/>
          </p:nvPr>
        </p:nvSpPr>
        <p:spPr/>
        <p:txBody>
          <a:bodyPr/>
          <a:lstStyle/>
          <a:p>
            <a:pPr marL="101600" indent="0">
              <a:buNone/>
            </a:pPr>
            <a:r>
              <a:rPr lang="en-US"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4" name="Google Shape;104;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7" name="Google Shape;92;p13">
            <a:extLst>
              <a:ext uri="{FF2B5EF4-FFF2-40B4-BE49-F238E27FC236}">
                <a16:creationId xmlns:a16="http://schemas.microsoft.com/office/drawing/2014/main" id="{425EF043-2875-416C-A7D1-8F39A5D0FF93}"/>
              </a:ext>
            </a:extLst>
          </p:cNvPr>
          <p:cNvSpPr txBox="1">
            <a:spLocks/>
          </p:cNvSpPr>
          <p:nvPr/>
        </p:nvSpPr>
        <p:spPr>
          <a:xfrm>
            <a:off x="132286" y="122590"/>
            <a:ext cx="7433400" cy="3963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b="1" dirty="0">
                <a:solidFill>
                  <a:srgbClr val="00B0F0"/>
                </a:solidFill>
                <a:latin typeface="Montserrat" panose="00000500000000000000" pitchFamily="2" charset="0"/>
              </a:rPr>
              <a:t>Required Hardware and Software</a:t>
            </a:r>
          </a:p>
        </p:txBody>
      </p:sp>
      <p:sp>
        <p:nvSpPr>
          <p:cNvPr id="4" name="Google Shape;94;p13">
            <a:extLst>
              <a:ext uri="{FF2B5EF4-FFF2-40B4-BE49-F238E27FC236}">
                <a16:creationId xmlns:a16="http://schemas.microsoft.com/office/drawing/2014/main" id="{3D314EAC-AD37-4ABE-BED2-73D674024B87}"/>
              </a:ext>
            </a:extLst>
          </p:cNvPr>
          <p:cNvSpPr txBox="1">
            <a:spLocks/>
          </p:cNvSpPr>
          <p:nvPr/>
        </p:nvSpPr>
        <p:spPr>
          <a:xfrm>
            <a:off x="196083" y="776455"/>
            <a:ext cx="3199248" cy="163202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100" dirty="0">
              <a:latin typeface="Montserrat" panose="00000500000000000000" pitchFamily="2" charset="0"/>
            </a:endParaRPr>
          </a:p>
        </p:txBody>
      </p:sp>
      <p:sp>
        <p:nvSpPr>
          <p:cNvPr id="5" name="TextBox 4">
            <a:extLst>
              <a:ext uri="{FF2B5EF4-FFF2-40B4-BE49-F238E27FC236}">
                <a16:creationId xmlns:a16="http://schemas.microsoft.com/office/drawing/2014/main" id="{491A40E1-F3A7-4637-872B-E9E139DB055C}"/>
              </a:ext>
            </a:extLst>
          </p:cNvPr>
          <p:cNvSpPr txBox="1"/>
          <p:nvPr/>
        </p:nvSpPr>
        <p:spPr>
          <a:xfrm>
            <a:off x="196083" y="673395"/>
            <a:ext cx="3199248" cy="3524042"/>
          </a:xfrm>
          <a:prstGeom prst="rect">
            <a:avLst/>
          </a:prstGeom>
          <a:noFill/>
        </p:spPr>
        <p:txBody>
          <a:bodyPr wrap="square" rtlCol="0">
            <a:spAutoFit/>
          </a:bodyPr>
          <a:lstStyle/>
          <a:p>
            <a:r>
              <a:rPr lang="en-US" sz="1800" b="1" dirty="0">
                <a:solidFill>
                  <a:schemeClr val="accent6">
                    <a:lumMod val="50000"/>
                  </a:schemeClr>
                </a:solidFill>
                <a:latin typeface="Microsoft JhengHei UI" panose="020B0604030504040204" pitchFamily="34" charset="-120"/>
                <a:ea typeface="Microsoft JhengHei UI" panose="020B0604030504040204" pitchFamily="34" charset="-120"/>
              </a:rPr>
              <a:t>MECHANICAL</a:t>
            </a:r>
          </a:p>
          <a:p>
            <a:pPr marL="171450" indent="-171450">
              <a:buFont typeface="Arial" panose="020B0604020202020204" pitchFamily="34" charset="0"/>
              <a:buChar char="•"/>
            </a:pPr>
            <a:r>
              <a:rPr lang="en-US" sz="1600" dirty="0">
                <a:latin typeface="Montserrat Light" panose="00000400000000000000" pitchFamily="2" charset="0"/>
              </a:rPr>
              <a:t>Servo Motor</a:t>
            </a:r>
          </a:p>
          <a:p>
            <a:pPr marL="171450" indent="-171450">
              <a:buFont typeface="Arial" panose="020B0604020202020204" pitchFamily="34" charset="0"/>
              <a:buChar char="•"/>
            </a:pPr>
            <a:r>
              <a:rPr lang="en-US" sz="1600" dirty="0">
                <a:latin typeface="Montserrat Light" panose="00000400000000000000" pitchFamily="2" charset="0"/>
              </a:rPr>
              <a:t>Curtains</a:t>
            </a:r>
          </a:p>
          <a:p>
            <a:pPr marL="171450" indent="-171450">
              <a:buFont typeface="Arial" panose="020B0604020202020204" pitchFamily="34" charset="0"/>
              <a:buChar char="•"/>
            </a:pPr>
            <a:r>
              <a:rPr lang="en-US" sz="1600" dirty="0">
                <a:latin typeface="Montserrat Light" panose="00000400000000000000" pitchFamily="2" charset="0"/>
              </a:rPr>
              <a:t>Strings</a:t>
            </a:r>
          </a:p>
          <a:p>
            <a:endParaRPr lang="en-US" sz="1100" dirty="0">
              <a:latin typeface="Montserrat Light" panose="00000400000000000000" pitchFamily="2" charset="0"/>
            </a:endParaRPr>
          </a:p>
          <a:p>
            <a:r>
              <a:rPr lang="en-US" sz="1800" b="1" dirty="0">
                <a:solidFill>
                  <a:schemeClr val="accent6">
                    <a:lumMod val="50000"/>
                  </a:schemeClr>
                </a:solidFill>
                <a:latin typeface="Microsoft New Tai Lue" panose="020B0502040204020203" pitchFamily="34" charset="0"/>
                <a:cs typeface="Microsoft New Tai Lue" panose="020B0502040204020203" pitchFamily="34" charset="0"/>
              </a:rPr>
              <a:t>CIRCUIT</a:t>
            </a:r>
          </a:p>
          <a:p>
            <a:pPr marL="171450" indent="-171450">
              <a:buFont typeface="Arial" panose="020B0604020202020204" pitchFamily="34" charset="0"/>
              <a:buChar char="•"/>
            </a:pPr>
            <a:r>
              <a:rPr lang="en-US" sz="1600" dirty="0">
                <a:latin typeface="Montserrat Light" panose="00000400000000000000" pitchFamily="2" charset="0"/>
              </a:rPr>
              <a:t>Arduino Uno</a:t>
            </a:r>
          </a:p>
          <a:p>
            <a:pPr marL="171450" indent="-171450">
              <a:buFont typeface="Arial" panose="020B0604020202020204" pitchFamily="34" charset="0"/>
              <a:buChar char="•"/>
            </a:pPr>
            <a:r>
              <a:rPr lang="en-US" sz="1600" dirty="0">
                <a:latin typeface="Montserrat Light" panose="00000400000000000000" pitchFamily="2" charset="0"/>
              </a:rPr>
              <a:t>2 Resistor(1K Ohm)</a:t>
            </a:r>
          </a:p>
          <a:p>
            <a:pPr marL="171450" indent="-171450">
              <a:buFont typeface="Arial" panose="020B0604020202020204" pitchFamily="34" charset="0"/>
              <a:buChar char="•"/>
            </a:pPr>
            <a:r>
              <a:rPr lang="en-US" sz="1600" dirty="0">
                <a:latin typeface="Montserrat Light" panose="00000400000000000000" pitchFamily="2" charset="0"/>
              </a:rPr>
              <a:t>2 Light Intensity Sensor(Photoresistor)</a:t>
            </a:r>
          </a:p>
          <a:p>
            <a:pPr marL="171450" indent="-171450">
              <a:buFont typeface="Arial" panose="020B0604020202020204" pitchFamily="34" charset="0"/>
              <a:buChar char="•"/>
            </a:pPr>
            <a:r>
              <a:rPr lang="en-US" sz="1600" dirty="0">
                <a:latin typeface="Montserrat Light" panose="00000400000000000000" pitchFamily="2" charset="0"/>
              </a:rPr>
              <a:t>LEDs</a:t>
            </a:r>
          </a:p>
          <a:p>
            <a:pPr marL="171450" indent="-171450">
              <a:buFont typeface="Arial" panose="020B0604020202020204" pitchFamily="34" charset="0"/>
              <a:buChar char="•"/>
            </a:pPr>
            <a:r>
              <a:rPr lang="en-US" sz="1600" dirty="0">
                <a:latin typeface="Montserrat Light" panose="00000400000000000000" pitchFamily="2" charset="0"/>
              </a:rPr>
              <a:t>Jumper Wires</a:t>
            </a:r>
          </a:p>
          <a:p>
            <a:pPr marL="171450" indent="-171450">
              <a:buFont typeface="Arial" panose="020B0604020202020204" pitchFamily="34" charset="0"/>
              <a:buChar char="•"/>
            </a:pPr>
            <a:r>
              <a:rPr lang="en-US" sz="1600" dirty="0">
                <a:latin typeface="Montserrat Light" panose="00000400000000000000" pitchFamily="2" charset="0"/>
              </a:rPr>
              <a:t>Bluetooth HC05</a:t>
            </a:r>
          </a:p>
          <a:p>
            <a:pPr marL="171450" indent="-171450">
              <a:buFont typeface="Arial" panose="020B0604020202020204" pitchFamily="34" charset="0"/>
              <a:buChar char="•"/>
            </a:pPr>
            <a:r>
              <a:rPr lang="en-IN" sz="1600" dirty="0">
                <a:latin typeface="Montserrat Light" panose="00000400000000000000" pitchFamily="2" charset="0"/>
              </a:rPr>
              <a:t>Breadboard</a:t>
            </a:r>
            <a:endParaRPr lang="en-US" sz="1600" dirty="0">
              <a:latin typeface="Montserrat Light" panose="000004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4" name="Google Shape;104;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7" name="Google Shape;92;p13">
            <a:extLst>
              <a:ext uri="{FF2B5EF4-FFF2-40B4-BE49-F238E27FC236}">
                <a16:creationId xmlns:a16="http://schemas.microsoft.com/office/drawing/2014/main" id="{425EF043-2875-416C-A7D1-8F39A5D0FF93}"/>
              </a:ext>
            </a:extLst>
          </p:cNvPr>
          <p:cNvSpPr txBox="1">
            <a:spLocks/>
          </p:cNvSpPr>
          <p:nvPr/>
        </p:nvSpPr>
        <p:spPr>
          <a:xfrm>
            <a:off x="132286" y="122590"/>
            <a:ext cx="7433400" cy="3963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solidFill>
                  <a:srgbClr val="00B0F0"/>
                </a:solidFill>
                <a:latin typeface="Montserrat" panose="00000500000000000000" pitchFamily="2" charset="0"/>
              </a:rPr>
              <a:t>Resource Arrangement-</a:t>
            </a:r>
            <a:endParaRPr lang="en-IN" sz="3000" b="1" dirty="0">
              <a:solidFill>
                <a:srgbClr val="00B0F0"/>
              </a:solidFill>
              <a:latin typeface="Montserrat" panose="00000500000000000000" pitchFamily="2" charset="0"/>
            </a:endParaRPr>
          </a:p>
        </p:txBody>
      </p:sp>
      <p:sp>
        <p:nvSpPr>
          <p:cNvPr id="4" name="Google Shape;94;p13">
            <a:extLst>
              <a:ext uri="{FF2B5EF4-FFF2-40B4-BE49-F238E27FC236}">
                <a16:creationId xmlns:a16="http://schemas.microsoft.com/office/drawing/2014/main" id="{3D314EAC-AD37-4ABE-BED2-73D674024B87}"/>
              </a:ext>
            </a:extLst>
          </p:cNvPr>
          <p:cNvSpPr txBox="1">
            <a:spLocks/>
          </p:cNvSpPr>
          <p:nvPr/>
        </p:nvSpPr>
        <p:spPr>
          <a:xfrm>
            <a:off x="196083" y="776455"/>
            <a:ext cx="3199248" cy="163202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100" dirty="0">
              <a:latin typeface="Montserrat" panose="00000500000000000000" pitchFamily="2" charset="0"/>
            </a:endParaRPr>
          </a:p>
        </p:txBody>
      </p:sp>
      <p:sp>
        <p:nvSpPr>
          <p:cNvPr id="5" name="TextBox 4">
            <a:extLst>
              <a:ext uri="{FF2B5EF4-FFF2-40B4-BE49-F238E27FC236}">
                <a16:creationId xmlns:a16="http://schemas.microsoft.com/office/drawing/2014/main" id="{491A40E1-F3A7-4637-872B-E9E139DB055C}"/>
              </a:ext>
            </a:extLst>
          </p:cNvPr>
          <p:cNvSpPr txBox="1"/>
          <p:nvPr/>
        </p:nvSpPr>
        <p:spPr>
          <a:xfrm>
            <a:off x="196083" y="700322"/>
            <a:ext cx="5446261" cy="2246769"/>
          </a:xfrm>
          <a:prstGeom prst="rect">
            <a:avLst/>
          </a:prstGeom>
          <a:noFill/>
        </p:spPr>
        <p:txBody>
          <a:bodyPr wrap="square" rtlCol="0">
            <a:spAutoFit/>
          </a:bodyPr>
          <a:lstStyle/>
          <a:p>
            <a:r>
              <a:rPr lang="en-US" sz="1600" b="1" dirty="0">
                <a:solidFill>
                  <a:schemeClr val="accent6">
                    <a:lumMod val="50000"/>
                  </a:schemeClr>
                </a:solidFill>
                <a:latin typeface="Microsoft JhengHei" panose="020B0604030504040204" pitchFamily="34" charset="-120"/>
                <a:ea typeface="Microsoft JhengHei" panose="020B0604030504040204" pitchFamily="34" charset="-120"/>
              </a:rPr>
              <a:t>PARTS</a:t>
            </a:r>
          </a:p>
          <a:p>
            <a:r>
              <a:rPr lang="en-US" dirty="0">
                <a:latin typeface="Montserrat Light" panose="00000400000000000000" pitchFamily="2" charset="0"/>
              </a:rPr>
              <a:t>The total cost for our project is Rs 1585  including all the circuit elements and Hardware parts like Servo motor, Strings, etc.</a:t>
            </a:r>
            <a:endParaRPr lang="en-IN" dirty="0">
              <a:latin typeface="Montserrat Light" panose="00000400000000000000" pitchFamily="2" charset="0"/>
            </a:endParaRPr>
          </a:p>
          <a:p>
            <a:endParaRPr lang="en-IN" sz="1000" dirty="0">
              <a:latin typeface="Montserrat Light" panose="00000400000000000000" pitchFamily="2" charset="0"/>
            </a:endParaRPr>
          </a:p>
          <a:p>
            <a:r>
              <a:rPr lang="en-IN" sz="1600" b="1" dirty="0">
                <a:solidFill>
                  <a:schemeClr val="accent6">
                    <a:lumMod val="50000"/>
                  </a:schemeClr>
                </a:solidFill>
                <a:latin typeface="Microsoft JhengHei" panose="020B0604030504040204" pitchFamily="34" charset="-120"/>
                <a:ea typeface="Microsoft JhengHei" panose="020B0604030504040204" pitchFamily="34" charset="-120"/>
              </a:rPr>
              <a:t>Arrangement of Resources</a:t>
            </a:r>
          </a:p>
          <a:p>
            <a:r>
              <a:rPr lang="en-IN" dirty="0">
                <a:latin typeface="Montserrat Light" panose="00000400000000000000" pitchFamily="2" charset="0"/>
              </a:rPr>
              <a:t>Resources have been arranged offline or online depending on the circumstances and some of the has been done through online </a:t>
            </a:r>
            <a:r>
              <a:rPr lang="en-IN" dirty="0" err="1">
                <a:latin typeface="Montserrat Light" panose="00000400000000000000" pitchFamily="2" charset="0"/>
              </a:rPr>
              <a:t>softwares</a:t>
            </a:r>
            <a:r>
              <a:rPr lang="en-IN" dirty="0">
                <a:latin typeface="Montserrat Light" panose="00000400000000000000" pitchFamily="2" charset="0"/>
              </a:rPr>
              <a:t> like </a:t>
            </a:r>
            <a:r>
              <a:rPr lang="en-IN" dirty="0" err="1">
                <a:latin typeface="Montserrat Light" panose="00000400000000000000" pitchFamily="2" charset="0"/>
              </a:rPr>
              <a:t>freecad</a:t>
            </a:r>
            <a:r>
              <a:rPr lang="en-IN" dirty="0">
                <a:latin typeface="Montserrat Light" panose="00000400000000000000" pitchFamily="2" charset="0"/>
              </a:rPr>
              <a:t>, </a:t>
            </a:r>
            <a:r>
              <a:rPr lang="en-IN" dirty="0" err="1">
                <a:latin typeface="Montserrat Light" panose="00000400000000000000" pitchFamily="2" charset="0"/>
              </a:rPr>
              <a:t>tinkercad</a:t>
            </a:r>
            <a:r>
              <a:rPr lang="en-IN" dirty="0">
                <a:latin typeface="Montserrat Light" panose="00000400000000000000" pitchFamily="2" charset="0"/>
              </a:rPr>
              <a:t>, Arduino Shell etc.</a:t>
            </a:r>
          </a:p>
        </p:txBody>
      </p:sp>
    </p:spTree>
    <p:extLst>
      <p:ext uri="{BB962C8B-B14F-4D97-AF65-F5344CB8AC3E}">
        <p14:creationId xmlns:p14="http://schemas.microsoft.com/office/powerpoint/2010/main" val="93337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D95F8E-B5F5-496D-B615-C96EF58C8DBC}"/>
              </a:ext>
            </a:extLst>
          </p:cNvPr>
          <p:cNvSpPr>
            <a:spLocks noGrp="1"/>
          </p:cNvSpPr>
          <p:nvPr>
            <p:ph type="title"/>
          </p:nvPr>
        </p:nvSpPr>
        <p:spPr>
          <a:xfrm>
            <a:off x="0" y="0"/>
            <a:ext cx="7433400" cy="304800"/>
          </a:xfrm>
        </p:spPr>
        <p:txBody>
          <a:bodyPr/>
          <a:lstStyle/>
          <a:p>
            <a:r>
              <a:rPr lang="en-US" sz="2000" dirty="0"/>
              <a:t>  Circuit Diagram</a:t>
            </a:r>
            <a:endParaRPr lang="en-IN" sz="2000" dirty="0"/>
          </a:p>
        </p:txBody>
      </p:sp>
      <p:sp>
        <p:nvSpPr>
          <p:cNvPr id="2" name="Slide Number Placeholder 1">
            <a:extLst>
              <a:ext uri="{FF2B5EF4-FFF2-40B4-BE49-F238E27FC236}">
                <a16:creationId xmlns:a16="http://schemas.microsoft.com/office/drawing/2014/main" id="{26C52C0F-C45E-4005-9CB6-2BFD9BB0F0D8}"/>
              </a:ext>
            </a:extLst>
          </p:cNvPr>
          <p:cNvSpPr>
            <a:spLocks noGrp="1"/>
          </p:cNvSpPr>
          <p:nvPr>
            <p:ph type="sldNum" idx="12"/>
          </p:nvPr>
        </p:nvSpPr>
        <p:spPr/>
        <p:txBody>
          <a:bodyPr/>
          <a:lstStyle/>
          <a:p>
            <a:pPr lvl="0"/>
            <a:fld id="{00000000-1234-1234-1234-123412341234}" type="slidenum">
              <a:rPr lang="en" smtClean="0"/>
              <a:pPr lvl="0"/>
              <a:t>8</a:t>
            </a:fld>
            <a:endParaRPr lang="en"/>
          </a:p>
        </p:txBody>
      </p:sp>
      <p:pic>
        <p:nvPicPr>
          <p:cNvPr id="4" name="Picture 3">
            <a:extLst>
              <a:ext uri="{FF2B5EF4-FFF2-40B4-BE49-F238E27FC236}">
                <a16:creationId xmlns:a16="http://schemas.microsoft.com/office/drawing/2014/main" id="{4065E688-958F-4BB2-85F0-BA8BAB2B6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959802"/>
            <a:ext cx="5731510" cy="3223895"/>
          </a:xfrm>
          <a:prstGeom prst="rect">
            <a:avLst/>
          </a:prstGeom>
        </p:spPr>
      </p:pic>
    </p:spTree>
    <p:extLst>
      <p:ext uri="{BB962C8B-B14F-4D97-AF65-F5344CB8AC3E}">
        <p14:creationId xmlns:p14="http://schemas.microsoft.com/office/powerpoint/2010/main" val="294478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C971-11A6-40ED-A024-723B6DE4BE79}"/>
              </a:ext>
            </a:extLst>
          </p:cNvPr>
          <p:cNvSpPr>
            <a:spLocks noGrp="1"/>
          </p:cNvSpPr>
          <p:nvPr>
            <p:ph type="title"/>
          </p:nvPr>
        </p:nvSpPr>
        <p:spPr>
          <a:xfrm>
            <a:off x="0" y="0"/>
            <a:ext cx="7433400" cy="304800"/>
          </a:xfrm>
        </p:spPr>
        <p:txBody>
          <a:bodyPr/>
          <a:lstStyle/>
          <a:p>
            <a:r>
              <a:rPr lang="en-US" sz="2000" dirty="0"/>
              <a:t>  Circuit Assembled</a:t>
            </a:r>
            <a:endParaRPr lang="en-IN" sz="2000" dirty="0"/>
          </a:p>
        </p:txBody>
      </p:sp>
      <p:sp>
        <p:nvSpPr>
          <p:cNvPr id="4" name="Slide Number Placeholder 3">
            <a:extLst>
              <a:ext uri="{FF2B5EF4-FFF2-40B4-BE49-F238E27FC236}">
                <a16:creationId xmlns:a16="http://schemas.microsoft.com/office/drawing/2014/main" id="{00B4B07E-1E9C-4E2A-A305-D9AE00BCD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3144C077-5694-473F-9890-23436C79E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1035367"/>
            <a:ext cx="5731510" cy="3072765"/>
          </a:xfrm>
          <a:prstGeom prst="rect">
            <a:avLst/>
          </a:prstGeom>
        </p:spPr>
      </p:pic>
    </p:spTree>
    <p:extLst>
      <p:ext uri="{BB962C8B-B14F-4D97-AF65-F5344CB8AC3E}">
        <p14:creationId xmlns:p14="http://schemas.microsoft.com/office/powerpoint/2010/main" val="112439672"/>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05ECC50C9EC942B5F315F13D0BE415" ma:contentTypeVersion="9" ma:contentTypeDescription="Create a new document." ma:contentTypeScope="" ma:versionID="5ef3467efab2a4a80d9d7af685a893ee">
  <xsd:schema xmlns:xsd="http://www.w3.org/2001/XMLSchema" xmlns:xs="http://www.w3.org/2001/XMLSchema" xmlns:p="http://schemas.microsoft.com/office/2006/metadata/properties" xmlns:ns2="b8296849-5da2-4e65-8802-85b59c48d3c7" xmlns:ns3="25a7241e-db63-4670-ba54-928b02a7f5f5" targetNamespace="http://schemas.microsoft.com/office/2006/metadata/properties" ma:root="true" ma:fieldsID="f24eff039f18605bb31d2b7c178d0e60" ns2:_="" ns3:_="">
    <xsd:import namespace="b8296849-5da2-4e65-8802-85b59c48d3c7"/>
    <xsd:import namespace="25a7241e-db63-4670-ba54-928b02a7f5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96849-5da2-4e65-8802-85b59c48d3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5a7241e-db63-4670-ba54-928b02a7f5f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746EDE-51B5-424F-97DF-A322D43B9EDF}"/>
</file>

<file path=customXml/itemProps2.xml><?xml version="1.0" encoding="utf-8"?>
<ds:datastoreItem xmlns:ds="http://schemas.openxmlformats.org/officeDocument/2006/customXml" ds:itemID="{A12FE19C-EBCF-41A2-9505-85479E10CAB8}"/>
</file>

<file path=customXml/itemProps3.xml><?xml version="1.0" encoding="utf-8"?>
<ds:datastoreItem xmlns:ds="http://schemas.openxmlformats.org/officeDocument/2006/customXml" ds:itemID="{BB83077C-4421-4B04-ABFC-4CE061E3958B}"/>
</file>

<file path=docProps/app.xml><?xml version="1.0" encoding="utf-8"?>
<Properties xmlns="http://schemas.openxmlformats.org/officeDocument/2006/extended-properties" xmlns:vt="http://schemas.openxmlformats.org/officeDocument/2006/docPropsVTypes">
  <Template>Curtain_Project</Template>
  <TotalTime>1</TotalTime>
  <Words>607</Words>
  <Application>Microsoft Office PowerPoint</Application>
  <PresentationFormat>On-screen Show (16:9)</PresentationFormat>
  <Paragraphs>105</Paragraphs>
  <Slides>17</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Microsoft New Tai Lue</vt:lpstr>
      <vt:lpstr>Modern Sans</vt:lpstr>
      <vt:lpstr>Montserrat</vt:lpstr>
      <vt:lpstr>Cambria Math</vt:lpstr>
      <vt:lpstr>Calibri</vt:lpstr>
      <vt:lpstr>Arial</vt:lpstr>
      <vt:lpstr>Montserrat Light</vt:lpstr>
      <vt:lpstr>Microsoft JhengHei UI</vt:lpstr>
      <vt:lpstr>Microsoft JhengHei</vt:lpstr>
      <vt:lpstr>Microsoft Sans Serif</vt:lpstr>
      <vt:lpstr>Nicholas template</vt:lpstr>
      <vt:lpstr>Light Intensity Controlled Automatic Curtains with Voice Recognition</vt:lpstr>
      <vt:lpstr>Contents-</vt:lpstr>
      <vt:lpstr>Division of Work</vt:lpstr>
      <vt:lpstr>Working of Curtains</vt:lpstr>
      <vt:lpstr>Scope</vt:lpstr>
      <vt:lpstr>PowerPoint Presentation</vt:lpstr>
      <vt:lpstr>PowerPoint Presentation</vt:lpstr>
      <vt:lpstr>  Circuit Diagram</vt:lpstr>
      <vt:lpstr>  Circuit Assembled</vt:lpstr>
      <vt:lpstr>PowerPoint Presentation</vt:lpstr>
      <vt:lpstr>PowerPoint Presentation</vt:lpstr>
      <vt:lpstr>PowerPoint Presentation</vt:lpstr>
      <vt:lpstr>PowerPoint Presentation</vt:lpstr>
      <vt:lpstr>Schematic Diagram</vt:lpstr>
      <vt:lpstr>PowerPoint Presentation</vt:lpstr>
      <vt:lpstr>Flowchart about detailed working of curtain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Intensity Controlled Automatic Curtains with Voice Recognition</dc:title>
  <dc:creator>Aditya Chandrikapure</dc:creator>
  <cp:lastModifiedBy>Aditya Chandrikapure</cp:lastModifiedBy>
  <cp:revision>1</cp:revision>
  <dcterms:created xsi:type="dcterms:W3CDTF">2022-03-21T17:10:28Z</dcterms:created>
  <dcterms:modified xsi:type="dcterms:W3CDTF">2022-03-21T17:12:09Z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0x0101007E05ECC50C9EC942B5F315F13D0BE415</vt:lpwstr>
  </property>
</Properties>
</file>