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581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A416D-16C3-330F-5EE5-2178D3C3A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0ABAA-026E-A93F-7EA5-B26612EBD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CB96-C658-C478-D578-1CDF5791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C64E-057B-0C2F-2D43-B0BDC689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6FFF-3384-8BD0-4849-61204293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8A8C-6E2A-E9BA-4F3D-75395C9E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CE7F-AB46-D644-3892-729C05186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50A6-00EA-90AC-5EFD-86E6F618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452A-8668-9093-A2FA-3691E929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B504-1863-24CA-FC21-04EEECE4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5CF74-2A78-2D53-B0FD-B6C4E8C26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D707B-AABE-BA60-8A11-5F08EE29C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8A16-F011-F323-B123-CF6B9BB3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0A59-D0D1-4F46-8D40-13E5406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2479-C4EA-5E65-9B6B-0071EA2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837D-045B-6A9E-30AA-A5FEF033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DBCB-684F-9154-D1C3-0CDA26DF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561D1-2189-D6B7-4532-42F1781C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79473-115D-B6D9-9B62-328880B8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F344D-6A2A-9425-9270-5A8CF576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6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D1CB-AA14-8828-0E59-D36248D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68A98-5EFE-F10A-C8B1-E4B6DBC3A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BEB1-89B7-AABF-513F-8889250D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55C09-88EA-0CA3-7892-DD509DD4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520D-8D7F-6F09-D4C8-D825DD9A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ED7F-EC02-01D5-2FBE-5BB71673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D951-EC7E-A5BE-ABD4-3322526D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A6149-8FB6-339D-C1A8-11EB9B494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C0EE-61CA-79F8-B934-1B495EA0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F55A2-92A2-AC93-C4C4-981C7A34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9998E-52BB-10E8-93F4-A4F9B17A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5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89F6-52B2-910F-1C63-B250D1DD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BDAB-8238-28DA-99E1-CEF3C935D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5080-3C45-5E7E-11F3-1C9164320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93285-AEA1-3D54-86A7-DE19B4E49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5AA8C-DBB2-2DA0-4CD4-A7DB02556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CEF75-035C-1B05-CFDC-A87BC7CE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8D024-8500-B975-0415-2F06AC10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3061C-299F-9B60-D5EB-09A129A0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9542-A67E-DC7F-3708-0B862F20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93F08-E970-E687-CB14-FB4EC49D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319FA-FB2D-D7E0-F5DE-F9120F87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0A632-35D0-4CF1-E193-97FBBEF7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0FB69-0602-F62A-C8C7-195EBDE4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C3566-160A-2B26-233C-0A11AB95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2928-4A62-D330-D7FD-4AC369A1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0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5DC6-233A-C7EE-3161-8D44DF71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D0C7-036E-C3A9-BBFD-615D0B72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C7F86-0802-F962-905D-2C6679676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40008-D642-5FEE-7E19-81C0FCC8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032BB-F169-6C9F-5B8C-04D4A203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E678-4D54-47DE-56D5-8824BFC9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0484-AB3A-A134-67C9-07F4F4A84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59991-1D47-1BC1-4F27-BD69B150E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0CC83-631E-876E-AEE1-987CCE21D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CEE25-E740-4FE8-3AEE-155AFF94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55CAF-B3B8-72F5-67F2-676453EB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6CF3C-71CF-AD0F-59D7-754C5618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9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2C8BA-742E-9A5B-1798-F8B4FFF6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E342-81CC-73CC-EC84-0FB6D354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A273-EB99-3A52-F128-249ABBA46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0A1B2-115B-CF4C-AAC9-09E41E514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3B39-33FF-6B57-219E-49B25F248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3F01-2B0A-647C-42A4-251F88305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AFB46-CD03-9C40-8358-64234E97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76E75-7ACE-7611-A8A4-E903A8786AE2}"/>
              </a:ext>
            </a:extLst>
          </p:cNvPr>
          <p:cNvSpPr/>
          <p:nvPr/>
        </p:nvSpPr>
        <p:spPr>
          <a:xfrm>
            <a:off x="5023092" y="3620063"/>
            <a:ext cx="2004646" cy="867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BiteBuddy</a:t>
            </a:r>
          </a:p>
        </p:txBody>
      </p:sp>
      <p:sp>
        <p:nvSpPr>
          <p:cNvPr id="5" name="Round Diagonal Corner Rectangle 2">
            <a:extLst>
              <a:ext uri="{FF2B5EF4-FFF2-40B4-BE49-F238E27FC236}">
                <a16:creationId xmlns:a16="http://schemas.microsoft.com/office/drawing/2014/main" id="{1316A92E-A9D5-EE9D-4970-ECE11065B012}"/>
              </a:ext>
            </a:extLst>
          </p:cNvPr>
          <p:cNvSpPr/>
          <p:nvPr/>
        </p:nvSpPr>
        <p:spPr>
          <a:xfrm>
            <a:off x="5042189" y="976674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Gateway Providers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0864C-E763-1668-A744-47A78AF6D94C}"/>
              </a:ext>
            </a:extLst>
          </p:cNvPr>
          <p:cNvSpPr txBox="1"/>
          <p:nvPr/>
        </p:nvSpPr>
        <p:spPr>
          <a:xfrm>
            <a:off x="558588" y="707299"/>
            <a:ext cx="1370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Restaurant Owners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E9595-E1F0-D656-3573-DF6285EB7096}"/>
              </a:ext>
            </a:extLst>
          </p:cNvPr>
          <p:cNvSpPr txBox="1"/>
          <p:nvPr/>
        </p:nvSpPr>
        <p:spPr>
          <a:xfrm>
            <a:off x="-158244" y="5899960"/>
            <a:ext cx="147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Diners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63AF3A-8F38-1A7C-CBF3-B748311B2031}"/>
              </a:ext>
            </a:extLst>
          </p:cNvPr>
          <p:cNvCxnSpPr>
            <a:cxnSpLocks/>
          </p:cNvCxnSpPr>
          <p:nvPr/>
        </p:nvCxnSpPr>
        <p:spPr>
          <a:xfrm>
            <a:off x="1941600" y="977886"/>
            <a:ext cx="3938483" cy="2643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C76632-E499-96C1-61E8-D352E6162906}"/>
              </a:ext>
            </a:extLst>
          </p:cNvPr>
          <p:cNvSpPr txBox="1"/>
          <p:nvPr/>
        </p:nvSpPr>
        <p:spPr>
          <a:xfrm rot="1955711">
            <a:off x="2154665" y="604702"/>
            <a:ext cx="35108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Order Acceptance &amp; Preparation Updates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Manages table reservations, including booking requests, availability updates, and cancellations.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Inventory Management Data (stock availability and sold-out items)</a:t>
            </a:r>
            <a:endParaRPr lang="en-IN" sz="1400" b="0" i="0" dirty="0">
              <a:solidFill>
                <a:srgbClr val="0D0D0D"/>
              </a:solidFill>
              <a:effectLst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D271A3-4914-BA2F-D9C8-0551ED2357A7}"/>
              </a:ext>
            </a:extLst>
          </p:cNvPr>
          <p:cNvCxnSpPr>
            <a:cxnSpLocks/>
          </p:cNvCxnSpPr>
          <p:nvPr/>
        </p:nvCxnSpPr>
        <p:spPr>
          <a:xfrm flipH="1" flipV="1">
            <a:off x="1718804" y="1040485"/>
            <a:ext cx="3916275" cy="2570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3247AA-723C-A71A-F67A-8B57E2E352D3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88930" y="4053817"/>
            <a:ext cx="4034162" cy="1271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BCC2C4-85C5-C0C7-EE86-7F47E68C612F}"/>
              </a:ext>
            </a:extLst>
          </p:cNvPr>
          <p:cNvSpPr txBox="1"/>
          <p:nvPr/>
        </p:nvSpPr>
        <p:spPr>
          <a:xfrm rot="1964068">
            <a:off x="1277844" y="1978180"/>
            <a:ext cx="31930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Provides new order notifications and customer preferences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Order Analytics &amp; Sales Reports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Customer feedback including complaints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7DBFC8-1E5E-7BBA-434D-D848684946AB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>
            <a:off x="5991759" y="1762121"/>
            <a:ext cx="33656" cy="1857942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700B81-E2F8-FEF0-F211-E2D25A8922EE}"/>
              </a:ext>
            </a:extLst>
          </p:cNvPr>
          <p:cNvSpPr txBox="1"/>
          <p:nvPr/>
        </p:nvSpPr>
        <p:spPr>
          <a:xfrm rot="5400000">
            <a:off x="5397149" y="2401531"/>
            <a:ext cx="2210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Integration of digital payment systems to process secure transactions</a:t>
            </a:r>
          </a:p>
        </p:txBody>
      </p:sp>
      <p:sp>
        <p:nvSpPr>
          <p:cNvPr id="15" name="Round Diagonal Corner Rectangle 23">
            <a:extLst>
              <a:ext uri="{FF2B5EF4-FFF2-40B4-BE49-F238E27FC236}">
                <a16:creationId xmlns:a16="http://schemas.microsoft.com/office/drawing/2014/main" id="{408E6ED4-A1E4-55B2-CB0C-0F88C6430625}"/>
              </a:ext>
            </a:extLst>
          </p:cNvPr>
          <p:cNvSpPr/>
          <p:nvPr/>
        </p:nvSpPr>
        <p:spPr>
          <a:xfrm>
            <a:off x="5034975" y="5901245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Payroll System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AE8F67-AB85-EA7B-8146-CB332F7A81C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979736" y="4487571"/>
            <a:ext cx="45679" cy="1422728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0B6456-5E10-36FB-B15E-EFC79586FDD7}"/>
              </a:ext>
            </a:extLst>
          </p:cNvPr>
          <p:cNvSpPr txBox="1"/>
          <p:nvPr/>
        </p:nvSpPr>
        <p:spPr>
          <a:xfrm rot="5400000">
            <a:off x="4566105" y="4610634"/>
            <a:ext cx="1697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Salaries of employees, commission deductions, Tax and compliance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587938-E30A-C206-3FC3-64CD986750E2}"/>
              </a:ext>
            </a:extLst>
          </p:cNvPr>
          <p:cNvSpPr/>
          <p:nvPr/>
        </p:nvSpPr>
        <p:spPr>
          <a:xfrm>
            <a:off x="5578462" y="2634816"/>
            <a:ext cx="383980" cy="37588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D913D4-1E59-5808-A50F-1437E35E2F7A}"/>
              </a:ext>
            </a:extLst>
          </p:cNvPr>
          <p:cNvSpPr/>
          <p:nvPr/>
        </p:nvSpPr>
        <p:spPr>
          <a:xfrm flipH="1">
            <a:off x="9642651" y="516674"/>
            <a:ext cx="504760" cy="5385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3CF572-DF2A-7F76-327D-0F8003730379}"/>
              </a:ext>
            </a:extLst>
          </p:cNvPr>
          <p:cNvSpPr txBox="1"/>
          <p:nvPr/>
        </p:nvSpPr>
        <p:spPr>
          <a:xfrm>
            <a:off x="4171239" y="109644"/>
            <a:ext cx="393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BiteBuddy Application</a:t>
            </a:r>
          </a:p>
          <a:p>
            <a:pPr algn="ctr"/>
            <a:r>
              <a:rPr lang="en-US" sz="2400" dirty="0"/>
              <a:t>Context Diagram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2D37AB-F866-4039-D5BD-3768553A7E53}"/>
              </a:ext>
            </a:extLst>
          </p:cNvPr>
          <p:cNvGrpSpPr/>
          <p:nvPr/>
        </p:nvGrpSpPr>
        <p:grpSpPr>
          <a:xfrm>
            <a:off x="950426" y="88852"/>
            <a:ext cx="414549" cy="537369"/>
            <a:chOff x="935472" y="1852219"/>
            <a:chExt cx="414549" cy="53736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A524E7-6E00-D635-8AB4-B8C1029BD0DF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31F9D1-F714-E775-659A-31CFF8534070}"/>
                </a:ext>
              </a:extLst>
            </p:cNvPr>
            <p:cNvCxnSpPr>
              <a:stCxn id="22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A3A619-E4E2-B38F-93A7-812372941F44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65E5A4B-4BDD-A3C3-4FDC-7476B1BDD560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E97CFC-5BBC-05AC-B82B-545A78AD66A9}"/>
                </a:ext>
              </a:extLst>
            </p:cNvPr>
            <p:cNvCxnSpPr>
              <a:stCxn id="22" idx="4"/>
              <a:endCxn id="22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667BA2-A84F-D9A5-31E7-F9906942ED97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C937E6-E053-D410-81EF-2C99A3C997C7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B15E92-92A7-3985-E9FC-CF6FEF36D4CA}"/>
              </a:ext>
            </a:extLst>
          </p:cNvPr>
          <p:cNvGrpSpPr/>
          <p:nvPr/>
        </p:nvGrpSpPr>
        <p:grpSpPr>
          <a:xfrm>
            <a:off x="332166" y="5321242"/>
            <a:ext cx="414549" cy="537369"/>
            <a:chOff x="935472" y="1852219"/>
            <a:chExt cx="414549" cy="53736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A5A0F8E-B8C5-923D-3FE2-F390F6E17CB5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B4BB84-040F-A3CC-B82E-301F8E8BAB7D}"/>
                </a:ext>
              </a:extLst>
            </p:cNvPr>
            <p:cNvCxnSpPr>
              <a:stCxn id="3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15C06B-A848-F5C4-F3FA-872716260920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B0A01C-0143-5908-4A11-5C9E1A9B0B85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1A6F812-86A2-7B56-5332-5D00D52B17D2}"/>
                </a:ext>
              </a:extLst>
            </p:cNvPr>
            <p:cNvCxnSpPr>
              <a:stCxn id="30" idx="4"/>
              <a:endCxn id="3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AA32C1-BC11-13BC-8F99-653EB7756673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7DA012-EAA6-9FA9-047A-EDAA59BC4AAC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Round Diagonal Corner Rectangle 54">
            <a:extLst>
              <a:ext uri="{FF2B5EF4-FFF2-40B4-BE49-F238E27FC236}">
                <a16:creationId xmlns:a16="http://schemas.microsoft.com/office/drawing/2014/main" id="{8D8116BB-FE02-014C-76FF-93852E1DE5E0}"/>
              </a:ext>
            </a:extLst>
          </p:cNvPr>
          <p:cNvSpPr/>
          <p:nvPr/>
        </p:nvSpPr>
        <p:spPr>
          <a:xfrm>
            <a:off x="9851758" y="5691902"/>
            <a:ext cx="1899139" cy="785447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Marketing and Advertising System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5B9E88-A839-0242-2C73-6655122B34B1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>
            <a:off x="7027738" y="4053817"/>
            <a:ext cx="2824020" cy="203080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226FB8B-BA4B-D205-D50C-367AB4063BD6}"/>
              </a:ext>
            </a:extLst>
          </p:cNvPr>
          <p:cNvSpPr/>
          <p:nvPr/>
        </p:nvSpPr>
        <p:spPr>
          <a:xfrm>
            <a:off x="11100213" y="5201977"/>
            <a:ext cx="417679" cy="4141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BF7D40-8071-16C5-E260-4FDE61031A26}"/>
              </a:ext>
            </a:extLst>
          </p:cNvPr>
          <p:cNvSpPr txBox="1"/>
          <p:nvPr/>
        </p:nvSpPr>
        <p:spPr>
          <a:xfrm rot="2159785">
            <a:off x="6364291" y="4968045"/>
            <a:ext cx="3176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IN" sz="1400" dirty="0"/>
              <a:t>Maintains platform promotions and campaign requests as well as branding</a:t>
            </a:r>
          </a:p>
          <a:p>
            <a:pPr marL="285750" indent="-285750" algn="ctr">
              <a:buFontTx/>
              <a:buChar char="-"/>
            </a:pPr>
            <a:r>
              <a:rPr lang="en-IN" sz="1400" dirty="0"/>
              <a:t>Handling Ad Optimizations and advertisement performance reports</a:t>
            </a:r>
          </a:p>
        </p:txBody>
      </p:sp>
      <p:sp>
        <p:nvSpPr>
          <p:cNvPr id="42" name="Round Diagonal Corner Rectangle 59">
            <a:extLst>
              <a:ext uri="{FF2B5EF4-FFF2-40B4-BE49-F238E27FC236}">
                <a16:creationId xmlns:a16="http://schemas.microsoft.com/office/drawing/2014/main" id="{74B2C3E4-F750-6616-7632-8F7060866BE5}"/>
              </a:ext>
            </a:extLst>
          </p:cNvPr>
          <p:cNvSpPr/>
          <p:nvPr/>
        </p:nvSpPr>
        <p:spPr>
          <a:xfrm>
            <a:off x="10032168" y="1191245"/>
            <a:ext cx="1899139" cy="785447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Service Provider System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D29E0B-FABF-F18C-BB95-20B0CF83A326}"/>
              </a:ext>
            </a:extLst>
          </p:cNvPr>
          <p:cNvCxnSpPr>
            <a:cxnSpLocks/>
          </p:cNvCxnSpPr>
          <p:nvPr/>
        </p:nvCxnSpPr>
        <p:spPr>
          <a:xfrm flipV="1">
            <a:off x="7021745" y="1961735"/>
            <a:ext cx="3010423" cy="192476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E693D96-26FE-0104-6991-A251E902E5FE}"/>
              </a:ext>
            </a:extLst>
          </p:cNvPr>
          <p:cNvSpPr/>
          <p:nvPr/>
        </p:nvSpPr>
        <p:spPr>
          <a:xfrm>
            <a:off x="6098605" y="5201977"/>
            <a:ext cx="389266" cy="4052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AD4605-5493-D72B-71CC-2444BE01E340}"/>
              </a:ext>
            </a:extLst>
          </p:cNvPr>
          <p:cNvSpPr txBox="1"/>
          <p:nvPr/>
        </p:nvSpPr>
        <p:spPr>
          <a:xfrm rot="19624648">
            <a:off x="7243013" y="2666230"/>
            <a:ext cx="36951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1400" dirty="0"/>
              <a:t>Hosting application data, scalability with load balancing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Handling security and authentication requests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Storage and Infrastructure services and data back ups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BC7972-27D1-C57D-C59E-465FC6356DBA}"/>
              </a:ext>
            </a:extLst>
          </p:cNvPr>
          <p:cNvSpPr txBox="1"/>
          <p:nvPr/>
        </p:nvSpPr>
        <p:spPr>
          <a:xfrm rot="20555831">
            <a:off x="365672" y="3782633"/>
            <a:ext cx="4859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Manage User Registrations and Login Information.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Access to Order history and Payment details.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Feedback on food, delivery experience, and restaurant service not limiting to refund requests and inquires.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A3EEED1-03B1-B63D-2103-B0D4A5B42025}"/>
              </a:ext>
            </a:extLst>
          </p:cNvPr>
          <p:cNvCxnSpPr>
            <a:cxnSpLocks/>
          </p:cNvCxnSpPr>
          <p:nvPr/>
        </p:nvCxnSpPr>
        <p:spPr>
          <a:xfrm flipH="1">
            <a:off x="1022088" y="4178163"/>
            <a:ext cx="3988010" cy="13028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BD5B15-3FA5-49EC-5C28-7D1FF7E75AE2}"/>
              </a:ext>
            </a:extLst>
          </p:cNvPr>
          <p:cNvSpPr txBox="1"/>
          <p:nvPr/>
        </p:nvSpPr>
        <p:spPr>
          <a:xfrm rot="20548064">
            <a:off x="939987" y="4816501"/>
            <a:ext cx="418271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dirty="0">
                <a:solidFill>
                  <a:srgbClr val="0D0D0D"/>
                </a:solidFill>
              </a:rPr>
              <a:t>Information about Order confirmations and updates</a:t>
            </a:r>
          </a:p>
          <a:p>
            <a:pPr marL="285750" indent="-285750">
              <a:buFontTx/>
              <a:buChar char="-"/>
            </a:pPr>
            <a:r>
              <a:rPr lang="en-IN" sz="1400" b="0" i="0" dirty="0">
                <a:solidFill>
                  <a:srgbClr val="0D0D0D"/>
                </a:solidFill>
                <a:effectLst/>
              </a:rPr>
              <a:t>Platform offers and promotions for the</a:t>
            </a:r>
            <a:r>
              <a:rPr lang="en-IN" sz="1400" dirty="0">
                <a:solidFill>
                  <a:srgbClr val="0D0D0D"/>
                </a:solidFill>
              </a:rPr>
              <a:t> users</a:t>
            </a:r>
          </a:p>
          <a:p>
            <a:pPr marL="285750" indent="-285750">
              <a:buFontTx/>
              <a:buChar char="-"/>
            </a:pPr>
            <a:r>
              <a:rPr lang="en-IN" sz="1400" b="0" i="0" dirty="0">
                <a:solidFill>
                  <a:srgbClr val="0D0D0D"/>
                </a:solidFill>
                <a:effectLst/>
              </a:rPr>
              <a:t>Invoice and transaction deta</a:t>
            </a:r>
            <a:r>
              <a:rPr lang="en-IN" sz="1400" dirty="0">
                <a:solidFill>
                  <a:srgbClr val="0D0D0D"/>
                </a:solidFill>
              </a:rPr>
              <a:t>ils of the orders placed.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Access to table booking, reservation status, &amp; modification or cancellation options.</a:t>
            </a:r>
            <a:endParaRPr lang="en-IN" sz="1400" b="0" i="0" dirty="0">
              <a:solidFill>
                <a:srgbClr val="0D0D0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56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222070" y="70351"/>
            <a:ext cx="318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System Interface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968714-0725-B7AE-782D-3B6959EE8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20617"/>
              </p:ext>
            </p:extLst>
          </p:nvPr>
        </p:nvGraphicFramePr>
        <p:xfrm>
          <a:off x="119743" y="654388"/>
          <a:ext cx="11868962" cy="532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72">
                  <a:extLst>
                    <a:ext uri="{9D8B030D-6E8A-4147-A177-3AD203B41FA5}">
                      <a16:colId xmlns:a16="http://schemas.microsoft.com/office/drawing/2014/main" val="4077419395"/>
                    </a:ext>
                  </a:extLst>
                </a:gridCol>
                <a:gridCol w="2689733">
                  <a:extLst>
                    <a:ext uri="{9D8B030D-6E8A-4147-A177-3AD203B41FA5}">
                      <a16:colId xmlns:a16="http://schemas.microsoft.com/office/drawing/2014/main" val="1932747155"/>
                    </a:ext>
                  </a:extLst>
                </a:gridCol>
                <a:gridCol w="1396472">
                  <a:extLst>
                    <a:ext uri="{9D8B030D-6E8A-4147-A177-3AD203B41FA5}">
                      <a16:colId xmlns:a16="http://schemas.microsoft.com/office/drawing/2014/main" val="1421329866"/>
                    </a:ext>
                  </a:extLst>
                </a:gridCol>
                <a:gridCol w="1430531">
                  <a:extLst>
                    <a:ext uri="{9D8B030D-6E8A-4147-A177-3AD203B41FA5}">
                      <a16:colId xmlns:a16="http://schemas.microsoft.com/office/drawing/2014/main" val="143839345"/>
                    </a:ext>
                  </a:extLst>
                </a:gridCol>
                <a:gridCol w="1084051">
                  <a:extLst>
                    <a:ext uri="{9D8B030D-6E8A-4147-A177-3AD203B41FA5}">
                      <a16:colId xmlns:a16="http://schemas.microsoft.com/office/drawing/2014/main" val="1461509799"/>
                    </a:ext>
                  </a:extLst>
                </a:gridCol>
                <a:gridCol w="4723803">
                  <a:extLst>
                    <a:ext uri="{9D8B030D-6E8A-4147-A177-3AD203B41FA5}">
                      <a16:colId xmlns:a16="http://schemas.microsoft.com/office/drawing/2014/main" val="3830335643"/>
                    </a:ext>
                  </a:extLst>
                </a:gridCol>
              </a:tblGrid>
              <a:tr h="319671"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769754"/>
                  </a:ext>
                </a:extLst>
              </a:tr>
              <a:tr h="767211">
                <a:tc>
                  <a:txBody>
                    <a:bodyPr/>
                    <a:lstStyle/>
                    <a:p>
                      <a:r>
                        <a:rPr lang="en-US" sz="1400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of digital payment systems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Payment Gateway Providers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BiteBuddy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Must ensure secure and bank authorized transactions for the orders and settling the failed transactions.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89735"/>
                  </a:ext>
                </a:extLst>
              </a:tr>
              <a:tr h="767211">
                <a:tc>
                  <a:txBody>
                    <a:bodyPr/>
                    <a:lstStyle/>
                    <a:p>
                      <a:r>
                        <a:rPr lang="en-US" sz="1400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Payment transactions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BiteBuddy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Payment Gateway Providers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Per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Should be able to verify the order and user authentication, prevention of duplicate payments along and data encryption.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185702"/>
                  </a:ext>
                </a:extLst>
              </a:tr>
              <a:tr h="767211">
                <a:tc>
                  <a:txBody>
                    <a:bodyPr/>
                    <a:lstStyle/>
                    <a:p>
                      <a:r>
                        <a:rPr lang="en-US" sz="1400" dirty="0"/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Salary payouts and tax deductions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Payroll 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BiteBuddy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Periodic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Must be able to roll out employee salaries exactly and verify the tax deductions according to the government regulations.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714384"/>
                  </a:ext>
                </a:extLst>
              </a:tr>
              <a:tr h="767211">
                <a:tc>
                  <a:txBody>
                    <a:bodyPr/>
                    <a:lstStyle/>
                    <a:p>
                      <a:r>
                        <a:rPr lang="en-US" sz="1400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Employee bank details, bonuses &amp; incentives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BiteBuddy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Payroll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Periodic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To validate and make sure that the employee bank details are shared with the payroll system to process the salaries, bonuses and applicable incentives in a timely manner.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04931"/>
                  </a:ext>
                </a:extLst>
              </a:tr>
              <a:tr h="76721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Involves </a:t>
                      </a:r>
                      <a:r>
                        <a:rPr lang="en-US" sz="1400" dirty="0"/>
                        <a:t>data storage, processing, and security operations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BiteBuddy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Cloud Service Providers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Must ensure that the data integrity is well maintained along with the security &amp; authentication and the application performance with auto-scaling and latencies are checked.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476434"/>
                  </a:ext>
                </a:extLst>
              </a:tr>
              <a:tr h="543441">
                <a:tc>
                  <a:txBody>
                    <a:bodyPr/>
                    <a:lstStyle/>
                    <a:p>
                      <a:r>
                        <a:rPr lang="en-US" sz="1400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Ad Placement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Marketing and 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BiteBuddy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Weekly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Should ensure that the </a:t>
                      </a:r>
                      <a:r>
                        <a:rPr lang="en-US" sz="1400" dirty="0"/>
                        <a:t>ads are served correctly in targeted locations and to the right users.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702433"/>
                  </a:ext>
                </a:extLst>
              </a:tr>
              <a:tr h="629983">
                <a:tc>
                  <a:txBody>
                    <a:bodyPr/>
                    <a:lstStyle/>
                    <a:p>
                      <a:r>
                        <a:rPr lang="en-US" sz="1400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Promotional Campaign Requests, branding &amp; content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Bite Buddy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Marketing and Advertising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Periodic/on-demand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Verify campaign budget, ad duration, and target audience segmentation and compliance with advertising policies.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566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0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435</Words>
  <Application>Microsoft Office PowerPoint</Application>
  <PresentationFormat>Widescreen</PresentationFormat>
  <Paragraphs>82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Desai, Ms. Tarjanee Sandeep</dc:creator>
  <cp:lastModifiedBy>Chegu, Mr. Venkata Naga Sai Tarun</cp:lastModifiedBy>
  <cp:revision>96</cp:revision>
  <dcterms:created xsi:type="dcterms:W3CDTF">2024-02-15T13:41:43Z</dcterms:created>
  <dcterms:modified xsi:type="dcterms:W3CDTF">2025-02-24T18:11:57Z</dcterms:modified>
</cp:coreProperties>
</file>